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90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2A9F06-1A3D-4283-8096-261873A7CBFE}" type="doc">
      <dgm:prSet loTypeId="urn:microsoft.com/office/officeart/2005/8/layout/vList3" loCatId="list" qsTypeId="urn:microsoft.com/office/officeart/2005/8/quickstyle/simple3" qsCatId="simple" csTypeId="urn:microsoft.com/office/officeart/2005/8/colors/accent1_5" csCatId="accent1"/>
      <dgm:spPr/>
      <dgm:t>
        <a:bodyPr/>
        <a:lstStyle/>
        <a:p>
          <a:endParaRPr lang="en-IN"/>
        </a:p>
      </dgm:t>
    </dgm:pt>
    <dgm:pt modelId="{21886DC6-BFD7-45DE-8E59-3704C8ACDA28}">
      <dgm:prSet/>
      <dgm:spPr/>
      <dgm:t>
        <a:bodyPr/>
        <a:lstStyle/>
        <a:p>
          <a:pPr rtl="0"/>
          <a:r>
            <a:rPr lang="en-IN" b="1" smtClean="0"/>
            <a:t>Software-Based Keyloggers</a:t>
          </a:r>
          <a:endParaRPr lang="en-IN"/>
        </a:p>
      </dgm:t>
    </dgm:pt>
    <dgm:pt modelId="{FB2DA526-04EA-47E1-B960-399BF1436C55}" type="parTrans" cxnId="{0068E3AA-4ED0-43A6-93AD-E488FACD12B3}">
      <dgm:prSet/>
      <dgm:spPr/>
      <dgm:t>
        <a:bodyPr/>
        <a:lstStyle/>
        <a:p>
          <a:endParaRPr lang="en-IN"/>
        </a:p>
      </dgm:t>
    </dgm:pt>
    <dgm:pt modelId="{93C829EC-6A78-4175-8439-A35629B3759B}" type="sibTrans" cxnId="{0068E3AA-4ED0-43A6-93AD-E488FACD12B3}">
      <dgm:prSet/>
      <dgm:spPr/>
      <dgm:t>
        <a:bodyPr/>
        <a:lstStyle/>
        <a:p>
          <a:endParaRPr lang="en-IN"/>
        </a:p>
      </dgm:t>
    </dgm:pt>
    <dgm:pt modelId="{2D44D0C7-7481-4C46-981F-3B0739F63269}">
      <dgm:prSet/>
      <dgm:spPr/>
      <dgm:t>
        <a:bodyPr/>
        <a:lstStyle/>
        <a:p>
          <a:pPr rtl="0"/>
          <a:r>
            <a:rPr lang="en-IN" b="1" smtClean="0"/>
            <a:t>Hardware-Based Keyloggers</a:t>
          </a:r>
          <a:endParaRPr lang="en-IN"/>
        </a:p>
      </dgm:t>
    </dgm:pt>
    <dgm:pt modelId="{699EFD04-6194-4322-9E8D-D581A6C540DA}" type="parTrans" cxnId="{86BB67FC-C837-4780-96BB-B477E596AE7C}">
      <dgm:prSet/>
      <dgm:spPr/>
      <dgm:t>
        <a:bodyPr/>
        <a:lstStyle/>
        <a:p>
          <a:endParaRPr lang="en-IN"/>
        </a:p>
      </dgm:t>
    </dgm:pt>
    <dgm:pt modelId="{A1C9F948-2CBB-46F1-B6D5-609FDF7396AC}" type="sibTrans" cxnId="{86BB67FC-C837-4780-96BB-B477E596AE7C}">
      <dgm:prSet/>
      <dgm:spPr/>
      <dgm:t>
        <a:bodyPr/>
        <a:lstStyle/>
        <a:p>
          <a:endParaRPr lang="en-IN"/>
        </a:p>
      </dgm:t>
    </dgm:pt>
    <dgm:pt modelId="{B46BFF7A-4BE6-434F-B771-926F192DBD4A}">
      <dgm:prSet/>
      <dgm:spPr/>
      <dgm:t>
        <a:bodyPr/>
        <a:lstStyle/>
        <a:p>
          <a:pPr rtl="0"/>
          <a:r>
            <a:rPr lang="en-IN" b="1" smtClean="0"/>
            <a:t>Wireless Keyloggers</a:t>
          </a:r>
          <a:endParaRPr lang="en-IN"/>
        </a:p>
      </dgm:t>
    </dgm:pt>
    <dgm:pt modelId="{7726DEDD-D1F2-43D3-97C1-5653097E227D}" type="parTrans" cxnId="{EB3135F9-7E95-47CB-A828-6A0A46BEBC75}">
      <dgm:prSet/>
      <dgm:spPr/>
      <dgm:t>
        <a:bodyPr/>
        <a:lstStyle/>
        <a:p>
          <a:endParaRPr lang="en-IN"/>
        </a:p>
      </dgm:t>
    </dgm:pt>
    <dgm:pt modelId="{0BFAAAE9-DAA9-4BD2-9882-A1E1BBABA129}" type="sibTrans" cxnId="{EB3135F9-7E95-47CB-A828-6A0A46BEBC75}">
      <dgm:prSet/>
      <dgm:spPr/>
      <dgm:t>
        <a:bodyPr/>
        <a:lstStyle/>
        <a:p>
          <a:endParaRPr lang="en-IN"/>
        </a:p>
      </dgm:t>
    </dgm:pt>
    <dgm:pt modelId="{E739001E-4F67-4FF7-8DA1-96CF3CDA0E34}">
      <dgm:prSet/>
      <dgm:spPr/>
      <dgm:t>
        <a:bodyPr/>
        <a:lstStyle/>
        <a:p>
          <a:pPr rtl="0"/>
          <a:r>
            <a:rPr lang="en-IN" b="1" smtClean="0"/>
            <a:t>Acoustic Keyloggers</a:t>
          </a:r>
          <a:endParaRPr lang="en-IN"/>
        </a:p>
      </dgm:t>
    </dgm:pt>
    <dgm:pt modelId="{1E0CF6D4-86AB-4AFA-B108-90C2A89B7465}" type="parTrans" cxnId="{35D0CB2E-00F3-4141-A3D4-07537958E34A}">
      <dgm:prSet/>
      <dgm:spPr/>
      <dgm:t>
        <a:bodyPr/>
        <a:lstStyle/>
        <a:p>
          <a:endParaRPr lang="en-IN"/>
        </a:p>
      </dgm:t>
    </dgm:pt>
    <dgm:pt modelId="{CA9626C6-2E64-4FDD-8143-388D36998218}" type="sibTrans" cxnId="{35D0CB2E-00F3-4141-A3D4-07537958E34A}">
      <dgm:prSet/>
      <dgm:spPr/>
      <dgm:t>
        <a:bodyPr/>
        <a:lstStyle/>
        <a:p>
          <a:endParaRPr lang="en-IN"/>
        </a:p>
      </dgm:t>
    </dgm:pt>
    <dgm:pt modelId="{BC3732A5-0D0B-44DA-9E06-BF2AB00FC8ED}">
      <dgm:prSet/>
      <dgm:spPr/>
      <dgm:t>
        <a:bodyPr/>
        <a:lstStyle/>
        <a:p>
          <a:pPr rtl="0"/>
          <a:r>
            <a:rPr lang="en-IN" b="1" smtClean="0"/>
            <a:t>Remote Access Trojans (RATs)</a:t>
          </a:r>
          <a:endParaRPr lang="en-IN"/>
        </a:p>
      </dgm:t>
    </dgm:pt>
    <dgm:pt modelId="{3DAEBB1B-5FF9-4F2D-AF01-6EA6B646462E}" type="parTrans" cxnId="{B0A7EB93-4F07-4CA4-B7B4-F7E04606D35F}">
      <dgm:prSet/>
      <dgm:spPr/>
      <dgm:t>
        <a:bodyPr/>
        <a:lstStyle/>
        <a:p>
          <a:endParaRPr lang="en-IN"/>
        </a:p>
      </dgm:t>
    </dgm:pt>
    <dgm:pt modelId="{4D5EC200-624A-48B7-9F64-70E904AF4306}" type="sibTrans" cxnId="{B0A7EB93-4F07-4CA4-B7B4-F7E04606D35F}">
      <dgm:prSet/>
      <dgm:spPr/>
      <dgm:t>
        <a:bodyPr/>
        <a:lstStyle/>
        <a:p>
          <a:endParaRPr lang="en-IN"/>
        </a:p>
      </dgm:t>
    </dgm:pt>
    <dgm:pt modelId="{14A70A3F-999A-4A4F-9DF4-A272EB642CDD}" type="pres">
      <dgm:prSet presAssocID="{D72A9F06-1A3D-4283-8096-261873A7CBFE}" presName="linearFlow" presStyleCnt="0">
        <dgm:presLayoutVars>
          <dgm:dir/>
          <dgm:resizeHandles val="exact"/>
        </dgm:presLayoutVars>
      </dgm:prSet>
      <dgm:spPr/>
      <dgm:t>
        <a:bodyPr/>
        <a:lstStyle/>
        <a:p>
          <a:endParaRPr lang="en-IN"/>
        </a:p>
      </dgm:t>
    </dgm:pt>
    <dgm:pt modelId="{8A68C99D-08E9-4ECC-8883-077256559DDB}" type="pres">
      <dgm:prSet presAssocID="{21886DC6-BFD7-45DE-8E59-3704C8ACDA28}" presName="composite" presStyleCnt="0"/>
      <dgm:spPr/>
    </dgm:pt>
    <dgm:pt modelId="{DB7E5673-05F9-4911-BFC0-8C08D3BA8743}" type="pres">
      <dgm:prSet presAssocID="{21886DC6-BFD7-45DE-8E59-3704C8ACDA28}" presName="imgShp" presStyleLbl="fgImgPlace1" presStyleIdx="0" presStyleCnt="5"/>
      <dgm:spPr/>
    </dgm:pt>
    <dgm:pt modelId="{E800FB7A-2411-4135-8E58-C16144E050AB}" type="pres">
      <dgm:prSet presAssocID="{21886DC6-BFD7-45DE-8E59-3704C8ACDA28}" presName="txShp" presStyleLbl="node1" presStyleIdx="0" presStyleCnt="5">
        <dgm:presLayoutVars>
          <dgm:bulletEnabled val="1"/>
        </dgm:presLayoutVars>
      </dgm:prSet>
      <dgm:spPr/>
      <dgm:t>
        <a:bodyPr/>
        <a:lstStyle/>
        <a:p>
          <a:endParaRPr lang="en-IN"/>
        </a:p>
      </dgm:t>
    </dgm:pt>
    <dgm:pt modelId="{F2702D79-CB94-44AA-97BE-90DCE6AB52D8}" type="pres">
      <dgm:prSet presAssocID="{93C829EC-6A78-4175-8439-A35629B3759B}" presName="spacing" presStyleCnt="0"/>
      <dgm:spPr/>
    </dgm:pt>
    <dgm:pt modelId="{3FB5BFD4-F5F5-4002-A169-8E2FD3353960}" type="pres">
      <dgm:prSet presAssocID="{2D44D0C7-7481-4C46-981F-3B0739F63269}" presName="composite" presStyleCnt="0"/>
      <dgm:spPr/>
    </dgm:pt>
    <dgm:pt modelId="{986E7F1F-A051-458A-9975-AD78C3D406B5}" type="pres">
      <dgm:prSet presAssocID="{2D44D0C7-7481-4C46-981F-3B0739F63269}" presName="imgShp" presStyleLbl="fgImgPlace1" presStyleIdx="1" presStyleCnt="5"/>
      <dgm:spPr/>
    </dgm:pt>
    <dgm:pt modelId="{A75A6ADD-D020-4952-AD14-DFBCE23040CC}" type="pres">
      <dgm:prSet presAssocID="{2D44D0C7-7481-4C46-981F-3B0739F63269}" presName="txShp" presStyleLbl="node1" presStyleIdx="1" presStyleCnt="5">
        <dgm:presLayoutVars>
          <dgm:bulletEnabled val="1"/>
        </dgm:presLayoutVars>
      </dgm:prSet>
      <dgm:spPr/>
      <dgm:t>
        <a:bodyPr/>
        <a:lstStyle/>
        <a:p>
          <a:endParaRPr lang="en-IN"/>
        </a:p>
      </dgm:t>
    </dgm:pt>
    <dgm:pt modelId="{D91D4D47-77EC-4BA7-A375-A5F6C0D2AC52}" type="pres">
      <dgm:prSet presAssocID="{A1C9F948-2CBB-46F1-B6D5-609FDF7396AC}" presName="spacing" presStyleCnt="0"/>
      <dgm:spPr/>
    </dgm:pt>
    <dgm:pt modelId="{B1945DB6-D501-4046-969D-2988AB189FB2}" type="pres">
      <dgm:prSet presAssocID="{B46BFF7A-4BE6-434F-B771-926F192DBD4A}" presName="composite" presStyleCnt="0"/>
      <dgm:spPr/>
    </dgm:pt>
    <dgm:pt modelId="{74828737-CFD7-40D5-93B2-1359AD56AD36}" type="pres">
      <dgm:prSet presAssocID="{B46BFF7A-4BE6-434F-B771-926F192DBD4A}" presName="imgShp" presStyleLbl="fgImgPlace1" presStyleIdx="2" presStyleCnt="5"/>
      <dgm:spPr/>
    </dgm:pt>
    <dgm:pt modelId="{06C1CFD0-5764-4B90-8CDD-1C76FB443F52}" type="pres">
      <dgm:prSet presAssocID="{B46BFF7A-4BE6-434F-B771-926F192DBD4A}" presName="txShp" presStyleLbl="node1" presStyleIdx="2" presStyleCnt="5">
        <dgm:presLayoutVars>
          <dgm:bulletEnabled val="1"/>
        </dgm:presLayoutVars>
      </dgm:prSet>
      <dgm:spPr/>
      <dgm:t>
        <a:bodyPr/>
        <a:lstStyle/>
        <a:p>
          <a:endParaRPr lang="en-IN"/>
        </a:p>
      </dgm:t>
    </dgm:pt>
    <dgm:pt modelId="{89810089-10EE-44A4-A88E-DB59497A6F0B}" type="pres">
      <dgm:prSet presAssocID="{0BFAAAE9-DAA9-4BD2-9882-A1E1BBABA129}" presName="spacing" presStyleCnt="0"/>
      <dgm:spPr/>
    </dgm:pt>
    <dgm:pt modelId="{1B8A5580-A553-4650-A56E-3E2CE42F6C2E}" type="pres">
      <dgm:prSet presAssocID="{E739001E-4F67-4FF7-8DA1-96CF3CDA0E34}" presName="composite" presStyleCnt="0"/>
      <dgm:spPr/>
    </dgm:pt>
    <dgm:pt modelId="{2D81BE59-7808-4FF1-81A8-53E744A4DAC7}" type="pres">
      <dgm:prSet presAssocID="{E739001E-4F67-4FF7-8DA1-96CF3CDA0E34}" presName="imgShp" presStyleLbl="fgImgPlace1" presStyleIdx="3" presStyleCnt="5"/>
      <dgm:spPr/>
    </dgm:pt>
    <dgm:pt modelId="{5ADEA4AF-D96B-4655-A080-B5947AB58804}" type="pres">
      <dgm:prSet presAssocID="{E739001E-4F67-4FF7-8DA1-96CF3CDA0E34}" presName="txShp" presStyleLbl="node1" presStyleIdx="3" presStyleCnt="5">
        <dgm:presLayoutVars>
          <dgm:bulletEnabled val="1"/>
        </dgm:presLayoutVars>
      </dgm:prSet>
      <dgm:spPr/>
      <dgm:t>
        <a:bodyPr/>
        <a:lstStyle/>
        <a:p>
          <a:endParaRPr lang="en-IN"/>
        </a:p>
      </dgm:t>
    </dgm:pt>
    <dgm:pt modelId="{1645B7EC-6CB2-4EBB-8E06-FBD883F7137D}" type="pres">
      <dgm:prSet presAssocID="{CA9626C6-2E64-4FDD-8143-388D36998218}" presName="spacing" presStyleCnt="0"/>
      <dgm:spPr/>
    </dgm:pt>
    <dgm:pt modelId="{208AB4C9-83F6-4FE4-A427-39AD355889F6}" type="pres">
      <dgm:prSet presAssocID="{BC3732A5-0D0B-44DA-9E06-BF2AB00FC8ED}" presName="composite" presStyleCnt="0"/>
      <dgm:spPr/>
    </dgm:pt>
    <dgm:pt modelId="{05A3F26E-8B69-4882-B94C-8C55E1E36D59}" type="pres">
      <dgm:prSet presAssocID="{BC3732A5-0D0B-44DA-9E06-BF2AB00FC8ED}" presName="imgShp" presStyleLbl="fgImgPlace1" presStyleIdx="4" presStyleCnt="5"/>
      <dgm:spPr/>
    </dgm:pt>
    <dgm:pt modelId="{0DF5F16E-C529-45C0-9EBF-53D7F7DDB45A}" type="pres">
      <dgm:prSet presAssocID="{BC3732A5-0D0B-44DA-9E06-BF2AB00FC8ED}" presName="txShp" presStyleLbl="node1" presStyleIdx="4" presStyleCnt="5">
        <dgm:presLayoutVars>
          <dgm:bulletEnabled val="1"/>
        </dgm:presLayoutVars>
      </dgm:prSet>
      <dgm:spPr/>
      <dgm:t>
        <a:bodyPr/>
        <a:lstStyle/>
        <a:p>
          <a:endParaRPr lang="en-IN"/>
        </a:p>
      </dgm:t>
    </dgm:pt>
  </dgm:ptLst>
  <dgm:cxnLst>
    <dgm:cxn modelId="{0068E3AA-4ED0-43A6-93AD-E488FACD12B3}" srcId="{D72A9F06-1A3D-4283-8096-261873A7CBFE}" destId="{21886DC6-BFD7-45DE-8E59-3704C8ACDA28}" srcOrd="0" destOrd="0" parTransId="{FB2DA526-04EA-47E1-B960-399BF1436C55}" sibTransId="{93C829EC-6A78-4175-8439-A35629B3759B}"/>
    <dgm:cxn modelId="{35D0CB2E-00F3-4141-A3D4-07537958E34A}" srcId="{D72A9F06-1A3D-4283-8096-261873A7CBFE}" destId="{E739001E-4F67-4FF7-8DA1-96CF3CDA0E34}" srcOrd="3" destOrd="0" parTransId="{1E0CF6D4-86AB-4AFA-B108-90C2A89B7465}" sibTransId="{CA9626C6-2E64-4FDD-8143-388D36998218}"/>
    <dgm:cxn modelId="{EB3135F9-7E95-47CB-A828-6A0A46BEBC75}" srcId="{D72A9F06-1A3D-4283-8096-261873A7CBFE}" destId="{B46BFF7A-4BE6-434F-B771-926F192DBD4A}" srcOrd="2" destOrd="0" parTransId="{7726DEDD-D1F2-43D3-97C1-5653097E227D}" sibTransId="{0BFAAAE9-DAA9-4BD2-9882-A1E1BBABA129}"/>
    <dgm:cxn modelId="{C317C9CB-D42E-460A-BA8E-25B7ED048424}" type="presOf" srcId="{21886DC6-BFD7-45DE-8E59-3704C8ACDA28}" destId="{E800FB7A-2411-4135-8E58-C16144E050AB}" srcOrd="0" destOrd="0" presId="urn:microsoft.com/office/officeart/2005/8/layout/vList3"/>
    <dgm:cxn modelId="{92D193FA-6702-41C6-BB07-27420B7C07EA}" type="presOf" srcId="{B46BFF7A-4BE6-434F-B771-926F192DBD4A}" destId="{06C1CFD0-5764-4B90-8CDD-1C76FB443F52}" srcOrd="0" destOrd="0" presId="urn:microsoft.com/office/officeart/2005/8/layout/vList3"/>
    <dgm:cxn modelId="{94BB09FA-E086-4D78-AB4B-18EC1E768221}" type="presOf" srcId="{E739001E-4F67-4FF7-8DA1-96CF3CDA0E34}" destId="{5ADEA4AF-D96B-4655-A080-B5947AB58804}" srcOrd="0" destOrd="0" presId="urn:microsoft.com/office/officeart/2005/8/layout/vList3"/>
    <dgm:cxn modelId="{B0A7EB93-4F07-4CA4-B7B4-F7E04606D35F}" srcId="{D72A9F06-1A3D-4283-8096-261873A7CBFE}" destId="{BC3732A5-0D0B-44DA-9E06-BF2AB00FC8ED}" srcOrd="4" destOrd="0" parTransId="{3DAEBB1B-5FF9-4F2D-AF01-6EA6B646462E}" sibTransId="{4D5EC200-624A-48B7-9F64-70E904AF4306}"/>
    <dgm:cxn modelId="{86BB67FC-C837-4780-96BB-B477E596AE7C}" srcId="{D72A9F06-1A3D-4283-8096-261873A7CBFE}" destId="{2D44D0C7-7481-4C46-981F-3B0739F63269}" srcOrd="1" destOrd="0" parTransId="{699EFD04-6194-4322-9E8D-D581A6C540DA}" sibTransId="{A1C9F948-2CBB-46F1-B6D5-609FDF7396AC}"/>
    <dgm:cxn modelId="{FC5BCB16-003B-44D5-884F-617AB98139A8}" type="presOf" srcId="{BC3732A5-0D0B-44DA-9E06-BF2AB00FC8ED}" destId="{0DF5F16E-C529-45C0-9EBF-53D7F7DDB45A}" srcOrd="0" destOrd="0" presId="urn:microsoft.com/office/officeart/2005/8/layout/vList3"/>
    <dgm:cxn modelId="{6B12247A-AC23-42DD-9D97-A10F23C64E5B}" type="presOf" srcId="{D72A9F06-1A3D-4283-8096-261873A7CBFE}" destId="{14A70A3F-999A-4A4F-9DF4-A272EB642CDD}" srcOrd="0" destOrd="0" presId="urn:microsoft.com/office/officeart/2005/8/layout/vList3"/>
    <dgm:cxn modelId="{74E4B347-93AC-4DCA-A2FA-9831C14C6C2C}" type="presOf" srcId="{2D44D0C7-7481-4C46-981F-3B0739F63269}" destId="{A75A6ADD-D020-4952-AD14-DFBCE23040CC}" srcOrd="0" destOrd="0" presId="urn:microsoft.com/office/officeart/2005/8/layout/vList3"/>
    <dgm:cxn modelId="{E5CB46C1-13EE-4059-BC22-61C7682C70B9}" type="presParOf" srcId="{14A70A3F-999A-4A4F-9DF4-A272EB642CDD}" destId="{8A68C99D-08E9-4ECC-8883-077256559DDB}" srcOrd="0" destOrd="0" presId="urn:microsoft.com/office/officeart/2005/8/layout/vList3"/>
    <dgm:cxn modelId="{408E2F31-177B-4D05-86F2-671DEBC87E62}" type="presParOf" srcId="{8A68C99D-08E9-4ECC-8883-077256559DDB}" destId="{DB7E5673-05F9-4911-BFC0-8C08D3BA8743}" srcOrd="0" destOrd="0" presId="urn:microsoft.com/office/officeart/2005/8/layout/vList3"/>
    <dgm:cxn modelId="{24453561-3A8C-457A-B9FC-984ECA34BF35}" type="presParOf" srcId="{8A68C99D-08E9-4ECC-8883-077256559DDB}" destId="{E800FB7A-2411-4135-8E58-C16144E050AB}" srcOrd="1" destOrd="0" presId="urn:microsoft.com/office/officeart/2005/8/layout/vList3"/>
    <dgm:cxn modelId="{D5B1E41C-A5CB-4402-B1B6-086685115052}" type="presParOf" srcId="{14A70A3F-999A-4A4F-9DF4-A272EB642CDD}" destId="{F2702D79-CB94-44AA-97BE-90DCE6AB52D8}" srcOrd="1" destOrd="0" presId="urn:microsoft.com/office/officeart/2005/8/layout/vList3"/>
    <dgm:cxn modelId="{C87526D5-4610-4CE1-BA9C-24C606E87994}" type="presParOf" srcId="{14A70A3F-999A-4A4F-9DF4-A272EB642CDD}" destId="{3FB5BFD4-F5F5-4002-A169-8E2FD3353960}" srcOrd="2" destOrd="0" presId="urn:microsoft.com/office/officeart/2005/8/layout/vList3"/>
    <dgm:cxn modelId="{A09CAF92-3961-48F4-98E7-20020B61E8B8}" type="presParOf" srcId="{3FB5BFD4-F5F5-4002-A169-8E2FD3353960}" destId="{986E7F1F-A051-458A-9975-AD78C3D406B5}" srcOrd="0" destOrd="0" presId="urn:microsoft.com/office/officeart/2005/8/layout/vList3"/>
    <dgm:cxn modelId="{FDD446CD-8893-438D-849C-AB19025EEDD5}" type="presParOf" srcId="{3FB5BFD4-F5F5-4002-A169-8E2FD3353960}" destId="{A75A6ADD-D020-4952-AD14-DFBCE23040CC}" srcOrd="1" destOrd="0" presId="urn:microsoft.com/office/officeart/2005/8/layout/vList3"/>
    <dgm:cxn modelId="{DC687443-A806-4391-9419-34D89CBBF7DE}" type="presParOf" srcId="{14A70A3F-999A-4A4F-9DF4-A272EB642CDD}" destId="{D91D4D47-77EC-4BA7-A375-A5F6C0D2AC52}" srcOrd="3" destOrd="0" presId="urn:microsoft.com/office/officeart/2005/8/layout/vList3"/>
    <dgm:cxn modelId="{B5FBC318-42DD-4AFF-B324-F5081CD7EFDC}" type="presParOf" srcId="{14A70A3F-999A-4A4F-9DF4-A272EB642CDD}" destId="{B1945DB6-D501-4046-969D-2988AB189FB2}" srcOrd="4" destOrd="0" presId="urn:microsoft.com/office/officeart/2005/8/layout/vList3"/>
    <dgm:cxn modelId="{3E9973D3-907B-4824-8B7C-50201305BAAB}" type="presParOf" srcId="{B1945DB6-D501-4046-969D-2988AB189FB2}" destId="{74828737-CFD7-40D5-93B2-1359AD56AD36}" srcOrd="0" destOrd="0" presId="urn:microsoft.com/office/officeart/2005/8/layout/vList3"/>
    <dgm:cxn modelId="{89A58E12-F767-4932-96F2-B4E88CEA9730}" type="presParOf" srcId="{B1945DB6-D501-4046-969D-2988AB189FB2}" destId="{06C1CFD0-5764-4B90-8CDD-1C76FB443F52}" srcOrd="1" destOrd="0" presId="urn:microsoft.com/office/officeart/2005/8/layout/vList3"/>
    <dgm:cxn modelId="{7C85AA32-C675-408A-8507-F50965889C09}" type="presParOf" srcId="{14A70A3F-999A-4A4F-9DF4-A272EB642CDD}" destId="{89810089-10EE-44A4-A88E-DB59497A6F0B}" srcOrd="5" destOrd="0" presId="urn:microsoft.com/office/officeart/2005/8/layout/vList3"/>
    <dgm:cxn modelId="{AA1E3036-3CD7-436E-97C5-22A71A7662EE}" type="presParOf" srcId="{14A70A3F-999A-4A4F-9DF4-A272EB642CDD}" destId="{1B8A5580-A553-4650-A56E-3E2CE42F6C2E}" srcOrd="6" destOrd="0" presId="urn:microsoft.com/office/officeart/2005/8/layout/vList3"/>
    <dgm:cxn modelId="{769359F6-B446-4854-9E75-6F65C4B9BBC4}" type="presParOf" srcId="{1B8A5580-A553-4650-A56E-3E2CE42F6C2E}" destId="{2D81BE59-7808-4FF1-81A8-53E744A4DAC7}" srcOrd="0" destOrd="0" presId="urn:microsoft.com/office/officeart/2005/8/layout/vList3"/>
    <dgm:cxn modelId="{0353EFE2-C8CF-416B-8AF8-5387B3120D8A}" type="presParOf" srcId="{1B8A5580-A553-4650-A56E-3E2CE42F6C2E}" destId="{5ADEA4AF-D96B-4655-A080-B5947AB58804}" srcOrd="1" destOrd="0" presId="urn:microsoft.com/office/officeart/2005/8/layout/vList3"/>
    <dgm:cxn modelId="{821ADA0D-CCC2-4ACD-BD4B-A940CBF5B830}" type="presParOf" srcId="{14A70A3F-999A-4A4F-9DF4-A272EB642CDD}" destId="{1645B7EC-6CB2-4EBB-8E06-FBD883F7137D}" srcOrd="7" destOrd="0" presId="urn:microsoft.com/office/officeart/2005/8/layout/vList3"/>
    <dgm:cxn modelId="{5239511A-E00C-435E-8F7B-279E0A52503F}" type="presParOf" srcId="{14A70A3F-999A-4A4F-9DF4-A272EB642CDD}" destId="{208AB4C9-83F6-4FE4-A427-39AD355889F6}" srcOrd="8" destOrd="0" presId="urn:microsoft.com/office/officeart/2005/8/layout/vList3"/>
    <dgm:cxn modelId="{3F670DEB-0AEE-4352-8106-A3CC6E42EE56}" type="presParOf" srcId="{208AB4C9-83F6-4FE4-A427-39AD355889F6}" destId="{05A3F26E-8B69-4882-B94C-8C55E1E36D59}" srcOrd="0" destOrd="0" presId="urn:microsoft.com/office/officeart/2005/8/layout/vList3"/>
    <dgm:cxn modelId="{C72AD296-3F82-4EAD-B3A4-EF4BD005B1C8}" type="presParOf" srcId="{208AB4C9-83F6-4FE4-A427-39AD355889F6}" destId="{0DF5F16E-C529-45C0-9EBF-53D7F7DDB45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0FB7A-2411-4135-8E58-C16144E050AB}">
      <dsp:nvSpPr>
        <dsp:cNvPr id="0" name=""/>
        <dsp:cNvSpPr/>
      </dsp:nvSpPr>
      <dsp:spPr>
        <a:xfrm rot="10800000">
          <a:off x="1486224" y="2288"/>
          <a:ext cx="5168646" cy="737391"/>
        </a:xfrm>
        <a:prstGeom prst="homePlate">
          <a:avLst/>
        </a:prstGeom>
        <a:blipFill rotWithShape="0">
          <a:blip xmlns:r="http://schemas.openxmlformats.org/officeDocument/2006/relationships" r:embed="rId1">
            <a:duotone>
              <a:schemeClr val="accent1">
                <a:alpha val="90000"/>
                <a:hueOff val="0"/>
                <a:satOff val="0"/>
                <a:lumOff val="0"/>
                <a:alphaOff val="0"/>
                <a:tint val="30000"/>
                <a:satMod val="300000"/>
              </a:schemeClr>
              <a:schemeClr val="accent1">
                <a:alpha val="90000"/>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5169" tIns="102870" rIns="192024" bIns="102870" numCol="1" spcCol="1270" anchor="ctr" anchorCtr="0">
          <a:noAutofit/>
        </a:bodyPr>
        <a:lstStyle/>
        <a:p>
          <a:pPr lvl="0" algn="ctr" defTabSz="1200150" rtl="0">
            <a:lnSpc>
              <a:spcPct val="90000"/>
            </a:lnSpc>
            <a:spcBef>
              <a:spcPct val="0"/>
            </a:spcBef>
            <a:spcAft>
              <a:spcPct val="35000"/>
            </a:spcAft>
          </a:pPr>
          <a:r>
            <a:rPr lang="en-IN" sz="2700" b="1" kern="1200" smtClean="0"/>
            <a:t>Software-Based Keyloggers</a:t>
          </a:r>
          <a:endParaRPr lang="en-IN" sz="2700" kern="1200"/>
        </a:p>
      </dsp:txBody>
      <dsp:txXfrm rot="10800000">
        <a:off x="1670572" y="2288"/>
        <a:ext cx="4984298" cy="737391"/>
      </dsp:txXfrm>
    </dsp:sp>
    <dsp:sp modelId="{DB7E5673-05F9-4911-BFC0-8C08D3BA8743}">
      <dsp:nvSpPr>
        <dsp:cNvPr id="0" name=""/>
        <dsp:cNvSpPr/>
      </dsp:nvSpPr>
      <dsp:spPr>
        <a:xfrm>
          <a:off x="1117529" y="2288"/>
          <a:ext cx="737391" cy="737391"/>
        </a:xfrm>
        <a:prstGeom prst="ellipse">
          <a:avLst/>
        </a:prstGeom>
        <a:solidFill>
          <a:schemeClr val="accent1">
            <a:tint val="50000"/>
            <a:alpha val="90000"/>
            <a:hueOff val="0"/>
            <a:satOff val="0"/>
            <a:lumOff val="0"/>
            <a:alphaOff val="0"/>
          </a:schemeClr>
        </a:solid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 modelId="{A75A6ADD-D020-4952-AD14-DFBCE23040CC}">
      <dsp:nvSpPr>
        <dsp:cNvPr id="0" name=""/>
        <dsp:cNvSpPr/>
      </dsp:nvSpPr>
      <dsp:spPr>
        <a:xfrm rot="10800000">
          <a:off x="1486224" y="959796"/>
          <a:ext cx="5168646" cy="737391"/>
        </a:xfrm>
        <a:prstGeom prst="homePlate">
          <a:avLst/>
        </a:prstGeom>
        <a:blipFill rotWithShape="0">
          <a:blip xmlns:r="http://schemas.openxmlformats.org/officeDocument/2006/relationships" r:embed="rId1">
            <a:duotone>
              <a:schemeClr val="accent1">
                <a:alpha val="90000"/>
                <a:hueOff val="0"/>
                <a:satOff val="0"/>
                <a:lumOff val="0"/>
                <a:alphaOff val="-10000"/>
                <a:tint val="30000"/>
                <a:satMod val="300000"/>
              </a:schemeClr>
              <a:schemeClr val="accent1">
                <a:alpha val="90000"/>
                <a:hueOff val="0"/>
                <a:satOff val="0"/>
                <a:lumOff val="0"/>
                <a:alphaOff val="-1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5169" tIns="102870" rIns="192024" bIns="102870" numCol="1" spcCol="1270" anchor="ctr" anchorCtr="0">
          <a:noAutofit/>
        </a:bodyPr>
        <a:lstStyle/>
        <a:p>
          <a:pPr lvl="0" algn="ctr" defTabSz="1200150" rtl="0">
            <a:lnSpc>
              <a:spcPct val="90000"/>
            </a:lnSpc>
            <a:spcBef>
              <a:spcPct val="0"/>
            </a:spcBef>
            <a:spcAft>
              <a:spcPct val="35000"/>
            </a:spcAft>
          </a:pPr>
          <a:r>
            <a:rPr lang="en-IN" sz="2700" b="1" kern="1200" smtClean="0"/>
            <a:t>Hardware-Based Keyloggers</a:t>
          </a:r>
          <a:endParaRPr lang="en-IN" sz="2700" kern="1200"/>
        </a:p>
      </dsp:txBody>
      <dsp:txXfrm rot="10800000">
        <a:off x="1670572" y="959796"/>
        <a:ext cx="4984298" cy="737391"/>
      </dsp:txXfrm>
    </dsp:sp>
    <dsp:sp modelId="{986E7F1F-A051-458A-9975-AD78C3D406B5}">
      <dsp:nvSpPr>
        <dsp:cNvPr id="0" name=""/>
        <dsp:cNvSpPr/>
      </dsp:nvSpPr>
      <dsp:spPr>
        <a:xfrm>
          <a:off x="1117529" y="959796"/>
          <a:ext cx="737391" cy="737391"/>
        </a:xfrm>
        <a:prstGeom prst="ellipse">
          <a:avLst/>
        </a:prstGeom>
        <a:solidFill>
          <a:schemeClr val="accent1">
            <a:tint val="50000"/>
            <a:alpha val="90000"/>
            <a:hueOff val="-8260"/>
            <a:satOff val="-804"/>
            <a:lumOff val="2733"/>
            <a:alphaOff val="-10000"/>
          </a:schemeClr>
        </a:solid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 modelId="{06C1CFD0-5764-4B90-8CDD-1C76FB443F52}">
      <dsp:nvSpPr>
        <dsp:cNvPr id="0" name=""/>
        <dsp:cNvSpPr/>
      </dsp:nvSpPr>
      <dsp:spPr>
        <a:xfrm rot="10800000">
          <a:off x="1486224" y="1917304"/>
          <a:ext cx="5168646" cy="737391"/>
        </a:xfrm>
        <a:prstGeom prst="homePlate">
          <a:avLst/>
        </a:prstGeom>
        <a:blipFill rotWithShape="0">
          <a:blip xmlns:r="http://schemas.openxmlformats.org/officeDocument/2006/relationships" r:embed="rId1">
            <a:duotone>
              <a:schemeClr val="accent1">
                <a:alpha val="90000"/>
                <a:hueOff val="0"/>
                <a:satOff val="0"/>
                <a:lumOff val="0"/>
                <a:alphaOff val="-20000"/>
                <a:tint val="30000"/>
                <a:satMod val="300000"/>
              </a:schemeClr>
              <a:schemeClr val="accent1">
                <a:alpha val="90000"/>
                <a:hueOff val="0"/>
                <a:satOff val="0"/>
                <a:lumOff val="0"/>
                <a:alphaOff val="-2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5169" tIns="102870" rIns="192024" bIns="102870" numCol="1" spcCol="1270" anchor="ctr" anchorCtr="0">
          <a:noAutofit/>
        </a:bodyPr>
        <a:lstStyle/>
        <a:p>
          <a:pPr lvl="0" algn="ctr" defTabSz="1200150" rtl="0">
            <a:lnSpc>
              <a:spcPct val="90000"/>
            </a:lnSpc>
            <a:spcBef>
              <a:spcPct val="0"/>
            </a:spcBef>
            <a:spcAft>
              <a:spcPct val="35000"/>
            </a:spcAft>
          </a:pPr>
          <a:r>
            <a:rPr lang="en-IN" sz="2700" b="1" kern="1200" smtClean="0"/>
            <a:t>Wireless Keyloggers</a:t>
          </a:r>
          <a:endParaRPr lang="en-IN" sz="2700" kern="1200"/>
        </a:p>
      </dsp:txBody>
      <dsp:txXfrm rot="10800000">
        <a:off x="1670572" y="1917304"/>
        <a:ext cx="4984298" cy="737391"/>
      </dsp:txXfrm>
    </dsp:sp>
    <dsp:sp modelId="{74828737-CFD7-40D5-93B2-1359AD56AD36}">
      <dsp:nvSpPr>
        <dsp:cNvPr id="0" name=""/>
        <dsp:cNvSpPr/>
      </dsp:nvSpPr>
      <dsp:spPr>
        <a:xfrm>
          <a:off x="1117529" y="1917304"/>
          <a:ext cx="737391" cy="737391"/>
        </a:xfrm>
        <a:prstGeom prst="ellipse">
          <a:avLst/>
        </a:prstGeom>
        <a:solidFill>
          <a:schemeClr val="accent1">
            <a:tint val="50000"/>
            <a:alpha val="90000"/>
            <a:hueOff val="-16521"/>
            <a:satOff val="-1608"/>
            <a:lumOff val="5466"/>
            <a:alphaOff val="-20000"/>
          </a:schemeClr>
        </a:solid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 modelId="{5ADEA4AF-D96B-4655-A080-B5947AB58804}">
      <dsp:nvSpPr>
        <dsp:cNvPr id="0" name=""/>
        <dsp:cNvSpPr/>
      </dsp:nvSpPr>
      <dsp:spPr>
        <a:xfrm rot="10800000">
          <a:off x="1486224" y="2874812"/>
          <a:ext cx="5168646" cy="737391"/>
        </a:xfrm>
        <a:prstGeom prst="homePlate">
          <a:avLst/>
        </a:prstGeom>
        <a:blipFill rotWithShape="0">
          <a:blip xmlns:r="http://schemas.openxmlformats.org/officeDocument/2006/relationships" r:embed="rId1">
            <a:duotone>
              <a:schemeClr val="accent1">
                <a:alpha val="90000"/>
                <a:hueOff val="0"/>
                <a:satOff val="0"/>
                <a:lumOff val="0"/>
                <a:alphaOff val="-30000"/>
                <a:tint val="30000"/>
                <a:satMod val="300000"/>
              </a:schemeClr>
              <a:schemeClr val="accent1">
                <a:alpha val="90000"/>
                <a:hueOff val="0"/>
                <a:satOff val="0"/>
                <a:lumOff val="0"/>
                <a:alphaOff val="-3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5169" tIns="102870" rIns="192024" bIns="102870" numCol="1" spcCol="1270" anchor="ctr" anchorCtr="0">
          <a:noAutofit/>
        </a:bodyPr>
        <a:lstStyle/>
        <a:p>
          <a:pPr lvl="0" algn="ctr" defTabSz="1200150" rtl="0">
            <a:lnSpc>
              <a:spcPct val="90000"/>
            </a:lnSpc>
            <a:spcBef>
              <a:spcPct val="0"/>
            </a:spcBef>
            <a:spcAft>
              <a:spcPct val="35000"/>
            </a:spcAft>
          </a:pPr>
          <a:r>
            <a:rPr lang="en-IN" sz="2700" b="1" kern="1200" smtClean="0"/>
            <a:t>Acoustic Keyloggers</a:t>
          </a:r>
          <a:endParaRPr lang="en-IN" sz="2700" kern="1200"/>
        </a:p>
      </dsp:txBody>
      <dsp:txXfrm rot="10800000">
        <a:off x="1670572" y="2874812"/>
        <a:ext cx="4984298" cy="737391"/>
      </dsp:txXfrm>
    </dsp:sp>
    <dsp:sp modelId="{2D81BE59-7808-4FF1-81A8-53E744A4DAC7}">
      <dsp:nvSpPr>
        <dsp:cNvPr id="0" name=""/>
        <dsp:cNvSpPr/>
      </dsp:nvSpPr>
      <dsp:spPr>
        <a:xfrm>
          <a:off x="1117529" y="2874812"/>
          <a:ext cx="737391" cy="737391"/>
        </a:xfrm>
        <a:prstGeom prst="ellipse">
          <a:avLst/>
        </a:prstGeom>
        <a:solidFill>
          <a:schemeClr val="accent1">
            <a:tint val="50000"/>
            <a:alpha val="90000"/>
            <a:hueOff val="-24781"/>
            <a:satOff val="-2411"/>
            <a:lumOff val="8200"/>
            <a:alphaOff val="-30000"/>
          </a:schemeClr>
        </a:solid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 modelId="{0DF5F16E-C529-45C0-9EBF-53D7F7DDB45A}">
      <dsp:nvSpPr>
        <dsp:cNvPr id="0" name=""/>
        <dsp:cNvSpPr/>
      </dsp:nvSpPr>
      <dsp:spPr>
        <a:xfrm rot="10800000">
          <a:off x="1486224" y="3832320"/>
          <a:ext cx="5168646" cy="737391"/>
        </a:xfrm>
        <a:prstGeom prst="homePlate">
          <a:avLst/>
        </a:prstGeom>
        <a:blipFill rotWithShape="0">
          <a:blip xmlns:r="http://schemas.openxmlformats.org/officeDocument/2006/relationships" r:embed="rId1">
            <a:duotone>
              <a:schemeClr val="accent1">
                <a:alpha val="90000"/>
                <a:hueOff val="0"/>
                <a:satOff val="0"/>
                <a:lumOff val="0"/>
                <a:alphaOff val="-40000"/>
                <a:tint val="30000"/>
                <a:satMod val="300000"/>
              </a:schemeClr>
              <a:schemeClr val="accent1">
                <a:alpha val="90000"/>
                <a:hueOff val="0"/>
                <a:satOff val="0"/>
                <a:lumOff val="0"/>
                <a:alphaOff val="-4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5169" tIns="102870" rIns="192024" bIns="102870" numCol="1" spcCol="1270" anchor="ctr" anchorCtr="0">
          <a:noAutofit/>
        </a:bodyPr>
        <a:lstStyle/>
        <a:p>
          <a:pPr lvl="0" algn="ctr" defTabSz="1200150" rtl="0">
            <a:lnSpc>
              <a:spcPct val="90000"/>
            </a:lnSpc>
            <a:spcBef>
              <a:spcPct val="0"/>
            </a:spcBef>
            <a:spcAft>
              <a:spcPct val="35000"/>
            </a:spcAft>
          </a:pPr>
          <a:r>
            <a:rPr lang="en-IN" sz="2700" b="1" kern="1200" smtClean="0"/>
            <a:t>Remote Access Trojans (RATs)</a:t>
          </a:r>
          <a:endParaRPr lang="en-IN" sz="2700" kern="1200"/>
        </a:p>
      </dsp:txBody>
      <dsp:txXfrm rot="10800000">
        <a:off x="1670572" y="3832320"/>
        <a:ext cx="4984298" cy="737391"/>
      </dsp:txXfrm>
    </dsp:sp>
    <dsp:sp modelId="{05A3F26E-8B69-4882-B94C-8C55E1E36D59}">
      <dsp:nvSpPr>
        <dsp:cNvPr id="0" name=""/>
        <dsp:cNvSpPr/>
      </dsp:nvSpPr>
      <dsp:spPr>
        <a:xfrm>
          <a:off x="1117529" y="3832320"/>
          <a:ext cx="737391" cy="737391"/>
        </a:xfrm>
        <a:prstGeom prst="ellipse">
          <a:avLst/>
        </a:prstGeom>
        <a:solidFill>
          <a:schemeClr val="accent1">
            <a:tint val="50000"/>
            <a:alpha val="90000"/>
            <a:hueOff val="-33041"/>
            <a:satOff val="-3215"/>
            <a:lumOff val="10933"/>
            <a:alphaOff val="-40000"/>
          </a:schemeClr>
        </a:solid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FE891BB-82BB-4211-8833-245F3036CBF8}" type="datetimeFigureOut">
              <a:rPr lang="en-IN" smtClean="0"/>
              <a:t>12-04-2024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46B1EC6-92C3-47BE-A61D-E2B23FD16731}"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E891BB-82BB-4211-8833-245F3036CBF8}"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B1EC6-92C3-47BE-A61D-E2B23FD1673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E891BB-82BB-4211-8833-245F3036CBF8}"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B1EC6-92C3-47BE-A61D-E2B23FD1673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FE891BB-82BB-4211-8833-245F3036CBF8}"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B1EC6-92C3-47BE-A61D-E2B23FD16731}"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E891BB-82BB-4211-8833-245F3036CBF8}" type="datetimeFigureOut">
              <a:rPr lang="en-IN" smtClean="0"/>
              <a:t>12-04-2024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46B1EC6-92C3-47BE-A61D-E2B23FD1673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FE891BB-82BB-4211-8833-245F3036CBF8}"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B1EC6-92C3-47BE-A61D-E2B23FD16731}"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FE891BB-82BB-4211-8833-245F3036CBF8}"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6B1EC6-92C3-47BE-A61D-E2B23FD16731}"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E891BB-82BB-4211-8833-245F3036CBF8}"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6B1EC6-92C3-47BE-A61D-E2B23FD1673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891BB-82BB-4211-8833-245F3036CBF8}"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6B1EC6-92C3-47BE-A61D-E2B23FD1673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E891BB-82BB-4211-8833-245F3036CBF8}"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B1EC6-92C3-47BE-A61D-E2B23FD16731}"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E891BB-82BB-4211-8833-245F3036CBF8}" type="datetimeFigureOut">
              <a:rPr lang="en-IN" smtClean="0"/>
              <a:t>12-04-2024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046B1EC6-92C3-47BE-A61D-E2B23FD16731}"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FE891BB-82BB-4211-8833-245F3036CBF8}" type="datetimeFigureOut">
              <a:rPr lang="en-IN" smtClean="0"/>
              <a:t>12-04-2024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46B1EC6-92C3-47BE-A61D-E2B23FD1673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7021016" cy="2964904"/>
          </a:xfrm>
        </p:spPr>
        <p:txBody>
          <a:bodyPr/>
          <a:lstStyle/>
          <a:p>
            <a:r>
              <a:rPr lang="en-US" dirty="0" smtClean="0">
                <a:solidFill>
                  <a:srgbClr val="00B0F0"/>
                </a:solidFill>
              </a:rPr>
              <a:t>Presented by</a:t>
            </a:r>
            <a:r>
              <a:rPr lang="en-US" dirty="0" smtClean="0"/>
              <a:t>,</a:t>
            </a:r>
          </a:p>
          <a:p>
            <a:r>
              <a:rPr lang="en-US" dirty="0" smtClean="0">
                <a:solidFill>
                  <a:srgbClr val="7030A0"/>
                </a:solidFill>
              </a:rPr>
              <a:t>Name </a:t>
            </a:r>
            <a:r>
              <a:rPr lang="en-US" dirty="0" smtClean="0"/>
              <a:t>: </a:t>
            </a:r>
            <a:r>
              <a:rPr lang="en-US" dirty="0" err="1" smtClean="0">
                <a:solidFill>
                  <a:srgbClr val="FF0000"/>
                </a:solidFill>
              </a:rPr>
              <a:t>Abirami</a:t>
            </a:r>
            <a:r>
              <a:rPr lang="en-US" dirty="0" smtClean="0">
                <a:solidFill>
                  <a:srgbClr val="FF0000"/>
                </a:solidFill>
              </a:rPr>
              <a:t> K</a:t>
            </a:r>
            <a:endParaRPr lang="en-US" dirty="0" smtClean="0">
              <a:solidFill>
                <a:srgbClr val="FF0000"/>
              </a:solidFill>
            </a:endParaRPr>
          </a:p>
          <a:p>
            <a:r>
              <a:rPr lang="en-US" dirty="0" smtClean="0">
                <a:solidFill>
                  <a:srgbClr val="7030A0"/>
                </a:solidFill>
              </a:rPr>
              <a:t>College Name </a:t>
            </a:r>
            <a:r>
              <a:rPr lang="en-US" dirty="0" smtClean="0"/>
              <a:t>: </a:t>
            </a:r>
            <a:r>
              <a:rPr lang="en-US" dirty="0" smtClean="0">
                <a:solidFill>
                  <a:srgbClr val="FF0000"/>
                </a:solidFill>
              </a:rPr>
              <a:t>Sri </a:t>
            </a:r>
            <a:r>
              <a:rPr lang="en-US" dirty="0" err="1" smtClean="0">
                <a:solidFill>
                  <a:srgbClr val="FF0000"/>
                </a:solidFill>
              </a:rPr>
              <a:t>Vidya</a:t>
            </a:r>
            <a:r>
              <a:rPr lang="en-US" dirty="0" smtClean="0">
                <a:solidFill>
                  <a:srgbClr val="FF0000"/>
                </a:solidFill>
              </a:rPr>
              <a:t> College of Engineering  &amp; Technology</a:t>
            </a:r>
          </a:p>
          <a:p>
            <a:r>
              <a:rPr lang="en-US" dirty="0" smtClean="0">
                <a:solidFill>
                  <a:srgbClr val="7030A0"/>
                </a:solidFill>
              </a:rPr>
              <a:t>Department</a:t>
            </a:r>
            <a:r>
              <a:rPr lang="en-US" dirty="0" smtClean="0"/>
              <a:t> : </a:t>
            </a:r>
            <a:r>
              <a:rPr lang="en-US" dirty="0" smtClean="0">
                <a:solidFill>
                  <a:srgbClr val="FF0000"/>
                </a:solidFill>
              </a:rPr>
              <a:t>Computer Science Engineering</a:t>
            </a:r>
          </a:p>
          <a:p>
            <a:endParaRPr lang="en-US" dirty="0" smtClean="0"/>
          </a:p>
          <a:p>
            <a:endParaRPr lang="en-US" dirty="0" smtClean="0"/>
          </a:p>
          <a:p>
            <a:endParaRPr lang="en-US" dirty="0"/>
          </a:p>
          <a:p>
            <a:endParaRPr lang="en-US" dirty="0" smtClean="0"/>
          </a:p>
          <a:p>
            <a:endParaRPr lang="en-IN" dirty="0"/>
          </a:p>
        </p:txBody>
      </p:sp>
      <p:sp>
        <p:nvSpPr>
          <p:cNvPr id="2" name="Title 1"/>
          <p:cNvSpPr>
            <a:spLocks noGrp="1"/>
          </p:cNvSpPr>
          <p:nvPr>
            <p:ph type="ctrTitle"/>
          </p:nvPr>
        </p:nvSpPr>
        <p:spPr/>
        <p:txBody>
          <a:bodyPr>
            <a:normAutofit/>
          </a:bodyPr>
          <a:lstStyle/>
          <a:p>
            <a:pPr algn="ctr"/>
            <a:r>
              <a:rPr lang="en-IN" sz="3200" b="1" dirty="0" err="1" smtClean="0">
                <a:latin typeface="Algerian" pitchFamily="82" charset="0"/>
              </a:rPr>
              <a:t>Keylogger</a:t>
            </a:r>
            <a:r>
              <a:rPr lang="en-IN" sz="3200" b="1" dirty="0" smtClean="0">
                <a:latin typeface="Algerian" pitchFamily="82" charset="0"/>
              </a:rPr>
              <a:t> </a:t>
            </a:r>
            <a:r>
              <a:rPr lang="en-IN" sz="3200" b="1" dirty="0">
                <a:latin typeface="Algerian" pitchFamily="82" charset="0"/>
              </a:rPr>
              <a:t>and Security</a:t>
            </a:r>
          </a:p>
        </p:txBody>
      </p:sp>
    </p:spTree>
    <p:extLst>
      <p:ext uri="{BB962C8B-B14F-4D97-AF65-F5344CB8AC3E}">
        <p14:creationId xmlns:p14="http://schemas.microsoft.com/office/powerpoint/2010/main" val="322239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Security Implications</a:t>
            </a:r>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q"/>
            </a:pPr>
            <a:r>
              <a:rPr lang="en-US" dirty="0">
                <a:latin typeface="Times New Roman" pitchFamily="18" charset="0"/>
                <a:cs typeface="Times New Roman" pitchFamily="18" charset="0"/>
              </a:rPr>
              <a:t>One of the most significant security risks associated with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is the theft of sensitive information, including login credentials, financial data, personal messages, and other confidential information.</a:t>
            </a:r>
          </a:p>
          <a:p>
            <a:pPr>
              <a:buFont typeface="Wingdings" pitchFamily="2" charset="2"/>
              <a:buChar char="q"/>
            </a:pP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can capture everything typed on a keyboard, allowing attackers to obtain passwords, credit card numbers, social security numbers, and other valuable data</a:t>
            </a:r>
            <a:r>
              <a:rPr lang="en-US" dirty="0" smtClean="0">
                <a:latin typeface="Times New Roman" pitchFamily="18" charset="0"/>
                <a:cs typeface="Times New Roman" pitchFamily="18" charset="0"/>
              </a:rPr>
              <a:t>.</a:t>
            </a:r>
          </a:p>
          <a:p>
            <a:pPr>
              <a:buFont typeface="Wingdings" pitchFamily="2" charset="2"/>
              <a:buChar char="q"/>
            </a:pP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can compromise user privacy by recording and monitoring all keystrokes made on a computer or device without the user's knowledge or consent.</a:t>
            </a:r>
          </a:p>
          <a:p>
            <a:pPr marL="0" indent="0">
              <a:buNone/>
            </a:pPr>
            <a:r>
              <a:rPr lang="en-US" dirty="0"/>
              <a:t/>
            </a:r>
            <a:br>
              <a:rPr lang="en-US" dirty="0"/>
            </a:br>
            <a:endParaRPr lang="en-IN" dirty="0"/>
          </a:p>
        </p:txBody>
      </p:sp>
    </p:spTree>
    <p:extLst>
      <p:ext uri="{BB962C8B-B14F-4D97-AF65-F5344CB8AC3E}">
        <p14:creationId xmlns:p14="http://schemas.microsoft.com/office/powerpoint/2010/main" val="771637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Legitimate Use Cases</a:t>
            </a:r>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q"/>
            </a:pPr>
            <a:r>
              <a:rPr lang="en-US" dirty="0">
                <a:latin typeface="Times New Roman" pitchFamily="18" charset="0"/>
                <a:cs typeface="Times New Roman" pitchFamily="18" charset="0"/>
              </a:rPr>
              <a:t>Employers may use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to monitor employee activity on company-owned computers to ensure compliance with company policies, prevent data breaches, and protect sensitive information.</a:t>
            </a:r>
          </a:p>
          <a:p>
            <a:pPr>
              <a:buFont typeface="Wingdings" pitchFamily="2" charset="2"/>
              <a:buChar char="q"/>
            </a:pP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can help employers track employee productivity, identify potential security risks, and investigate suspicious behavior or policy violations</a:t>
            </a:r>
            <a:r>
              <a:rPr lang="en-US" dirty="0" smtClean="0">
                <a:latin typeface="Times New Roman" pitchFamily="18" charset="0"/>
                <a:cs typeface="Times New Roman" pitchFamily="18" charset="0"/>
              </a:rPr>
              <a:t>.</a:t>
            </a:r>
          </a:p>
          <a:p>
            <a:pPr>
              <a:buFont typeface="Wingdings" pitchFamily="2" charset="2"/>
              <a:buChar char="q"/>
            </a:pPr>
            <a:r>
              <a:rPr lang="en-US" dirty="0">
                <a:latin typeface="Times New Roman" pitchFamily="18" charset="0"/>
                <a:cs typeface="Times New Roman" pitchFamily="18" charset="0"/>
              </a:rPr>
              <a:t>Parents may use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to monitor their children's online activities and ensure they are using the internet safely and responsibly.</a:t>
            </a:r>
          </a:p>
          <a:p>
            <a:pPr>
              <a:buFont typeface="Wingdings" pitchFamily="2" charset="2"/>
              <a:buChar char="q"/>
            </a:pP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can help parents identify and address potential risks such as </a:t>
            </a:r>
            <a:r>
              <a:rPr lang="en-US" dirty="0" err="1">
                <a:latin typeface="Times New Roman" pitchFamily="18" charset="0"/>
                <a:cs typeface="Times New Roman" pitchFamily="18" charset="0"/>
              </a:rPr>
              <a:t>cyberbullying</a:t>
            </a:r>
            <a:r>
              <a:rPr lang="en-US" dirty="0">
                <a:latin typeface="Times New Roman" pitchFamily="18" charset="0"/>
                <a:cs typeface="Times New Roman" pitchFamily="18" charset="0"/>
              </a:rPr>
              <a:t>, online predators, and exposure to inappropriate content</a:t>
            </a:r>
          </a:p>
          <a:p>
            <a:pPr>
              <a:buFont typeface="Wingdings" pitchFamily="2" charset="2"/>
              <a:buChar char="q"/>
            </a:pPr>
            <a:endParaRPr lang="en-US" dirty="0"/>
          </a:p>
          <a:p>
            <a:endParaRPr lang="en-IN" dirty="0"/>
          </a:p>
        </p:txBody>
      </p:sp>
    </p:spTree>
    <p:extLst>
      <p:ext uri="{BB962C8B-B14F-4D97-AF65-F5344CB8AC3E}">
        <p14:creationId xmlns:p14="http://schemas.microsoft.com/office/powerpoint/2010/main" val="2943176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Malicious Use Cases </a:t>
            </a: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q"/>
            </a:pP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are frequently used by cybercriminals to steal login credentials for various online accounts, including email, social media, banking, and e-commerce websites.</a:t>
            </a:r>
          </a:p>
          <a:p>
            <a:pPr>
              <a:buFont typeface="Wingdings" pitchFamily="2" charset="2"/>
              <a:buChar char="q"/>
            </a:pPr>
            <a:r>
              <a:rPr lang="en-US" dirty="0">
                <a:latin typeface="Times New Roman" pitchFamily="18" charset="0"/>
                <a:cs typeface="Times New Roman" pitchFamily="18" charset="0"/>
              </a:rPr>
              <a:t>Once captured, these credentials can be used to gain unauthorized access to the victim's accounts, compromise their personal information, and conduct identity theft or fraud</a:t>
            </a:r>
            <a:r>
              <a:rPr lang="en-US" dirty="0" smtClean="0">
                <a:latin typeface="Times New Roman" pitchFamily="18" charset="0"/>
                <a:cs typeface="Times New Roman" pitchFamily="18" charset="0"/>
              </a:rPr>
              <a:t>.</a:t>
            </a:r>
          </a:p>
          <a:p>
            <a:pPr>
              <a:buFont typeface="Wingdings" pitchFamily="2" charset="2"/>
              <a:buChar char="q"/>
            </a:pP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can capture sensitive financial information, such as credit card numbers, bank account credentials, and online payment details, enabling attackers to commit financial fraud.</a:t>
            </a:r>
          </a:p>
          <a:p>
            <a:endParaRPr lang="en-IN" dirty="0"/>
          </a:p>
        </p:txBody>
      </p:sp>
    </p:spTree>
    <p:extLst>
      <p:ext uri="{BB962C8B-B14F-4D97-AF65-F5344CB8AC3E}">
        <p14:creationId xmlns:p14="http://schemas.microsoft.com/office/powerpoint/2010/main" val="1712732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latin typeface="Times New Roman" pitchFamily="18" charset="0"/>
                <a:cs typeface="Times New Roman" pitchFamily="18" charset="0"/>
              </a:rPr>
              <a:t>Detection and Prevention</a:t>
            </a:r>
            <a:r>
              <a:rPr lang="en-IN" dirty="0"/>
              <a:t/>
            </a:r>
            <a:br>
              <a:rPr lang="en-IN" dirty="0"/>
            </a:br>
            <a:endParaRPr lang="en-IN" dirty="0"/>
          </a:p>
        </p:txBody>
      </p:sp>
      <p:sp>
        <p:nvSpPr>
          <p:cNvPr id="3" name="Content Placeholder 2"/>
          <p:cNvSpPr>
            <a:spLocks noGrp="1"/>
          </p:cNvSpPr>
          <p:nvPr>
            <p:ph sz="quarter" idx="1"/>
          </p:nvPr>
        </p:nvSpPr>
        <p:spPr/>
        <p:txBody>
          <a:bodyPr>
            <a:normAutofit fontScale="92500"/>
          </a:bodyPr>
          <a:lstStyle/>
          <a:p>
            <a:pPr>
              <a:buFont typeface="Wingdings" pitchFamily="2" charset="2"/>
              <a:buChar char="q"/>
            </a:pPr>
            <a:r>
              <a:rPr lang="en-US" dirty="0">
                <a:latin typeface="Times New Roman" pitchFamily="18" charset="0"/>
                <a:cs typeface="Times New Roman" pitchFamily="18" charset="0"/>
              </a:rPr>
              <a:t>Deploy reputable antivirus and antimalware software with real-time scanning capabilities to detect and remove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and other forms of malware.</a:t>
            </a:r>
          </a:p>
          <a:p>
            <a:pPr>
              <a:buFont typeface="Wingdings" pitchFamily="2" charset="2"/>
              <a:buChar char="q"/>
            </a:pPr>
            <a:r>
              <a:rPr lang="en-US" dirty="0">
                <a:latin typeface="Times New Roman" pitchFamily="18" charset="0"/>
                <a:cs typeface="Times New Roman" pitchFamily="18" charset="0"/>
              </a:rPr>
              <a:t>Keep antivirus definitions and security software up-to-date to ensure protection against the latest threats</a:t>
            </a:r>
            <a:r>
              <a:rPr lang="en-US" dirty="0" smtClean="0">
                <a:latin typeface="Times New Roman" pitchFamily="18" charset="0"/>
                <a:cs typeface="Times New Roman" pitchFamily="18" charset="0"/>
              </a:rPr>
              <a:t>.</a:t>
            </a:r>
          </a:p>
          <a:p>
            <a:pPr>
              <a:buFont typeface="Wingdings" pitchFamily="2" charset="2"/>
              <a:buChar char="q"/>
            </a:pPr>
            <a:r>
              <a:rPr lang="en-US" dirty="0">
                <a:latin typeface="Times New Roman" pitchFamily="18" charset="0"/>
                <a:cs typeface="Times New Roman" pitchFamily="18" charset="0"/>
              </a:rPr>
              <a:t>Use host-based intrusion detection systems to monitor system activity for signs of suspicious behavior, such as unauthorized access attempts, changes to system files, or unusual network traffic.</a:t>
            </a:r>
          </a:p>
          <a:p>
            <a:pPr>
              <a:buFont typeface="Wingdings" pitchFamily="2" charset="2"/>
              <a:buChar char="q"/>
            </a:pPr>
            <a:r>
              <a:rPr lang="en-US" dirty="0">
                <a:latin typeface="Times New Roman" pitchFamily="18" charset="0"/>
                <a:cs typeface="Times New Roman" pitchFamily="18" charset="0"/>
              </a:rPr>
              <a:t>HIDS can help detect and alert users to the presence of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and other forms of malware on their systems</a:t>
            </a:r>
            <a:r>
              <a:rPr lang="en-US" dirty="0"/>
              <a:t>.</a:t>
            </a:r>
          </a:p>
          <a:p>
            <a:pPr>
              <a:buFont typeface="Wingdings" pitchFamily="2" charset="2"/>
              <a:buChar char="q"/>
            </a:pPr>
            <a:endParaRPr lang="en-US" dirty="0"/>
          </a:p>
          <a:p>
            <a:endParaRPr lang="en-IN" dirty="0"/>
          </a:p>
        </p:txBody>
      </p:sp>
    </p:spTree>
    <p:extLst>
      <p:ext uri="{BB962C8B-B14F-4D97-AF65-F5344CB8AC3E}">
        <p14:creationId xmlns:p14="http://schemas.microsoft.com/office/powerpoint/2010/main" val="3482667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Privacy Considerations</a:t>
            </a:r>
          </a:p>
        </p:txBody>
      </p:sp>
      <p:sp>
        <p:nvSpPr>
          <p:cNvPr id="3" name="Content Placeholder 2"/>
          <p:cNvSpPr>
            <a:spLocks noGrp="1"/>
          </p:cNvSpPr>
          <p:nvPr>
            <p:ph sz="quarter" idx="1"/>
          </p:nvPr>
        </p:nvSpPr>
        <p:spPr/>
        <p:txBody>
          <a:bodyPr/>
          <a:lstStyle/>
          <a:p>
            <a:pPr>
              <a:buFont typeface="Wingdings" pitchFamily="2" charset="2"/>
              <a:buChar char="q"/>
            </a:pPr>
            <a:r>
              <a:rPr lang="en-US" dirty="0">
                <a:latin typeface="Times New Roman" pitchFamily="18" charset="0"/>
                <a:cs typeface="Times New Roman" pitchFamily="18" charset="0"/>
              </a:rPr>
              <a:t>Individuals should be informed if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are being used to monitor their activities on computers or devices.</a:t>
            </a:r>
          </a:p>
          <a:p>
            <a:pPr>
              <a:buFont typeface="Wingdings" pitchFamily="2" charset="2"/>
              <a:buChar char="q"/>
            </a:pPr>
            <a:r>
              <a:rPr lang="en-US" dirty="0">
                <a:latin typeface="Times New Roman" pitchFamily="18" charset="0"/>
                <a:cs typeface="Times New Roman" pitchFamily="18" charset="0"/>
              </a:rPr>
              <a:t>Employers, parents, or other entities deploying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should obtain explicit consent from individuals being monitored, particularly in the context of employee monitoring or parental control</a:t>
            </a:r>
            <a:r>
              <a:rPr lang="en-US" dirty="0" smtClean="0">
                <a:latin typeface="Times New Roman" pitchFamily="18" charset="0"/>
                <a:cs typeface="Times New Roman" pitchFamily="18" charset="0"/>
              </a:rPr>
              <a:t>.</a:t>
            </a:r>
          </a:p>
          <a:p>
            <a:pPr>
              <a:buFont typeface="Wingdings" pitchFamily="2" charset="2"/>
              <a:buChar char="q"/>
            </a:pPr>
            <a:r>
              <a:rPr lang="en-US" dirty="0">
                <a:latin typeface="Times New Roman" pitchFamily="18" charset="0"/>
                <a:cs typeface="Times New Roman" pitchFamily="18" charset="0"/>
              </a:rPr>
              <a:t>Organizations deploying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should provide clear and transparent notice to users about the purpose and extent of monitoring activities.</a:t>
            </a:r>
          </a:p>
          <a:p>
            <a:pPr>
              <a:buFont typeface="Wingdings" pitchFamily="2" charset="2"/>
              <a:buChar char="q"/>
            </a:pPr>
            <a:endParaRPr lang="en-IN" dirty="0"/>
          </a:p>
        </p:txBody>
      </p:sp>
    </p:spTree>
    <p:extLst>
      <p:ext uri="{BB962C8B-B14F-4D97-AF65-F5344CB8AC3E}">
        <p14:creationId xmlns:p14="http://schemas.microsoft.com/office/powerpoint/2010/main" val="791325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Legal and Ethical Considerations</a:t>
            </a:r>
            <a:r>
              <a:rPr lang="en-IN" dirty="0"/>
              <a:t/>
            </a:r>
            <a:br>
              <a:rPr lang="en-IN" dirty="0"/>
            </a:br>
            <a:endParaRPr lang="en-IN" dirty="0"/>
          </a:p>
        </p:txBody>
      </p:sp>
      <p:sp>
        <p:nvSpPr>
          <p:cNvPr id="3" name="Content Placeholder 2"/>
          <p:cNvSpPr>
            <a:spLocks noGrp="1"/>
          </p:cNvSpPr>
          <p:nvPr>
            <p:ph sz="quarter" idx="1"/>
          </p:nvPr>
        </p:nvSpPr>
        <p:spPr>
          <a:xfrm>
            <a:off x="971600" y="1412776"/>
            <a:ext cx="7772400" cy="4572000"/>
          </a:xfrm>
        </p:spPr>
        <p:txBody>
          <a:bodyPr>
            <a:normAutofit lnSpcReduction="10000"/>
          </a:bodyPr>
          <a:lstStyle/>
          <a:p>
            <a:pPr>
              <a:buFont typeface="Wingdings" pitchFamily="2" charset="2"/>
              <a:buChar char="q"/>
            </a:pPr>
            <a:r>
              <a:rPr lang="en-US" dirty="0">
                <a:latin typeface="Times New Roman" pitchFamily="18" charset="0"/>
                <a:cs typeface="Times New Roman" pitchFamily="18" charset="0"/>
              </a:rPr>
              <a:t>Organizations deploying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must comply with relevant privacy laws and regulations that govern the collection, use, and protection of personal data.</a:t>
            </a:r>
          </a:p>
          <a:p>
            <a:pPr>
              <a:buFont typeface="Wingdings" pitchFamily="2" charset="2"/>
              <a:buChar char="q"/>
            </a:pPr>
            <a:r>
              <a:rPr lang="en-US" dirty="0">
                <a:latin typeface="Times New Roman" pitchFamily="18" charset="0"/>
                <a:cs typeface="Times New Roman" pitchFamily="18" charset="0"/>
              </a:rPr>
              <a:t>Laws such as the General Data Protection Regulation (GDPR) in the European Union and the California Consumer Privacy Act (CCPA) in the United States impose strict requirements on the processing of personal data, including the use of monitoring and surveillance tools like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a:t>
            </a:r>
          </a:p>
          <a:p>
            <a:pPr>
              <a:buFont typeface="Wingdings" pitchFamily="2" charset="2"/>
              <a:buChar char="q"/>
            </a:pPr>
            <a:r>
              <a:rPr lang="en-US" dirty="0">
                <a:latin typeface="Times New Roman" pitchFamily="18" charset="0"/>
                <a:cs typeface="Times New Roman" pitchFamily="18" charset="0"/>
              </a:rPr>
              <a:t>Individuals should be informed and provided with clear notice if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are being used to monitor their activities</a:t>
            </a:r>
            <a:r>
              <a:rPr lang="en-US" dirty="0"/>
              <a:t>.</a:t>
            </a:r>
            <a:endParaRPr lang="en-IN" dirty="0"/>
          </a:p>
        </p:txBody>
      </p:sp>
    </p:spTree>
    <p:extLst>
      <p:ext uri="{BB962C8B-B14F-4D97-AF65-F5344CB8AC3E}">
        <p14:creationId xmlns:p14="http://schemas.microsoft.com/office/powerpoint/2010/main" val="3623458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Conclusion</a:t>
            </a:r>
            <a:r>
              <a:rPr lang="en-IN" dirty="0"/>
              <a:t/>
            </a:r>
            <a:br>
              <a:rPr lang="en-IN" dirty="0"/>
            </a:br>
            <a:endParaRPr lang="en-IN" dirty="0"/>
          </a:p>
        </p:txBody>
      </p:sp>
      <p:sp>
        <p:nvSpPr>
          <p:cNvPr id="3" name="Content Placeholder 2"/>
          <p:cNvSpPr>
            <a:spLocks noGrp="1"/>
          </p:cNvSpPr>
          <p:nvPr>
            <p:ph sz="quarter" idx="1"/>
          </p:nvPr>
        </p:nvSpPr>
        <p:spPr/>
        <p:txBody>
          <a:bodyPr>
            <a:noAutofit/>
          </a:bodyPr>
          <a:lstStyle/>
          <a:p>
            <a:pPr>
              <a:buFont typeface="Wingdings" pitchFamily="2" charset="2"/>
              <a:buChar char="Ø"/>
            </a:pPr>
            <a:r>
              <a:rPr lang="en-US" sz="2400" dirty="0">
                <a:latin typeface="Times New Roman" pitchFamily="18" charset="0"/>
                <a:cs typeface="Times New Roman" pitchFamily="18" charset="0"/>
              </a:rPr>
              <a:t>In conclusion,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represent a powerful tool with both legitimate and malicious applications, making them a subject of significant concern in terms of privacy, security, and ethical considerations.</a:t>
            </a:r>
          </a:p>
          <a:p>
            <a:pPr>
              <a:buFont typeface="Wingdings" pitchFamily="2" charset="2"/>
              <a:buChar char="Ø"/>
            </a:pPr>
            <a:r>
              <a:rPr lang="en-US" sz="2400" dirty="0">
                <a:latin typeface="Times New Roman" pitchFamily="18" charset="0"/>
                <a:cs typeface="Times New Roman" pitchFamily="18" charset="0"/>
              </a:rPr>
              <a:t>On one hand,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can serve legitimate purposes such as employee monitoring, parental control, law enforcement investigations, and forensic analysis. When deployed transparently, ethically, and in compliance with relevant laws and regulations,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can help protect against security threats, prevent fraud, and ensure accountability in various contexts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696476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lumMod val="85000"/>
                    <a:lumOff val="15000"/>
                  </a:schemeClr>
                </a:solidFill>
                <a:latin typeface="Times New Roman" pitchFamily="18" charset="0"/>
                <a:cs typeface="Times New Roman" pitchFamily="18" charset="0"/>
              </a:rPr>
              <a:t>OUTLINE</a:t>
            </a:r>
            <a:endParaRPr lang="en-IN" sz="3200" b="1" dirty="0">
              <a:solidFill>
                <a:schemeClr val="tx1">
                  <a:lumMod val="85000"/>
                  <a:lumOff val="1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IN" dirty="0" smtClean="0"/>
              <a:t>Introduction</a:t>
            </a:r>
          </a:p>
          <a:p>
            <a:r>
              <a:rPr lang="en-IN" dirty="0"/>
              <a:t>Types of </a:t>
            </a:r>
            <a:r>
              <a:rPr lang="en-IN" dirty="0" err="1" smtClean="0"/>
              <a:t>Keyloggers</a:t>
            </a:r>
            <a:endParaRPr lang="en-IN" dirty="0" smtClean="0"/>
          </a:p>
          <a:p>
            <a:r>
              <a:rPr lang="en-IN" dirty="0"/>
              <a:t>Security </a:t>
            </a:r>
            <a:r>
              <a:rPr lang="en-IN" dirty="0" smtClean="0"/>
              <a:t>Implications</a:t>
            </a:r>
          </a:p>
          <a:p>
            <a:r>
              <a:rPr lang="en-IN" dirty="0"/>
              <a:t>Legitimate Use </a:t>
            </a:r>
            <a:r>
              <a:rPr lang="en-IN" dirty="0" smtClean="0"/>
              <a:t>Cases</a:t>
            </a:r>
          </a:p>
          <a:p>
            <a:r>
              <a:rPr lang="en-IN" dirty="0"/>
              <a:t>Malicious Use </a:t>
            </a:r>
            <a:r>
              <a:rPr lang="en-IN" dirty="0" smtClean="0"/>
              <a:t>Cases</a:t>
            </a:r>
          </a:p>
          <a:p>
            <a:r>
              <a:rPr lang="en-IN" dirty="0"/>
              <a:t>Detection and </a:t>
            </a:r>
            <a:r>
              <a:rPr lang="en-IN" dirty="0" smtClean="0"/>
              <a:t>Prevention</a:t>
            </a:r>
          </a:p>
          <a:p>
            <a:r>
              <a:rPr lang="en-IN" dirty="0"/>
              <a:t>Privacy </a:t>
            </a:r>
            <a:r>
              <a:rPr lang="en-IN" dirty="0" smtClean="0"/>
              <a:t>Considerations</a:t>
            </a:r>
          </a:p>
          <a:p>
            <a:r>
              <a:rPr lang="en-IN" dirty="0"/>
              <a:t>Legal and Ethical </a:t>
            </a:r>
            <a:r>
              <a:rPr lang="en-IN" dirty="0" smtClean="0"/>
              <a:t>Considerations</a:t>
            </a:r>
          </a:p>
          <a:p>
            <a:r>
              <a:rPr lang="en-IN" dirty="0"/>
              <a:t>Conclusion</a:t>
            </a:r>
          </a:p>
        </p:txBody>
      </p:sp>
    </p:spTree>
    <p:extLst>
      <p:ext uri="{BB962C8B-B14F-4D97-AF65-F5344CB8AC3E}">
        <p14:creationId xmlns:p14="http://schemas.microsoft.com/office/powerpoint/2010/main" val="2880045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Introduction</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v"/>
            </a:pPr>
            <a:r>
              <a:rPr lang="en-US" dirty="0" err="1" smtClean="0">
                <a:latin typeface="Times New Roman" pitchFamily="18" charset="0"/>
                <a:cs typeface="Times New Roman" pitchFamily="18" charset="0"/>
              </a:rPr>
              <a:t>Keyloggers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are </a:t>
            </a:r>
            <a:r>
              <a:rPr lang="en-US" dirty="0">
                <a:latin typeface="Times New Roman" pitchFamily="18" charset="0"/>
                <a:cs typeface="Times New Roman" pitchFamily="18" charset="0"/>
              </a:rPr>
              <a:t>software or hardware devices designed to record keystrokes made on a computer or mobile device</a:t>
            </a:r>
            <a:r>
              <a:rPr lang="en-US" dirty="0" smtClean="0">
                <a:latin typeface="Times New Roman" pitchFamily="18" charset="0"/>
                <a:cs typeface="Times New Roman" pitchFamily="18" charset="0"/>
              </a:rPr>
              <a:t>.</a:t>
            </a:r>
          </a:p>
          <a:p>
            <a:pPr>
              <a:buFont typeface="Wingdings" pitchFamily="2" charset="2"/>
              <a:buChar char="v"/>
            </a:pPr>
            <a:r>
              <a:rPr lang="en-US" dirty="0">
                <a:latin typeface="Times New Roman" pitchFamily="18" charset="0"/>
                <a:cs typeface="Times New Roman" pitchFamily="18" charset="0"/>
              </a:rPr>
              <a:t>They capture every keystroke typed by a user, including passwords, credit card numbers, and other sensitive information</a:t>
            </a:r>
            <a:r>
              <a:rPr lang="en-US" dirty="0" smtClean="0">
                <a:latin typeface="Times New Roman" pitchFamily="18" charset="0"/>
                <a:cs typeface="Times New Roman" pitchFamily="18" charset="0"/>
              </a:rPr>
              <a:t>.</a:t>
            </a:r>
          </a:p>
          <a:p>
            <a:pPr>
              <a:buFont typeface="Wingdings" pitchFamily="2" charset="2"/>
              <a:buChar char="v"/>
            </a:pPr>
            <a:r>
              <a:rPr lang="en-US" dirty="0" err="1" smtClean="0">
                <a:latin typeface="Times New Roman" pitchFamily="18" charset="0"/>
                <a:cs typeface="Times New Roman" pitchFamily="18" charset="0"/>
              </a:rPr>
              <a:t>Keyloggers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serve </a:t>
            </a:r>
            <a:r>
              <a:rPr lang="en-US" dirty="0">
                <a:latin typeface="Times New Roman" pitchFamily="18" charset="0"/>
                <a:cs typeface="Times New Roman" pitchFamily="18" charset="0"/>
              </a:rPr>
              <a:t>various purposes, both legitimate and malicious</a:t>
            </a:r>
            <a:r>
              <a:rPr lang="en-US" dirty="0" smtClean="0">
                <a:latin typeface="Times New Roman" pitchFamily="18" charset="0"/>
                <a:cs typeface="Times New Roman" pitchFamily="18" charset="0"/>
              </a:rPr>
              <a:t>.</a:t>
            </a:r>
          </a:p>
          <a:p>
            <a:pPr>
              <a:buFont typeface="Wingdings" pitchFamily="2" charset="2"/>
              <a:buChar char="v"/>
            </a:pPr>
            <a:r>
              <a:rPr lang="en-US" dirty="0">
                <a:latin typeface="Times New Roman" pitchFamily="18" charset="0"/>
                <a:cs typeface="Times New Roman" pitchFamily="18" charset="0"/>
              </a:rPr>
              <a:t>Legitimate uses include employee monitoring in workplaces, parental control for child safety, and law enforcement investigations</a:t>
            </a:r>
            <a:r>
              <a:rPr lang="en-US" dirty="0" smtClean="0">
                <a:latin typeface="Times New Roman" pitchFamily="18" charset="0"/>
                <a:cs typeface="Times New Roman" pitchFamily="18" charset="0"/>
              </a:rPr>
              <a:t>.</a:t>
            </a:r>
          </a:p>
          <a:p>
            <a:pPr>
              <a:buFont typeface="Wingdings" pitchFamily="2" charset="2"/>
              <a:buChar char="v"/>
            </a:pPr>
            <a:r>
              <a:rPr lang="en-US" dirty="0">
                <a:latin typeface="Times New Roman" pitchFamily="18" charset="0"/>
                <a:cs typeface="Times New Roman" pitchFamily="18" charset="0"/>
              </a:rPr>
              <a:t>Malicious uses involve stealing sensitive information, such as login credentials, financial data, and personal information, for unauthorized access or identity theft.</a:t>
            </a:r>
          </a:p>
          <a:p>
            <a:pPr marL="0" indent="0">
              <a:buNone/>
            </a:pPr>
            <a:endParaRPr lang="en-IN" dirty="0"/>
          </a:p>
        </p:txBody>
      </p:sp>
    </p:spTree>
    <p:extLst>
      <p:ext uri="{BB962C8B-B14F-4D97-AF65-F5344CB8AC3E}">
        <p14:creationId xmlns:p14="http://schemas.microsoft.com/office/powerpoint/2010/main" val="3186998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Types of </a:t>
            </a:r>
            <a:r>
              <a:rPr lang="en-IN" sz="3200" b="1" dirty="0" err="1">
                <a:latin typeface="Times New Roman" pitchFamily="18" charset="0"/>
                <a:cs typeface="Times New Roman" pitchFamily="18" charset="0"/>
              </a:rPr>
              <a:t>Keyloggers</a:t>
            </a:r>
            <a:endParaRPr lang="en-IN" sz="32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81356819"/>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21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Software-Based </a:t>
            </a:r>
            <a:r>
              <a:rPr lang="en-IN" sz="3200" b="1" dirty="0" err="1">
                <a:latin typeface="Times New Roman" pitchFamily="18" charset="0"/>
                <a:cs typeface="Times New Roman" pitchFamily="18" charset="0"/>
              </a:rPr>
              <a:t>Keyloggers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447800"/>
            <a:ext cx="7772400" cy="3961327"/>
          </a:xfrm>
        </p:spPr>
        <p:txBody>
          <a:bodyPr/>
          <a:lstStyle/>
          <a:p>
            <a:r>
              <a:rPr lang="en-US" dirty="0">
                <a:latin typeface="Times New Roman" pitchFamily="18" charset="0"/>
                <a:cs typeface="Times New Roman" pitchFamily="18" charset="0"/>
              </a:rPr>
              <a:t>These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are installed as software applications on the target system. They can range from legitimate monitoring tools to malicious software installed without the user's </a:t>
            </a:r>
            <a:r>
              <a:rPr lang="en-US" dirty="0" smtClean="0">
                <a:latin typeface="Times New Roman" pitchFamily="18" charset="0"/>
                <a:cs typeface="Times New Roman" pitchFamily="18" charset="0"/>
              </a:rPr>
              <a:t>knowledge.</a:t>
            </a:r>
          </a:p>
          <a:p>
            <a:r>
              <a:rPr lang="en-US" dirty="0">
                <a:latin typeface="Times New Roman" pitchFamily="18" charset="0"/>
                <a:cs typeface="Times New Roman" pitchFamily="18" charset="0"/>
              </a:rPr>
              <a:t>These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operate at the kernel level of the operating system, allowing them to intercept keystrokes before they reach applications. They are difficult to detect and remove due to their deep integration with the operating system.</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12670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Hardware-Based </a:t>
            </a:r>
            <a:r>
              <a:rPr lang="en-IN" sz="3200" b="1" dirty="0" err="1">
                <a:latin typeface="Times New Roman" pitchFamily="18" charset="0"/>
                <a:cs typeface="Times New Roman" pitchFamily="18" charset="0"/>
              </a:rPr>
              <a:t>Keyloggers</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These devices are physically connected between the keyboard and the computer. They intercept and record keystrokes as they pass between the keyboard and the computer, storing the data internally or transmitting it wirelessly to a remote location</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Similar to USB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inline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are installed inline with the keyboard cable. They intercept keystrokes and may have additional features such as filtering or blocking certain keystrokes.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99332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Wireless </a:t>
            </a:r>
            <a:r>
              <a:rPr lang="en-IN" sz="3200" b="1" dirty="0" err="1">
                <a:latin typeface="Times New Roman" pitchFamily="18" charset="0"/>
                <a:cs typeface="Times New Roman" pitchFamily="18" charset="0"/>
              </a:rPr>
              <a:t>Keyloggers</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Wireless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operate by intercepting and recording keystrokes made on a keyboard, similar to other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types.</a:t>
            </a:r>
          </a:p>
          <a:p>
            <a:r>
              <a:rPr lang="en-US" dirty="0">
                <a:latin typeface="Times New Roman" pitchFamily="18" charset="0"/>
                <a:cs typeface="Times New Roman" pitchFamily="18" charset="0"/>
              </a:rPr>
              <a:t>Instead of storing the captured data locally, wireless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transmit it wirelessly to a receiver located within range.</a:t>
            </a:r>
          </a:p>
          <a:p>
            <a:r>
              <a:rPr lang="en-US" dirty="0">
                <a:latin typeface="Times New Roman" pitchFamily="18" charset="0"/>
                <a:cs typeface="Times New Roman" pitchFamily="18" charset="0"/>
              </a:rPr>
              <a:t>They typically use wireless technologies such as Bluetooth, Wi-Fi, or radio frequency (RF) to transmit data to a remote device or server.</a:t>
            </a:r>
          </a:p>
          <a:p>
            <a:endParaRPr lang="en-IN" dirty="0"/>
          </a:p>
        </p:txBody>
      </p:sp>
    </p:spTree>
    <p:extLst>
      <p:ext uri="{BB962C8B-B14F-4D97-AF65-F5344CB8AC3E}">
        <p14:creationId xmlns:p14="http://schemas.microsoft.com/office/powerpoint/2010/main" val="637805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Acoustic </a:t>
            </a:r>
            <a:r>
              <a:rPr lang="en-IN" sz="3200" b="1" dirty="0" err="1">
                <a:latin typeface="Times New Roman" pitchFamily="18" charset="0"/>
                <a:cs typeface="Times New Roman" pitchFamily="18" charset="0"/>
              </a:rPr>
              <a:t>Keyloggers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899592" y="1484784"/>
            <a:ext cx="7772400" cy="4104456"/>
          </a:xfrm>
        </p:spPr>
        <p:txBody>
          <a:bodyPr>
            <a:normAutofit/>
          </a:bodyPr>
          <a:lstStyle/>
          <a:p>
            <a:r>
              <a:rPr lang="en-US" dirty="0">
                <a:latin typeface="Times New Roman" pitchFamily="18" charset="0"/>
                <a:cs typeface="Times New Roman" pitchFamily="18" charset="0"/>
              </a:rPr>
              <a:t>Acoustic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detect and analyze the sound patterns generated by the mechanical action of pressing keys on a keyboard.</a:t>
            </a:r>
          </a:p>
          <a:p>
            <a:r>
              <a:rPr lang="en-US" dirty="0">
                <a:latin typeface="Times New Roman" pitchFamily="18" charset="0"/>
                <a:cs typeface="Times New Roman" pitchFamily="18" charset="0"/>
              </a:rPr>
              <a:t>By analyzing the unique acoustic signatures produced by each key, these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can infer which keys were pressed and record the corresponding keystrokes.</a:t>
            </a:r>
          </a:p>
          <a:p>
            <a:r>
              <a:rPr lang="en-US" dirty="0">
                <a:latin typeface="Times New Roman" pitchFamily="18" charset="0"/>
                <a:cs typeface="Times New Roman" pitchFamily="18" charset="0"/>
              </a:rPr>
              <a:t>Acoustic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may use various detection methods, including microphones, vibration sensors, or other audio sensors, to capture keyboard sounds.</a:t>
            </a:r>
          </a:p>
          <a:p>
            <a:endParaRPr lang="en-IN" dirty="0"/>
          </a:p>
        </p:txBody>
      </p:sp>
    </p:spTree>
    <p:extLst>
      <p:ext uri="{BB962C8B-B14F-4D97-AF65-F5344CB8AC3E}">
        <p14:creationId xmlns:p14="http://schemas.microsoft.com/office/powerpoint/2010/main" val="3647986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Remote Access Trojans (RATs)</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US" dirty="0">
                <a:latin typeface="Times New Roman" pitchFamily="18" charset="0"/>
                <a:cs typeface="Times New Roman" pitchFamily="18" charset="0"/>
              </a:rPr>
              <a:t>RATs are designed to provide remote control capabilities, allowing attackers to perform various actions on the compromised system without the user's knowledge or consent.</a:t>
            </a:r>
          </a:p>
          <a:p>
            <a:r>
              <a:rPr lang="en-US" dirty="0">
                <a:latin typeface="Times New Roman" pitchFamily="18" charset="0"/>
                <a:cs typeface="Times New Roman" pitchFamily="18" charset="0"/>
              </a:rPr>
              <a:t>Once installed on a victim's device, RATs establish a covert communication channel with a remote command-and-control (C&amp;C) server operated by the attacker.</a:t>
            </a:r>
          </a:p>
          <a:p>
            <a:r>
              <a:rPr lang="en-US" dirty="0">
                <a:latin typeface="Times New Roman" pitchFamily="18" charset="0"/>
                <a:cs typeface="Times New Roman" pitchFamily="18" charset="0"/>
              </a:rPr>
              <a:t>Attackers can then use the RAT to execute commands, steal data, monitor user activity, and perform other malicious activities.</a:t>
            </a:r>
          </a:p>
          <a:p>
            <a:endParaRPr lang="en-IN" dirty="0"/>
          </a:p>
        </p:txBody>
      </p:sp>
    </p:spTree>
    <p:extLst>
      <p:ext uri="{BB962C8B-B14F-4D97-AF65-F5344CB8AC3E}">
        <p14:creationId xmlns:p14="http://schemas.microsoft.com/office/powerpoint/2010/main" val="24014574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TotalTime>
  <Words>1137</Words>
  <Application>Microsoft Office PowerPoint</Application>
  <PresentationFormat>On-screen Show (4:3)</PresentationFormat>
  <Paragraphs>78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Keylogger and Security</vt:lpstr>
      <vt:lpstr>OUTLINE</vt:lpstr>
      <vt:lpstr>Introduction</vt:lpstr>
      <vt:lpstr>Types of Keyloggers</vt:lpstr>
      <vt:lpstr>Software-Based Keyloggers</vt:lpstr>
      <vt:lpstr>Hardware-Based Keyloggers</vt:lpstr>
      <vt:lpstr>Wireless Keyloggers</vt:lpstr>
      <vt:lpstr>Acoustic Keyloggers</vt:lpstr>
      <vt:lpstr>Remote Access Trojans (RATs)</vt:lpstr>
      <vt:lpstr>Security Implications</vt:lpstr>
      <vt:lpstr>Legitimate Use Cases</vt:lpstr>
      <vt:lpstr>Malicious Use Cases </vt:lpstr>
      <vt:lpstr>Detection and Prevention </vt:lpstr>
      <vt:lpstr>Privacy Considerations</vt:lpstr>
      <vt:lpstr>Legal and Ethical Considerations </vt:lpstr>
      <vt:lpstr>Conclusion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ismail - [2010]</dc:creator>
  <cp:lastModifiedBy>ismail - [2010]</cp:lastModifiedBy>
  <cp:revision>11</cp:revision>
  <dcterms:created xsi:type="dcterms:W3CDTF">2024-04-05T05:20:33Z</dcterms:created>
  <dcterms:modified xsi:type="dcterms:W3CDTF">2024-04-12T05:08:45Z</dcterms:modified>
</cp:coreProperties>
</file>