
<file path=[Content_Types].xml><?xml version="1.0" encoding="utf-8"?>
<Types xmlns="http://schemas.openxmlformats.org/package/2006/content-types"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embeddings/Microsoft_Editor_de_ecuaciones7.bin" ContentType="application/vnd.openxmlformats-officedocument.oleObject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embeddings/Microsoft_Editor_de_ecuaciones12.bin" ContentType="application/vnd.openxmlformats-officedocument.oleObject"/>
  <Override PartName="/ppt/embeddings/Microsoft_Editor_de_ecuaciones3.bin" ContentType="application/vnd.openxmlformats-officedocument.oleObject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embeddings/Microsoft_Editor_de_ecuaciones8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ditor_de_ecuaciones13.bin" ContentType="application/vnd.openxmlformats-officedocument.oleObject"/>
  <Override PartName="/ppt/slides/slide2.xml" ContentType="application/vnd.openxmlformats-officedocument.presentationml.slide+xml"/>
  <Override PartName="/ppt/embeddings/Microsoft_Editor_de_ecuaciones4.bin" ContentType="application/vnd.openxmlformats-officedocument.oleObject"/>
  <Default Extension="png" ContentType="image/png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Microsoft_Editor_de_ecuaciones9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embeddings/Microsoft_Editor_de_ecuaciones14.bin" ContentType="application/vnd.openxmlformats-officedocument.oleObject"/>
  <Override PartName="/ppt/embeddings/Microsoft_Editor_de_ecuaciones5.bin" ContentType="application/vnd.openxmlformats-officedocument.oleObject"/>
  <Override PartName="/ppt/slideLayouts/slideLayout3.xml" ContentType="application/vnd.openxmlformats-officedocument.presentationml.slideLayout+xml"/>
  <Override PartName="/ppt/embeddings/Microsoft_Editor_de_ecuaciones10.bin" ContentType="application/vnd.openxmlformats-officedocument.oleObject"/>
  <Override PartName="/ppt/embeddings/Microsoft_Editor_de_ecuaciones1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embeddings/Microsoft_Editor_de_ecuaciones15.bin" ContentType="application/vnd.openxmlformats-officedocument.oleObject"/>
  <Override PartName="/ppt/embeddings/Microsoft_Editor_de_ecuaciones6.bin" ContentType="application/vnd.openxmlformats-officedocument.oleObject"/>
  <Override PartName="/ppt/slideLayouts/slideLayout4.xml" ContentType="application/vnd.openxmlformats-officedocument.presentationml.slideLayout+xml"/>
  <Override PartName="/ppt/embeddings/Microsoft_Editor_de_ecuaciones11.bin" ContentType="application/vnd.openxmlformats-officedocument.oleObject"/>
  <Override PartName="/ppt/slideMasters/slideMaster1.xml" ContentType="application/vnd.openxmlformats-officedocument.presentationml.slideMaster+xml"/>
  <Override PartName="/ppt/embeddings/Microsoft_Editor_de_ecuaciones2.bin" ContentType="application/vnd.openxmlformats-officedocument.oleObject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ict"/><Relationship Id="rId4" Type="http://schemas.openxmlformats.org/officeDocument/2006/relationships/image" Target="../media/image12.pict"/><Relationship Id="rId1" Type="http://schemas.openxmlformats.org/officeDocument/2006/relationships/image" Target="../media/image9.pict"/><Relationship Id="rId2" Type="http://schemas.openxmlformats.org/officeDocument/2006/relationships/image" Target="../media/image10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Relationship Id="rId2" Type="http://schemas.openxmlformats.org/officeDocument/2006/relationships/image" Target="../media/image21.pict"/><Relationship Id="rId3" Type="http://schemas.openxmlformats.org/officeDocument/2006/relationships/image" Target="../media/image2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ict"/><Relationship Id="rId2" Type="http://schemas.openxmlformats.org/officeDocument/2006/relationships/image" Target="../media/image39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57B55-A2D8-5341-B80F-3C2037E8E11F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B8C-7F11-CD4E-8E56-CB1EEDA970C6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Flujo</a:t>
            </a:r>
            <a:r>
              <a:rPr lang="es-ES_tradnl" baseline="0" dirty="0" smtClean="0"/>
              <a:t> de calor invariante, </a:t>
            </a:r>
            <a:r>
              <a:rPr lang="es-ES_tradnl" baseline="0" dirty="0" err="1" smtClean="0"/>
              <a:t>parametros</a:t>
            </a:r>
            <a:r>
              <a:rPr lang="es-ES_tradnl" baseline="0" dirty="0" smtClean="0"/>
              <a:t> de entrada son la velocidad y la </a:t>
            </a:r>
            <a:r>
              <a:rPr lang="es-ES_tradnl" baseline="0" dirty="0" err="1" smtClean="0"/>
              <a:t>funcion</a:t>
            </a:r>
            <a:r>
              <a:rPr lang="es-ES_tradnl" baseline="0" dirty="0" smtClean="0"/>
              <a:t> de viscosidad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9B8C-7F11-CD4E-8E56-CB1EEDA970C6}" type="slidenum">
              <a:rPr lang="es-ES_tradnl" smtClean="0"/>
              <a:pPr/>
              <a:t>2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19B8C-7F11-CD4E-8E56-CB1EEDA970C6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1697-1FED-A148-B97B-77C3236C7D9E}" type="datetimeFigureOut">
              <a:rPr lang="es-ES_tradnl" smtClean="0"/>
              <a:pPr/>
              <a:t>28/5/14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DC1DE-430D-154D-BA18-79ADFA596B5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Microsoft_Editor_de_ecuaciones10.bin"/><Relationship Id="rId5" Type="http://schemas.openxmlformats.org/officeDocument/2006/relationships/oleObject" Target="../embeddings/Microsoft_Editor_de_ecuaciones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oleObject" Target="../embeddings/Microsoft_Editor_de_ecuaciones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oleObject" Target="../embeddings/Microsoft_Editor_de_ecuaciones13.bin"/><Relationship Id="rId5" Type="http://schemas.openxmlformats.org/officeDocument/2006/relationships/oleObject" Target="../embeddings/Microsoft_Editor_de_ecuaciones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15.bin"/><Relationship Id="rId4" Type="http://schemas.openxmlformats.org/officeDocument/2006/relationships/image" Target="../media/image46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1.bin"/><Relationship Id="rId4" Type="http://schemas.openxmlformats.org/officeDocument/2006/relationships/oleObject" Target="../embeddings/Microsoft_Editor_de_ecuaciones2.bin"/><Relationship Id="rId5" Type="http://schemas.openxmlformats.org/officeDocument/2006/relationships/oleObject" Target="../embeddings/Microsoft_Editor_de_ecuaciones3.bin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oleObject" Target="../embeddings/Microsoft_Editor_de_ecuaciones4.bin"/><Relationship Id="rId1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oleObject" Target="../embeddings/Microsoft_Editor_de_ecuaciones5.bin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oleObject" Target="../embeddings/Microsoft_Editor_de_ecuaciones6.bin"/><Relationship Id="rId9" Type="http://schemas.openxmlformats.org/officeDocument/2006/relationships/oleObject" Target="../embeddings/Microsoft_Editor_de_ecuaciones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oleObject" Target="../embeddings/Microsoft_Editor_de_ecuaciones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oleObject" Target="../embeddings/Microsoft_Editor_de_ecuaciones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 smtClean="0"/>
              <a:t>One</a:t>
            </a:r>
            <a:r>
              <a:rPr lang="es-ES_tradnl" dirty="0" smtClean="0"/>
              <a:t>-Dimensional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Shallow</a:t>
            </a:r>
            <a:r>
              <a:rPr lang="es-ES_tradnl" dirty="0" smtClean="0"/>
              <a:t>-</a:t>
            </a:r>
            <a:r>
              <a:rPr lang="es-ES_tradnl" dirty="0" err="1" smtClean="0"/>
              <a:t>Mantle</a:t>
            </a:r>
            <a:r>
              <a:rPr lang="es-ES_tradnl" dirty="0" smtClean="0"/>
              <a:t> </a:t>
            </a:r>
            <a:r>
              <a:rPr lang="es-ES_tradnl" dirty="0" err="1" smtClean="0"/>
              <a:t>Convection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G. Schubert </a:t>
            </a:r>
            <a:r>
              <a:rPr lang="es-ES_tradnl" dirty="0" err="1" smtClean="0"/>
              <a:t>and</a:t>
            </a:r>
            <a:r>
              <a:rPr lang="es-ES_tradnl" dirty="0" smtClean="0"/>
              <a:t> D. L. </a:t>
            </a:r>
            <a:r>
              <a:rPr lang="es-ES_tradnl" dirty="0" err="1" smtClean="0"/>
              <a:t>Turcotte</a:t>
            </a:r>
            <a:endParaRPr lang="es-ES_tradnl" dirty="0" smtClean="0"/>
          </a:p>
          <a:p>
            <a:r>
              <a:rPr lang="es-ES_tradnl" dirty="0" smtClean="0"/>
              <a:t>1973-JGR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endParaRPr lang="es-ES_tradnl" dirty="0"/>
          </a:p>
        </p:txBody>
      </p:sp>
      <p:pic>
        <p:nvPicPr>
          <p:cNvPr id="4" name="Marcador de contenido 3" descr="Screen Shot 2014-05-23 at 9.11.26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28800"/>
            <a:ext cx="5943600" cy="3454400"/>
          </a:xfrm>
        </p:spPr>
      </p:pic>
      <p:sp>
        <p:nvSpPr>
          <p:cNvPr id="5" name="CuadroTexto 4"/>
          <p:cNvSpPr txBox="1"/>
          <p:nvPr/>
        </p:nvSpPr>
        <p:spPr>
          <a:xfrm>
            <a:off x="1066800" y="1417638"/>
            <a:ext cx="2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Combinando (11), (12 ) y (14)</a:t>
            </a:r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endParaRPr lang="es-ES_tradnl" dirty="0"/>
          </a:p>
        </p:txBody>
      </p:sp>
      <p:pic>
        <p:nvPicPr>
          <p:cNvPr id="4" name="Marcador de contenido 3" descr="Screen Shot 2014-05-23 at 9.11.47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2057400"/>
            <a:ext cx="5791200" cy="2133600"/>
          </a:xfrm>
        </p:spPr>
      </p:pic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047999" y="4953000"/>
          <a:ext cx="457201" cy="533401"/>
        </p:xfrm>
        <a:graphic>
          <a:graphicData uri="http://schemas.openxmlformats.org/presentationml/2006/ole">
            <p:oleObj spid="_x0000_s26626" name="Ecuación" r:id="rId4" imgW="152400" imgH="177800" progId="Equation.3">
              <p:embed/>
            </p:oleObj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228600" y="5029200"/>
            <a:ext cx="28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Condición de contorno (17)</a:t>
            </a:r>
            <a:endParaRPr lang="es-ES_tradnl" b="1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038600" y="4876800"/>
          <a:ext cx="457200" cy="800100"/>
        </p:xfrm>
        <a:graphic>
          <a:graphicData uri="http://schemas.openxmlformats.org/presentationml/2006/ole">
            <p:oleObj spid="_x0000_s26627" name="Ecuación" r:id="rId5" imgW="203200" imgH="355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endParaRPr lang="es-ES_tradnl" dirty="0"/>
          </a:p>
        </p:txBody>
      </p:sp>
      <p:pic>
        <p:nvPicPr>
          <p:cNvPr id="4" name="Marcador de contenido 3" descr="Screen Shot 2014-05-23 at 9.20.48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39468"/>
            <a:ext cx="5209230" cy="4932732"/>
          </a:xfrm>
        </p:spPr>
      </p:pic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6629399" y="2438400"/>
          <a:ext cx="1073727" cy="381000"/>
        </p:xfrm>
        <a:graphic>
          <a:graphicData uri="http://schemas.openxmlformats.org/presentationml/2006/ole">
            <p:oleObj spid="_x0000_s27650" name="Ecuación" r:id="rId4" imgW="393700" imgH="139700" progId="Equation.3">
              <p:embed/>
            </p:oleObj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324600" y="3429000"/>
            <a:ext cx="190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Newton-</a:t>
            </a:r>
            <a:r>
              <a:rPr lang="es-ES_tradnl" b="1" dirty="0" err="1" smtClean="0">
                <a:latin typeface="Times New Roman"/>
                <a:cs typeface="Times New Roman"/>
              </a:rPr>
              <a:t>Raphson</a:t>
            </a:r>
            <a:endParaRPr lang="es-ES_tradnl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Discussion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/>
          </a:bodyPr>
          <a:lstStyle/>
          <a:p>
            <a:pPr algn="ctr"/>
            <a:r>
              <a:rPr lang="es-ES_tradnl" sz="1800" b="1" dirty="0" smtClean="0">
                <a:latin typeface="Times New Roman"/>
                <a:cs typeface="Times New Roman"/>
              </a:rPr>
              <a:t>Importancia y dependencia de los</a:t>
            </a:r>
          </a:p>
          <a:p>
            <a:pPr algn="ctr">
              <a:buNone/>
            </a:pPr>
            <a:r>
              <a:rPr lang="es-ES_tradnl" sz="1800" b="1" dirty="0" smtClean="0">
                <a:latin typeface="Times New Roman"/>
                <a:cs typeface="Times New Roman"/>
              </a:rPr>
              <a:t> parámetros del manto para una reología de tipo </a:t>
            </a:r>
            <a:r>
              <a:rPr lang="es-ES_tradnl" sz="1800" b="1" dirty="0" err="1" smtClean="0">
                <a:latin typeface="Times New Roman"/>
                <a:cs typeface="Times New Roman"/>
              </a:rPr>
              <a:t>diffusion</a:t>
            </a:r>
            <a:r>
              <a:rPr lang="es-ES_tradnl" sz="1800" b="1" dirty="0" smtClean="0">
                <a:latin typeface="Times New Roman"/>
                <a:cs typeface="Times New Roman"/>
              </a:rPr>
              <a:t> </a:t>
            </a:r>
            <a:r>
              <a:rPr lang="es-ES_tradnl" sz="1800" b="1" dirty="0" err="1" smtClean="0">
                <a:latin typeface="Times New Roman"/>
                <a:cs typeface="Times New Roman"/>
              </a:rPr>
              <a:t>creep</a:t>
            </a:r>
            <a:r>
              <a:rPr lang="es-ES_tradnl" sz="1800" b="1" dirty="0" smtClean="0">
                <a:latin typeface="Times New Roman"/>
                <a:cs typeface="Times New Roman"/>
              </a:rPr>
              <a:t>.</a:t>
            </a:r>
          </a:p>
          <a:p>
            <a:pPr algn="ctr"/>
            <a:r>
              <a:rPr lang="es-ES_tradnl" sz="1800" b="1" dirty="0" smtClean="0">
                <a:latin typeface="Times New Roman"/>
                <a:cs typeface="Times New Roman"/>
              </a:rPr>
              <a:t>Dependencia exponencial de la viscosidad sobre la temperatura</a:t>
            </a:r>
          </a:p>
          <a:p>
            <a:pPr algn="ctr"/>
            <a:endParaRPr lang="es-ES_tradnl" sz="1800" b="1" dirty="0">
              <a:latin typeface="Times New Roman"/>
              <a:cs typeface="Times New Roman"/>
            </a:endParaRPr>
          </a:p>
        </p:txBody>
      </p:sp>
      <p:pic>
        <p:nvPicPr>
          <p:cNvPr id="4" name="Imagen 3" descr="Screen Shot 2014-05-23 at 9.34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147563"/>
            <a:ext cx="5562600" cy="532943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096000" y="16764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1200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6096000" y="31242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4800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6096000" y="266700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3600</a:t>
            </a:r>
            <a:endParaRPr lang="es-ES_tradnl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/>
        </p:nvGraphicFramePr>
        <p:xfrm>
          <a:off x="495300" y="4914900"/>
          <a:ext cx="381000" cy="381000"/>
        </p:xfrm>
        <a:graphic>
          <a:graphicData uri="http://schemas.openxmlformats.org/presentationml/2006/ole">
            <p:oleObj spid="_x0000_s28674" name="Ecuación" r:id="rId4" imgW="127000" imgH="127000" progId="Equation.3">
              <p:embed/>
            </p:oleObj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66800" y="4724400"/>
            <a:ext cx="241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Disminuye rápidamente </a:t>
            </a:r>
          </a:p>
          <a:p>
            <a:r>
              <a:rPr lang="es-ES_tradnl" dirty="0" smtClean="0"/>
              <a:t>Con la profundidad.</a:t>
            </a:r>
          </a:p>
          <a:p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5300" y="5756831"/>
            <a:ext cx="2918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Contraflujo</a:t>
            </a:r>
            <a:r>
              <a:rPr lang="es-ES_tradnl" dirty="0" smtClean="0"/>
              <a:t> comienza cuando</a:t>
            </a:r>
          </a:p>
          <a:p>
            <a:r>
              <a:rPr lang="es-ES_tradnl" dirty="0" smtClean="0"/>
              <a:t>    es mínimo</a:t>
            </a:r>
            <a:endParaRPr lang="es-ES_tradnl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81000" y="6096000"/>
          <a:ext cx="381000" cy="381000"/>
        </p:xfrm>
        <a:graphic>
          <a:graphicData uri="http://schemas.openxmlformats.org/presentationml/2006/ole">
            <p:oleObj spid="_x0000_s28675" name="Ecuación" r:id="rId5" imgW="127000" imgH="1270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Discussion</a:t>
            </a:r>
            <a:r>
              <a:rPr lang="es-ES_tradnl" dirty="0" smtClean="0"/>
              <a:t>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s-ES_tradnl" sz="2000" dirty="0" smtClean="0"/>
              <a:t>E* afecta T</a:t>
            </a:r>
          </a:p>
          <a:p>
            <a:r>
              <a:rPr lang="es-ES_tradnl" sz="2000" dirty="0" smtClean="0"/>
              <a:t>V* afecta y</a:t>
            </a:r>
          </a:p>
          <a:p>
            <a:r>
              <a:rPr lang="es-ES_tradnl" sz="2000" dirty="0" smtClean="0"/>
              <a:t>Flujo de calor constante</a:t>
            </a:r>
          </a:p>
          <a:p>
            <a:r>
              <a:rPr lang="es-ES_tradnl" sz="2000" dirty="0" smtClean="0"/>
              <a:t>Esfuerzos de cizalla</a:t>
            </a:r>
          </a:p>
          <a:p>
            <a:endParaRPr lang="es-ES_tradnl" sz="2000" dirty="0" smtClean="0"/>
          </a:p>
          <a:p>
            <a:r>
              <a:rPr lang="es-ES_tradnl" sz="2000" dirty="0" smtClean="0"/>
              <a:t>Gradiente de presión, las observaciones de </a:t>
            </a:r>
            <a:r>
              <a:rPr lang="es-ES_tradnl" sz="2000" dirty="0" err="1" smtClean="0"/>
              <a:t>topografia</a:t>
            </a:r>
            <a:r>
              <a:rPr lang="es-ES_tradnl" sz="2000" dirty="0" smtClean="0"/>
              <a:t> (5 </a:t>
            </a:r>
            <a:r>
              <a:rPr lang="es-ES_tradnl" sz="2000" dirty="0" err="1" smtClean="0"/>
              <a:t>km</a:t>
            </a:r>
            <a:r>
              <a:rPr lang="es-ES_tradnl" sz="2000" dirty="0" smtClean="0"/>
              <a:t>) no son suficientes para demostrar que haya un “</a:t>
            </a:r>
            <a:r>
              <a:rPr lang="es-ES_tradnl" sz="2000" dirty="0" err="1" smtClean="0"/>
              <a:t>hidrostatic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head</a:t>
            </a:r>
            <a:r>
              <a:rPr lang="es-ES_tradnl" sz="2000" dirty="0" smtClean="0"/>
              <a:t>” </a:t>
            </a:r>
          </a:p>
          <a:p>
            <a:r>
              <a:rPr lang="es-ES_tradnl" sz="2000" dirty="0" smtClean="0"/>
              <a:t>La anomalía gravimétrica estimadas por el modelo son muy grandes.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022805" y="2514600"/>
          <a:ext cx="939595" cy="882650"/>
        </p:xfrm>
        <a:graphic>
          <a:graphicData uri="http://schemas.openxmlformats.org/presentationml/2006/ole">
            <p:oleObj spid="_x0000_s29698" name="Ecuación" r:id="rId3" imgW="419100" imgH="393700" progId="Equation.3">
              <p:embed/>
            </p:oleObj>
          </a:graphicData>
        </a:graphic>
      </p:graphicFrame>
      <p:pic>
        <p:nvPicPr>
          <p:cNvPr id="6" name="Imagen 5" descr="Screen Shot 2014-05-23 at 9.57.1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057400"/>
            <a:ext cx="5287654" cy="3854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Los cálculos unidimensionales predicen que la elevación debe aumentar a medida que uno se aleja del “ridge” hacia el “trench” y que debería aparecer una gran anomalía gravitatoria positiva.</a:t>
            </a:r>
          </a:p>
          <a:p>
            <a:r>
              <a:rPr lang="es-ES" dirty="0" smtClean="0"/>
              <a:t>Puesto que </a:t>
            </a:r>
            <a:r>
              <a:rPr lang="es-ES" smtClean="0"/>
              <a:t>se </a:t>
            </a:r>
            <a:r>
              <a:rPr lang="es-ES" smtClean="0"/>
              <a:t>no se observó </a:t>
            </a:r>
            <a:r>
              <a:rPr lang="es-ES" dirty="0" smtClean="0"/>
              <a:t>ninguna de estas condiciones, llegan a la conclusión de que el contraflujo no se limita a la astenosfera. </a:t>
            </a:r>
          </a:p>
          <a:p>
            <a:r>
              <a:rPr lang="es-ES" dirty="0" smtClean="0"/>
              <a:t>Flujo de retorno tiene lugar en considerablemente mayor profundidad, posiblemente por debajo de 700 km, y que el manto debajo de la convección litosfera va la misma dirección que el movimiento de la litosfera. </a:t>
            </a:r>
            <a:endParaRPr lang="es-ES_trad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Conclusions</a:t>
            </a:r>
            <a:endParaRPr lang="es-ES_tradnl" dirty="0"/>
          </a:p>
        </p:txBody>
      </p:sp>
      <p:pic>
        <p:nvPicPr>
          <p:cNvPr id="4" name="Marcador de contenido 3" descr="Screen Shot 2014-05-23 at 10.18.10 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650" y="2078831"/>
            <a:ext cx="6108700" cy="35687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Cosnclusions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Se discute sobre los valores de viscosidad para el manto para que haya convección</a:t>
            </a:r>
          </a:p>
          <a:p>
            <a:r>
              <a:rPr lang="es-ES_tradnl" dirty="0" smtClean="0"/>
              <a:t>Concuerdan con observaciones sismológicas</a:t>
            </a:r>
          </a:p>
          <a:p>
            <a:r>
              <a:rPr lang="es-ES_tradnl" dirty="0" err="1" smtClean="0"/>
              <a:t>Diffusion</a:t>
            </a:r>
            <a:r>
              <a:rPr lang="es-ES_tradnl" dirty="0" smtClean="0"/>
              <a:t> </a:t>
            </a:r>
            <a:r>
              <a:rPr lang="es-ES_tradnl" dirty="0" err="1" smtClean="0"/>
              <a:t>creep</a:t>
            </a:r>
            <a:r>
              <a:rPr lang="es-ES_tradnl" dirty="0" smtClean="0"/>
              <a:t> o </a:t>
            </a:r>
            <a:r>
              <a:rPr lang="es-ES_tradnl" dirty="0" err="1" smtClean="0"/>
              <a:t>dislocation</a:t>
            </a:r>
            <a:r>
              <a:rPr lang="es-ES_tradnl" dirty="0" smtClean="0"/>
              <a:t> </a:t>
            </a:r>
            <a:r>
              <a:rPr lang="es-ES_tradnl" dirty="0" err="1" smtClean="0"/>
              <a:t>creep</a:t>
            </a:r>
            <a:r>
              <a:rPr lang="es-ES_tradnl" dirty="0" smtClean="0"/>
              <a:t>?</a:t>
            </a:r>
          </a:p>
          <a:p>
            <a:r>
              <a:rPr lang="es-ES_tradnl" dirty="0" err="1" smtClean="0"/>
              <a:t>Crystal</a:t>
            </a:r>
            <a:r>
              <a:rPr lang="es-ES_tradnl" dirty="0" smtClean="0"/>
              <a:t> </a:t>
            </a:r>
            <a:r>
              <a:rPr lang="es-ES_tradnl" dirty="0" err="1" smtClean="0"/>
              <a:t>size</a:t>
            </a:r>
            <a:r>
              <a:rPr lang="es-ES_tradnl" dirty="0" smtClean="0"/>
              <a:t>?</a:t>
            </a:r>
          </a:p>
          <a:p>
            <a:r>
              <a:rPr lang="es-ES_tradnl" dirty="0" smtClean="0"/>
              <a:t>Finalmente concluye que la convección del manto puede ocurrir en el manto superior o todo el manto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Abstract</a:t>
            </a:r>
            <a:endParaRPr lang="es-ES_tradnl" dirty="0"/>
          </a:p>
        </p:txBody>
      </p:sp>
      <p:pic>
        <p:nvPicPr>
          <p:cNvPr id="4" name="Marcador de contenido 3" descr="Screen Shot 2014-05-22 at 8.11.39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700" y="1417638"/>
            <a:ext cx="7340600" cy="2438400"/>
          </a:xfrm>
        </p:spPr>
      </p:pic>
      <p:sp>
        <p:nvSpPr>
          <p:cNvPr id="7" name="CuadroTexto 6"/>
          <p:cNvSpPr txBox="1"/>
          <p:nvPr/>
        </p:nvSpPr>
        <p:spPr>
          <a:xfrm>
            <a:off x="685800" y="3856038"/>
            <a:ext cx="8520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_tradnl" b="1" dirty="0" smtClean="0">
                <a:latin typeface="Times New Roman"/>
                <a:cs typeface="Times New Roman"/>
              </a:rPr>
              <a:t>Se propone un modelo de convección del manto, de forma de </a:t>
            </a:r>
            <a:r>
              <a:rPr lang="es-ES_tradnl" b="1" dirty="0" err="1" smtClean="0">
                <a:latin typeface="Times New Roman"/>
                <a:cs typeface="Times New Roman"/>
              </a:rPr>
              <a:t>contraflujo</a:t>
            </a:r>
            <a:r>
              <a:rPr lang="es-ES_tradnl" b="1" dirty="0" smtClean="0">
                <a:latin typeface="Times New Roman"/>
                <a:cs typeface="Times New Roman"/>
              </a:rPr>
              <a:t> para la</a:t>
            </a:r>
          </a:p>
          <a:p>
            <a:pPr marL="342900" indent="-342900"/>
            <a:r>
              <a:rPr lang="es-ES_tradnl" b="1" dirty="0" smtClean="0">
                <a:latin typeface="Times New Roman"/>
                <a:cs typeface="Times New Roman"/>
              </a:rPr>
              <a:t>parte superior de la astenósfera.</a:t>
            </a:r>
          </a:p>
          <a:p>
            <a:pPr marL="342900" indent="-342900"/>
            <a:endParaRPr lang="es-ES_tradnl" b="1" dirty="0" smtClean="0">
              <a:latin typeface="Times New Roman"/>
              <a:cs typeface="Times New Roman"/>
            </a:endParaRPr>
          </a:p>
          <a:p>
            <a:pPr marL="342900" indent="-342900"/>
            <a:r>
              <a:rPr lang="es-ES_tradnl" b="1" dirty="0" smtClean="0">
                <a:latin typeface="Times New Roman"/>
                <a:cs typeface="Times New Roman"/>
              </a:rPr>
              <a:t>2.  </a:t>
            </a:r>
            <a:r>
              <a:rPr lang="es-ES" b="1" dirty="0" smtClean="0">
                <a:latin typeface="Times New Roman"/>
                <a:cs typeface="Times New Roman"/>
              </a:rPr>
              <a:t>Los perfiles de velocidad y de temperatura están acoplados para una temperatura </a:t>
            </a:r>
          </a:p>
          <a:p>
            <a:pPr marL="342900" indent="-342900"/>
            <a:r>
              <a:rPr lang="es-ES" b="1" dirty="0" smtClean="0">
                <a:latin typeface="Times New Roman"/>
                <a:cs typeface="Times New Roman"/>
              </a:rPr>
              <a:t> y profundidad que dependen de la viscosidad.</a:t>
            </a:r>
          </a:p>
          <a:p>
            <a:pPr marL="342900" indent="-342900"/>
            <a:r>
              <a:rPr lang="es-ES_tradnl" b="1" dirty="0" smtClean="0">
                <a:latin typeface="Times New Roman"/>
                <a:cs typeface="Times New Roman"/>
              </a:rPr>
              <a:t>3. La presión debe aumentar con la distancia a partir del </a:t>
            </a:r>
            <a:r>
              <a:rPr lang="es-ES_tradnl" b="1" dirty="0" err="1" smtClean="0">
                <a:latin typeface="Times New Roman"/>
                <a:cs typeface="Times New Roman"/>
              </a:rPr>
              <a:t>ridge</a:t>
            </a:r>
            <a:r>
              <a:rPr lang="es-ES_tradnl" b="1" dirty="0" smtClean="0">
                <a:latin typeface="Times New Roman"/>
                <a:cs typeface="Times New Roman"/>
              </a:rPr>
              <a:t>.</a:t>
            </a:r>
          </a:p>
          <a:p>
            <a:pPr marL="342900" indent="-342900"/>
            <a:endParaRPr lang="es-ES_tradnl" b="1" dirty="0" smtClean="0">
              <a:latin typeface="Times New Roman"/>
              <a:cs typeface="Times New Roman"/>
            </a:endParaRPr>
          </a:p>
          <a:p>
            <a:pPr marL="342900" indent="-342900">
              <a:buAutoNum type="arabicPeriod" startAt="4"/>
            </a:pPr>
            <a:r>
              <a:rPr lang="es-ES_tradnl" b="1" dirty="0" smtClean="0">
                <a:latin typeface="Times New Roman"/>
                <a:cs typeface="Times New Roman"/>
              </a:rPr>
              <a:t>Se propone un mecanismo por disipación viscosa (</a:t>
            </a:r>
            <a:r>
              <a:rPr lang="es-ES_tradnl" b="1" dirty="0" err="1" smtClean="0">
                <a:latin typeface="Times New Roman"/>
                <a:cs typeface="Times New Roman"/>
              </a:rPr>
              <a:t>viscous</a:t>
            </a:r>
            <a:r>
              <a:rPr lang="es-ES_tradnl" b="1" dirty="0" smtClean="0">
                <a:latin typeface="Times New Roman"/>
                <a:cs typeface="Times New Roman"/>
              </a:rPr>
              <a:t> </a:t>
            </a:r>
            <a:r>
              <a:rPr lang="es-ES_tradnl" b="1" dirty="0" err="1" smtClean="0">
                <a:latin typeface="Times New Roman"/>
                <a:cs typeface="Times New Roman"/>
              </a:rPr>
              <a:t>dissipation</a:t>
            </a:r>
            <a:r>
              <a:rPr lang="es-ES_tradnl" b="1" dirty="0" smtClean="0">
                <a:latin typeface="Times New Roman"/>
                <a:cs typeface="Times New Roman"/>
              </a:rPr>
              <a:t>)</a:t>
            </a:r>
          </a:p>
          <a:p>
            <a:pPr marL="342900" indent="-342900">
              <a:buAutoNum type="arabicPeriod" startAt="4"/>
            </a:pPr>
            <a:r>
              <a:rPr lang="es-ES_tradnl" b="1" dirty="0" smtClean="0">
                <a:latin typeface="Times New Roman"/>
                <a:cs typeface="Times New Roman"/>
              </a:rPr>
              <a:t> micro-reología</a:t>
            </a:r>
            <a:r>
              <a:rPr lang="es-ES_tradnl" dirty="0" smtClean="0"/>
              <a:t> 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700" y="0"/>
            <a:ext cx="8229600" cy="1143000"/>
          </a:xfrm>
        </p:spPr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s-ES_tradnl" sz="1946" b="1" dirty="0" smtClean="0">
                <a:latin typeface="Times New Roman"/>
                <a:cs typeface="Times New Roman"/>
              </a:rPr>
              <a:t>Modelo de convección es aceptado y conduce el mecanismo de  las placas tectónicas.</a:t>
            </a:r>
          </a:p>
          <a:p>
            <a:r>
              <a:rPr lang="es-ES_tradnl" sz="1946" b="1" dirty="0" err="1" smtClean="0">
                <a:latin typeface="Times New Roman"/>
                <a:cs typeface="Times New Roman"/>
              </a:rPr>
              <a:t>Gravitational</a:t>
            </a:r>
            <a:r>
              <a:rPr lang="es-ES_tradnl" sz="1946" b="1" dirty="0" smtClean="0">
                <a:latin typeface="Times New Roman"/>
                <a:cs typeface="Times New Roman"/>
              </a:rPr>
              <a:t> Body </a:t>
            </a:r>
            <a:r>
              <a:rPr lang="es-ES_tradnl" sz="1946" b="1" dirty="0" err="1" smtClean="0">
                <a:latin typeface="Times New Roman"/>
                <a:cs typeface="Times New Roman"/>
              </a:rPr>
              <a:t>force</a:t>
            </a:r>
            <a:r>
              <a:rPr lang="es-ES_tradnl" sz="1946" b="1" dirty="0" smtClean="0">
                <a:latin typeface="Times New Roman"/>
                <a:cs typeface="Times New Roman"/>
              </a:rPr>
              <a:t>: es la responsable del movimiento de las placas</a:t>
            </a:r>
          </a:p>
          <a:p>
            <a:r>
              <a:rPr lang="es-ES_tradnl" sz="1946" b="1" dirty="0" err="1" smtClean="0">
                <a:latin typeface="Times New Roman"/>
                <a:cs typeface="Times New Roman"/>
              </a:rPr>
              <a:t>Return</a:t>
            </a:r>
            <a:r>
              <a:rPr lang="es-ES_tradnl" sz="1946" b="1" dirty="0" smtClean="0">
                <a:latin typeface="Times New Roman"/>
                <a:cs typeface="Times New Roman"/>
              </a:rPr>
              <a:t> </a:t>
            </a:r>
            <a:r>
              <a:rPr lang="es-ES_tradnl" sz="1946" b="1" dirty="0" err="1" smtClean="0">
                <a:latin typeface="Times New Roman"/>
                <a:cs typeface="Times New Roman"/>
              </a:rPr>
              <a:t>flow</a:t>
            </a:r>
            <a:r>
              <a:rPr lang="es-ES_tradnl" sz="1946" b="1" dirty="0" smtClean="0">
                <a:latin typeface="Times New Roman"/>
                <a:cs typeface="Times New Roman"/>
              </a:rPr>
              <a:t>: Debe ocurrir en la astenósfera, conservación de masa. (100 </a:t>
            </a:r>
            <a:r>
              <a:rPr lang="es-ES_tradnl" sz="1946" b="1" dirty="0" err="1" smtClean="0">
                <a:latin typeface="Times New Roman"/>
                <a:cs typeface="Times New Roman"/>
              </a:rPr>
              <a:t>–</a:t>
            </a:r>
            <a:r>
              <a:rPr lang="es-ES_tradnl" sz="1946" b="1" dirty="0" smtClean="0">
                <a:latin typeface="Times New Roman"/>
                <a:cs typeface="Times New Roman"/>
              </a:rPr>
              <a:t> 300 </a:t>
            </a:r>
            <a:r>
              <a:rPr lang="es-ES_tradnl" sz="1946" b="1" dirty="0" err="1" smtClean="0">
                <a:latin typeface="Times New Roman"/>
                <a:cs typeface="Times New Roman"/>
              </a:rPr>
              <a:t>km</a:t>
            </a:r>
            <a:r>
              <a:rPr lang="es-ES_tradnl" sz="1946" b="1" dirty="0" smtClean="0">
                <a:latin typeface="Times New Roman"/>
                <a:cs typeface="Times New Roman"/>
              </a:rPr>
              <a:t>)</a:t>
            </a:r>
          </a:p>
          <a:p>
            <a:r>
              <a:rPr lang="es-ES_tradnl" sz="1946" b="1" dirty="0" smtClean="0">
                <a:latin typeface="Times New Roman"/>
                <a:cs typeface="Times New Roman"/>
              </a:rPr>
              <a:t>Movimiento casi horizontal </a:t>
            </a:r>
          </a:p>
          <a:p>
            <a:r>
              <a:rPr lang="es-ES_tradnl" sz="1946" b="1" dirty="0" err="1" smtClean="0">
                <a:latin typeface="Times New Roman"/>
                <a:cs typeface="Times New Roman"/>
              </a:rPr>
              <a:t>Diffusion</a:t>
            </a:r>
            <a:r>
              <a:rPr lang="es-ES_tradnl" sz="1946" b="1" dirty="0" smtClean="0">
                <a:latin typeface="Times New Roman"/>
                <a:cs typeface="Times New Roman"/>
              </a:rPr>
              <a:t> </a:t>
            </a:r>
            <a:r>
              <a:rPr lang="es-ES_tradnl" sz="1946" b="1" dirty="0" err="1" smtClean="0">
                <a:latin typeface="Times New Roman"/>
                <a:cs typeface="Times New Roman"/>
              </a:rPr>
              <a:t>creep</a:t>
            </a:r>
            <a:r>
              <a:rPr lang="es-ES_tradnl" sz="1946" b="1" dirty="0" smtClean="0">
                <a:latin typeface="Times New Roman"/>
                <a:cs typeface="Times New Roman"/>
              </a:rPr>
              <a:t>. Mecanismo de deformación.</a:t>
            </a:r>
          </a:p>
          <a:p>
            <a:r>
              <a:rPr lang="es-ES_tradnl" sz="1946" b="1" dirty="0" smtClean="0">
                <a:latin typeface="Times New Roman"/>
                <a:cs typeface="Times New Roman"/>
              </a:rPr>
              <a:t>Que se quiere estimar?</a:t>
            </a:r>
            <a:r>
              <a:rPr lang="es-ES_tradnl" sz="1946" dirty="0" smtClean="0"/>
              <a:t> </a:t>
            </a:r>
          </a:p>
          <a:p>
            <a:endParaRPr lang="es-ES_tradnl" dirty="0"/>
          </a:p>
        </p:txBody>
      </p:sp>
      <p:pic>
        <p:nvPicPr>
          <p:cNvPr id="4" name="Imagen 3" descr="Screen Shot 2014-05-22 at 10.11.1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070511"/>
            <a:ext cx="4051300" cy="2780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Model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s-ES_tradnl" b="1" dirty="0" smtClean="0">
                <a:latin typeface="Times New Roman"/>
                <a:cs typeface="Times New Roman"/>
              </a:rPr>
              <a:t>Conservación de masa</a:t>
            </a:r>
          </a:p>
          <a:p>
            <a:r>
              <a:rPr lang="es-ES_tradnl" b="1" dirty="0" err="1" smtClean="0">
                <a:latin typeface="Times New Roman"/>
                <a:cs typeface="Times New Roman"/>
              </a:rPr>
              <a:t>Contraflujo</a:t>
            </a:r>
            <a:endParaRPr lang="es-ES_tradnl" b="1" dirty="0" smtClean="0">
              <a:latin typeface="Times New Roman"/>
              <a:cs typeface="Times New Roman"/>
            </a:endParaRPr>
          </a:p>
          <a:p>
            <a:r>
              <a:rPr lang="es-ES_tradnl" b="1" dirty="0" smtClean="0">
                <a:latin typeface="Times New Roman"/>
                <a:cs typeface="Times New Roman"/>
              </a:rPr>
              <a:t>Flujo de retorno es conducido por presión hidrostática (elevación del terreno)</a:t>
            </a:r>
          </a:p>
        </p:txBody>
      </p:sp>
      <p:pic>
        <p:nvPicPr>
          <p:cNvPr id="4" name="Imagen 3" descr="Screen Shot 2014-05-22 at 10.14.5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93" y="1417638"/>
            <a:ext cx="4521857" cy="1763712"/>
          </a:xfrm>
          <a:prstGeom prst="rect">
            <a:avLst/>
          </a:prstGeom>
        </p:spPr>
      </p:pic>
      <p:pic>
        <p:nvPicPr>
          <p:cNvPr id="6" name="Imagen 5" descr="Screen Shot 2014-05-22 at 10.16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549400"/>
            <a:ext cx="368300" cy="355600"/>
          </a:xfrm>
          <a:prstGeom prst="rect">
            <a:avLst/>
          </a:prstGeom>
        </p:spPr>
      </p:pic>
      <p:pic>
        <p:nvPicPr>
          <p:cNvPr id="7" name="Imagen 6" descr="Screen Shot 2014-05-22 at 10.16.4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2438400"/>
            <a:ext cx="723900" cy="342900"/>
          </a:xfrm>
          <a:prstGeom prst="rect">
            <a:avLst/>
          </a:prstGeom>
        </p:spPr>
      </p:pic>
      <p:pic>
        <p:nvPicPr>
          <p:cNvPr id="8" name="Imagen 7" descr="Screen Shot 2014-05-22 at 10.16.3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1549400"/>
            <a:ext cx="495300" cy="355600"/>
          </a:xfrm>
          <a:prstGeom prst="rect">
            <a:avLst/>
          </a:prstGeom>
        </p:spPr>
      </p:pic>
      <p:pic>
        <p:nvPicPr>
          <p:cNvPr id="12" name="Imagen 11" descr="Screen Shot 2014-05-22 at 10.16.2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650" y="1493838"/>
            <a:ext cx="1016000" cy="419100"/>
          </a:xfrm>
          <a:prstGeom prst="rect">
            <a:avLst/>
          </a:prstGeom>
        </p:spPr>
      </p:pic>
      <p:pic>
        <p:nvPicPr>
          <p:cNvPr id="13" name="Imagen 12" descr="Screen Shot 2014-05-22 at 10.19.56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5900" y="2452132"/>
            <a:ext cx="317500" cy="27940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921574" y="2362200"/>
            <a:ext cx="174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Casi Horizontal</a:t>
            </a:r>
            <a:endParaRPr lang="es-ES_tradnl" b="1" dirty="0">
              <a:latin typeface="Times New Roman"/>
              <a:cs typeface="Times New Roman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441950" y="1948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Y(0)  T(0)  LAB   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Model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022350" y="1690688"/>
          <a:ext cx="1374058" cy="990600"/>
        </p:xfrm>
        <a:graphic>
          <a:graphicData uri="http://schemas.openxmlformats.org/presentationml/2006/ole">
            <p:oleObj spid="_x0000_s20483" name="Ecuación" r:id="rId3" imgW="546100" imgH="393700" progId="Equation.3">
              <p:embed/>
            </p:oleObj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657600" y="1493838"/>
          <a:ext cx="1647108" cy="1187450"/>
        </p:xfrm>
        <a:graphic>
          <a:graphicData uri="http://schemas.openxmlformats.org/presentationml/2006/ole">
            <p:oleObj spid="_x0000_s20484" name="Ecuación" r:id="rId4" imgW="546100" imgH="393700" progId="Equation.3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248400" y="1493838"/>
          <a:ext cx="1579418" cy="914400"/>
        </p:xfrm>
        <a:graphic>
          <a:graphicData uri="http://schemas.openxmlformats.org/presentationml/2006/ole">
            <p:oleObj spid="_x0000_s20486" name="Ecuación" r:id="rId5" imgW="723900" imgH="419100" progId="Equation.3">
              <p:embed/>
            </p:oleObj>
          </a:graphicData>
        </a:graphic>
      </p:graphicFrame>
      <p:pic>
        <p:nvPicPr>
          <p:cNvPr id="10" name="Imagen 9" descr="Screen Shot 2014-05-22 at 10.31.19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958" y="2927350"/>
            <a:ext cx="3111500" cy="1003300"/>
          </a:xfrm>
          <a:prstGeom prst="rect">
            <a:avLst/>
          </a:prstGeom>
        </p:spPr>
      </p:pic>
      <p:pic>
        <p:nvPicPr>
          <p:cNvPr id="11" name="Imagen 10" descr="Screen Shot 2014-05-22 at 10.31.13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" y="973138"/>
            <a:ext cx="1993900" cy="52070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016250" y="1034534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 </a:t>
            </a:r>
            <a:r>
              <a:rPr lang="es-ES_tradnl" b="1" dirty="0" err="1" smtClean="0">
                <a:latin typeface="Times New Roman"/>
                <a:cs typeface="Times New Roman"/>
              </a:rPr>
              <a:t>Contraflujo</a:t>
            </a:r>
            <a:r>
              <a:rPr lang="es-ES_tradnl" b="1" dirty="0" smtClean="0">
                <a:latin typeface="Times New Roman"/>
                <a:cs typeface="Times New Roman"/>
              </a:rPr>
              <a:t> conducido por la presión hidrostática</a:t>
            </a:r>
            <a:endParaRPr lang="es-ES_tradnl" b="1" dirty="0">
              <a:latin typeface="Times New Roman"/>
              <a:cs typeface="Times New Roman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57200" y="3276600"/>
            <a:ext cx="310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Balance de fuerzas horizontal</a:t>
            </a:r>
            <a:endParaRPr lang="es-ES_tradnl" b="1" dirty="0">
              <a:latin typeface="Times New Roman"/>
              <a:cs typeface="Times New Roman"/>
            </a:endParaRPr>
          </a:p>
        </p:txBody>
      </p:sp>
      <p:pic>
        <p:nvPicPr>
          <p:cNvPr id="16" name="Imagen 15" descr="Screen Shot 2014-05-22 at 10.36.13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4758" y="4019550"/>
            <a:ext cx="3695700" cy="965200"/>
          </a:xfrm>
          <a:prstGeom prst="rect">
            <a:avLst/>
          </a:prstGeom>
        </p:spPr>
      </p:pic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6932689" y="4114800"/>
          <a:ext cx="1525511" cy="750882"/>
        </p:xfrm>
        <a:graphic>
          <a:graphicData uri="http://schemas.openxmlformats.org/presentationml/2006/ole">
            <p:oleObj spid="_x0000_s20488" name="Ecuación" r:id="rId9" imgW="850900" imgH="419100" progId="Equation.3">
              <p:embed/>
            </p:oleObj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609600" y="4311684"/>
            <a:ext cx="12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Integrando</a:t>
            </a:r>
            <a:endParaRPr lang="es-ES_tradnl" b="1" dirty="0">
              <a:latin typeface="Times New Roman"/>
              <a:cs typeface="Times New Roman"/>
            </a:endParaRPr>
          </a:p>
        </p:txBody>
      </p:sp>
      <p:pic>
        <p:nvPicPr>
          <p:cNvPr id="20" name="Imagen 19" descr="Screen Shot 2014-05-22 at 10.42.44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6408" y="5334000"/>
            <a:ext cx="51816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Screen Shot 2014-05-22 at 10.45.2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743200"/>
            <a:ext cx="4826000" cy="965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 smtClean="0"/>
              <a:t>Model</a:t>
            </a:r>
            <a:r>
              <a:rPr lang="es-ES_tradnl" dirty="0" smtClean="0"/>
              <a:t/>
            </a:r>
            <a:br>
              <a:rPr lang="es-ES_tradnl" dirty="0" smtClean="0"/>
            </a:br>
            <a:endParaRPr lang="es-ES_tradnl" dirty="0"/>
          </a:p>
        </p:txBody>
      </p:sp>
      <p:pic>
        <p:nvPicPr>
          <p:cNvPr id="4" name="Marcador de contenido 3" descr="Screen Shot 2014-05-22 at 10.42.54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3600" y="1417638"/>
            <a:ext cx="5054600" cy="1257300"/>
          </a:xfrm>
        </p:spPr>
      </p:pic>
      <p:pic>
        <p:nvPicPr>
          <p:cNvPr id="7" name="Imagen 6" descr="Screen Shot 2014-05-22 at 10.46.37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819400"/>
            <a:ext cx="3111500" cy="9271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371600" y="403860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Flujo de material en la litósfera          Flujo de material en la astenósfera</a:t>
            </a:r>
            <a:endParaRPr lang="es-ES_tradnl" b="1" dirty="0">
              <a:latin typeface="Times New Roman"/>
              <a:cs typeface="Times New Roman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7200" y="1861066"/>
            <a:ext cx="262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Conservación de la masa</a:t>
            </a:r>
            <a:endParaRPr lang="es-ES_tradnl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Model</a:t>
            </a:r>
            <a:endParaRPr lang="es-ES_tradnl" dirty="0"/>
          </a:p>
        </p:txBody>
      </p:sp>
      <p:pic>
        <p:nvPicPr>
          <p:cNvPr id="4" name="Marcador de contenido 3" descr="Screen Shot 2014-05-22 at 10.52.25 P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3400" y="2400300"/>
            <a:ext cx="4495800" cy="800100"/>
          </a:xfrm>
        </p:spPr>
      </p:pic>
      <p:pic>
        <p:nvPicPr>
          <p:cNvPr id="5" name="Imagen 4" descr="Screen Shot 2014-05-22 at 10.52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438400"/>
            <a:ext cx="3327400" cy="965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14400" y="1600200"/>
            <a:ext cx="721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Balance de energías entre la conducción térmica y la disipación viscosa </a:t>
            </a:r>
            <a:endParaRPr lang="es-ES_tradnl" b="1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4343400" y="1986518"/>
          <a:ext cx="795735" cy="413782"/>
        </p:xfrm>
        <a:graphic>
          <a:graphicData uri="http://schemas.openxmlformats.org/presentationml/2006/ole">
            <p:oleObj spid="_x0000_s22530" name="Ecuación" r:id="rId5" imgW="317500" imgH="165100" progId="Equation.3">
              <p:embed/>
            </p:oleObj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528811" y="1986518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/>
              <a:t>Para determinar </a:t>
            </a:r>
            <a:endParaRPr lang="es-ES_tradnl" b="1" dirty="0"/>
          </a:p>
        </p:txBody>
      </p:sp>
      <p:pic>
        <p:nvPicPr>
          <p:cNvPr id="9" name="Imagen 8" descr="Screen Shot 2014-05-22 at 11.07.1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657600"/>
            <a:ext cx="3048000" cy="774700"/>
          </a:xfrm>
          <a:prstGeom prst="rect">
            <a:avLst/>
          </a:prstGeom>
        </p:spPr>
      </p:pic>
      <p:pic>
        <p:nvPicPr>
          <p:cNvPr id="10" name="Imagen 9" descr="Screen Shot 2014-05-22 at 11.07.08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556000"/>
            <a:ext cx="3835400" cy="787400"/>
          </a:xfrm>
          <a:prstGeom prst="rect">
            <a:avLst/>
          </a:prstGeom>
        </p:spPr>
      </p:pic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3943350" y="4432300"/>
          <a:ext cx="1612900" cy="2211234"/>
        </p:xfrm>
        <a:graphic>
          <a:graphicData uri="http://schemas.openxmlformats.org/presentationml/2006/ole">
            <p:oleObj spid="_x0000_s22531" name="Ecuación" r:id="rId8" imgW="787400" imgH="1079500" progId="Equation.3">
              <p:embed/>
            </p:oleObj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914400" y="4800600"/>
          <a:ext cx="1884218" cy="914400"/>
        </p:xfrm>
        <a:graphic>
          <a:graphicData uri="http://schemas.openxmlformats.org/presentationml/2006/ole">
            <p:oleObj spid="_x0000_s22532" name="Ecuación" r:id="rId9" imgW="8636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endParaRPr lang="es-ES_tradnl" dirty="0"/>
          </a:p>
        </p:txBody>
      </p:sp>
      <p:pic>
        <p:nvPicPr>
          <p:cNvPr id="4" name="Marcador de contenido 3" descr="Screen Shot 2014-05-23 at 8.45.50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8200" y="1574800"/>
            <a:ext cx="4775200" cy="863600"/>
          </a:xfrm>
        </p:spPr>
      </p:pic>
      <p:pic>
        <p:nvPicPr>
          <p:cNvPr id="5" name="Imagen 4" descr="Screen Shot 2014-05-23 at 8.46.0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060700"/>
            <a:ext cx="4572000" cy="977900"/>
          </a:xfrm>
          <a:prstGeom prst="rect">
            <a:avLst/>
          </a:prstGeom>
        </p:spPr>
      </p:pic>
      <p:pic>
        <p:nvPicPr>
          <p:cNvPr id="6" name="Imagen 5" descr="Screen Shot 2014-05-23 at 8.46.10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242214"/>
            <a:ext cx="5016500" cy="154857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85800" y="18288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Integral de flujo de masa</a:t>
            </a:r>
            <a:endParaRPr lang="es-ES_tradnl" b="1" dirty="0">
              <a:latin typeface="Times New Roman"/>
              <a:cs typeface="Times New Roman"/>
            </a:endParaRPr>
          </a:p>
        </p:txBody>
      </p:sp>
      <p:pic>
        <p:nvPicPr>
          <p:cNvPr id="9" name="Imagen 8" descr="Screen Shot 2014-05-23 at 8.48.50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946400"/>
            <a:ext cx="3111500" cy="965200"/>
          </a:xfrm>
          <a:prstGeom prst="rect">
            <a:avLst/>
          </a:prstGeom>
        </p:spPr>
      </p:pic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1142999" y="5410200"/>
          <a:ext cx="3004457" cy="457200"/>
        </p:xfrm>
        <a:graphic>
          <a:graphicData uri="http://schemas.openxmlformats.org/presentationml/2006/ole">
            <p:oleObj spid="_x0000_s23554" name="Ecuación" r:id="rId7" imgW="1168400" imgH="1778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solution</a:t>
            </a:r>
            <a:r>
              <a:rPr lang="es-ES_tradnl" dirty="0" smtClean="0"/>
              <a:t>-</a:t>
            </a:r>
            <a:r>
              <a:rPr lang="es-ES_tradnl" dirty="0" err="1" smtClean="0"/>
              <a:t>diffusion</a:t>
            </a:r>
            <a:r>
              <a:rPr lang="es-ES_tradnl" dirty="0" smtClean="0"/>
              <a:t> </a:t>
            </a:r>
            <a:r>
              <a:rPr lang="es-ES_tradnl" dirty="0" err="1" smtClean="0"/>
              <a:t>creep</a:t>
            </a:r>
            <a:endParaRPr lang="es-ES_tradnl" dirty="0"/>
          </a:p>
        </p:txBody>
      </p:sp>
      <p:pic>
        <p:nvPicPr>
          <p:cNvPr id="4" name="Marcador de contenido 3" descr="Screen Shot 2014-05-23 at 8.57.19 A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1803400"/>
            <a:ext cx="5435600" cy="939800"/>
          </a:xfrm>
        </p:spPr>
      </p:pic>
      <p:pic>
        <p:nvPicPr>
          <p:cNvPr id="6" name="Imagen 5" descr="Screen Shot 2014-05-23 at 8.57.46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911600"/>
            <a:ext cx="5067300" cy="1727200"/>
          </a:xfrm>
          <a:prstGeom prst="rect">
            <a:avLst/>
          </a:prstGeom>
        </p:spPr>
      </p:pic>
      <p:pic>
        <p:nvPicPr>
          <p:cNvPr id="7" name="Imagen 6" descr="Screen Shot 2014-05-23 at 8.58.28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2971800"/>
            <a:ext cx="4673600" cy="723900"/>
          </a:xfrm>
          <a:prstGeom prst="rect">
            <a:avLst/>
          </a:prstGeom>
        </p:spPr>
      </p:pic>
      <p:pic>
        <p:nvPicPr>
          <p:cNvPr id="8" name="Imagen 7" descr="Screen Shot 2014-05-23 at 8.58.55 A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1981200"/>
            <a:ext cx="3860800" cy="62230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756810" y="1232972"/>
            <a:ext cx="559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Times New Roman" pitchFamily="-102" charset="0"/>
                <a:ea typeface="DejaVu LGC Sans" charset="0"/>
                <a:cs typeface="DejaVu LGC Sans" charset="0"/>
              </a:rPr>
              <a:t>Dependence of Viscosity on Temperature and pressure </a:t>
            </a:r>
            <a:endParaRPr lang="es-ES_tradnl" b="1" dirty="0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7543799" y="1335088"/>
          <a:ext cx="739983" cy="267216"/>
        </p:xfrm>
        <a:graphic>
          <a:graphicData uri="http://schemas.openxmlformats.org/presentationml/2006/ole">
            <p:oleObj spid="_x0000_s24578" name="Ecuación" r:id="rId7" imgW="457200" imgH="1651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541</Words>
  <Application>Microsoft Macintosh PowerPoint</Application>
  <PresentationFormat>Presentación en pantalla (4:3)</PresentationFormat>
  <Paragraphs>79</Paragraphs>
  <Slides>17</Slides>
  <Notes>2</Notes>
  <HiddenSlides>0</HiddenSlides>
  <MMClips>0</MMClips>
  <ScaleCrop>false</ScaleCrop>
  <HeadingPairs>
    <vt:vector size="6" baseType="variant">
      <vt:variant>
        <vt:lpstr>Plantilla de diseño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9" baseType="lpstr">
      <vt:lpstr>Tema de Office</vt:lpstr>
      <vt:lpstr>Ecuación</vt:lpstr>
      <vt:lpstr>One-Dimensional Model of Shallow-Mantle Convection</vt:lpstr>
      <vt:lpstr>Abstract</vt:lpstr>
      <vt:lpstr>Introducción</vt:lpstr>
      <vt:lpstr>Model</vt:lpstr>
      <vt:lpstr>Model  </vt:lpstr>
      <vt:lpstr>Model </vt:lpstr>
      <vt:lpstr>Model</vt:lpstr>
      <vt:lpstr>Method of solution</vt:lpstr>
      <vt:lpstr>Method of solution-diffusion creep</vt:lpstr>
      <vt:lpstr>Method of solution</vt:lpstr>
      <vt:lpstr>Method of solution</vt:lpstr>
      <vt:lpstr>Method of solution</vt:lpstr>
      <vt:lpstr>Discussion and Results</vt:lpstr>
      <vt:lpstr>Discussion and Results</vt:lpstr>
      <vt:lpstr>Conclusions</vt:lpstr>
      <vt:lpstr>Conclusions</vt:lpstr>
      <vt:lpstr>Cosnclusions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One-Dimensional Model of Shallow-Mantle Convection</dc:title>
  <dc:creator>Esteban Poveda</dc:creator>
  <cp:lastModifiedBy>Esteban Poveda</cp:lastModifiedBy>
  <cp:revision>42</cp:revision>
  <dcterms:created xsi:type="dcterms:W3CDTF">2014-05-28T21:23:01Z</dcterms:created>
  <dcterms:modified xsi:type="dcterms:W3CDTF">2014-05-28T21:23:31Z</dcterms:modified>
</cp:coreProperties>
</file>