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4102" r:id="rId1"/>
  </p:sldMasterIdLst>
  <p:notesMasterIdLst>
    <p:notesMasterId r:id="rId9"/>
  </p:notesMasterIdLst>
  <p:sldIdLst>
    <p:sldId id="414" r:id="rId2"/>
    <p:sldId id="1171" r:id="rId3"/>
    <p:sldId id="1172" r:id="rId4"/>
    <p:sldId id="1174" r:id="rId5"/>
    <p:sldId id="1175" r:id="rId6"/>
    <p:sldId id="1178" r:id="rId7"/>
    <p:sldId id="1177" r:id="rId8"/>
  </p:sldIdLst>
  <p:sldSz cx="9906000" cy="6858000" type="A4"/>
  <p:notesSz cx="7104063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27AFB2-5ACC-41F5-B15F-D32108E1AA62}">
          <p14:sldIdLst>
            <p14:sldId id="414"/>
            <p14:sldId id="1171"/>
            <p14:sldId id="1172"/>
            <p14:sldId id="1174"/>
            <p14:sldId id="1175"/>
            <p14:sldId id="1178"/>
            <p14:sldId id="1177"/>
          </p14:sldIdLst>
        </p14:section>
        <p14:section name="제목 없는 구역" id="{ACBF4021-8152-4F4E-B55B-9C1756F0F6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FFCC"/>
    <a:srgbClr val="00FF00"/>
    <a:srgbClr val="993300"/>
    <a:srgbClr val="98EDF6"/>
    <a:srgbClr val="0066FF"/>
    <a:srgbClr val="FF00FF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6" autoAdjust="0"/>
    <p:restoredTop sz="74970" autoAdjust="0"/>
  </p:normalViewPr>
  <p:slideViewPr>
    <p:cSldViewPr>
      <p:cViewPr varScale="1">
        <p:scale>
          <a:sx n="75" d="100"/>
          <a:sy n="75" d="100"/>
        </p:scale>
        <p:origin x="72" y="234"/>
      </p:cViewPr>
      <p:guideLst>
        <p:guide orient="horz" pos="2159"/>
        <p:guide pos="31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06" y="-90"/>
      </p:cViewPr>
      <p:guideLst>
        <p:guide orient="horz" pos="3222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7"/>
            <a:ext cx="3078163" cy="511175"/>
          </a:xfrm>
          <a:prstGeom prst="rect">
            <a:avLst/>
          </a:prstGeom>
        </p:spPr>
        <p:txBody>
          <a:bodyPr vert="horz" wrap="square" lIns="99054" tIns="49527" rIns="99054" bIns="49527" anchor="t" anchorCtr="0"/>
          <a:lstStyle>
            <a:lvl1pPr latinLnBrk="0">
              <a:defRPr kumimoji="0" sz="1300">
                <a:latin typeface="Calibri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7"/>
            <a:ext cx="3078162" cy="511175"/>
          </a:xfrm>
          <a:prstGeom prst="rect">
            <a:avLst/>
          </a:prstGeom>
        </p:spPr>
        <p:txBody>
          <a:bodyPr vert="horz" wrap="square" lIns="99054" tIns="49527" rIns="99054" bIns="49527" anchor="t" anchorCtr="0"/>
          <a:lstStyle>
            <a:lvl1pPr algn="r" latinLnBrk="0">
              <a:defRPr kumimoji="0" sz="1300">
                <a:latin typeface="Calibri"/>
                <a:ea typeface="굴림"/>
              </a:defRPr>
            </a:lvl1pPr>
          </a:lstStyle>
          <a:p>
            <a:pPr>
              <a:defRPr lang="ko-KR"/>
            </a:pPr>
            <a:fld id="{7188B81E-C102-43BF-BD7D-F6A4FF496DDE}" type="datetime1">
              <a:rPr lang="en-US" altLang="ko-KR"/>
              <a:pPr>
                <a:defRPr lang="ko-KR"/>
              </a:pPr>
              <a:t>1/13/2023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4" tIns="49527" rIns="99054" bIns="49527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9054" tIns="49527" rIns="99054" bIns="49527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721858"/>
            <a:ext cx="3078163" cy="511175"/>
          </a:xfrm>
          <a:prstGeom prst="rect">
            <a:avLst/>
          </a:prstGeom>
        </p:spPr>
        <p:txBody>
          <a:bodyPr vert="horz" wrap="square" lIns="99054" tIns="49527" rIns="99054" bIns="49527" anchor="b" anchorCtr="0"/>
          <a:lstStyle>
            <a:lvl1pPr latinLnBrk="0">
              <a:defRPr kumimoji="0" sz="1300">
                <a:latin typeface="Calibri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8"/>
            <a:ext cx="3078162" cy="511175"/>
          </a:xfrm>
          <a:prstGeom prst="rect">
            <a:avLst/>
          </a:prstGeom>
        </p:spPr>
        <p:txBody>
          <a:bodyPr vert="horz" wrap="square" lIns="99054" tIns="49527" rIns="99054" bIns="49527" anchor="b" anchorCtr="0"/>
          <a:lstStyle>
            <a:lvl1pPr algn="r" latinLnBrk="0">
              <a:defRPr kumimoji="0" sz="1300">
                <a:latin typeface="Calibri"/>
                <a:ea typeface="굴림"/>
              </a:defRPr>
            </a:lvl1pPr>
          </a:lstStyle>
          <a:p>
            <a:pPr>
              <a:defRPr lang="ko-KR"/>
            </a:pPr>
            <a:fld id="{0284BDD3-292E-44C8-A80F-9CD50CD0EAF9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73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ko-KR" altLang="en-US" dirty="0"/>
              <a:t>은 실험적으로 얻어진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/>
              <a:t>Data</a:t>
            </a:r>
            <a:r>
              <a:rPr lang="ko-KR" altLang="en-US" dirty="0"/>
              <a:t>가 증폭되면서 </a:t>
            </a:r>
            <a:r>
              <a:rPr lang="en-US" altLang="ko-KR" dirty="0"/>
              <a:t>High Frequency</a:t>
            </a:r>
            <a:r>
              <a:rPr lang="ko-KR" altLang="en-US" dirty="0"/>
              <a:t>까지의 영역까지 다룰 수 있게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Hierarchical</a:t>
            </a:r>
            <a:r>
              <a:rPr lang="ko-KR" altLang="en-US" dirty="0"/>
              <a:t>에서 볼 수 있듯이 </a:t>
            </a:r>
            <a:r>
              <a:rPr lang="en-US" altLang="ko-KR" dirty="0"/>
              <a:t>Ray1</a:t>
            </a:r>
            <a:r>
              <a:rPr lang="ko-KR" altLang="en-US" dirty="0"/>
              <a:t>에서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84BDD3-292E-44C8-A80F-9CD50CD0EAF9}" type="slidenum">
              <a:rPr lang="en-US" altLang="ko-KR" smtClean="0"/>
              <a:pPr>
                <a:defRPr lang="ko-KR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627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84BDD3-292E-44C8-A80F-9CD50CD0EAF9}" type="slidenum">
              <a:rPr lang="en-US" altLang="ko-KR" smtClean="0"/>
              <a:pPr>
                <a:defRPr lang="ko-KR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43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CBA96AE-55F6-4610-96FF-68265D0BE7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" y="1"/>
            <a:ext cx="466635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577F5-BA8D-4DAF-82E0-0CEE6BCAA5C1}"/>
              </a:ext>
            </a:extLst>
          </p:cNvPr>
          <p:cNvSpPr txBox="1"/>
          <p:nvPr userDrawn="1"/>
        </p:nvSpPr>
        <p:spPr>
          <a:xfrm>
            <a:off x="5760013" y="5428381"/>
            <a:ext cx="3225435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Professor  </a:t>
            </a:r>
            <a:r>
              <a:rPr lang="en-US" altLang="ko-KR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Jeong</a:t>
            </a: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, Mun-Ho</a:t>
            </a:r>
          </a:p>
          <a:p>
            <a:pPr lvl="0" algn="ctr">
              <a:defRPr lang="ko-KR" altLang="en-US"/>
            </a:pPr>
            <a:endParaRPr lang="en-US" altLang="ko-KR" sz="1400" dirty="0">
              <a:solidFill>
                <a:schemeClr val="accent6">
                  <a:lumMod val="20000"/>
                  <a:lumOff val="80000"/>
                </a:schemeClr>
              </a:solidFill>
              <a:latin typeface="+mn-lt"/>
            </a:endParaRPr>
          </a:p>
          <a:p>
            <a:pPr lvl="0" algn="ctr">
              <a:defRPr lang="ko-KR" altLang="en-US"/>
            </a:pP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Robot Vision &amp; Intelligence Laboratory</a:t>
            </a:r>
          </a:p>
          <a:p>
            <a:pPr lvl="0" algn="ctr">
              <a:defRPr lang="ko-KR" altLang="en-US"/>
            </a:pPr>
            <a:r>
              <a:rPr lang="en-US" altLang="ko-KR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Kwangwoon</a:t>
            </a: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 University</a:t>
            </a:r>
          </a:p>
          <a:p>
            <a:pPr lvl="0" algn="ctr">
              <a:defRPr lang="ko-KR" altLang="en-US"/>
            </a:pP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(02-940-5625, </a:t>
            </a:r>
            <a:r>
              <a:rPr lang="ko-KR" altLang="en-US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mhjeong@kw.ac.kr)</a:t>
            </a:r>
            <a:endParaRPr lang="ko-KR" alt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endParaRPr lang="ko-KR" alt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5" name="그림 14" descr="연구실 로고3 - 영문.bmp">
            <a:extLst>
              <a:ext uri="{FF2B5EF4-FFF2-40B4-BE49-F238E27FC236}">
                <a16:creationId xmlns:a16="http://schemas.microsoft.com/office/drawing/2014/main" id="{692EA8A4-2F64-435C-8869-0EFD2010F1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tretch>
            <a:fillRect/>
          </a:stretch>
        </p:blipFill>
        <p:spPr>
          <a:xfrm>
            <a:off x="50113" y="41131"/>
            <a:ext cx="2792077" cy="371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AD451-F282-4315-ACFF-020857A4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984" y="3170045"/>
            <a:ext cx="4666356" cy="839127"/>
          </a:xfrm>
        </p:spPr>
        <p:txBody>
          <a:bodyPr/>
          <a:lstStyle>
            <a:lvl1pPr algn="ctr">
              <a:defRPr sz="3200">
                <a:solidFill>
                  <a:srgbClr val="FFFF6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광운대 로고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540500"/>
            <a:ext cx="11366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5300" y="1357298"/>
            <a:ext cx="8915400" cy="4786346"/>
          </a:xfrm>
        </p:spPr>
        <p:txBody>
          <a:bodyPr>
            <a:noAutofit/>
          </a:bodyPr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10" name="제목 6"/>
          <p:cNvSpPr>
            <a:spLocks noGrp="1"/>
          </p:cNvSpPr>
          <p:nvPr>
            <p:ph type="title"/>
          </p:nvPr>
        </p:nvSpPr>
        <p:spPr>
          <a:xfrm>
            <a:off x="738158" y="274638"/>
            <a:ext cx="8529666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977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/>
          </p:nvPr>
        </p:nvSpPr>
        <p:spPr>
          <a:xfrm>
            <a:off x="738158" y="274638"/>
            <a:ext cx="8529666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8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광운대 로고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540500"/>
            <a:ext cx="11366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709120"/>
          </a:xfrm>
        </p:spPr>
        <p:txBody>
          <a:bodyPr/>
          <a:lstStyle>
            <a:lvl1pPr>
              <a:buClr>
                <a:srgbClr val="C00000"/>
              </a:buClr>
              <a:buSzPct val="91000"/>
              <a:buFont typeface="Wingdings" pitchFamily="2" charset="2"/>
              <a:buChar char="v"/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chemeClr val="tx1"/>
              </a:buClr>
              <a:defRPr sz="16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672980" y="286475"/>
            <a:ext cx="8856984" cy="990600"/>
          </a:xfrm>
        </p:spPr>
        <p:txBody>
          <a:bodyPr/>
          <a:lstStyle>
            <a:lvl1pPr>
              <a:defRPr>
                <a:latin typeface="휴먼옛체" pitchFamily="18" charset="-127"/>
                <a:ea typeface="휴먼옛체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31"/>
          <p:cNvSpPr>
            <a:spLocks noGrp="1"/>
          </p:cNvSpPr>
          <p:nvPr>
            <p:ph type="sldNum" sz="quarter" idx="10"/>
          </p:nvPr>
        </p:nvSpPr>
        <p:spPr>
          <a:xfrm>
            <a:off x="0" y="1271588"/>
            <a:ext cx="57785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D041B-6966-4B65-8746-F323B4B3D6D4}" type="slidenum">
              <a:rPr lang="en-US" altLang="ko-KR"/>
              <a:pPr>
                <a:defRPr/>
              </a:pPr>
              <a:t>‹#›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pic>
        <p:nvPicPr>
          <p:cNvPr id="9" name="그림 8" descr="연구실 로고3 - 영문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05328" y="40460"/>
            <a:ext cx="1992580" cy="2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00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 userDrawn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48" y="4000504"/>
            <a:ext cx="8139114" cy="1042990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2" name="Group 56"/>
          <p:cNvGrpSpPr/>
          <p:nvPr userDrawn="1"/>
        </p:nvGrpSpPr>
        <p:grpSpPr>
          <a:xfrm>
            <a:off x="309530" y="3143248"/>
            <a:ext cx="6945313" cy="762000"/>
            <a:chOff x="184" y="288"/>
            <a:chExt cx="4375" cy="480"/>
          </a:xfrm>
        </p:grpSpPr>
        <p:grpSp>
          <p:nvGrpSpPr>
            <p:cNvPr id="13" name="Group 47"/>
            <p:cNvGrpSpPr/>
            <p:nvPr userDrawn="1"/>
          </p:nvGrpSpPr>
          <p:grpSpPr>
            <a:xfrm>
              <a:off x="183" y="354"/>
              <a:ext cx="352" cy="422"/>
              <a:chOff x="1752" y="2648"/>
              <a:chExt cx="352" cy="422"/>
            </a:xfrm>
          </p:grpSpPr>
          <p:sp>
            <p:nvSpPr>
              <p:cNvPr id="16" name="Rectangle 48"/>
              <p:cNvSpPr>
                <a:spLocks noChangeArrowheads="1"/>
              </p:cNvSpPr>
              <p:nvPr userDrawn="1"/>
            </p:nvSpPr>
            <p:spPr>
              <a:xfrm rot="16200000">
                <a:off x="1738" y="2950"/>
                <a:ext cx="134" cy="105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17" name="Rectangle 49"/>
              <p:cNvSpPr>
                <a:spLocks noChangeArrowheads="1"/>
              </p:cNvSpPr>
              <p:nvPr userDrawn="1"/>
            </p:nvSpPr>
            <p:spPr>
              <a:xfrm rot="16200000">
                <a:off x="1865" y="2943"/>
                <a:ext cx="134" cy="104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18" name="Rectangle 50"/>
              <p:cNvSpPr>
                <a:spLocks noChangeArrowheads="1"/>
              </p:cNvSpPr>
              <p:nvPr userDrawn="1"/>
            </p:nvSpPr>
            <p:spPr>
              <a:xfrm rot="16200000">
                <a:off x="1985" y="2950"/>
                <a:ext cx="134" cy="105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19" name="Rectangle 51"/>
              <p:cNvSpPr>
                <a:spLocks noChangeArrowheads="1"/>
              </p:cNvSpPr>
              <p:nvPr userDrawn="1"/>
            </p:nvSpPr>
            <p:spPr>
              <a:xfrm rot="16200000">
                <a:off x="1738" y="2806"/>
                <a:ext cx="134" cy="105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20" name="Rectangle 52"/>
              <p:cNvSpPr>
                <a:spLocks noChangeArrowheads="1"/>
              </p:cNvSpPr>
              <p:nvPr userDrawn="1"/>
            </p:nvSpPr>
            <p:spPr>
              <a:xfrm rot="16200000">
                <a:off x="1865" y="2799"/>
                <a:ext cx="134" cy="104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21" name="Rectangle 53"/>
              <p:cNvSpPr>
                <a:spLocks noChangeArrowheads="1"/>
              </p:cNvSpPr>
              <p:nvPr userDrawn="1"/>
            </p:nvSpPr>
            <p:spPr>
              <a:xfrm rot="16200000">
                <a:off x="1738" y="2662"/>
                <a:ext cx="134" cy="105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</p:grpSp>
        <p:sp>
          <p:nvSpPr>
            <p:cNvPr id="14" name="Rectangle 45"/>
            <p:cNvSpPr>
              <a:spLocks noChangeArrowheads="1"/>
            </p:cNvSpPr>
            <p:nvPr userDrawn="1"/>
          </p:nvSpPr>
          <p:spPr>
            <a:xfrm rot="16200000">
              <a:off x="91" y="485"/>
              <a:ext cx="417" cy="23"/>
            </a:xfrm>
            <a:prstGeom prst="rect">
              <a:avLst/>
            </a:prstGeom>
            <a:gradFill rotWithShape="1">
              <a:gsLst>
                <a:gs pos="0">
                  <a:srgbClr val="000080"/>
                </a:gs>
                <a:gs pos="100000">
                  <a:srgbClr val="000080">
                    <a:gamma/>
                    <a:tint val="15290"/>
                    <a:invGamma/>
                    <a:alpha val="71000"/>
                  </a:srgbClr>
                </a:gs>
              </a:gsLst>
              <a:lin ang="0" scaled="1"/>
            </a:gradFill>
            <a:ln w="9525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ko-KR"/>
            </a:p>
          </p:txBody>
        </p:sp>
        <p:sp>
          <p:nvSpPr>
            <p:cNvPr id="15" name="Rectangle 46"/>
            <p:cNvSpPr>
              <a:spLocks noChangeArrowheads="1"/>
            </p:cNvSpPr>
            <p:nvPr userDrawn="1"/>
          </p:nvSpPr>
          <p:spPr>
            <a:xfrm flipV="1">
              <a:off x="240" y="624"/>
              <a:ext cx="4319" cy="23"/>
            </a:xfrm>
            <a:prstGeom prst="rect">
              <a:avLst/>
            </a:prstGeom>
            <a:gradFill rotWithShape="1">
              <a:gsLst>
                <a:gs pos="0">
                  <a:srgbClr val="000080"/>
                </a:gs>
                <a:gs pos="100000">
                  <a:srgbClr val="000080">
                    <a:gamma/>
                    <a:tint val="15290"/>
                    <a:invGamma/>
                    <a:alpha val="71000"/>
                  </a:srgbClr>
                </a:gs>
              </a:gsLst>
              <a:lin ang="0" scaled="1"/>
            </a:gradFill>
            <a:ln w="9525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ko-KR"/>
            </a:p>
          </p:txBody>
        </p:sp>
      </p:grp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1095348" y="2857496"/>
            <a:ext cx="8501122" cy="82708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24" name="그림 23" descr="연구실 로고3 - 영문.bmp"/>
          <p:cNvPicPr>
            <a:picLocks noChangeAspect="1"/>
          </p:cNvPicPr>
          <p:nvPr userDrawn="1"/>
        </p:nvPicPr>
        <p:blipFill rotWithShape="1">
          <a:blip r:embed="rId2" cstate="print"/>
          <a:stretch>
            <a:fillRect/>
          </a:stretch>
        </p:blipFill>
        <p:spPr>
          <a:xfrm>
            <a:off x="6958923" y="76672"/>
            <a:ext cx="2920880" cy="388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그림 9" descr="광운대 로고.bmp"/>
          <p:cNvPicPr>
            <a:picLocks noChangeAspect="1"/>
          </p:cNvPicPr>
          <p:nvPr userDrawn="1"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71438" y="6540500"/>
            <a:ext cx="1136650" cy="273050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592676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88000" indent="-2880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>
              <a:defRPr>
                <a:solidFill>
                  <a:schemeClr val="bg1"/>
                </a:solidFill>
                <a:latin typeface="Comic Sans MS"/>
              </a:defRPr>
            </a:lvl2pPr>
            <a:lvl3pPr>
              <a:defRPr sz="1600">
                <a:solidFill>
                  <a:schemeClr val="bg1"/>
                </a:solidFill>
                <a:latin typeface="Comic Sans MS"/>
              </a:defRPr>
            </a:lvl3pPr>
            <a:lvl4pPr>
              <a:defRPr>
                <a:solidFill>
                  <a:schemeClr val="bg1"/>
                </a:solidFill>
                <a:latin typeface="Comic Sans MS"/>
              </a:defRPr>
            </a:lvl4pPr>
            <a:lvl5pPr>
              <a:defRPr>
                <a:solidFill>
                  <a:schemeClr val="bg1"/>
                </a:solidFill>
                <a:latin typeface="Comic Sans MS"/>
              </a:defRPr>
            </a:lvl5pPr>
          </a:lstStyle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65248" y="274638"/>
            <a:ext cx="9176392" cy="868346"/>
          </a:xfrm>
        </p:spPr>
        <p:txBody>
          <a:bodyPr/>
          <a:lstStyle>
            <a:lvl1pPr algn="l">
              <a:defRPr sz="4400">
                <a:solidFill>
                  <a:srgbClr val="DFD117"/>
                </a:solidFill>
                <a:latin typeface="+mj-lt"/>
                <a:ea typeface="휴먼편지체" panose="02030504000101010101" pitchFamily="18" charset="-127"/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202076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65248" y="274638"/>
            <a:ext cx="9176392" cy="868346"/>
          </a:xfrm>
        </p:spPr>
        <p:txBody>
          <a:bodyPr/>
          <a:lstStyle>
            <a:lvl1pPr algn="l">
              <a:defRPr sz="4400">
                <a:solidFill>
                  <a:srgbClr val="DFD117"/>
                </a:solidFill>
                <a:latin typeface="+mj-lt"/>
                <a:ea typeface="휴먼편지체" panose="02030504000101010101" pitchFamily="18" charset="-127"/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232086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66517" y="1438878"/>
            <a:ext cx="4517476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48" y="1438878"/>
            <a:ext cx="4517476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65248" y="3918994"/>
            <a:ext cx="4517476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4278" y="3918994"/>
            <a:ext cx="4517476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365248" y="6356350"/>
            <a:ext cx="23113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2023-01-13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384994" y="6356350"/>
            <a:ext cx="31368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7230241" y="6356350"/>
            <a:ext cx="23113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72EB-F305-4E47-8D07-F17C2D35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2780928"/>
            <a:ext cx="9176392" cy="83912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40549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95FA-33B1-45A5-B53E-7B29277E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2780928"/>
            <a:ext cx="9176392" cy="839127"/>
          </a:xfrm>
        </p:spPr>
        <p:txBody>
          <a:bodyPr/>
          <a:lstStyle>
            <a:lvl1pPr>
              <a:defRPr sz="4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9A6089-D251-423D-BECB-E3C2E89A7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0552" y="3933056"/>
            <a:ext cx="6696521" cy="914400"/>
          </a:xfr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>
                <a:solidFill>
                  <a:srgbClr val="FFC000"/>
                </a:solidFill>
              </a:defRPr>
            </a:lvl1pPr>
            <a:lvl2pPr>
              <a:defRPr>
                <a:solidFill>
                  <a:srgbClr val="FFC000"/>
                </a:solidFill>
              </a:defRPr>
            </a:lvl2pPr>
            <a:lvl3pPr>
              <a:defRPr>
                <a:solidFill>
                  <a:srgbClr val="FFC000"/>
                </a:solidFill>
              </a:defRPr>
            </a:lvl3pPr>
            <a:lvl4pPr>
              <a:defRPr>
                <a:solidFill>
                  <a:srgbClr val="FFC000"/>
                </a:solidFill>
              </a:defRPr>
            </a:lvl4pPr>
            <a:lvl5pPr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597795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17C09-1BC9-4440-9BD8-335738DC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7496" y="6352813"/>
            <a:ext cx="222885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E798A6A-4CBB-4E5B-A999-A1E337621C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직선 연결선[R] 6">
            <a:extLst>
              <a:ext uri="{FF2B5EF4-FFF2-40B4-BE49-F238E27FC236}">
                <a16:creationId xmlns:a16="http://schemas.microsoft.com/office/drawing/2014/main" id="{294DF7FE-A2C9-421F-A6DB-8D67655FF953}"/>
              </a:ext>
            </a:extLst>
          </p:cNvPr>
          <p:cNvCxnSpPr>
            <a:cxnSpLocks/>
          </p:cNvCxnSpPr>
          <p:nvPr userDrawn="1"/>
        </p:nvCxnSpPr>
        <p:spPr>
          <a:xfrm flipV="1">
            <a:off x="500553" y="829905"/>
            <a:ext cx="8892004" cy="108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02878" y="1607608"/>
            <a:ext cx="8489707" cy="4745288"/>
          </a:xfrm>
        </p:spPr>
        <p:txBody>
          <a:bodyPr>
            <a:normAutofit/>
          </a:bodyPr>
          <a:lstStyle>
            <a:lvl1pPr marL="242103" indent="-242103">
              <a:lnSpc>
                <a:spcPct val="100000"/>
              </a:lnSpc>
              <a:spcBef>
                <a:spcPts val="1622"/>
              </a:spcBef>
              <a:buFont typeface="Wingdings" panose="05000000000000000000" pitchFamily="2" charset="2"/>
              <a:buChar char="§"/>
              <a:defRPr sz="1731" b="1"/>
            </a:lvl1pPr>
            <a:lvl2pPr marL="437845" indent="-185440">
              <a:lnSpc>
                <a:spcPct val="100000"/>
              </a:lnSpc>
              <a:spcBef>
                <a:spcPts val="649"/>
              </a:spcBef>
              <a:buFont typeface="Arial" panose="020B0604020202020204" pitchFamily="34" charset="0"/>
              <a:buChar char="•"/>
              <a:defRPr sz="1514"/>
            </a:lvl2pPr>
            <a:lvl3pPr marL="628437" indent="-185440">
              <a:lnSpc>
                <a:spcPct val="100000"/>
              </a:lnSpc>
              <a:spcBef>
                <a:spcPts val="324"/>
              </a:spcBef>
              <a:buFont typeface="나눔바른고딕" panose="020B0603020101020101" pitchFamily="50" charset="-127"/>
              <a:buChar char="–"/>
              <a:defRPr sz="1298"/>
            </a:lvl3pPr>
            <a:lvl4pPr marL="1300072" indent="-185725">
              <a:buFont typeface="나눔바른고딕" panose="020B0603020101020101" pitchFamily="50" charset="-127"/>
              <a:buChar char="–"/>
              <a:defRPr sz="1082"/>
            </a:lvl4pPr>
            <a:lvl5pPr>
              <a:defRPr sz="1082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8">
          <p15:clr>
            <a:srgbClr val="FBAE40"/>
          </p15:clr>
        </p15:guide>
        <p15:guide id="2" pos="109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17C09-1BC9-4440-9BD8-335738DC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7496" y="6352813"/>
            <a:ext cx="222885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E798A6A-4CBB-4E5B-A999-A1E337621C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직선 연결선[R] 6">
            <a:extLst>
              <a:ext uri="{FF2B5EF4-FFF2-40B4-BE49-F238E27FC236}">
                <a16:creationId xmlns:a16="http://schemas.microsoft.com/office/drawing/2014/main" id="{294DF7FE-A2C9-421F-A6DB-8D67655FF953}"/>
              </a:ext>
            </a:extLst>
          </p:cNvPr>
          <p:cNvCxnSpPr>
            <a:cxnSpLocks/>
          </p:cNvCxnSpPr>
          <p:nvPr userDrawn="1"/>
        </p:nvCxnSpPr>
        <p:spPr>
          <a:xfrm flipV="1">
            <a:off x="500553" y="829905"/>
            <a:ext cx="8892004" cy="108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0030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8">
          <p15:clr>
            <a:srgbClr val="FBAE40"/>
          </p15:clr>
        </p15:guide>
        <p15:guide id="2" pos="109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65248" y="180048"/>
            <a:ext cx="9176392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5248" y="1439918"/>
            <a:ext cx="9176392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65248" y="6356350"/>
            <a:ext cx="23113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994" y="6356350"/>
            <a:ext cx="31368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30241" y="6356350"/>
            <a:ext cx="23113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103" r:id="rId2"/>
    <p:sldLayoutId id="2147484104" r:id="rId3"/>
    <p:sldLayoutId id="2147484078" r:id="rId4"/>
    <p:sldLayoutId id="2147484084" r:id="rId5"/>
    <p:sldLayoutId id="2147484105" r:id="rId6"/>
    <p:sldLayoutId id="2147484106" r:id="rId7"/>
    <p:sldLayoutId id="2147484107" r:id="rId8"/>
    <p:sldLayoutId id="2147484108" r:id="rId9"/>
    <p:sldLayoutId id="2147484112" r:id="rId10"/>
    <p:sldLayoutId id="2147484113" r:id="rId11"/>
    <p:sldLayoutId id="2147484114" r:id="rId12"/>
    <p:sldLayoutId id="2147484115" r:id="rId13"/>
    <p:sldLayoutId id="2147484116" r:id="rId14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AFAB01-FA5B-441E-B85F-F90FD663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984" y="3212976"/>
            <a:ext cx="4666356" cy="983143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NeRF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paper review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E7205-8BA6-9FC9-57B3-DB498A67DC18}"/>
              </a:ext>
            </a:extLst>
          </p:cNvPr>
          <p:cNvSpPr txBox="1"/>
          <p:nvPr/>
        </p:nvSpPr>
        <p:spPr>
          <a:xfrm>
            <a:off x="4808984" y="1772816"/>
            <a:ext cx="518457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  <a:latin typeface="+mn-ea"/>
                <a:ea typeface="+mn-ea"/>
              </a:rPr>
              <a:t>NeRF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: Representing Scenes as Neural Radiance Fields for View Synthesis</a:t>
            </a:r>
            <a:endParaRPr lang="ko-KR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61355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22B44C-756B-500F-C138-C9D30CE0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NeRF</a:t>
            </a:r>
            <a:r>
              <a:rPr lang="ko-KR" altLang="en-US" dirty="0"/>
              <a:t>는 </a:t>
            </a:r>
            <a:r>
              <a:rPr lang="ko-KR" altLang="en-US" dirty="0" err="1"/>
              <a:t>여러장의</a:t>
            </a:r>
            <a:r>
              <a:rPr lang="ko-KR" altLang="en-US" dirty="0"/>
              <a:t> </a:t>
            </a:r>
            <a:r>
              <a:rPr lang="en-US" altLang="ko-KR" dirty="0"/>
              <a:t>2D </a:t>
            </a:r>
            <a:r>
              <a:rPr lang="ko-KR" altLang="en-US" dirty="0"/>
              <a:t>이미지들은 바탕으로 </a:t>
            </a:r>
            <a:r>
              <a:rPr lang="en-US" altLang="ko-KR" dirty="0"/>
              <a:t>3D</a:t>
            </a:r>
            <a:r>
              <a:rPr lang="ko-KR" altLang="en-US" dirty="0"/>
              <a:t>의 물체로 </a:t>
            </a:r>
            <a:r>
              <a:rPr lang="en-US" altLang="ko-KR" dirty="0"/>
              <a:t>Rendering</a:t>
            </a:r>
            <a:r>
              <a:rPr lang="ko-KR" altLang="en-US" dirty="0"/>
              <a:t>을 해주는 딥러닝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sz="1800" dirty="0"/>
              <a:t>그러나 </a:t>
            </a:r>
            <a:r>
              <a:rPr lang="en-US" altLang="ko-KR" sz="1800" dirty="0"/>
              <a:t>3D Rendering </a:t>
            </a:r>
            <a:r>
              <a:rPr lang="ko-KR" altLang="en-US" sz="1800" dirty="0"/>
              <a:t>하는 과정 자체가 저장 데이터를 많이 잡아먹고 </a:t>
            </a:r>
            <a:r>
              <a:rPr lang="en-US" altLang="ko-KR" sz="1800" dirty="0"/>
              <a:t>synthesis</a:t>
            </a:r>
            <a:r>
              <a:rPr lang="ko-KR" altLang="en-US" sz="1800" dirty="0"/>
              <a:t>를 하는 과정에서 보다 정확한 모델의 모습을 얻어내기 쉽지 않기 때문에 </a:t>
            </a:r>
            <a:r>
              <a:rPr lang="en-US" altLang="ko-KR" sz="1800" dirty="0" err="1"/>
              <a:t>NeRF</a:t>
            </a:r>
            <a:r>
              <a:rPr lang="ko-KR" altLang="en-US" sz="1800" dirty="0"/>
              <a:t>에서는 보다 효과적인 방식을 제안하였다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82BA-512E-9329-3645-8196924F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C5BF61-E41C-9A01-EDB9-9D953097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2500183"/>
            <a:ext cx="73733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123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BF1C30-54A1-3A74-335D-7336B208A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576" y="3645024"/>
            <a:ext cx="7230484" cy="22291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BC5DB69-6965-8B4F-97B4-CCA368E9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Neural Radiance Field Scene Representation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D04D7-C83C-3C11-D4E2-31A7638DD610}"/>
              </a:ext>
            </a:extLst>
          </p:cNvPr>
          <p:cNvSpPr txBox="1"/>
          <p:nvPr/>
        </p:nvSpPr>
        <p:spPr>
          <a:xfrm>
            <a:off x="556192" y="1829843"/>
            <a:ext cx="898544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전체적인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overview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-&gt; Position &amp; Direction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으로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Color &amp; Density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얻어낼 수 있다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 Output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으로 얻어진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Color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Density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바탕으로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Volume Rendering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을 진행한다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그러나 그렇게 진행된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Volume Rendering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과정에서 오차가 존재하기 때문에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Optimization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을 진행한다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8049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BDBF7B4-8466-5E0E-FDBB-B0797D6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Volume Rendering with Radiance Fields</a:t>
            </a:r>
            <a:endParaRPr lang="ko-KR" altLang="en-US" sz="4000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EE99B95A-6668-BDB4-9790-D53836EF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6" y="2444071"/>
            <a:ext cx="5735758" cy="587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959A3-D5EA-4D1A-CDED-D096C91D7F6D}"/>
              </a:ext>
            </a:extLst>
          </p:cNvPr>
          <p:cNvSpPr txBox="1"/>
          <p:nvPr/>
        </p:nvSpPr>
        <p:spPr>
          <a:xfrm>
            <a:off x="6609184" y="2492896"/>
            <a:ext cx="250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한 픽셀의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Color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나타내기 위해 수식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757C05-CD99-9479-ADA7-ADB0C9F0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44" y="3546007"/>
            <a:ext cx="3525506" cy="468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0F5D83-C870-A904-0603-5BF4C05AA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2" y="4467416"/>
            <a:ext cx="4685110" cy="63476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845241-6B5A-1089-E221-8086E69C0717}"/>
              </a:ext>
            </a:extLst>
          </p:cNvPr>
          <p:cNvCxnSpPr>
            <a:endCxn id="8" idx="0"/>
          </p:cNvCxnSpPr>
          <p:nvPr/>
        </p:nvCxnSpPr>
        <p:spPr>
          <a:xfrm>
            <a:off x="3326297" y="3167621"/>
            <a:ext cx="1" cy="378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D21951E-ABDE-658E-3428-7DBB1E38A1B8}"/>
              </a:ext>
            </a:extLst>
          </p:cNvPr>
          <p:cNvCxnSpPr/>
          <p:nvPr/>
        </p:nvCxnSpPr>
        <p:spPr>
          <a:xfrm>
            <a:off x="3326297" y="4057735"/>
            <a:ext cx="1" cy="378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9D2572-5C78-8F81-CD7C-111BB92DE8DB}"/>
              </a:ext>
            </a:extLst>
          </p:cNvPr>
          <p:cNvSpPr txBox="1"/>
          <p:nvPr/>
        </p:nvSpPr>
        <p:spPr>
          <a:xfrm>
            <a:off x="5568464" y="3463690"/>
            <a:ext cx="354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연속적인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ray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의 값을 구하기 위해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등분하는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28CBD-8376-F300-BF2A-7CEB6C5DDDDF}"/>
              </a:ext>
            </a:extLst>
          </p:cNvPr>
          <p:cNvSpPr txBox="1"/>
          <p:nvPr/>
        </p:nvSpPr>
        <p:spPr>
          <a:xfrm>
            <a:off x="5817096" y="4542593"/>
            <a:ext cx="3826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최종적으로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“Optical models for direct volume rendering”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기법을 사용하여 나타낸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26807-BAD0-6872-2807-79307FB64466}"/>
              </a:ext>
            </a:extLst>
          </p:cNvPr>
          <p:cNvSpPr txBox="1"/>
          <p:nvPr/>
        </p:nvSpPr>
        <p:spPr>
          <a:xfrm>
            <a:off x="983742" y="1605879"/>
            <a:ext cx="742564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아래의 과정을 통해 색을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Rendering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하는 과정이 이루어진다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54496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176ABD-0379-E397-AFCB-D7C88590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</a:p>
          <a:p>
            <a:pPr lvl="1"/>
            <a:r>
              <a:rPr lang="en-US" altLang="ko-KR" sz="1600" dirty="0"/>
              <a:t>High frequency </a:t>
            </a:r>
            <a:r>
              <a:rPr lang="ko-KR" altLang="en-US" sz="1600" dirty="0"/>
              <a:t>영역까지 학습할 수 있도록 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NeRF</a:t>
            </a:r>
            <a:r>
              <a:rPr lang="ko-KR" altLang="en-US" sz="1600" dirty="0"/>
              <a:t>의 입력 값으로 필요한 데이터를 증폭시켜줘서 </a:t>
            </a:r>
            <a:r>
              <a:rPr lang="en-US" altLang="ko-KR" sz="1600" dirty="0"/>
              <a:t>Data Augmentation </a:t>
            </a:r>
            <a:r>
              <a:rPr lang="ko-KR" altLang="en-US" sz="1600" dirty="0"/>
              <a:t>효과</a:t>
            </a:r>
            <a:endParaRPr lang="en-US" altLang="ko-KR" sz="16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Hierarchical Sampling</a:t>
            </a:r>
          </a:p>
          <a:p>
            <a:pPr lvl="1"/>
            <a:r>
              <a:rPr lang="en-US" altLang="ko-KR" sz="1600" dirty="0"/>
              <a:t>Ray</a:t>
            </a:r>
            <a:r>
              <a:rPr lang="ko-KR" altLang="en-US" sz="1600" dirty="0"/>
              <a:t>를 </a:t>
            </a:r>
            <a:r>
              <a:rPr lang="en-US" altLang="ko-KR" sz="1600" dirty="0"/>
              <a:t>sampling</a:t>
            </a:r>
            <a:r>
              <a:rPr lang="ko-KR" altLang="en-US" sz="1600" dirty="0"/>
              <a:t>을 진행하고 얻어진 값</a:t>
            </a:r>
            <a:r>
              <a:rPr lang="en-US" altLang="ko-KR" sz="1600" dirty="0"/>
              <a:t>(Coarse Network)</a:t>
            </a:r>
            <a:r>
              <a:rPr lang="ko-KR" altLang="en-US" sz="1600" dirty="0"/>
              <a:t>들 중에서 다시 밀도 값이 크게 나온 부분을 찾아서 다시 </a:t>
            </a:r>
            <a:r>
              <a:rPr lang="en-US" altLang="ko-KR" sz="1600" dirty="0"/>
              <a:t>sampling</a:t>
            </a:r>
            <a:r>
              <a:rPr lang="ko-KR" altLang="en-US" sz="1600" dirty="0"/>
              <a:t>을 진행하고 추가적인 </a:t>
            </a:r>
            <a:r>
              <a:rPr lang="ko-KR" altLang="en-US" sz="1600" dirty="0" err="1"/>
              <a:t>확습을</a:t>
            </a:r>
            <a:r>
              <a:rPr lang="en-US" altLang="ko-KR" sz="1600" dirty="0"/>
              <a:t>(fine Network)</a:t>
            </a:r>
            <a:r>
              <a:rPr lang="ko-KR" altLang="en-US" sz="1600" dirty="0"/>
              <a:t> 통해 최종 결과물을 얻는다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3CF17C-7EA4-9D33-8F0E-94CABB70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Optimizing a Neural Radiance Field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2E6189-DD5E-17A2-B531-6418A5EF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96" y="2852936"/>
            <a:ext cx="5611008" cy="504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CBF720-EFBF-C375-32BA-C30DEAFC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4851921"/>
            <a:ext cx="2979097" cy="1731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085ABE-568A-F2CD-46C2-74F9BE2F4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697" y="5257385"/>
            <a:ext cx="4067743" cy="676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7C6FB-EE6D-1D8A-3785-9CB228B7BAFC}"/>
              </a:ext>
            </a:extLst>
          </p:cNvPr>
          <p:cNvSpPr txBox="1"/>
          <p:nvPr/>
        </p:nvSpPr>
        <p:spPr>
          <a:xfrm>
            <a:off x="5274568" y="5933754"/>
            <a:ext cx="3168352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최종 </a:t>
            </a: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Loss</a:t>
            </a: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1078589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819C0AB-DB9D-2FBA-F7A0-95BF414AE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카메라 데이터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카메라 내부 파라미터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카메라 </a:t>
                </a:r>
                <a:r>
                  <a:rPr lang="en-US" altLang="ko-KR" dirty="0"/>
                  <a:t>pose)</a:t>
                </a:r>
                <a:r>
                  <a:rPr lang="ko-KR" altLang="en-US" dirty="0"/>
                  <a:t>를 파악하기 위해 </a:t>
                </a:r>
                <a:r>
                  <a:rPr lang="en-US" altLang="ko-KR" dirty="0"/>
                  <a:t>COLMAP</a:t>
                </a:r>
                <a:r>
                  <a:rPr lang="ko-KR" altLang="en-US" dirty="0"/>
                  <a:t>을 사용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Hierarchical Sampling</a:t>
                </a:r>
                <a:r>
                  <a:rPr lang="ko-KR" altLang="en-US" dirty="0"/>
                  <a:t>을 진행하여 </a:t>
                </a:r>
                <a:r>
                  <a:rPr lang="en-US" altLang="ko-KR" dirty="0"/>
                  <a:t>coarse network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ko-KR" altLang="en-US" dirty="0"/>
                  <a:t>개의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을 뽑고 </a:t>
                </a:r>
                <a:r>
                  <a:rPr lang="en-US" altLang="ko-KR" dirty="0"/>
                  <a:t>fine network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dirty="0"/>
                  <a:t>개의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을 뽑아낸다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두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으로 </a:t>
                </a:r>
                <a:r>
                  <a:rPr lang="en-US" altLang="ko-KR" dirty="0"/>
                  <a:t>volume rendering</a:t>
                </a:r>
                <a:r>
                  <a:rPr lang="ko-KR" altLang="en-US" dirty="0"/>
                  <a:t>을 진행하여 색을 </a:t>
                </a:r>
                <a:r>
                  <a:rPr lang="en-US" altLang="ko-KR" dirty="0"/>
                  <a:t>rendering</a:t>
                </a:r>
                <a:r>
                  <a:rPr lang="ko-KR" altLang="en-US" dirty="0"/>
                  <a:t>시켜준다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따라서 앞서 언급한 아래의 식을 사용하여 최종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값을 구한다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819C0AB-DB9D-2FBA-F7A0-95BF414AE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2" t="-2038" r="-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8AAFC609-657A-3A60-386E-4387E966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detail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350C3-CE5F-2CD5-746F-8DF6550A6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744" y="5822721"/>
            <a:ext cx="406774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1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A37BD0-2BD7-E1B7-65F1-9BA68240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Synthetic Rendering of Objects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사용된 기법 및 </a:t>
            </a:r>
            <a:r>
              <a:rPr lang="en-US" altLang="ko-KR" dirty="0"/>
              <a:t>image</a:t>
            </a:r>
            <a:r>
              <a:rPr lang="ko-KR" altLang="en-US" dirty="0"/>
              <a:t>에 따른 결과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9D685C-CC47-4D2B-F6B1-F40BB520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966203-CC16-531D-27DC-C19E327027CC}"/>
              </a:ext>
            </a:extLst>
          </p:cNvPr>
          <p:cNvGrpSpPr/>
          <p:nvPr/>
        </p:nvGrpSpPr>
        <p:grpSpPr>
          <a:xfrm>
            <a:off x="1428258" y="2134066"/>
            <a:ext cx="7049484" cy="1286054"/>
            <a:chOff x="1428258" y="2348880"/>
            <a:chExt cx="7049484" cy="12860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F53FEA-06F0-01FF-91FE-F5E0CB6FB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258" y="2348880"/>
              <a:ext cx="7049484" cy="128605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6FB121-9C1D-F8E1-CB80-2AAC12A15B5A}"/>
                </a:ext>
              </a:extLst>
            </p:cNvPr>
            <p:cNvSpPr/>
            <p:nvPr/>
          </p:nvSpPr>
          <p:spPr>
            <a:xfrm>
              <a:off x="2432720" y="3392996"/>
              <a:ext cx="1800200" cy="2059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D23E88-7D0E-B4D1-2B47-211EADCE15D4}"/>
                </a:ext>
              </a:extLst>
            </p:cNvPr>
            <p:cNvSpPr/>
            <p:nvPr/>
          </p:nvSpPr>
          <p:spPr>
            <a:xfrm>
              <a:off x="6442041" y="3392996"/>
              <a:ext cx="1175255" cy="19203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8A1058-954D-4828-7113-A6861117788C}"/>
                </a:ext>
              </a:extLst>
            </p:cNvPr>
            <p:cNvSpPr/>
            <p:nvPr/>
          </p:nvSpPr>
          <p:spPr>
            <a:xfrm>
              <a:off x="4478931" y="3379099"/>
              <a:ext cx="1800200" cy="2059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D514B9-57C2-6566-CECE-D60F69D35461}"/>
                </a:ext>
              </a:extLst>
            </p:cNvPr>
            <p:cNvSpPr/>
            <p:nvPr/>
          </p:nvSpPr>
          <p:spPr>
            <a:xfrm>
              <a:off x="7743645" y="3187062"/>
              <a:ext cx="521723" cy="2059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BC3FF3C-ABA2-29EE-979A-55E413BD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300" y="4354569"/>
            <a:ext cx="5400600" cy="18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09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하늘">
      <a:majorFont>
        <a:latin typeface="Tahoma"/>
        <a:ea typeface=""/>
        <a:cs typeface=""/>
        <a:font script="Jpan" typeface="MS PGothic"/>
        <a:font script="Hang" typeface="한컴 쿨재즈 B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A4 용지(210x297mm)</PresentationFormat>
  <Paragraphs>51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굴림</vt:lpstr>
      <vt:lpstr>나눔바른고딕</vt:lpstr>
      <vt:lpstr>맑은 고딕</vt:lpstr>
      <vt:lpstr>함초롬돋움</vt:lpstr>
      <vt:lpstr>휴먼옛체</vt:lpstr>
      <vt:lpstr>Arial</vt:lpstr>
      <vt:lpstr>Calibri</vt:lpstr>
      <vt:lpstr>Cambria Math</vt:lpstr>
      <vt:lpstr>Comic Sans MS</vt:lpstr>
      <vt:lpstr>Lucida Sans Unicode</vt:lpstr>
      <vt:lpstr>Tahoma</vt:lpstr>
      <vt:lpstr>Wingdings</vt:lpstr>
      <vt:lpstr>우주</vt:lpstr>
      <vt:lpstr>NeRF paper review</vt:lpstr>
      <vt:lpstr>Introduction</vt:lpstr>
      <vt:lpstr>Neural Radiance Field Scene Representation</vt:lpstr>
      <vt:lpstr>Volume Rendering with Radiance Fields</vt:lpstr>
      <vt:lpstr>Optimizing a Neural Radiance Field</vt:lpstr>
      <vt:lpstr>Implementation detail</vt:lpstr>
      <vt:lpstr>Result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94</cp:revision>
  <dcterms:created xsi:type="dcterms:W3CDTF">2010-03-01T12:41:00Z</dcterms:created>
  <dcterms:modified xsi:type="dcterms:W3CDTF">2023-01-13T10:10:58Z</dcterms:modified>
  <cp:version>1000.0000.01</cp:version>
</cp:coreProperties>
</file>