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4102" r:id="rId1"/>
  </p:sldMasterIdLst>
  <p:notesMasterIdLst>
    <p:notesMasterId r:id="rId17"/>
  </p:notesMasterIdLst>
  <p:sldIdLst>
    <p:sldId id="414" r:id="rId2"/>
    <p:sldId id="1171" r:id="rId3"/>
    <p:sldId id="1172" r:id="rId4"/>
    <p:sldId id="1180" r:id="rId5"/>
    <p:sldId id="1181" r:id="rId6"/>
    <p:sldId id="1182" r:id="rId7"/>
    <p:sldId id="1179" r:id="rId8"/>
    <p:sldId id="1184" r:id="rId9"/>
    <p:sldId id="1185" r:id="rId10"/>
    <p:sldId id="1186" r:id="rId11"/>
    <p:sldId id="1175" r:id="rId12"/>
    <p:sldId id="1187" r:id="rId13"/>
    <p:sldId id="1178" r:id="rId14"/>
    <p:sldId id="1177" r:id="rId15"/>
    <p:sldId id="1189" r:id="rId16"/>
  </p:sldIdLst>
  <p:sldSz cx="9906000" cy="6858000" type="A4"/>
  <p:notesSz cx="7104063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A27AFB2-5ACC-41F5-B15F-D32108E1AA62}">
          <p14:sldIdLst>
            <p14:sldId id="414"/>
            <p14:sldId id="1171"/>
            <p14:sldId id="1172"/>
            <p14:sldId id="1180"/>
            <p14:sldId id="1181"/>
            <p14:sldId id="1182"/>
            <p14:sldId id="1179"/>
            <p14:sldId id="1184"/>
            <p14:sldId id="1185"/>
            <p14:sldId id="1186"/>
            <p14:sldId id="1175"/>
            <p14:sldId id="1187"/>
            <p14:sldId id="1178"/>
            <p14:sldId id="1177"/>
            <p14:sldId id="1189"/>
          </p14:sldIdLst>
        </p14:section>
        <p14:section name="제목 없는 구역" id="{ACBF4021-8152-4F4E-B55B-9C1756F0F68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 userDrawn="1">
          <p15:clr>
            <a:srgbClr val="A4A3A4"/>
          </p15:clr>
        </p15:guide>
        <p15:guide id="2" pos="223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525"/>
    <a:srgbClr val="9E0000"/>
    <a:srgbClr val="FFFF99"/>
    <a:srgbClr val="FFFF66"/>
    <a:srgbClr val="FFFFCC"/>
    <a:srgbClr val="00FF00"/>
    <a:srgbClr val="993300"/>
    <a:srgbClr val="98EDF6"/>
    <a:srgbClr val="00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6" autoAdjust="0"/>
    <p:restoredTop sz="93333" autoAdjust="0"/>
  </p:normalViewPr>
  <p:slideViewPr>
    <p:cSldViewPr>
      <p:cViewPr varScale="1">
        <p:scale>
          <a:sx n="110" d="100"/>
          <a:sy n="110" d="100"/>
        </p:scale>
        <p:origin x="1488" y="114"/>
      </p:cViewPr>
      <p:guideLst>
        <p:guide orient="horz" pos="2159"/>
        <p:guide pos="311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06" y="-90"/>
      </p:cViewPr>
      <p:guideLst>
        <p:guide orient="horz" pos="3222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7"/>
            <a:ext cx="3078163" cy="511175"/>
          </a:xfrm>
          <a:prstGeom prst="rect">
            <a:avLst/>
          </a:prstGeom>
        </p:spPr>
        <p:txBody>
          <a:bodyPr vert="horz" wrap="square" lIns="99054" tIns="49527" rIns="99054" bIns="49527" anchor="t" anchorCtr="0"/>
          <a:lstStyle>
            <a:lvl1pPr latinLnBrk="0">
              <a:defRPr kumimoji="0" sz="1300">
                <a:latin typeface="Calibri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7"/>
            <a:ext cx="3078162" cy="511175"/>
          </a:xfrm>
          <a:prstGeom prst="rect">
            <a:avLst/>
          </a:prstGeom>
        </p:spPr>
        <p:txBody>
          <a:bodyPr vert="horz" wrap="square" lIns="99054" tIns="49527" rIns="99054" bIns="49527" anchor="t" anchorCtr="0"/>
          <a:lstStyle>
            <a:lvl1pPr algn="r" latinLnBrk="0">
              <a:defRPr kumimoji="0" sz="1300">
                <a:latin typeface="Calibri"/>
                <a:ea typeface="굴림"/>
              </a:defRPr>
            </a:lvl1pPr>
          </a:lstStyle>
          <a:p>
            <a:pPr>
              <a:defRPr lang="ko-KR"/>
            </a:pPr>
            <a:fld id="{7188B81E-C102-43BF-BD7D-F6A4FF496DDE}" type="datetime1">
              <a:rPr lang="en-US" altLang="ko-KR"/>
              <a:pPr>
                <a:defRPr lang="ko-KR"/>
              </a:pPr>
              <a:t>1/17/2023</a:t>
            </a:fld>
            <a:endParaRPr lang="en-US" altLang="ko-KR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4" tIns="49527" rIns="99054" bIns="49527" anchor="ctr"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9054" tIns="49527" rIns="99054" bIns="49527">
            <a:normAutofit/>
          </a:bodyPr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</a:p>
          <a:p>
            <a:pPr lvl="1">
              <a:defRPr lang="ko-KR" altLang="en-US"/>
            </a:pPr>
            <a:r>
              <a:rPr lang="en-US"/>
              <a:t>Second level</a:t>
            </a:r>
          </a:p>
          <a:p>
            <a:pPr lvl="2">
              <a:defRPr lang="ko-KR" altLang="en-US"/>
            </a:pPr>
            <a:r>
              <a:rPr lang="en-US"/>
              <a:t>Third level</a:t>
            </a:r>
          </a:p>
          <a:p>
            <a:pPr lvl="3">
              <a:defRPr lang="ko-KR" altLang="en-US"/>
            </a:pPr>
            <a:r>
              <a:rPr lang="en-US"/>
              <a:t>Fourth level</a:t>
            </a:r>
          </a:p>
          <a:p>
            <a:pPr lvl="4">
              <a:defRPr lang="ko-KR" altLang="en-US"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" y="9721858"/>
            <a:ext cx="3078163" cy="511175"/>
          </a:xfrm>
          <a:prstGeom prst="rect">
            <a:avLst/>
          </a:prstGeom>
        </p:spPr>
        <p:txBody>
          <a:bodyPr vert="horz" wrap="square" lIns="99054" tIns="49527" rIns="99054" bIns="49527" anchor="b" anchorCtr="0"/>
          <a:lstStyle>
            <a:lvl1pPr latinLnBrk="0">
              <a:defRPr kumimoji="0" sz="1300">
                <a:latin typeface="Calibri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8"/>
            <a:ext cx="3078162" cy="511175"/>
          </a:xfrm>
          <a:prstGeom prst="rect">
            <a:avLst/>
          </a:prstGeom>
        </p:spPr>
        <p:txBody>
          <a:bodyPr vert="horz" wrap="square" lIns="99054" tIns="49527" rIns="99054" bIns="49527" anchor="b" anchorCtr="0"/>
          <a:lstStyle>
            <a:lvl1pPr algn="r" latinLnBrk="0">
              <a:defRPr kumimoji="0" sz="1300">
                <a:latin typeface="Calibri"/>
                <a:ea typeface="굴림"/>
              </a:defRPr>
            </a:lvl1pPr>
          </a:lstStyle>
          <a:p>
            <a:pPr>
              <a:defRPr lang="ko-KR"/>
            </a:pPr>
            <a:fld id="{0284BDD3-292E-44C8-A80F-9CD50CD0EAF9}" type="slidenum">
              <a:rPr lang="en-US" altLang="ko-KR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22734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</a:t>
            </a:r>
            <a:r>
              <a:rPr lang="ko-KR" altLang="en-US" dirty="0"/>
              <a:t>은 실험적으로 얻어진 값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결국 </a:t>
            </a:r>
            <a:r>
              <a:rPr lang="en-US" altLang="ko-KR" dirty="0"/>
              <a:t>Data</a:t>
            </a:r>
            <a:r>
              <a:rPr lang="ko-KR" altLang="en-US" dirty="0"/>
              <a:t>가 증폭되면서 </a:t>
            </a:r>
            <a:r>
              <a:rPr lang="en-US" altLang="ko-KR" dirty="0"/>
              <a:t>High Frequency</a:t>
            </a:r>
            <a:r>
              <a:rPr lang="ko-KR" altLang="en-US" dirty="0"/>
              <a:t>까지의 영역까지 다룰 수 있게 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Hierarchical</a:t>
            </a:r>
            <a:r>
              <a:rPr lang="ko-KR" altLang="en-US" dirty="0"/>
              <a:t>에서 볼 수 있듯이 </a:t>
            </a:r>
            <a:r>
              <a:rPr lang="en-US" altLang="ko-KR" dirty="0"/>
              <a:t>Ray1</a:t>
            </a:r>
            <a:r>
              <a:rPr lang="ko-KR" altLang="en-US" dirty="0"/>
              <a:t>에서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0284BDD3-292E-44C8-A80F-9CD50CD0EAF9}" type="slidenum">
              <a:rPr lang="en-US" altLang="ko-KR" smtClean="0"/>
              <a:pPr>
                <a:defRPr lang="ko-KR"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7939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</a:t>
            </a:r>
            <a:r>
              <a:rPr lang="ko-KR" altLang="en-US" dirty="0"/>
              <a:t>은 실험적으로 얻어진 값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결국 </a:t>
            </a:r>
            <a:r>
              <a:rPr lang="en-US" altLang="ko-KR" dirty="0"/>
              <a:t>Data</a:t>
            </a:r>
            <a:r>
              <a:rPr lang="ko-KR" altLang="en-US" dirty="0"/>
              <a:t>가 증폭되면서 </a:t>
            </a:r>
            <a:r>
              <a:rPr lang="en-US" altLang="ko-KR" dirty="0"/>
              <a:t>High Frequency</a:t>
            </a:r>
            <a:r>
              <a:rPr lang="ko-KR" altLang="en-US" dirty="0"/>
              <a:t>까지의 영역까지 다룰 수 있게 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Hierarchical</a:t>
            </a:r>
            <a:r>
              <a:rPr lang="ko-KR" altLang="en-US" dirty="0"/>
              <a:t>에서 볼 수 있듯이 </a:t>
            </a:r>
            <a:r>
              <a:rPr lang="en-US" altLang="ko-KR" dirty="0"/>
              <a:t>Ray1</a:t>
            </a:r>
            <a:r>
              <a:rPr lang="ko-KR" altLang="en-US" dirty="0"/>
              <a:t>에서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0284BDD3-292E-44C8-A80F-9CD50CD0EAF9}" type="slidenum">
              <a:rPr lang="en-US" altLang="ko-KR" smtClean="0"/>
              <a:pPr>
                <a:defRPr lang="ko-KR"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6277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</a:t>
            </a:r>
            <a:r>
              <a:rPr lang="ko-KR" altLang="en-US" dirty="0"/>
              <a:t>은 실험적으로 얻어진 값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결국 </a:t>
            </a:r>
            <a:r>
              <a:rPr lang="en-US" altLang="ko-KR" dirty="0"/>
              <a:t>Data</a:t>
            </a:r>
            <a:r>
              <a:rPr lang="ko-KR" altLang="en-US" dirty="0"/>
              <a:t>가 증폭되면서 </a:t>
            </a:r>
            <a:r>
              <a:rPr lang="en-US" altLang="ko-KR" dirty="0"/>
              <a:t>High Frequency</a:t>
            </a:r>
            <a:r>
              <a:rPr lang="ko-KR" altLang="en-US" dirty="0"/>
              <a:t>까지의 영역까지 다룰 수 있게 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Hierarchical</a:t>
            </a:r>
            <a:r>
              <a:rPr lang="ko-KR" altLang="en-US" dirty="0"/>
              <a:t>에서 볼 수 있듯이 </a:t>
            </a:r>
            <a:r>
              <a:rPr lang="en-US" altLang="ko-KR" dirty="0"/>
              <a:t>Ray1</a:t>
            </a:r>
            <a:r>
              <a:rPr lang="ko-KR" altLang="en-US" dirty="0"/>
              <a:t>에서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0284BDD3-292E-44C8-A80F-9CD50CD0EAF9}" type="slidenum">
              <a:rPr lang="en-US" altLang="ko-KR" smtClean="0"/>
              <a:pPr>
                <a:defRPr lang="ko-KR"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3638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 lang="ko-KR"/>
            </a:pPr>
            <a:fld id="{0284BDD3-292E-44C8-A80F-9CD50CD0EAF9}" type="slidenum">
              <a:rPr lang="en-US" altLang="ko-KR" smtClean="0"/>
              <a:pPr>
                <a:defRPr lang="ko-KR"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43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CBA96AE-55F6-4610-96FF-68265D0BE7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3" y="1"/>
            <a:ext cx="4666356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9577F5-BA8D-4DAF-82E0-0CEE6BCAA5C1}"/>
              </a:ext>
            </a:extLst>
          </p:cNvPr>
          <p:cNvSpPr txBox="1"/>
          <p:nvPr userDrawn="1"/>
        </p:nvSpPr>
        <p:spPr>
          <a:xfrm>
            <a:off x="5760013" y="5428381"/>
            <a:ext cx="3225435" cy="138499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lvl="0" algn="ctr">
              <a:defRPr lang="ko-KR" altLang="en-US"/>
            </a:pPr>
            <a:r>
              <a:rPr lang="en-US" altLang="ko-KR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</a:rPr>
              <a:t>Professor  </a:t>
            </a:r>
            <a:r>
              <a:rPr lang="en-US" altLang="ko-KR" sz="1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</a:rPr>
              <a:t>Jeong</a:t>
            </a:r>
            <a:r>
              <a:rPr lang="en-US" altLang="ko-KR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</a:rPr>
              <a:t>, Mun-Ho</a:t>
            </a:r>
          </a:p>
          <a:p>
            <a:pPr lvl="0" algn="ctr">
              <a:defRPr lang="ko-KR" altLang="en-US"/>
            </a:pPr>
            <a:endParaRPr lang="en-US" altLang="ko-KR" sz="1400" dirty="0">
              <a:solidFill>
                <a:schemeClr val="accent6">
                  <a:lumMod val="20000"/>
                  <a:lumOff val="80000"/>
                </a:schemeClr>
              </a:solidFill>
              <a:latin typeface="+mn-lt"/>
            </a:endParaRPr>
          </a:p>
          <a:p>
            <a:pPr lvl="0" algn="ctr">
              <a:defRPr lang="ko-KR" altLang="en-US"/>
            </a:pPr>
            <a:r>
              <a:rPr lang="en-US" altLang="ko-KR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</a:rPr>
              <a:t>Robot Vision &amp; Intelligence Laboratory</a:t>
            </a:r>
          </a:p>
          <a:p>
            <a:pPr lvl="0" algn="ctr">
              <a:defRPr lang="ko-KR" altLang="en-US"/>
            </a:pPr>
            <a:r>
              <a:rPr lang="en-US" altLang="ko-KR" sz="1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</a:rPr>
              <a:t>Kwangwoon</a:t>
            </a:r>
            <a:r>
              <a:rPr lang="en-US" altLang="ko-KR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</a:rPr>
              <a:t> University</a:t>
            </a:r>
          </a:p>
          <a:p>
            <a:pPr lvl="0" algn="ctr">
              <a:defRPr lang="ko-KR" altLang="en-US"/>
            </a:pPr>
            <a:r>
              <a:rPr lang="en-US" altLang="ko-KR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</a:rPr>
              <a:t>(02-940-5625, </a:t>
            </a:r>
            <a:r>
              <a:rPr lang="ko-KR" altLang="en-US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en-US" altLang="ko-KR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</a:rPr>
              <a:t>mhjeong@kw.ac.kr)</a:t>
            </a:r>
            <a:endParaRPr lang="ko-KR" altLang="en-US" sz="1400" dirty="0">
              <a:solidFill>
                <a:schemeClr val="accent6">
                  <a:lumMod val="20000"/>
                  <a:lumOff val="80000"/>
                </a:schemeClr>
              </a:solidFill>
              <a:latin typeface="+mn-lt"/>
            </a:endParaRPr>
          </a:p>
          <a:p>
            <a:pPr algn="ctr"/>
            <a:endParaRPr lang="ko-KR" altLang="en-US" sz="1400" dirty="0">
              <a:solidFill>
                <a:schemeClr val="accent6">
                  <a:lumMod val="20000"/>
                  <a:lumOff val="80000"/>
                </a:schemeClr>
              </a:solidFill>
              <a:latin typeface="+mn-lt"/>
            </a:endParaRPr>
          </a:p>
        </p:txBody>
      </p:sp>
      <p:pic>
        <p:nvPicPr>
          <p:cNvPr id="15" name="그림 14" descr="연구실 로고3 - 영문.bmp">
            <a:extLst>
              <a:ext uri="{FF2B5EF4-FFF2-40B4-BE49-F238E27FC236}">
                <a16:creationId xmlns:a16="http://schemas.microsoft.com/office/drawing/2014/main" id="{692EA8A4-2F64-435C-8869-0EFD2010F1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tretch>
            <a:fillRect/>
          </a:stretch>
        </p:blipFill>
        <p:spPr>
          <a:xfrm>
            <a:off x="50113" y="41131"/>
            <a:ext cx="2792077" cy="3710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3AD451-F282-4315-ACFF-020857A4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984" y="3170045"/>
            <a:ext cx="4666356" cy="839127"/>
          </a:xfrm>
        </p:spPr>
        <p:txBody>
          <a:bodyPr/>
          <a:lstStyle>
            <a:lvl1pPr algn="ctr">
              <a:defRPr sz="3200">
                <a:solidFill>
                  <a:srgbClr val="FFFF66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광운대 로고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540500"/>
            <a:ext cx="11366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95300" y="1357298"/>
            <a:ext cx="8915400" cy="4786346"/>
          </a:xfrm>
        </p:spPr>
        <p:txBody>
          <a:bodyPr>
            <a:noAutofit/>
          </a:bodyPr>
          <a:lstStyle>
            <a:lvl1pPr>
              <a:defRPr>
                <a:latin typeface="Comic Sans MS" pitchFamily="66" charset="0"/>
              </a:defRPr>
            </a:lvl1pPr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>
              <a:defRPr lang="ko-KR" altLang="en-US"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 dirty="0"/>
              <a:t>둘째 수준</a:t>
            </a:r>
          </a:p>
          <a:p>
            <a:pPr lvl="2">
              <a:defRPr lang="ko-KR" altLang="en-US"/>
            </a:pPr>
            <a:r>
              <a:rPr lang="ko-KR" altLang="en-US" dirty="0"/>
              <a:t>셋째 수준</a:t>
            </a:r>
          </a:p>
          <a:p>
            <a:pPr lvl="3">
              <a:defRPr lang="ko-KR" altLang="en-US"/>
            </a:pPr>
            <a:r>
              <a:rPr lang="ko-KR" altLang="en-US" dirty="0"/>
              <a:t>넷째 수준</a:t>
            </a:r>
          </a:p>
          <a:p>
            <a:pPr lvl="4">
              <a:defRPr lang="ko-KR" altLang="en-US"/>
            </a:pPr>
            <a:r>
              <a:rPr lang="ko-KR" altLang="en-US" dirty="0"/>
              <a:t>다섯째 수준</a:t>
            </a:r>
          </a:p>
        </p:txBody>
      </p:sp>
      <p:sp>
        <p:nvSpPr>
          <p:cNvPr id="10" name="제목 6"/>
          <p:cNvSpPr>
            <a:spLocks noGrp="1"/>
          </p:cNvSpPr>
          <p:nvPr>
            <p:ph type="title"/>
          </p:nvPr>
        </p:nvSpPr>
        <p:spPr>
          <a:xfrm>
            <a:off x="738158" y="274638"/>
            <a:ext cx="8529666" cy="86834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5977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6"/>
          <p:cNvSpPr>
            <a:spLocks noGrp="1"/>
          </p:cNvSpPr>
          <p:nvPr>
            <p:ph type="title"/>
          </p:nvPr>
        </p:nvSpPr>
        <p:spPr>
          <a:xfrm>
            <a:off x="738158" y="274638"/>
            <a:ext cx="8529666" cy="86834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87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광운대 로고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540500"/>
            <a:ext cx="113665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63702" y="1600200"/>
            <a:ext cx="8832850" cy="4709120"/>
          </a:xfrm>
        </p:spPr>
        <p:txBody>
          <a:bodyPr/>
          <a:lstStyle>
            <a:lvl1pPr>
              <a:buClr>
                <a:srgbClr val="C00000"/>
              </a:buClr>
              <a:buSzPct val="91000"/>
              <a:buFont typeface="Wingdings" pitchFamily="2" charset="2"/>
              <a:buChar char="v"/>
              <a:defRPr sz="2000"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chemeClr val="tx1"/>
              </a:buClr>
              <a:defRPr sz="1600">
                <a:latin typeface="맑은 고딕" pitchFamily="50" charset="-127"/>
                <a:ea typeface="맑은 고딕" pitchFamily="50" charset="-127"/>
              </a:defRPr>
            </a:lvl2pPr>
            <a:lvl3pPr>
              <a:defRPr sz="1400">
                <a:latin typeface="맑은 고딕" pitchFamily="50" charset="-127"/>
                <a:ea typeface="맑은 고딕" pitchFamily="50" charset="-127"/>
              </a:defRPr>
            </a:lvl3pPr>
            <a:lvl4pPr>
              <a:defRPr sz="12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672980" y="286475"/>
            <a:ext cx="8856984" cy="990600"/>
          </a:xfrm>
        </p:spPr>
        <p:txBody>
          <a:bodyPr/>
          <a:lstStyle>
            <a:lvl1pPr>
              <a:defRPr>
                <a:latin typeface="휴먼옛체" pitchFamily="18" charset="-127"/>
                <a:ea typeface="휴먼옛체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31"/>
          <p:cNvSpPr>
            <a:spLocks noGrp="1"/>
          </p:cNvSpPr>
          <p:nvPr>
            <p:ph type="sldNum" sz="quarter" idx="10"/>
          </p:nvPr>
        </p:nvSpPr>
        <p:spPr>
          <a:xfrm>
            <a:off x="0" y="1271588"/>
            <a:ext cx="57785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D041B-6966-4B65-8746-F323B4B3D6D4}" type="slidenum">
              <a:rPr lang="en-US" altLang="ko-KR"/>
              <a:pPr>
                <a:defRPr/>
              </a:pPr>
              <a:t>‹#›</a:t>
            </a:fld>
            <a:endParaRPr lang="en-US" altLang="ko-KR" sz="1400">
              <a:solidFill>
                <a:srgbClr val="FFFFFF"/>
              </a:solidFill>
            </a:endParaRPr>
          </a:p>
        </p:txBody>
      </p:sp>
      <p:pic>
        <p:nvPicPr>
          <p:cNvPr id="9" name="그림 8" descr="연구실 로고3 - 영문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05328" y="40460"/>
            <a:ext cx="1992580" cy="26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8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000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图片与标题" userDrawn="1">
  <p:cSld name="图片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5348" y="4000504"/>
            <a:ext cx="8139114" cy="1042990"/>
          </a:xfrm>
        </p:spPr>
        <p:txBody>
          <a:bodyPr/>
          <a:lstStyle>
            <a:lvl1pPr marL="0" indent="0">
              <a:buNone/>
              <a:defRPr sz="17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>
              <a:defRPr lang="ko-KR" altLang="en-US"/>
            </a:pPr>
            <a:r>
              <a:rPr lang="ko-KR" altLang="en-US" dirty="0"/>
              <a:t>마스터 텍스트 스타일을 편집합니다</a:t>
            </a:r>
          </a:p>
        </p:txBody>
      </p:sp>
      <p:grpSp>
        <p:nvGrpSpPr>
          <p:cNvPr id="12" name="Group 56"/>
          <p:cNvGrpSpPr/>
          <p:nvPr userDrawn="1"/>
        </p:nvGrpSpPr>
        <p:grpSpPr>
          <a:xfrm>
            <a:off x="309530" y="3143248"/>
            <a:ext cx="6945313" cy="762000"/>
            <a:chOff x="184" y="288"/>
            <a:chExt cx="4375" cy="480"/>
          </a:xfrm>
        </p:grpSpPr>
        <p:grpSp>
          <p:nvGrpSpPr>
            <p:cNvPr id="13" name="Group 47"/>
            <p:cNvGrpSpPr/>
            <p:nvPr userDrawn="1"/>
          </p:nvGrpSpPr>
          <p:grpSpPr>
            <a:xfrm>
              <a:off x="183" y="354"/>
              <a:ext cx="352" cy="422"/>
              <a:chOff x="1752" y="2648"/>
              <a:chExt cx="352" cy="422"/>
            </a:xfrm>
          </p:grpSpPr>
          <p:sp>
            <p:nvSpPr>
              <p:cNvPr id="16" name="Rectangle 48"/>
              <p:cNvSpPr>
                <a:spLocks noChangeArrowheads="1"/>
              </p:cNvSpPr>
              <p:nvPr userDrawn="1"/>
            </p:nvSpPr>
            <p:spPr>
              <a:xfrm rot="16200000">
                <a:off x="1738" y="2950"/>
                <a:ext cx="134" cy="105"/>
              </a:xfrm>
              <a:prstGeom prst="rect">
                <a:avLst/>
              </a:prstGeom>
              <a:gradFill rotWithShape="1">
                <a:gsLst>
                  <a:gs pos="0">
                    <a:srgbClr val="000080">
                      <a:gamma/>
                      <a:tint val="15290"/>
                      <a:invGamma/>
                      <a:alpha val="91000"/>
                    </a:srgbClr>
                  </a:gs>
                  <a:gs pos="100000">
                    <a:srgbClr val="000080"/>
                  </a:gs>
                </a:gsLst>
                <a:lin ang="18900000" scaled="1"/>
              </a:gradFill>
              <a:ln w="9525">
                <a:noFill/>
                <a:miter/>
              </a:ln>
              <a:effectLst/>
            </p:spPr>
            <p:txBody>
              <a:bodyPr wrap="none" anchor="ctr"/>
              <a:lstStyle/>
              <a:p>
                <a:pPr lvl="0">
                  <a:defRPr lang="ko-KR" altLang="en-US"/>
                </a:pPr>
                <a:endParaRPr lang="ko-KR" altLang="ko-KR"/>
              </a:p>
            </p:txBody>
          </p:sp>
          <p:sp>
            <p:nvSpPr>
              <p:cNvPr id="17" name="Rectangle 49"/>
              <p:cNvSpPr>
                <a:spLocks noChangeArrowheads="1"/>
              </p:cNvSpPr>
              <p:nvPr userDrawn="1"/>
            </p:nvSpPr>
            <p:spPr>
              <a:xfrm rot="16200000">
                <a:off x="1865" y="2943"/>
                <a:ext cx="134" cy="104"/>
              </a:xfrm>
              <a:prstGeom prst="rect">
                <a:avLst/>
              </a:prstGeom>
              <a:gradFill rotWithShape="1">
                <a:gsLst>
                  <a:gs pos="0">
                    <a:srgbClr val="000080">
                      <a:gamma/>
                      <a:tint val="15290"/>
                      <a:invGamma/>
                      <a:alpha val="91000"/>
                    </a:srgbClr>
                  </a:gs>
                  <a:gs pos="100000">
                    <a:srgbClr val="000080"/>
                  </a:gs>
                </a:gsLst>
                <a:lin ang="18900000" scaled="1"/>
              </a:gradFill>
              <a:ln w="9525">
                <a:noFill/>
                <a:miter/>
              </a:ln>
              <a:effectLst/>
            </p:spPr>
            <p:txBody>
              <a:bodyPr wrap="none" anchor="ctr"/>
              <a:lstStyle/>
              <a:p>
                <a:pPr lvl="0">
                  <a:defRPr lang="ko-KR" altLang="en-US"/>
                </a:pPr>
                <a:endParaRPr lang="ko-KR" altLang="ko-KR"/>
              </a:p>
            </p:txBody>
          </p:sp>
          <p:sp>
            <p:nvSpPr>
              <p:cNvPr id="18" name="Rectangle 50"/>
              <p:cNvSpPr>
                <a:spLocks noChangeArrowheads="1"/>
              </p:cNvSpPr>
              <p:nvPr userDrawn="1"/>
            </p:nvSpPr>
            <p:spPr>
              <a:xfrm rot="16200000">
                <a:off x="1985" y="2950"/>
                <a:ext cx="134" cy="105"/>
              </a:xfrm>
              <a:prstGeom prst="rect">
                <a:avLst/>
              </a:prstGeom>
              <a:gradFill rotWithShape="1">
                <a:gsLst>
                  <a:gs pos="0">
                    <a:srgbClr val="000080">
                      <a:gamma/>
                      <a:tint val="15290"/>
                      <a:invGamma/>
                      <a:alpha val="91000"/>
                    </a:srgbClr>
                  </a:gs>
                  <a:gs pos="100000">
                    <a:srgbClr val="000080"/>
                  </a:gs>
                </a:gsLst>
                <a:lin ang="18900000" scaled="1"/>
              </a:gradFill>
              <a:ln w="9525">
                <a:noFill/>
                <a:miter/>
              </a:ln>
              <a:effectLst/>
            </p:spPr>
            <p:txBody>
              <a:bodyPr wrap="none" anchor="ctr"/>
              <a:lstStyle/>
              <a:p>
                <a:pPr lvl="0">
                  <a:defRPr lang="ko-KR" altLang="en-US"/>
                </a:pPr>
                <a:endParaRPr lang="ko-KR" altLang="ko-KR"/>
              </a:p>
            </p:txBody>
          </p:sp>
          <p:sp>
            <p:nvSpPr>
              <p:cNvPr id="19" name="Rectangle 51"/>
              <p:cNvSpPr>
                <a:spLocks noChangeArrowheads="1"/>
              </p:cNvSpPr>
              <p:nvPr userDrawn="1"/>
            </p:nvSpPr>
            <p:spPr>
              <a:xfrm rot="16200000">
                <a:off x="1738" y="2806"/>
                <a:ext cx="134" cy="105"/>
              </a:xfrm>
              <a:prstGeom prst="rect">
                <a:avLst/>
              </a:prstGeom>
              <a:gradFill rotWithShape="1">
                <a:gsLst>
                  <a:gs pos="0">
                    <a:srgbClr val="000080">
                      <a:gamma/>
                      <a:tint val="15290"/>
                      <a:invGamma/>
                      <a:alpha val="91000"/>
                    </a:srgbClr>
                  </a:gs>
                  <a:gs pos="100000">
                    <a:srgbClr val="000080"/>
                  </a:gs>
                </a:gsLst>
                <a:lin ang="18900000" scaled="1"/>
              </a:gradFill>
              <a:ln w="9525">
                <a:noFill/>
                <a:miter/>
              </a:ln>
              <a:effectLst/>
            </p:spPr>
            <p:txBody>
              <a:bodyPr wrap="none" anchor="ctr"/>
              <a:lstStyle/>
              <a:p>
                <a:pPr lvl="0">
                  <a:defRPr lang="ko-KR" altLang="en-US"/>
                </a:pPr>
                <a:endParaRPr lang="ko-KR" altLang="ko-KR"/>
              </a:p>
            </p:txBody>
          </p:sp>
          <p:sp>
            <p:nvSpPr>
              <p:cNvPr id="20" name="Rectangle 52"/>
              <p:cNvSpPr>
                <a:spLocks noChangeArrowheads="1"/>
              </p:cNvSpPr>
              <p:nvPr userDrawn="1"/>
            </p:nvSpPr>
            <p:spPr>
              <a:xfrm rot="16200000">
                <a:off x="1865" y="2799"/>
                <a:ext cx="134" cy="104"/>
              </a:xfrm>
              <a:prstGeom prst="rect">
                <a:avLst/>
              </a:prstGeom>
              <a:gradFill rotWithShape="1">
                <a:gsLst>
                  <a:gs pos="0">
                    <a:srgbClr val="000080">
                      <a:gamma/>
                      <a:tint val="15290"/>
                      <a:invGamma/>
                      <a:alpha val="91000"/>
                    </a:srgbClr>
                  </a:gs>
                  <a:gs pos="100000">
                    <a:srgbClr val="000080"/>
                  </a:gs>
                </a:gsLst>
                <a:lin ang="18900000" scaled="1"/>
              </a:gradFill>
              <a:ln w="9525">
                <a:noFill/>
                <a:miter/>
              </a:ln>
              <a:effectLst/>
            </p:spPr>
            <p:txBody>
              <a:bodyPr wrap="none" anchor="ctr"/>
              <a:lstStyle/>
              <a:p>
                <a:pPr lvl="0">
                  <a:defRPr lang="ko-KR" altLang="en-US"/>
                </a:pPr>
                <a:endParaRPr lang="ko-KR" altLang="ko-KR"/>
              </a:p>
            </p:txBody>
          </p:sp>
          <p:sp>
            <p:nvSpPr>
              <p:cNvPr id="21" name="Rectangle 53"/>
              <p:cNvSpPr>
                <a:spLocks noChangeArrowheads="1"/>
              </p:cNvSpPr>
              <p:nvPr userDrawn="1"/>
            </p:nvSpPr>
            <p:spPr>
              <a:xfrm rot="16200000">
                <a:off x="1738" y="2662"/>
                <a:ext cx="134" cy="105"/>
              </a:xfrm>
              <a:prstGeom prst="rect">
                <a:avLst/>
              </a:prstGeom>
              <a:gradFill rotWithShape="1">
                <a:gsLst>
                  <a:gs pos="0">
                    <a:srgbClr val="000080">
                      <a:gamma/>
                      <a:tint val="15290"/>
                      <a:invGamma/>
                      <a:alpha val="91000"/>
                    </a:srgbClr>
                  </a:gs>
                  <a:gs pos="100000">
                    <a:srgbClr val="000080"/>
                  </a:gs>
                </a:gsLst>
                <a:lin ang="18900000" scaled="1"/>
              </a:gradFill>
              <a:ln w="9525">
                <a:noFill/>
                <a:miter/>
              </a:ln>
              <a:effectLst/>
            </p:spPr>
            <p:txBody>
              <a:bodyPr wrap="none" anchor="ctr"/>
              <a:lstStyle/>
              <a:p>
                <a:pPr lvl="0">
                  <a:defRPr lang="ko-KR" altLang="en-US"/>
                </a:pPr>
                <a:endParaRPr lang="ko-KR" altLang="ko-KR"/>
              </a:p>
            </p:txBody>
          </p:sp>
        </p:grpSp>
        <p:sp>
          <p:nvSpPr>
            <p:cNvPr id="14" name="Rectangle 45"/>
            <p:cNvSpPr>
              <a:spLocks noChangeArrowheads="1"/>
            </p:cNvSpPr>
            <p:nvPr userDrawn="1"/>
          </p:nvSpPr>
          <p:spPr>
            <a:xfrm rot="16200000">
              <a:off x="91" y="485"/>
              <a:ext cx="417" cy="23"/>
            </a:xfrm>
            <a:prstGeom prst="rect">
              <a:avLst/>
            </a:prstGeom>
            <a:gradFill rotWithShape="1">
              <a:gsLst>
                <a:gs pos="0">
                  <a:srgbClr val="000080"/>
                </a:gs>
                <a:gs pos="100000">
                  <a:srgbClr val="000080">
                    <a:gamma/>
                    <a:tint val="15290"/>
                    <a:invGamma/>
                    <a:alpha val="71000"/>
                  </a:srgbClr>
                </a:gs>
              </a:gsLst>
              <a:lin ang="0" scaled="1"/>
            </a:gradFill>
            <a:ln w="9525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 lang="ko-KR" altLang="en-US"/>
              </a:pPr>
              <a:endParaRPr lang="ko-KR" altLang="ko-KR"/>
            </a:p>
          </p:txBody>
        </p:sp>
        <p:sp>
          <p:nvSpPr>
            <p:cNvPr id="15" name="Rectangle 46"/>
            <p:cNvSpPr>
              <a:spLocks noChangeArrowheads="1"/>
            </p:cNvSpPr>
            <p:nvPr userDrawn="1"/>
          </p:nvSpPr>
          <p:spPr>
            <a:xfrm flipV="1">
              <a:off x="240" y="624"/>
              <a:ext cx="4319" cy="23"/>
            </a:xfrm>
            <a:prstGeom prst="rect">
              <a:avLst/>
            </a:prstGeom>
            <a:gradFill rotWithShape="1">
              <a:gsLst>
                <a:gs pos="0">
                  <a:srgbClr val="000080"/>
                </a:gs>
                <a:gs pos="100000">
                  <a:srgbClr val="000080">
                    <a:gamma/>
                    <a:tint val="15290"/>
                    <a:invGamma/>
                    <a:alpha val="71000"/>
                  </a:srgbClr>
                </a:gs>
              </a:gsLst>
              <a:lin ang="0" scaled="1"/>
            </a:gradFill>
            <a:ln w="9525">
              <a:noFill/>
              <a:miter/>
            </a:ln>
            <a:effectLst/>
          </p:spPr>
          <p:txBody>
            <a:bodyPr wrap="none" anchor="ctr"/>
            <a:lstStyle/>
            <a:p>
              <a:pPr lvl="0">
                <a:defRPr lang="ko-KR" altLang="en-US"/>
              </a:pPr>
              <a:endParaRPr lang="ko-KR" altLang="ko-KR"/>
            </a:p>
          </p:txBody>
        </p:sp>
      </p:grpSp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1095348" y="2857496"/>
            <a:ext cx="8501122" cy="82708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pPr lvl="0">
              <a:defRPr lang="ko-KR" altLang="en-US"/>
            </a:pPr>
            <a:r>
              <a:rPr lang="ko-KR" altLang="en-US" dirty="0"/>
              <a:t>마스터 제목 스타일 편집</a:t>
            </a:r>
          </a:p>
        </p:txBody>
      </p:sp>
      <p:pic>
        <p:nvPicPr>
          <p:cNvPr id="24" name="그림 23" descr="연구실 로고3 - 영문.bmp"/>
          <p:cNvPicPr>
            <a:picLocks noChangeAspect="1"/>
          </p:cNvPicPr>
          <p:nvPr userDrawn="1"/>
        </p:nvPicPr>
        <p:blipFill rotWithShape="1">
          <a:blip r:embed="rId2" cstate="print"/>
          <a:stretch>
            <a:fillRect/>
          </a:stretch>
        </p:blipFill>
        <p:spPr>
          <a:xfrm>
            <a:off x="6958923" y="76672"/>
            <a:ext cx="2920880" cy="388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9" name="그림 9" descr="광운대 로고.bmp"/>
          <p:cNvPicPr>
            <a:picLocks noChangeAspect="1"/>
          </p:cNvPicPr>
          <p:nvPr userDrawn="1"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71438" y="6540500"/>
            <a:ext cx="1136650" cy="273050"/>
          </a:xfrm>
          <a:prstGeom prst="rect">
            <a:avLst/>
          </a:prstGeom>
          <a:noFill/>
          <a:ln w="9525">
            <a:noFill/>
            <a:miter/>
          </a:ln>
        </p:spPr>
      </p:pic>
    </p:spTree>
    <p:extLst>
      <p:ext uri="{BB962C8B-B14F-4D97-AF65-F5344CB8AC3E}">
        <p14:creationId xmlns:p14="http://schemas.microsoft.com/office/powerpoint/2010/main" val="1592676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288000" indent="-2880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>
              <a:defRPr>
                <a:solidFill>
                  <a:schemeClr val="bg1"/>
                </a:solidFill>
                <a:latin typeface="Comic Sans MS"/>
              </a:defRPr>
            </a:lvl2pPr>
            <a:lvl3pPr>
              <a:defRPr sz="1600">
                <a:solidFill>
                  <a:schemeClr val="bg1"/>
                </a:solidFill>
                <a:latin typeface="Comic Sans MS"/>
              </a:defRPr>
            </a:lvl3pPr>
            <a:lvl4pPr>
              <a:defRPr>
                <a:solidFill>
                  <a:schemeClr val="bg1"/>
                </a:solidFill>
                <a:latin typeface="Comic Sans MS"/>
              </a:defRPr>
            </a:lvl4pPr>
            <a:lvl5pPr>
              <a:defRPr>
                <a:solidFill>
                  <a:schemeClr val="bg1"/>
                </a:solidFill>
                <a:latin typeface="Comic Sans MS"/>
              </a:defRPr>
            </a:lvl5pPr>
          </a:lstStyle>
          <a:p>
            <a:pPr lvl="0">
              <a:defRPr lang="ko-KR" altLang="en-US"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 dirty="0"/>
              <a:t>둘째 수준</a:t>
            </a:r>
          </a:p>
          <a:p>
            <a:pPr lvl="2">
              <a:defRPr lang="ko-KR" altLang="en-US"/>
            </a:pPr>
            <a:r>
              <a:rPr lang="ko-KR" altLang="en-US" dirty="0"/>
              <a:t>셋째 수준</a:t>
            </a:r>
          </a:p>
          <a:p>
            <a:pPr lvl="3">
              <a:defRPr lang="ko-KR" altLang="en-US"/>
            </a:pPr>
            <a:r>
              <a:rPr lang="ko-KR" altLang="en-US" dirty="0"/>
              <a:t>넷째 수준</a:t>
            </a:r>
          </a:p>
          <a:p>
            <a:pPr lvl="4">
              <a:defRPr lang="ko-KR" altLang="en-US"/>
            </a:pPr>
            <a:r>
              <a:rPr lang="ko-KR" altLang="en-US" dirty="0"/>
              <a:t>다섯째 수준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65248" y="274638"/>
            <a:ext cx="9176392" cy="868346"/>
          </a:xfrm>
        </p:spPr>
        <p:txBody>
          <a:bodyPr/>
          <a:lstStyle>
            <a:lvl1pPr algn="l">
              <a:defRPr sz="4400">
                <a:solidFill>
                  <a:srgbClr val="DFD117"/>
                </a:solidFill>
                <a:latin typeface="+mj-lt"/>
                <a:ea typeface="휴먼편지체" panose="02030504000101010101" pitchFamily="18" charset="-127"/>
              </a:defRPr>
            </a:lvl1pPr>
          </a:lstStyle>
          <a:p>
            <a:pPr lvl="0">
              <a:defRPr lang="ko-KR" altLang="en-US"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202076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65248" y="274638"/>
            <a:ext cx="9176392" cy="868346"/>
          </a:xfrm>
        </p:spPr>
        <p:txBody>
          <a:bodyPr/>
          <a:lstStyle>
            <a:lvl1pPr algn="l">
              <a:defRPr sz="4400">
                <a:solidFill>
                  <a:srgbClr val="DFD117"/>
                </a:solidFill>
                <a:latin typeface="+mj-lt"/>
                <a:ea typeface="휴먼편지체" panose="02030504000101010101" pitchFamily="18" charset="-127"/>
              </a:defRPr>
            </a:lvl1pPr>
          </a:lstStyle>
          <a:p>
            <a:pPr lvl="0">
              <a:defRPr lang="ko-KR" altLang="en-US"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232086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66517" y="1438878"/>
            <a:ext cx="4517476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35548" y="1438878"/>
            <a:ext cx="4517476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365248" y="3918994"/>
            <a:ext cx="4517476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4278" y="3918994"/>
            <a:ext cx="4517476" cy="231194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365248" y="6356350"/>
            <a:ext cx="23113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2023-01-17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3384994" y="6356350"/>
            <a:ext cx="31368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7230241" y="6356350"/>
            <a:ext cx="23113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E72EB-F305-4E47-8D07-F17C2D35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04" y="2780928"/>
            <a:ext cx="9176392" cy="83912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405495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B95FA-33B1-45A5-B53E-7B29277E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04" y="2780928"/>
            <a:ext cx="9176392" cy="839127"/>
          </a:xfrm>
        </p:spPr>
        <p:txBody>
          <a:bodyPr/>
          <a:lstStyle>
            <a:lvl1pPr>
              <a:defRPr sz="44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D9A6089-D251-423D-BECB-E3C2E89A7B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0552" y="3933056"/>
            <a:ext cx="6696521" cy="914400"/>
          </a:xfrm>
        </p:spPr>
        <p:txBody>
          <a:bodyPr/>
          <a:lstStyle>
            <a:lvl1pPr marL="179388" indent="-179388">
              <a:buFont typeface="Wingdings" panose="05000000000000000000" pitchFamily="2" charset="2"/>
              <a:buChar char="§"/>
              <a:defRPr>
                <a:solidFill>
                  <a:srgbClr val="FFC000"/>
                </a:solidFill>
              </a:defRPr>
            </a:lvl1pPr>
            <a:lvl2pPr>
              <a:defRPr>
                <a:solidFill>
                  <a:srgbClr val="FFC000"/>
                </a:solidFill>
              </a:defRPr>
            </a:lvl2pPr>
            <a:lvl3pPr>
              <a:defRPr>
                <a:solidFill>
                  <a:srgbClr val="FFC000"/>
                </a:solidFill>
              </a:defRPr>
            </a:lvl3pPr>
            <a:lvl4pPr>
              <a:defRPr>
                <a:solidFill>
                  <a:srgbClr val="FFC000"/>
                </a:solidFill>
              </a:defRPr>
            </a:lvl4pPr>
            <a:lvl5pPr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 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5977958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세로 제목 및 텍스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017C09-1BC9-4440-9BD8-335738DC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67496" y="6352813"/>
            <a:ext cx="222885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E798A6A-4CBB-4E5B-A999-A1E337621C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4" name="직선 연결선[R] 6">
            <a:extLst>
              <a:ext uri="{FF2B5EF4-FFF2-40B4-BE49-F238E27FC236}">
                <a16:creationId xmlns:a16="http://schemas.microsoft.com/office/drawing/2014/main" id="{294DF7FE-A2C9-421F-A6DB-8D67655FF953}"/>
              </a:ext>
            </a:extLst>
          </p:cNvPr>
          <p:cNvCxnSpPr>
            <a:cxnSpLocks/>
          </p:cNvCxnSpPr>
          <p:nvPr userDrawn="1"/>
        </p:nvCxnSpPr>
        <p:spPr>
          <a:xfrm flipV="1">
            <a:off x="500553" y="829905"/>
            <a:ext cx="8892004" cy="1080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902878" y="1607608"/>
            <a:ext cx="8489707" cy="4745288"/>
          </a:xfrm>
        </p:spPr>
        <p:txBody>
          <a:bodyPr>
            <a:normAutofit/>
          </a:bodyPr>
          <a:lstStyle>
            <a:lvl1pPr marL="242103" indent="-242103">
              <a:lnSpc>
                <a:spcPct val="100000"/>
              </a:lnSpc>
              <a:spcBef>
                <a:spcPts val="1622"/>
              </a:spcBef>
              <a:buFont typeface="Wingdings" panose="05000000000000000000" pitchFamily="2" charset="2"/>
              <a:buChar char="§"/>
              <a:defRPr sz="1731" b="1"/>
            </a:lvl1pPr>
            <a:lvl2pPr marL="437845" indent="-185440">
              <a:lnSpc>
                <a:spcPct val="100000"/>
              </a:lnSpc>
              <a:spcBef>
                <a:spcPts val="649"/>
              </a:spcBef>
              <a:buFont typeface="Arial" panose="020B0604020202020204" pitchFamily="34" charset="0"/>
              <a:buChar char="•"/>
              <a:defRPr sz="1514"/>
            </a:lvl2pPr>
            <a:lvl3pPr marL="628437" indent="-185440">
              <a:lnSpc>
                <a:spcPct val="100000"/>
              </a:lnSpc>
              <a:spcBef>
                <a:spcPts val="324"/>
              </a:spcBef>
              <a:buFont typeface="나눔바른고딕" panose="020B0603020101020101" pitchFamily="50" charset="-127"/>
              <a:buChar char="–"/>
              <a:defRPr sz="1298"/>
            </a:lvl3pPr>
            <a:lvl4pPr marL="1300072" indent="-185725">
              <a:buFont typeface="나눔바른고딕" panose="020B0603020101020101" pitchFamily="50" charset="-127"/>
              <a:buChar char="–"/>
              <a:defRPr sz="1082"/>
            </a:lvl4pPr>
            <a:lvl5pPr>
              <a:defRPr sz="1082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491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98">
          <p15:clr>
            <a:srgbClr val="FBAE40"/>
          </p15:clr>
        </p15:guide>
        <p15:guide id="2" pos="109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세로 제목 및 텍스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017C09-1BC9-4440-9BD8-335738DC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67496" y="6352813"/>
            <a:ext cx="2228850" cy="365125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E798A6A-4CBB-4E5B-A999-A1E337621CD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4" name="직선 연결선[R] 6">
            <a:extLst>
              <a:ext uri="{FF2B5EF4-FFF2-40B4-BE49-F238E27FC236}">
                <a16:creationId xmlns:a16="http://schemas.microsoft.com/office/drawing/2014/main" id="{294DF7FE-A2C9-421F-A6DB-8D67655FF953}"/>
              </a:ext>
            </a:extLst>
          </p:cNvPr>
          <p:cNvCxnSpPr>
            <a:cxnSpLocks/>
          </p:cNvCxnSpPr>
          <p:nvPr userDrawn="1"/>
        </p:nvCxnSpPr>
        <p:spPr>
          <a:xfrm flipV="1">
            <a:off x="500553" y="829905"/>
            <a:ext cx="8892004" cy="1080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30030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98">
          <p15:clr>
            <a:srgbClr val="FBAE40"/>
          </p15:clr>
        </p15:guide>
        <p15:guide id="2" pos="109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우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65248" y="180048"/>
            <a:ext cx="9176392" cy="839127"/>
          </a:xfrm>
          <a:prstGeom prst="rect">
            <a:avLst/>
          </a:prstGeom>
          <a:effectLst/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5248" y="1439918"/>
            <a:ext cx="9176392" cy="4782206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65248" y="6356350"/>
            <a:ext cx="23113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latinLnBrk="1">
              <a:defRPr lang="ko-KR" altLang="en-US"/>
            </a:pPr>
            <a:fld id="{D8D7A7C4-C82A-4D21-9AB0-F0C5A1D3EF09}" type="datetime1">
              <a:rPr lang="ko-KR" altLang="en-US"/>
              <a:pPr latinLnBrk="1">
                <a:defRPr lang="ko-KR" altLang="en-US"/>
              </a:pPr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994" y="6356350"/>
            <a:ext cx="31368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atinLnBrk="1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230241" y="6356350"/>
            <a:ext cx="23113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latinLnBrk="1">
              <a:defRPr lang="ko-KR" altLang="en-US"/>
            </a:pPr>
            <a:fld id="{AD22CD3B-FDDF-4998-970C-76E6E0BEC65F}" type="slidenum">
              <a:rPr lang="ko-KR" altLang="en-US"/>
              <a:pPr latinLnBrk="1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103" r:id="rId2"/>
    <p:sldLayoutId id="2147484104" r:id="rId3"/>
    <p:sldLayoutId id="2147484078" r:id="rId4"/>
    <p:sldLayoutId id="2147484084" r:id="rId5"/>
    <p:sldLayoutId id="2147484105" r:id="rId6"/>
    <p:sldLayoutId id="2147484106" r:id="rId7"/>
    <p:sldLayoutId id="2147484107" r:id="rId8"/>
    <p:sldLayoutId id="2147484108" r:id="rId9"/>
    <p:sldLayoutId id="2147484112" r:id="rId10"/>
    <p:sldLayoutId id="2147484113" r:id="rId11"/>
    <p:sldLayoutId id="2147484114" r:id="rId12"/>
    <p:sldLayoutId id="2147484115" r:id="rId13"/>
    <p:sldLayoutId id="2147484116" r:id="rId14"/>
  </p:sldLayoutIdLst>
  <p:transition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5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1" hangingPunct="1">
        <a:spcBef>
          <a:spcPct val="20000"/>
        </a:spcBef>
        <a:buClr>
          <a:schemeClr val="accent1">
            <a:lumMod val="75000"/>
          </a:schemeClr>
        </a:buClr>
        <a:buSzPct val="120000"/>
        <a:buFont typeface="Arial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357188" indent="-1476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-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568325" indent="-16827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Wingdings"/>
        <a:buChar char="§"/>
        <a:defRPr sz="1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788988" indent="-2111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987425" indent="-18891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1176338" indent="-16351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6pPr>
      <a:lvl7pPr marL="1349375" indent="-1730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7pPr>
      <a:lvl8pPr marL="1516063" indent="-16668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8pPr>
      <a:lvl9pPr marL="1681163" indent="-1571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Lucida Sans Unicode"/>
        <a:buChar char="»"/>
        <a:defRPr sz="16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6AFAB01-FA5B-441E-B85F-F90FD663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984" y="3212976"/>
            <a:ext cx="4666356" cy="983143"/>
          </a:xfrm>
        </p:spPr>
        <p:txBody>
          <a:bodyPr/>
          <a:lstStyle/>
          <a:p>
            <a:pPr>
              <a:buClr>
                <a:srgbClr val="FFFF00"/>
              </a:buClr>
            </a:pPr>
            <a:r>
              <a:rPr lang="en-US" altLang="ko-KR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NeRF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paper review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E7205-8BA6-9FC9-57B3-DB498A67DC18}"/>
              </a:ext>
            </a:extLst>
          </p:cNvPr>
          <p:cNvSpPr txBox="1"/>
          <p:nvPr/>
        </p:nvSpPr>
        <p:spPr>
          <a:xfrm>
            <a:off x="4808984" y="1772816"/>
            <a:ext cx="5184576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FF0000"/>
                </a:solidFill>
                <a:latin typeface="+mn-ea"/>
                <a:ea typeface="+mn-ea"/>
              </a:rPr>
              <a:t>NeRF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  <a:ea typeface="+mn-ea"/>
              </a:rPr>
              <a:t>: Representing Scenes as Neural Radiance Fields for View Synthesis</a:t>
            </a:r>
            <a:endParaRPr lang="ko-KR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613550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176ABD-0379-E397-AFCB-D7C885908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48" y="1275632"/>
            <a:ext cx="9176392" cy="2441400"/>
          </a:xfrm>
        </p:spPr>
        <p:txBody>
          <a:bodyPr/>
          <a:lstStyle/>
          <a:p>
            <a:r>
              <a:rPr lang="en-US" altLang="ko-KR" sz="2000" dirty="0"/>
              <a:t>Positional Encoding</a:t>
            </a:r>
          </a:p>
          <a:p>
            <a:pPr lvl="1">
              <a:lnSpc>
                <a:spcPct val="150000"/>
              </a:lnSpc>
            </a:pPr>
            <a:r>
              <a:rPr lang="en-US" altLang="ko-KR" sz="1500" dirty="0"/>
              <a:t>Position</a:t>
            </a:r>
            <a:r>
              <a:rPr lang="ko-KR" altLang="en-US" sz="1500" dirty="0"/>
              <a:t>과 </a:t>
            </a:r>
            <a:r>
              <a:rPr lang="en-US" altLang="ko-KR" sz="1500" dirty="0"/>
              <a:t>viewing-direction </a:t>
            </a:r>
            <a:r>
              <a:rPr lang="ko-KR" altLang="en-US" sz="1500" dirty="0"/>
              <a:t>정보만으로 </a:t>
            </a:r>
            <a:r>
              <a:rPr lang="en-US" altLang="ko-KR" sz="1500" dirty="0"/>
              <a:t>High frequency variation (</a:t>
            </a:r>
            <a:r>
              <a:rPr lang="ko-KR" altLang="en-US" sz="1500" dirty="0"/>
              <a:t>고해상도</a:t>
            </a:r>
            <a:r>
              <a:rPr lang="en-US" altLang="ko-KR" sz="1500" dirty="0"/>
              <a:t>)</a:t>
            </a:r>
            <a:r>
              <a:rPr lang="ko-KR" altLang="en-US" sz="1500" dirty="0"/>
              <a:t>를 나타내기 어려움</a:t>
            </a:r>
            <a:endParaRPr lang="en-US" altLang="ko-KR" sz="1500" dirty="0"/>
          </a:p>
          <a:p>
            <a:pPr lvl="1">
              <a:lnSpc>
                <a:spcPct val="150000"/>
              </a:lnSpc>
            </a:pPr>
            <a:r>
              <a:rPr lang="en-US" altLang="ko-KR" sz="1500" dirty="0"/>
              <a:t>Input</a:t>
            </a:r>
            <a:r>
              <a:rPr lang="ko-KR" altLang="en-US" sz="1500" dirty="0"/>
              <a:t> </a:t>
            </a:r>
            <a:r>
              <a:rPr lang="en-US" altLang="ko-KR" sz="1500" dirty="0"/>
              <a:t>layer</a:t>
            </a:r>
            <a:r>
              <a:rPr lang="ko-KR" altLang="en-US" sz="1500" dirty="0"/>
              <a:t>에서 </a:t>
            </a:r>
            <a:r>
              <a:rPr lang="en-US" altLang="ko-KR" sz="1500" dirty="0"/>
              <a:t>node</a:t>
            </a:r>
            <a:r>
              <a:rPr lang="ko-KR" altLang="en-US" sz="1500" dirty="0"/>
              <a:t>개수를 늘리는 </a:t>
            </a:r>
            <a:r>
              <a:rPr lang="en-US" altLang="ko-KR" sz="1500" dirty="0"/>
              <a:t>Positional Encoding </a:t>
            </a:r>
            <a:r>
              <a:rPr lang="ko-KR" altLang="en-US" sz="1500" dirty="0"/>
              <a:t>진행</a:t>
            </a:r>
            <a:endParaRPr lang="en-US" altLang="ko-KR" sz="1500" dirty="0"/>
          </a:p>
          <a:p>
            <a:pPr lvl="1">
              <a:lnSpc>
                <a:spcPct val="150000"/>
              </a:lnSpc>
            </a:pPr>
            <a:r>
              <a:rPr lang="en-US" altLang="ko-KR" sz="1500" dirty="0"/>
              <a:t>Transformer</a:t>
            </a:r>
            <a:r>
              <a:rPr lang="ko-KR" altLang="en-US" sz="1500" dirty="0"/>
              <a:t>의 </a:t>
            </a:r>
            <a:r>
              <a:rPr lang="en-US" altLang="ko-KR" sz="1500" dirty="0"/>
              <a:t>Position Encoding</a:t>
            </a:r>
            <a:r>
              <a:rPr lang="ko-KR" altLang="en-US" sz="1500" dirty="0"/>
              <a:t>과 유사하나</a:t>
            </a:r>
            <a:r>
              <a:rPr lang="en-US" altLang="ko-KR" sz="1500" dirty="0"/>
              <a:t>, </a:t>
            </a:r>
            <a:r>
              <a:rPr lang="ko-KR" altLang="en-US" sz="1500" dirty="0"/>
              <a:t>쓰이는 용도는 다름</a:t>
            </a:r>
            <a:endParaRPr lang="en-US" altLang="ko-KR" sz="15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3CF17C-7EA4-9D33-8F0E-94CABB70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Optimizing a Neural Radiance Field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2E6189-DD5E-17A2-B531-6418A5EF7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374" y="3268910"/>
            <a:ext cx="6411249" cy="576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2B9720-7535-0166-EB27-D50609ADD07C}"/>
              </a:ext>
            </a:extLst>
          </p:cNvPr>
          <p:cNvSpPr txBox="1"/>
          <p:nvPr/>
        </p:nvSpPr>
        <p:spPr>
          <a:xfrm>
            <a:off x="3368824" y="3878078"/>
            <a:ext cx="3168352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Positional Encoding 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수식</a:t>
            </a:r>
          </a:p>
        </p:txBody>
      </p:sp>
    </p:spTree>
    <p:extLst>
      <p:ext uri="{BB962C8B-B14F-4D97-AF65-F5344CB8AC3E}">
        <p14:creationId xmlns:p14="http://schemas.microsoft.com/office/powerpoint/2010/main" val="250748495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176ABD-0379-E397-AFCB-D7C885908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48" y="1275632"/>
            <a:ext cx="9176392" cy="2873448"/>
          </a:xfrm>
        </p:spPr>
        <p:txBody>
          <a:bodyPr/>
          <a:lstStyle/>
          <a:p>
            <a:r>
              <a:rPr lang="en-US" altLang="ko-KR" sz="2000" dirty="0"/>
              <a:t>Hierarchical Sampling</a:t>
            </a:r>
          </a:p>
          <a:p>
            <a:pPr lvl="1">
              <a:lnSpc>
                <a:spcPct val="150000"/>
              </a:lnSpc>
            </a:pPr>
            <a:r>
              <a:rPr lang="en-US" altLang="ko-KR" sz="1500" dirty="0"/>
              <a:t>Coarse Network: Stratified Sampling</a:t>
            </a:r>
            <a:r>
              <a:rPr lang="ko-KR" altLang="en-US" sz="1500" dirty="0"/>
              <a:t>을 통해 얻은 </a:t>
            </a:r>
            <a:r>
              <a:rPr lang="en-US" altLang="ko-KR" sz="1500" dirty="0" err="1"/>
              <a:t>N_c</a:t>
            </a:r>
            <a:r>
              <a:rPr lang="ko-KR" altLang="en-US" sz="1500" dirty="0"/>
              <a:t>개의 </a:t>
            </a:r>
            <a:r>
              <a:rPr lang="en-US" altLang="ko-KR" sz="1500" dirty="0"/>
              <a:t>points</a:t>
            </a:r>
            <a:r>
              <a:rPr lang="ko-KR" altLang="en-US" sz="1500" dirty="0"/>
              <a:t>로 학습한 네트워크</a:t>
            </a:r>
            <a:endParaRPr lang="en-US" altLang="ko-KR" sz="1500" dirty="0"/>
          </a:p>
          <a:p>
            <a:pPr lvl="1">
              <a:lnSpc>
                <a:spcPct val="150000"/>
              </a:lnSpc>
            </a:pPr>
            <a:r>
              <a:rPr lang="en-US" altLang="ko-KR" sz="1500" dirty="0"/>
              <a:t>Fine Network: </a:t>
            </a:r>
          </a:p>
          <a:p>
            <a:pPr marL="209550" lvl="1" indent="0">
              <a:lnSpc>
                <a:spcPct val="150000"/>
              </a:lnSpc>
              <a:buNone/>
            </a:pPr>
            <a:r>
              <a:rPr lang="en-US" altLang="ko-KR" sz="1500" dirty="0"/>
              <a:t>        coarse network</a:t>
            </a:r>
            <a:r>
              <a:rPr lang="ko-KR" altLang="en-US" sz="1500" dirty="0"/>
              <a:t>의 가중치를 </a:t>
            </a:r>
            <a:r>
              <a:rPr lang="en-US" altLang="ko-KR" sz="1500" dirty="0"/>
              <a:t>normalize</a:t>
            </a:r>
            <a:r>
              <a:rPr lang="ko-KR" altLang="en-US" sz="1500" dirty="0"/>
              <a:t>하여 확률 분포 생성</a:t>
            </a:r>
            <a:endParaRPr lang="en-US" altLang="ko-KR" sz="1500" dirty="0"/>
          </a:p>
          <a:p>
            <a:pPr marL="209550" lvl="1" indent="0">
              <a:lnSpc>
                <a:spcPct val="150000"/>
              </a:lnSpc>
              <a:buNone/>
            </a:pPr>
            <a:r>
              <a:rPr lang="en-US" altLang="ko-KR" sz="1500" dirty="0"/>
              <a:t>        </a:t>
            </a:r>
            <a:r>
              <a:rPr lang="ko-KR" altLang="en-US" sz="1500" dirty="0"/>
              <a:t>위 확률 분포를 가지고 다시 </a:t>
            </a:r>
            <a:r>
              <a:rPr lang="en-US" altLang="ko-KR" sz="1500" dirty="0" err="1"/>
              <a:t>N_f</a:t>
            </a:r>
            <a:r>
              <a:rPr lang="ko-KR" altLang="en-US" sz="1500" dirty="0"/>
              <a:t>개의 </a:t>
            </a:r>
            <a:r>
              <a:rPr lang="en-US" altLang="ko-KR" sz="1500" dirty="0"/>
              <a:t>points</a:t>
            </a:r>
            <a:r>
              <a:rPr lang="ko-KR" altLang="en-US" sz="1500" dirty="0"/>
              <a:t>를 </a:t>
            </a:r>
            <a:r>
              <a:rPr lang="en-US" altLang="ko-KR" sz="1500" dirty="0"/>
              <a:t>sampling</a:t>
            </a:r>
            <a:r>
              <a:rPr lang="ko-KR" altLang="en-US" sz="1500" dirty="0"/>
              <a:t> </a:t>
            </a:r>
            <a:r>
              <a:rPr lang="en-US" altLang="ko-KR" sz="1500" dirty="0"/>
              <a:t>(inverse transform sampling method)</a:t>
            </a:r>
          </a:p>
          <a:p>
            <a:pPr marL="209550" lvl="1" indent="0">
              <a:lnSpc>
                <a:spcPct val="150000"/>
              </a:lnSpc>
              <a:buNone/>
            </a:pPr>
            <a:r>
              <a:rPr lang="en-US" altLang="ko-KR" sz="1500" dirty="0"/>
              <a:t>        </a:t>
            </a:r>
            <a:r>
              <a:rPr lang="ko-KR" altLang="en-US" sz="1500" dirty="0"/>
              <a:t>    </a:t>
            </a:r>
            <a:r>
              <a:rPr lang="en-US" altLang="ko-KR" sz="1500" dirty="0"/>
              <a:t>-&gt;</a:t>
            </a:r>
            <a:r>
              <a:rPr lang="ko-KR" altLang="en-US" sz="1500" dirty="0"/>
              <a:t> </a:t>
            </a:r>
            <a:r>
              <a:rPr lang="en-US" altLang="ko-KR" sz="1500" dirty="0"/>
              <a:t>coarse network</a:t>
            </a:r>
            <a:r>
              <a:rPr lang="ko-KR" altLang="en-US" sz="1500" dirty="0"/>
              <a:t>에서 나온 분포에서 확률 높은 가중치는 물체가 존재한다고 여길 수 있기 때문</a:t>
            </a:r>
            <a:endParaRPr lang="en-US" altLang="ko-KR" sz="1500" dirty="0"/>
          </a:p>
          <a:p>
            <a:pPr marL="209550" lvl="1" indent="0">
              <a:lnSpc>
                <a:spcPct val="150000"/>
              </a:lnSpc>
              <a:buNone/>
            </a:pPr>
            <a:r>
              <a:rPr lang="en-US" altLang="ko-KR" sz="1500" dirty="0"/>
              <a:t>        </a:t>
            </a:r>
            <a:r>
              <a:rPr lang="en-US" altLang="ko-KR" sz="1500" dirty="0" err="1"/>
              <a:t>N_c</a:t>
            </a:r>
            <a:r>
              <a:rPr lang="en-US" altLang="ko-KR" sz="1500" dirty="0"/>
              <a:t> + </a:t>
            </a:r>
            <a:r>
              <a:rPr lang="en-US" altLang="ko-KR" sz="1500" dirty="0" err="1"/>
              <a:t>N_f</a:t>
            </a:r>
            <a:r>
              <a:rPr lang="ko-KR" altLang="en-US" sz="1500" dirty="0"/>
              <a:t>로 </a:t>
            </a:r>
            <a:r>
              <a:rPr lang="en-US" altLang="ko-KR" sz="1500" dirty="0"/>
              <a:t>fine network</a:t>
            </a:r>
            <a:r>
              <a:rPr lang="ko-KR" altLang="en-US" sz="1500" dirty="0"/>
              <a:t>를 학습</a:t>
            </a:r>
            <a:endParaRPr lang="en-US" altLang="ko-KR" sz="15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3CF17C-7EA4-9D33-8F0E-94CABB70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Optimizing a Neural Radiance Field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B7C6FB-EE6D-1D8A-3785-9CB228B7BAFC}"/>
              </a:ext>
            </a:extLst>
          </p:cNvPr>
          <p:cNvSpPr txBox="1"/>
          <p:nvPr/>
        </p:nvSpPr>
        <p:spPr>
          <a:xfrm>
            <a:off x="4953000" y="4699444"/>
            <a:ext cx="3816424" cy="109126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Fine Network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의 샘플링 과정에서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, Coarse network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의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normalized 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가중치에 대해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 </a:t>
            </a:r>
            <a:r>
              <a:rPr lang="ko-KR" altLang="en-US" sz="1500" dirty="0" err="1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확률값이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 높은 부분은 더 많이 </a:t>
            </a:r>
            <a:r>
              <a:rPr lang="ko-KR" altLang="en-US" sz="1500" dirty="0" err="1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샘플링된다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.</a:t>
            </a:r>
            <a:endParaRPr lang="ko-KR" altLang="en-US" sz="1500" dirty="0">
              <a:solidFill>
                <a:schemeClr val="bg1"/>
              </a:solidFill>
              <a:latin typeface="Comic Sans MS" panose="030F0702030302020204" pitchFamily="66" charset="0"/>
              <a:ea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70E1EAC-5930-E251-74ED-2DE396583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592" y="4281728"/>
            <a:ext cx="3367558" cy="1991003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3872962-55B4-CCE5-94EB-4254DB6A408D}"/>
              </a:ext>
            </a:extLst>
          </p:cNvPr>
          <p:cNvSpPr/>
          <p:nvPr/>
        </p:nvSpPr>
        <p:spPr>
          <a:xfrm>
            <a:off x="2460317" y="4541274"/>
            <a:ext cx="216024" cy="2160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5792080-82A8-06A1-9ACB-FB5070A6789B}"/>
              </a:ext>
            </a:extLst>
          </p:cNvPr>
          <p:cNvSpPr/>
          <p:nvPr/>
        </p:nvSpPr>
        <p:spPr>
          <a:xfrm>
            <a:off x="1784648" y="5618192"/>
            <a:ext cx="144016" cy="1440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5A9D315-43F0-DE87-9B05-2F046ECCF275}"/>
              </a:ext>
            </a:extLst>
          </p:cNvPr>
          <p:cNvSpPr/>
          <p:nvPr/>
        </p:nvSpPr>
        <p:spPr>
          <a:xfrm>
            <a:off x="2448735" y="5538339"/>
            <a:ext cx="144016" cy="1440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85899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176ABD-0379-E397-AFCB-D7C885908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48" y="1275632"/>
            <a:ext cx="9176392" cy="1937344"/>
          </a:xfr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kumimoji="0" lang="en-US" altLang="ko-KR" sz="2000" dirty="0"/>
              <a:t>Loss</a:t>
            </a:r>
            <a:endParaRPr kumimoji="0" lang="en-US" altLang="ko-KR" sz="1500" dirty="0"/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kumimoji="0" lang="en-US" altLang="ko-KR" sz="1500" dirty="0"/>
              <a:t>Coarse Network</a:t>
            </a:r>
            <a:r>
              <a:rPr kumimoji="0" lang="ko-KR" altLang="en-US" sz="1500" dirty="0"/>
              <a:t>에 대한 </a:t>
            </a:r>
            <a:r>
              <a:rPr kumimoji="0" lang="en-US" altLang="ko-KR" sz="1500" dirty="0"/>
              <a:t>prediction</a:t>
            </a:r>
            <a:r>
              <a:rPr kumimoji="0" lang="ko-KR" altLang="en-US" sz="1500" dirty="0"/>
              <a:t>도 </a:t>
            </a:r>
            <a:r>
              <a:rPr kumimoji="0" lang="en-US" altLang="ko-KR" sz="1500" dirty="0"/>
              <a:t>loss</a:t>
            </a:r>
            <a:r>
              <a:rPr kumimoji="0" lang="ko-KR" altLang="en-US" sz="1500" dirty="0"/>
              <a:t> </a:t>
            </a:r>
            <a:r>
              <a:rPr kumimoji="0" lang="en-US" altLang="ko-KR" sz="1500" dirty="0"/>
              <a:t>term</a:t>
            </a:r>
            <a:r>
              <a:rPr kumimoji="0" lang="ko-KR" altLang="en-US" sz="1500" dirty="0"/>
              <a:t>에 </a:t>
            </a:r>
            <a:r>
              <a:rPr kumimoji="0" lang="ko-KR" altLang="en-US" sz="1500" dirty="0" err="1"/>
              <a:t>넣어줌</a:t>
            </a:r>
            <a:endParaRPr kumimoji="0" lang="en-US" altLang="ko-KR" sz="1500" dirty="0"/>
          </a:p>
          <a:p>
            <a:pPr marL="209550" lvl="1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kumimoji="0" lang="en-US" altLang="ko-KR" sz="1500" dirty="0"/>
              <a:t>    (Fine Network</a:t>
            </a:r>
            <a:r>
              <a:rPr kumimoji="0" lang="ko-KR" altLang="en-US" sz="1500" dirty="0"/>
              <a:t>의 샘플링에서 잘 학습된 </a:t>
            </a:r>
            <a:r>
              <a:rPr kumimoji="0" lang="en-US" altLang="ko-KR" sz="1500" dirty="0"/>
              <a:t>coarse network</a:t>
            </a:r>
            <a:r>
              <a:rPr kumimoji="0" lang="ko-KR" altLang="en-US" sz="1500" dirty="0"/>
              <a:t>의 가중치 </a:t>
            </a:r>
            <a:r>
              <a:rPr kumimoji="0" lang="en-US" altLang="ko-KR" sz="1500" dirty="0"/>
              <a:t>distribution</a:t>
            </a:r>
            <a:r>
              <a:rPr kumimoji="0" lang="ko-KR" altLang="en-US" sz="1500" dirty="0"/>
              <a:t>으로 </a:t>
            </a:r>
            <a:r>
              <a:rPr kumimoji="0" lang="ko-KR" altLang="en-US" sz="1500" dirty="0" err="1"/>
              <a:t>샘플링하므로</a:t>
            </a:r>
            <a:r>
              <a:rPr kumimoji="0" lang="en-US" altLang="ko-KR" sz="1500" dirty="0"/>
              <a:t>)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kumimoji="0" lang="en-US" altLang="ko-KR" sz="1500" dirty="0"/>
              <a:t>Ground Truth</a:t>
            </a:r>
            <a:r>
              <a:rPr kumimoji="0" lang="ko-KR" altLang="en-US" sz="1500" dirty="0"/>
              <a:t>와의 </a:t>
            </a:r>
            <a:r>
              <a:rPr kumimoji="0" lang="en-US" altLang="ko-KR" sz="1500" dirty="0"/>
              <a:t>total square error</a:t>
            </a:r>
            <a:r>
              <a:rPr kumimoji="0" lang="ko-KR" altLang="en-US" sz="1500" dirty="0"/>
              <a:t>로 </a:t>
            </a:r>
            <a:r>
              <a:rPr kumimoji="0" lang="en-US" altLang="ko-KR" sz="1500" dirty="0"/>
              <a:t>loss </a:t>
            </a:r>
            <a:r>
              <a:rPr kumimoji="0" lang="ko-KR" altLang="en-US" sz="1500" dirty="0"/>
              <a:t>계산</a:t>
            </a:r>
          </a:p>
          <a:p>
            <a:pPr marL="209550" lvl="1" indent="0" fontAlgn="auto">
              <a:lnSpc>
                <a:spcPct val="150000"/>
              </a:lnSpc>
              <a:spcAft>
                <a:spcPts val="0"/>
              </a:spcAft>
              <a:buNone/>
            </a:pPr>
            <a:endParaRPr kumimoji="0" lang="en-US" altLang="ko-KR" sz="15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3CF17C-7EA4-9D33-8F0E-94CABB70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Optimizing a Neural Radiance Field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B7C6FB-EE6D-1D8A-3785-9CB228B7BAFC}"/>
              </a:ext>
            </a:extLst>
          </p:cNvPr>
          <p:cNvSpPr txBox="1"/>
          <p:nvPr/>
        </p:nvSpPr>
        <p:spPr>
          <a:xfrm>
            <a:off x="3368824" y="4149080"/>
            <a:ext cx="3168352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최종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Loss</a:t>
            </a:r>
            <a:endParaRPr lang="ko-KR" altLang="en-US" sz="1500" dirty="0">
              <a:solidFill>
                <a:schemeClr val="bg1"/>
              </a:solidFill>
              <a:latin typeface="Comic Sans MS" panose="030F0702030302020204" pitchFamily="66" charset="0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C22244-4A10-061E-6F8C-2EF41CB1B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443" y="3212976"/>
            <a:ext cx="5603113" cy="83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765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2819C0AB-DB9D-2FBA-F7A0-95BF414AE3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/>
                  <a:t>카메라 데이터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카메라 내부 파라미터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카메라 </a:t>
                </a:r>
                <a:r>
                  <a:rPr lang="en-US" altLang="ko-KR" sz="2000" dirty="0"/>
                  <a:t>pose)</a:t>
                </a:r>
                <a:r>
                  <a:rPr lang="ko-KR" altLang="en-US" sz="2000" dirty="0"/>
                  <a:t>를 파악하기 위해 </a:t>
                </a:r>
                <a:r>
                  <a:rPr lang="en-US" altLang="ko-KR" sz="2000" dirty="0"/>
                  <a:t>COLMAP</a:t>
                </a:r>
                <a:r>
                  <a:rPr lang="ko-KR" altLang="en-US" sz="2000" dirty="0"/>
                  <a:t>을 사용한다</a:t>
                </a:r>
                <a:r>
                  <a:rPr lang="en-US" altLang="ko-KR" sz="2000" dirty="0"/>
                  <a:t>.</a:t>
                </a:r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coarse network</a:t>
                </a:r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ko-KR" altLang="en-US" sz="2000" dirty="0"/>
                  <a:t>개</a:t>
                </a:r>
                <a:r>
                  <a:rPr lang="en-US" altLang="ko-KR" sz="2000" dirty="0"/>
                  <a:t>, </a:t>
                </a:r>
                <a:r>
                  <a:rPr lang="en-US" altLang="ko-KR" sz="2000" dirty="0">
                    <a:solidFill>
                      <a:schemeClr val="bg1"/>
                    </a:solidFill>
                  </a:rPr>
                  <a:t>fine network</a:t>
                </a:r>
                <a:r>
                  <a:rPr lang="ko-KR" altLang="en-US" sz="2000" dirty="0">
                    <a:solidFill>
                      <a:schemeClr val="bg1"/>
                    </a:solidFill>
                  </a:rPr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ko-KR" altLang="en-US" sz="2000" dirty="0">
                    <a:solidFill>
                      <a:schemeClr val="bg1"/>
                    </a:solidFill>
                  </a:rPr>
                  <a:t>개의 </a:t>
                </a:r>
                <a:r>
                  <a:rPr lang="en-US" altLang="ko-KR" sz="2000" dirty="0">
                    <a:solidFill>
                      <a:schemeClr val="bg1"/>
                    </a:solidFill>
                  </a:rPr>
                  <a:t>sample</a:t>
                </a:r>
                <a:r>
                  <a:rPr lang="ko-KR" altLang="en-US" sz="2000" dirty="0"/>
                  <a:t>을 뽑아낸다</a:t>
                </a:r>
                <a:r>
                  <a:rPr lang="en-US" altLang="ko-KR" sz="2000" dirty="0"/>
                  <a:t>. (Sampling </a:t>
                </a:r>
                <a:r>
                  <a:rPr lang="ko-KR" altLang="en-US" sz="2000" dirty="0"/>
                  <a:t>방법은 서로 다름</a:t>
                </a:r>
                <a:r>
                  <a:rPr lang="en-US" altLang="ko-KR" sz="2000" dirty="0"/>
                  <a:t>)</a:t>
                </a:r>
              </a:p>
              <a:p>
                <a:pPr marL="0" indent="0">
                  <a:buNone/>
                </a:pPr>
                <a:endParaRPr lang="en-US" altLang="ko-KR" sz="2000" dirty="0">
                  <a:solidFill>
                    <a:schemeClr val="bg1"/>
                  </a:solidFill>
                </a:endParaRPr>
              </a:p>
              <a:p>
                <a:r>
                  <a:rPr lang="ko-KR" altLang="en-US" sz="2000" dirty="0">
                    <a:solidFill>
                      <a:schemeClr val="bg1"/>
                    </a:solidFill>
                  </a:rPr>
                  <a:t>뽑힌 모든 </a:t>
                </a:r>
                <a:r>
                  <a:rPr lang="en-US" altLang="ko-KR" sz="2000" dirty="0">
                    <a:solidFill>
                      <a:schemeClr val="bg1"/>
                    </a:solidFill>
                  </a:rPr>
                  <a:t>sample</a:t>
                </a:r>
                <a:r>
                  <a:rPr lang="ko-KR" altLang="en-US" sz="2000" dirty="0">
                    <a:solidFill>
                      <a:schemeClr val="bg1"/>
                    </a:solidFill>
                  </a:rPr>
                  <a:t>을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volume rendering</a:t>
                </a:r>
                <a:r>
                  <a:rPr lang="ko-KR" altLang="en-US" sz="2000" dirty="0"/>
                  <a:t>하여 색을 </a:t>
                </a:r>
                <a:r>
                  <a:rPr lang="en-US" altLang="ko-KR" sz="2000" dirty="0"/>
                  <a:t>rendering</a:t>
                </a:r>
                <a:r>
                  <a:rPr lang="ko-KR" altLang="en-US" sz="2000" dirty="0"/>
                  <a:t>시켜준다</a:t>
                </a:r>
                <a:r>
                  <a:rPr lang="en-US" altLang="ko-KR" sz="2000" dirty="0"/>
                  <a:t>. </a:t>
                </a:r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이전에 언급한 아래의 식을 사용하여 최종 </a:t>
                </a:r>
                <a:r>
                  <a:rPr lang="en-US" altLang="ko-KR" sz="2000" dirty="0"/>
                  <a:t>Loss</a:t>
                </a:r>
                <a:r>
                  <a:rPr lang="ko-KR" altLang="en-US" sz="2000" dirty="0"/>
                  <a:t>값을 구한다</a:t>
                </a:r>
                <a:r>
                  <a:rPr lang="en-US" altLang="ko-KR" sz="2000" dirty="0"/>
                  <a:t>.</a:t>
                </a:r>
              </a:p>
              <a:p>
                <a:endParaRPr lang="en-US" altLang="ko-KR" sz="2000" dirty="0"/>
              </a:p>
              <a:p>
                <a:r>
                  <a:rPr lang="en-US" altLang="ko-KR" sz="2000" dirty="0">
                    <a:solidFill>
                      <a:schemeClr val="bg1"/>
                    </a:solidFill>
                  </a:rPr>
                  <a:t>Coarse network</a:t>
                </a:r>
                <a:r>
                  <a:rPr lang="ko-KR" altLang="en-US" sz="2000" dirty="0">
                    <a:solidFill>
                      <a:schemeClr val="bg1"/>
                    </a:solidFill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ko-KR" altLang="en-US" sz="2000" dirty="0"/>
                  <a:t>개의 </a:t>
                </a:r>
                <a:r>
                  <a:rPr lang="en-US" altLang="ko-KR" sz="2000" dirty="0"/>
                  <a:t>sample</a:t>
                </a:r>
                <a:r>
                  <a:rPr lang="ko-KR" altLang="en-US" sz="2000" dirty="0"/>
                  <a:t>에 대해</a:t>
                </a:r>
                <a:r>
                  <a:rPr lang="en-US" altLang="ko-KR" sz="2000" dirty="0"/>
                  <a:t>, fine network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ko-KR" altLang="en-US" sz="2000" dirty="0"/>
                  <a:t>개의 </a:t>
                </a:r>
                <a:r>
                  <a:rPr lang="en-US" altLang="ko-KR" sz="2000" dirty="0"/>
                  <a:t>sample</a:t>
                </a:r>
                <a:r>
                  <a:rPr lang="ko-KR" altLang="en-US" sz="2000" dirty="0"/>
                  <a:t>에 대해 학습을 진행한다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2819C0AB-DB9D-2FBA-F7A0-95BF414AE3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0" t="-1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8AAFC609-657A-3A60-386E-4387E9666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detail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261157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BA37BD0-2BD7-E1B7-65F1-9BA68240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Synthetic Rendering of Objects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실험에 사용된 기법 및 </a:t>
            </a:r>
            <a:r>
              <a:rPr lang="en-US" altLang="ko-KR" dirty="0"/>
              <a:t>image</a:t>
            </a:r>
            <a:r>
              <a:rPr lang="ko-KR" altLang="en-US" dirty="0"/>
              <a:t>에 따른 결과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F9D685C-CC47-4D2B-F6B1-F40BB520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D966203-CC16-531D-27DC-C19E327027CC}"/>
              </a:ext>
            </a:extLst>
          </p:cNvPr>
          <p:cNvGrpSpPr/>
          <p:nvPr/>
        </p:nvGrpSpPr>
        <p:grpSpPr>
          <a:xfrm>
            <a:off x="1428258" y="2134066"/>
            <a:ext cx="7049484" cy="1286054"/>
            <a:chOff x="1428258" y="2348880"/>
            <a:chExt cx="7049484" cy="128605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CF53FEA-06F0-01FF-91FE-F5E0CB6FB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8258" y="2348880"/>
              <a:ext cx="7049484" cy="128605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06FB121-9C1D-F8E1-CB80-2AAC12A15B5A}"/>
                </a:ext>
              </a:extLst>
            </p:cNvPr>
            <p:cNvSpPr/>
            <p:nvPr/>
          </p:nvSpPr>
          <p:spPr>
            <a:xfrm>
              <a:off x="2432720" y="3392996"/>
              <a:ext cx="1800200" cy="20593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D23E88-7D0E-B4D1-2B47-211EADCE15D4}"/>
                </a:ext>
              </a:extLst>
            </p:cNvPr>
            <p:cNvSpPr/>
            <p:nvPr/>
          </p:nvSpPr>
          <p:spPr>
            <a:xfrm>
              <a:off x="6442041" y="3392996"/>
              <a:ext cx="1175255" cy="19203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8A1058-954D-4828-7113-A6861117788C}"/>
                </a:ext>
              </a:extLst>
            </p:cNvPr>
            <p:cNvSpPr/>
            <p:nvPr/>
          </p:nvSpPr>
          <p:spPr>
            <a:xfrm>
              <a:off x="4478931" y="3379099"/>
              <a:ext cx="1800200" cy="20593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6D514B9-57C2-6566-CECE-D60F69D35461}"/>
                </a:ext>
              </a:extLst>
            </p:cNvPr>
            <p:cNvSpPr/>
            <p:nvPr/>
          </p:nvSpPr>
          <p:spPr>
            <a:xfrm>
              <a:off x="7743645" y="3187062"/>
              <a:ext cx="521723" cy="20593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5BC3FF3C-ABA2-29EE-979A-55E413BD9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300" y="4354569"/>
            <a:ext cx="5400600" cy="186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098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BA37BD0-2BD7-E1B7-65F1-9BA682408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48" y="1439918"/>
            <a:ext cx="9176392" cy="1773058"/>
          </a:xfrm>
        </p:spPr>
        <p:txBody>
          <a:bodyPr/>
          <a:lstStyle/>
          <a:p>
            <a:r>
              <a:rPr lang="en-US" altLang="ko-KR" sz="2000" dirty="0"/>
              <a:t>Viewing-direction</a:t>
            </a:r>
            <a:r>
              <a:rPr lang="ko-KR" altLang="en-US" sz="2000" dirty="0"/>
              <a:t>과 </a:t>
            </a:r>
            <a:r>
              <a:rPr lang="en-US" altLang="ko-KR" sz="2000" dirty="0"/>
              <a:t>Positional Encoding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ablation </a:t>
            </a:r>
            <a:r>
              <a:rPr lang="ko-KR" altLang="en-US" sz="2000" dirty="0"/>
              <a:t>실험결과 시각화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500" dirty="0"/>
              <a:t>    without viewing-direction: </a:t>
            </a:r>
            <a:r>
              <a:rPr lang="ko-KR" altLang="en-US" sz="1500" dirty="0"/>
              <a:t>보는 방향에 따라 색이 달라지지 않는다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    with positional encoding: </a:t>
            </a:r>
            <a:r>
              <a:rPr lang="ko-KR" altLang="en-US" sz="1500" dirty="0"/>
              <a:t>이미지의 </a:t>
            </a:r>
            <a:r>
              <a:rPr lang="en-US" altLang="ko-KR" sz="1500" dirty="0"/>
              <a:t>resolution</a:t>
            </a:r>
            <a:r>
              <a:rPr lang="ko-KR" altLang="en-US" sz="1500" dirty="0"/>
              <a:t>이 굉장히 떨어진다</a:t>
            </a:r>
            <a:r>
              <a:rPr lang="en-US" altLang="ko-KR" sz="1500" dirty="0"/>
              <a:t>.</a:t>
            </a:r>
          </a:p>
          <a:p>
            <a:endParaRPr lang="en-US" altLang="ko-KR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F9D685C-CC47-4D2B-F6B1-F40BB520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38196D-5963-FFBE-52E2-45D2712D58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457"/>
          <a:stretch/>
        </p:blipFill>
        <p:spPr>
          <a:xfrm>
            <a:off x="596516" y="3509910"/>
            <a:ext cx="8712968" cy="256143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0DE48E3-B44A-5A36-995E-049503017F46}"/>
              </a:ext>
            </a:extLst>
          </p:cNvPr>
          <p:cNvSpPr/>
          <p:nvPr/>
        </p:nvSpPr>
        <p:spPr>
          <a:xfrm>
            <a:off x="5889104" y="4518022"/>
            <a:ext cx="648072" cy="216024"/>
          </a:xfrm>
          <a:prstGeom prst="rect">
            <a:avLst/>
          </a:prstGeom>
          <a:noFill/>
          <a:ln w="28575">
            <a:solidFill>
              <a:srgbClr val="EF252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3422BA-5322-4810-432C-03534977F453}"/>
              </a:ext>
            </a:extLst>
          </p:cNvPr>
          <p:cNvSpPr/>
          <p:nvPr/>
        </p:nvSpPr>
        <p:spPr>
          <a:xfrm>
            <a:off x="7905328" y="4402370"/>
            <a:ext cx="792088" cy="880598"/>
          </a:xfrm>
          <a:prstGeom prst="rect">
            <a:avLst/>
          </a:prstGeom>
          <a:noFill/>
          <a:ln w="28575">
            <a:solidFill>
              <a:srgbClr val="EF252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61342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E22B44C-756B-500F-C138-C9D30CE0F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기존의 </a:t>
            </a:r>
            <a:r>
              <a:rPr lang="en-US" altLang="ko-KR" sz="2000" dirty="0"/>
              <a:t>3D Rendering 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FF00"/>
                </a:solidFill>
              </a:rPr>
              <a:t>    </a:t>
            </a:r>
            <a:r>
              <a:rPr lang="en-US" altLang="ko-KR" sz="1500" dirty="0"/>
              <a:t>Point Cloud, Mesh, Voxel </a:t>
            </a:r>
            <a:r>
              <a:rPr lang="ko-KR" altLang="en-US" sz="1500" dirty="0"/>
              <a:t>등 </a:t>
            </a:r>
            <a:r>
              <a:rPr lang="en-US" altLang="ko-KR" sz="1500" dirty="0">
                <a:solidFill>
                  <a:srgbClr val="FFFF00"/>
                </a:solidFill>
              </a:rPr>
              <a:t>3D </a:t>
            </a:r>
            <a:r>
              <a:rPr lang="ko-KR" altLang="en-US" sz="1500" dirty="0">
                <a:solidFill>
                  <a:srgbClr val="FFFF00"/>
                </a:solidFill>
              </a:rPr>
              <a:t>객체 자체</a:t>
            </a:r>
            <a:r>
              <a:rPr lang="ko-KR" altLang="en-US" sz="1500" dirty="0"/>
              <a:t>를 </a:t>
            </a:r>
            <a:r>
              <a:rPr lang="en-US" altLang="ko-KR" sz="1500" dirty="0"/>
              <a:t>rendering</a:t>
            </a:r>
            <a:r>
              <a:rPr lang="ko-KR" altLang="en-US" sz="1500" dirty="0"/>
              <a:t> 하는 방식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    </a:t>
            </a:r>
            <a:r>
              <a:rPr lang="ko-KR" altLang="en-US" sz="1500" dirty="0"/>
              <a:t>데이터를 저장하기 위한 용량이 큼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    synthesis </a:t>
            </a:r>
            <a:r>
              <a:rPr lang="ko-KR" altLang="en-US" sz="1500" dirty="0"/>
              <a:t>과정에서 보다 정확한 모델의 모습을 얻어내기가 어려움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 err="1"/>
              <a:t>NeRF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    </a:t>
            </a:r>
            <a:r>
              <a:rPr lang="ko-KR" altLang="en-US" sz="1500" dirty="0"/>
              <a:t>새로운 시점에서도 </a:t>
            </a:r>
            <a:r>
              <a:rPr lang="en-US" altLang="ko-KR" sz="1500" dirty="0"/>
              <a:t>2D</a:t>
            </a:r>
            <a:r>
              <a:rPr lang="ko-KR" altLang="en-US" sz="1500" dirty="0"/>
              <a:t>이미지를 생성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    “</a:t>
            </a:r>
            <a:r>
              <a:rPr lang="ko-KR" altLang="en-US" sz="1500" dirty="0">
                <a:solidFill>
                  <a:srgbClr val="FFFF00"/>
                </a:solidFill>
              </a:rPr>
              <a:t>모든 방면</a:t>
            </a:r>
            <a:r>
              <a:rPr lang="ko-KR" altLang="en-US" sz="1500" dirty="0"/>
              <a:t>에서 </a:t>
            </a:r>
            <a:r>
              <a:rPr lang="en-US" altLang="ko-KR" sz="1500" dirty="0"/>
              <a:t>2D </a:t>
            </a:r>
            <a:r>
              <a:rPr lang="ko-KR" altLang="en-US" sz="1500" dirty="0"/>
              <a:t>이미지를 생성할 수 있다면</a:t>
            </a:r>
            <a:r>
              <a:rPr lang="en-US" altLang="ko-KR" sz="1500" dirty="0"/>
              <a:t>, </a:t>
            </a:r>
            <a:r>
              <a:rPr lang="ko-KR" altLang="en-US" sz="1500" dirty="0"/>
              <a:t>그걸 </a:t>
            </a:r>
            <a:r>
              <a:rPr lang="en-US" altLang="ko-KR" sz="1500" dirty="0">
                <a:solidFill>
                  <a:srgbClr val="FFFF00"/>
                </a:solidFill>
              </a:rPr>
              <a:t>3D</a:t>
            </a:r>
            <a:r>
              <a:rPr lang="ko-KR" altLang="en-US" sz="1500" dirty="0">
                <a:solidFill>
                  <a:srgbClr val="FFFF00"/>
                </a:solidFill>
              </a:rPr>
              <a:t> </a:t>
            </a:r>
            <a:r>
              <a:rPr lang="en-US" altLang="ko-KR" sz="1500" dirty="0">
                <a:solidFill>
                  <a:srgbClr val="FFFF00"/>
                </a:solidFill>
              </a:rPr>
              <a:t>Rendering</a:t>
            </a:r>
            <a:r>
              <a:rPr lang="ko-KR" altLang="en-US" sz="1500" dirty="0"/>
              <a:t>으로 간주하겠다</a:t>
            </a:r>
            <a:r>
              <a:rPr lang="en-US" altLang="ko-KR" sz="1500" dirty="0"/>
              <a:t>!”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B482BA-512E-9329-3645-8196924F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C5BF61-E41C-9A01-EDB9-9D953097F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10" y="4221088"/>
            <a:ext cx="7373379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1239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BF1C30-54A1-3A74-335D-7336B208A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674" y="3429000"/>
            <a:ext cx="7230484" cy="2229161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DBC5DB69-6965-8B4F-97B4-CCA368E9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Overview</a:t>
            </a: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D04D7-C83C-3C11-D4E2-31A7638DD610}"/>
              </a:ext>
            </a:extLst>
          </p:cNvPr>
          <p:cNvSpPr txBox="1"/>
          <p:nvPr/>
        </p:nvSpPr>
        <p:spPr>
          <a:xfrm>
            <a:off x="556192" y="1207241"/>
            <a:ext cx="8985448" cy="209153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    1. (position, viewing direction) -&gt; (color, density)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인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function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이 존재</a:t>
            </a:r>
            <a:endParaRPr lang="en-US" altLang="ko-KR" sz="1500" dirty="0">
              <a:solidFill>
                <a:schemeClr val="bg1"/>
              </a:solidFill>
              <a:latin typeface="Comic Sans MS" panose="030F0702030302020204" pitchFamily="66" charset="0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    2. 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위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function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을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deep neural network, 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즉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MLP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로 표현</a:t>
            </a:r>
            <a:endParaRPr lang="en-US" altLang="ko-KR" sz="1500" dirty="0">
              <a:solidFill>
                <a:schemeClr val="bg1"/>
              </a:solidFill>
              <a:latin typeface="Comic Sans MS" panose="030F0702030302020204" pitchFamily="66" charset="0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    3. color, density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를 가지고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Volume Rendering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을 진행</a:t>
            </a:r>
            <a:endParaRPr lang="en-US" altLang="ko-KR" sz="1500" dirty="0">
              <a:solidFill>
                <a:schemeClr val="bg1"/>
              </a:solidFill>
              <a:latin typeface="Comic Sans MS" panose="030F0702030302020204" pitchFamily="66" charset="0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    4. Volume Rendering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의 결과와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ground truth 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사이에 오차 존재</a:t>
            </a:r>
            <a:endParaRPr lang="en-US" altLang="ko-KR" sz="1500" dirty="0">
              <a:solidFill>
                <a:schemeClr val="bg1"/>
              </a:solidFill>
              <a:latin typeface="Comic Sans MS" panose="030F0702030302020204" pitchFamily="66" charset="0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    5. 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해당 오차를 줄이는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Optimization 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진행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    (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이때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volume rendering 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과정이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differentiable 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하므로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backpropagation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이 가능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68049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BC5DB69-6965-8B4F-97B4-CCA368E9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Neural Radiance Field Scene Representation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4D04D7-C83C-3C11-D4E2-31A7638DD610}"/>
                  </a:ext>
                </a:extLst>
              </p:cNvPr>
              <p:cNvSpPr txBox="1"/>
              <p:nvPr/>
            </p:nvSpPr>
            <p:spPr>
              <a:xfrm>
                <a:off x="556192" y="1207241"/>
                <a:ext cx="8985448" cy="186204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solidFill>
                      <a:schemeClr val="bg1"/>
                    </a:solidFill>
                    <a:latin typeface="Comic Sans MS" panose="030F0702030302020204" pitchFamily="66" charset="0"/>
                    <a:ea typeface="+mn-ea"/>
                  </a:rPr>
                  <a:t>input: 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</a:pPr>
                <a:r>
                  <a:rPr lang="en-US" altLang="ko-KR" sz="1500" dirty="0">
                    <a:solidFill>
                      <a:schemeClr val="bg1"/>
                    </a:solidFill>
                    <a:latin typeface="Comic Sans MS" panose="030F0702030302020204" pitchFamily="66" charset="0"/>
                    <a:ea typeface="+mn-ea"/>
                  </a:rPr>
                  <a:t>        position </a:t>
                </a:r>
                <a14:m>
                  <m:oMath xmlns:m="http://schemas.openxmlformats.org/officeDocument/2006/math">
                    <m:r>
                      <a:rPr lang="en-US" altLang="ko-KR" sz="15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n-ea"/>
                      </a:rPr>
                      <m:t>𝐱</m:t>
                    </m:r>
                    <m:r>
                      <a:rPr lang="en-US" altLang="ko-KR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n-ea"/>
                      </a:rPr>
                      <m:t>=(</m:t>
                    </m:r>
                    <m:r>
                      <a:rPr lang="en-US" altLang="ko-KR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ko-KR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en-US" altLang="ko-KR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lang="en-US" altLang="ko-KR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en-US" altLang="ko-KR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n-ea"/>
                      </a:rPr>
                      <m:t>𝑧</m:t>
                    </m:r>
                    <m:r>
                      <a:rPr lang="en-US" altLang="ko-KR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en-US" altLang="ko-KR" sz="1500" dirty="0">
                  <a:solidFill>
                    <a:schemeClr val="bg1"/>
                  </a:solidFill>
                  <a:latin typeface="Comic Sans MS" panose="030F0702030302020204" pitchFamily="66" charset="0"/>
                  <a:ea typeface="+mn-ea"/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</a:pPr>
                <a:r>
                  <a:rPr lang="en-US" altLang="ko-KR" sz="1500" dirty="0">
                    <a:solidFill>
                      <a:schemeClr val="bg1"/>
                    </a:solidFill>
                    <a:latin typeface="Comic Sans MS" panose="030F0702030302020204" pitchFamily="66" charset="0"/>
                    <a:ea typeface="+mn-ea"/>
                  </a:rPr>
                  <a:t>        viewing direction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ko-KR" alt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n-ea"/>
                      </a:rPr>
                      <m:t>𝜃</m:t>
                    </m:r>
                    <m:r>
                      <a:rPr lang="en-US" altLang="ko-KR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ko-KR" alt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n-ea"/>
                      </a:rPr>
                      <m:t>𝜙</m:t>
                    </m:r>
                    <m:r>
                      <a:rPr lang="en-US" altLang="ko-KR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en-US" altLang="ko-KR" sz="1500" dirty="0">
                    <a:solidFill>
                      <a:schemeClr val="bg1"/>
                    </a:solidFill>
                    <a:latin typeface="Comic Sans MS" panose="030F0702030302020204" pitchFamily="66" charset="0"/>
                    <a:ea typeface="+mn-ea"/>
                  </a:rPr>
                  <a:t>, as a 3D Cartesian unit vector </a:t>
                </a:r>
                <a14:m>
                  <m:oMath xmlns:m="http://schemas.openxmlformats.org/officeDocument/2006/math">
                    <m:r>
                      <a:rPr lang="en-US" altLang="ko-KR" sz="15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n-ea"/>
                      </a:rPr>
                      <m:t>𝐝</m:t>
                    </m:r>
                  </m:oMath>
                </a14:m>
                <a:endParaRPr lang="en-US" altLang="ko-KR" sz="1500" b="1" dirty="0">
                  <a:solidFill>
                    <a:schemeClr val="bg1"/>
                  </a:solidFill>
                  <a:latin typeface="Comic Sans MS" panose="030F0702030302020204" pitchFamily="66" charset="0"/>
                  <a:ea typeface="+mn-ea"/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</a:pPr>
                <a:endParaRPr lang="en-US" altLang="ko-KR" sz="1500" dirty="0">
                  <a:solidFill>
                    <a:schemeClr val="bg1"/>
                  </a:solidFill>
                  <a:latin typeface="Comic Sans MS" panose="030F0702030302020204" pitchFamily="66" charset="0"/>
                  <a:ea typeface="+mn-ea"/>
                </a:endParaRPr>
              </a:p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solidFill>
                      <a:schemeClr val="bg1"/>
                    </a:solidFill>
                    <a:latin typeface="Comic Sans MS" panose="030F0702030302020204" pitchFamily="66" charset="0"/>
                    <a:ea typeface="+mn-ea"/>
                  </a:rPr>
                  <a:t>output:</a:t>
                </a:r>
                <a:r>
                  <a:rPr lang="en-US" altLang="ko-KR" sz="1500" dirty="0">
                    <a:solidFill>
                      <a:schemeClr val="bg1"/>
                    </a:solidFill>
                    <a:latin typeface="Comic Sans MS" panose="030F0702030302020204" pitchFamily="66" charset="0"/>
                    <a:ea typeface="+mn-ea"/>
                  </a:rPr>
                  <a:t> </a:t>
                </a:r>
              </a:p>
              <a:p>
                <a:pPr>
                  <a:buClr>
                    <a:schemeClr val="accent1">
                      <a:lumMod val="75000"/>
                    </a:schemeClr>
                  </a:buClr>
                </a:pPr>
                <a:r>
                  <a:rPr lang="en-US" altLang="ko-KR" sz="1500" dirty="0">
                    <a:solidFill>
                      <a:schemeClr val="bg1"/>
                    </a:solidFill>
                    <a:latin typeface="Comic Sans MS" panose="030F0702030302020204" pitchFamily="66" charset="0"/>
                    <a:ea typeface="+mn-ea"/>
                  </a:rPr>
                  <a:t>        color </a:t>
                </a:r>
                <a14:m>
                  <m:oMath xmlns:m="http://schemas.openxmlformats.org/officeDocument/2006/math">
                    <m:r>
                      <a:rPr lang="en-US" altLang="ko-KR" sz="15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n-ea"/>
                      </a:rPr>
                      <m:t>𝐜</m:t>
                    </m:r>
                    <m:r>
                      <a:rPr lang="en-US" altLang="ko-KR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n-ea"/>
                      </a:rPr>
                      <m:t>=(</m:t>
                    </m:r>
                    <m:r>
                      <a:rPr lang="en-US" altLang="ko-KR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r>
                      <a:rPr lang="en-US" altLang="ko-KR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en-US" altLang="ko-KR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n-ea"/>
                      </a:rPr>
                      <m:t>𝑔</m:t>
                    </m:r>
                    <m:r>
                      <a:rPr lang="en-US" altLang="ko-KR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en-US" altLang="ko-KR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lang="en-US" altLang="ko-KR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en-US" altLang="ko-KR" sz="1500" dirty="0">
                  <a:solidFill>
                    <a:schemeClr val="bg1"/>
                  </a:solidFill>
                  <a:latin typeface="Comic Sans MS" panose="030F0702030302020204" pitchFamily="66" charset="0"/>
                  <a:ea typeface="+mn-ea"/>
                </a:endParaRPr>
              </a:p>
              <a:p>
                <a:pPr>
                  <a:buClr>
                    <a:schemeClr val="accent1">
                      <a:lumMod val="75000"/>
                    </a:schemeClr>
                  </a:buClr>
                </a:pPr>
                <a:r>
                  <a:rPr lang="en-US" altLang="ko-KR" sz="1500" dirty="0">
                    <a:solidFill>
                      <a:schemeClr val="bg1"/>
                    </a:solidFill>
                    <a:latin typeface="Comic Sans MS" panose="030F0702030302020204" pitchFamily="66" charset="0"/>
                    <a:ea typeface="+mn-ea"/>
                  </a:rPr>
                  <a:t>        density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+mn-ea"/>
                      </a:rPr>
                      <m:t>𝜎</m:t>
                    </m:r>
                  </m:oMath>
                </a14:m>
                <a:endParaRPr lang="en-US" altLang="ko-KR" sz="1500" dirty="0">
                  <a:solidFill>
                    <a:schemeClr val="bg1"/>
                  </a:solidFill>
                  <a:latin typeface="Comic Sans MS" panose="030F0702030302020204" pitchFamily="66" charset="0"/>
                  <a:ea typeface="+mn-ea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4D04D7-C83C-3C11-D4E2-31A7638DD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92" y="1207241"/>
                <a:ext cx="8985448" cy="1862048"/>
              </a:xfrm>
              <a:prstGeom prst="rect">
                <a:avLst/>
              </a:prstGeom>
              <a:blipFill>
                <a:blip r:embed="rId2"/>
                <a:stretch>
                  <a:fillRect l="-611" t="-1639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D03BE433-B98B-9CDA-8103-09A3651A7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024" y="3900926"/>
            <a:ext cx="4176464" cy="574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47330-9826-B0CE-49F5-06855F86D27B}"/>
                  </a:ext>
                </a:extLst>
              </p:cNvPr>
              <p:cNvSpPr txBox="1"/>
              <p:nvPr/>
            </p:nvSpPr>
            <p:spPr>
              <a:xfrm>
                <a:off x="5795206" y="4898139"/>
                <a:ext cx="292410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accent1">
                      <a:lumMod val="75000"/>
                    </a:schemeClr>
                  </a:buClr>
                </a:pPr>
                <a:r>
                  <a:rPr lang="en-US" altLang="ko-KR" sz="1500" dirty="0">
                    <a:solidFill>
                      <a:schemeClr val="bg1"/>
                    </a:solidFill>
                    <a:latin typeface="Comic Sans MS" panose="030F0702030302020204" pitchFamily="66" charset="0"/>
                    <a:ea typeface="+mn-ea"/>
                  </a:rPr>
                  <a:t>The function parameterized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5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47330-9826-B0CE-49F5-06855F86D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206" y="4898139"/>
                <a:ext cx="2924100" cy="323165"/>
              </a:xfrm>
              <a:prstGeom prst="rect">
                <a:avLst/>
              </a:prstGeom>
              <a:blipFill>
                <a:blip r:embed="rId4"/>
                <a:stretch>
                  <a:fillRect l="-835" t="-3774" b="-207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A8ED0C3F-0F57-2EE1-8883-14F616917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560" y="3630451"/>
            <a:ext cx="3584848" cy="11522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DC0FF5-922F-6B14-FE7F-47F8871DBB44}"/>
              </a:ext>
            </a:extLst>
          </p:cNvPr>
          <p:cNvSpPr txBox="1"/>
          <p:nvPr/>
        </p:nvSpPr>
        <p:spPr>
          <a:xfrm>
            <a:off x="1092796" y="4782723"/>
            <a:ext cx="33843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Conversion spherical coordinate to cartesian coordinate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4047467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BC5DB69-6965-8B4F-97B4-CCA368E9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Neural Radiance Field Scene Representation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4D04D7-C83C-3C11-D4E2-31A7638DD610}"/>
                  </a:ext>
                </a:extLst>
              </p:cNvPr>
              <p:cNvSpPr txBox="1"/>
              <p:nvPr/>
            </p:nvSpPr>
            <p:spPr>
              <a:xfrm>
                <a:off x="556192" y="1207241"/>
                <a:ext cx="8985448" cy="140057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solidFill>
                      <a:schemeClr val="bg1"/>
                    </a:solidFill>
                    <a:latin typeface="Comic Sans MS" panose="030F0702030302020204" pitchFamily="66" charset="0"/>
                    <a:ea typeface="+mn-ea"/>
                  </a:rPr>
                  <a:t>Model Architecture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ko-KR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bg1"/>
                    </a:solidFill>
                    <a:latin typeface="Comic Sans MS" panose="030F0702030302020204" pitchFamily="66" charset="0"/>
                    <a:ea typeface="+mn-ea"/>
                  </a:rPr>
                  <a:t> </a:t>
                </a: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</a:pPr>
                <a:r>
                  <a:rPr lang="en-US" altLang="ko-KR" sz="1500" dirty="0">
                    <a:solidFill>
                      <a:schemeClr val="bg1"/>
                    </a:solidFill>
                    <a:latin typeface="Comic Sans MS" panose="030F0702030302020204" pitchFamily="66" charset="0"/>
                    <a:ea typeface="+mn-ea"/>
                  </a:rPr>
                  <a:t>    fully connected layer (output features = 256 channels)</a:t>
                </a: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</a:pPr>
                <a:r>
                  <a:rPr lang="en-US" altLang="ko-KR" sz="1500" dirty="0">
                    <a:solidFill>
                      <a:schemeClr val="bg1"/>
                    </a:solidFill>
                    <a:latin typeface="Comic Sans MS" panose="030F0702030302020204" pitchFamily="66" charset="0"/>
                    <a:ea typeface="+mn-ea"/>
                  </a:rPr>
                  <a:t>    include a skip connection</a:t>
                </a: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</a:pPr>
                <a:r>
                  <a:rPr lang="en-US" altLang="ko-KR" sz="1500" dirty="0">
                    <a:solidFill>
                      <a:schemeClr val="bg1"/>
                    </a:solidFill>
                    <a:latin typeface="Comic Sans MS" panose="030F0702030302020204" pitchFamily="66" charset="0"/>
                    <a:ea typeface="+mn-ea"/>
                  </a:rPr>
                  <a:t>    the output “density” is nonnegative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4D04D7-C83C-3C11-D4E2-31A7638DD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92" y="1207241"/>
                <a:ext cx="8985448" cy="1400576"/>
              </a:xfrm>
              <a:prstGeom prst="rect">
                <a:avLst/>
              </a:prstGeom>
              <a:blipFill>
                <a:blip r:embed="rId2"/>
                <a:stretch>
                  <a:fillRect l="-611" t="-2174"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39BAC697-AD0A-91D6-A56D-78BF9C61F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12" y="2996952"/>
            <a:ext cx="8121352" cy="326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134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BDBF7B4-8466-5E0E-FDBB-B0797D63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Volume Rendering with Radiance Fields</a:t>
            </a:r>
            <a:endParaRPr lang="ko-KR" alt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959A3-D5EA-4D1A-CDED-D096C91D7F6D}"/>
              </a:ext>
            </a:extLst>
          </p:cNvPr>
          <p:cNvSpPr txBox="1"/>
          <p:nvPr/>
        </p:nvSpPr>
        <p:spPr>
          <a:xfrm>
            <a:off x="488504" y="1743962"/>
            <a:ext cx="47102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1. 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한 픽셀의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Color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를 나타내기 위해 수식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9D2572-5C78-8F81-CD7C-111BB92DE8DB}"/>
              </a:ext>
            </a:extLst>
          </p:cNvPr>
          <p:cNvSpPr txBox="1"/>
          <p:nvPr/>
        </p:nvSpPr>
        <p:spPr>
          <a:xfrm>
            <a:off x="488504" y="3298348"/>
            <a:ext cx="5400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2. 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연속적인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ray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의 값을 구하기 위해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N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등분하는 모습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28CBD-8376-F300-BF2A-7CEB6C5DDDDF}"/>
              </a:ext>
            </a:extLst>
          </p:cNvPr>
          <p:cNvSpPr txBox="1"/>
          <p:nvPr/>
        </p:nvSpPr>
        <p:spPr>
          <a:xfrm>
            <a:off x="488504" y="4856775"/>
            <a:ext cx="75392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3. Integral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에서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Sigma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으로 변환하여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Discrete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에서 계산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423BDE-CA05-AF51-3F9D-14630F58A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2067127"/>
            <a:ext cx="7659738" cy="7796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3CBADB-8104-485A-4EC3-9AF61FCE7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4" y="3621513"/>
            <a:ext cx="5906840" cy="77709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F206B32-2CB8-6472-4BFB-AC1FE5940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04" y="5168654"/>
            <a:ext cx="5906840" cy="80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2083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BDBF7B4-8466-5E0E-FDBB-B0797D63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Volume Rendering with Radiance Fields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423BDE-CA05-AF51-3F9D-14630F58A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4"/>
          <a:stretch/>
        </p:blipFill>
        <p:spPr>
          <a:xfrm>
            <a:off x="703734" y="3843756"/>
            <a:ext cx="6696744" cy="68458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17C2444-1B40-028E-8F4E-7DF97A3F3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34" y="4733023"/>
            <a:ext cx="2788873" cy="16703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B694CB-E1DC-4065-56F5-3DFA24AFA45D}"/>
              </a:ext>
            </a:extLst>
          </p:cNvPr>
          <p:cNvSpPr txBox="1"/>
          <p:nvPr/>
        </p:nvSpPr>
        <p:spPr>
          <a:xfrm>
            <a:off x="556192" y="1207241"/>
            <a:ext cx="8985448" cy="2439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1. </a:t>
            </a:r>
            <a:r>
              <a:rPr lang="ko-KR" altLang="en-US" sz="20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한 픽셀의 </a:t>
            </a:r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Color</a:t>
            </a:r>
            <a:r>
              <a:rPr lang="ko-KR" altLang="en-US" sz="20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를 나타내기 위해 수식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  <a:ea typeface="+mn-ea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    C(r): the expected color of pixel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    r(t): camera ray that r(t) = o + td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    </a:t>
            </a:r>
            <a:r>
              <a:rPr lang="en-US" altLang="ko-KR" sz="1500" dirty="0" err="1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t_n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, </a:t>
            </a:r>
            <a:r>
              <a:rPr lang="en-US" altLang="ko-KR" sz="1500" dirty="0" err="1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t_f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: r(t) with near and far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    T(t): ray 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진행 도중에 장애물이 있다면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T(t)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를 낮추어 뒤쪽 객체가 보이지 않게 만듦 </a:t>
            </a:r>
            <a:endParaRPr lang="en-US" altLang="ko-KR" sz="1500" dirty="0">
              <a:solidFill>
                <a:schemeClr val="bg1"/>
              </a:solidFill>
              <a:latin typeface="Comic Sans MS" panose="030F0702030302020204" pitchFamily="66" charset="0"/>
              <a:ea typeface="+mn-ea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        – Ray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의 해당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point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에는 가중치가 낮게 부여됨</a:t>
            </a:r>
            <a:endParaRPr lang="en-US" altLang="ko-KR" sz="1500" dirty="0">
              <a:solidFill>
                <a:schemeClr val="bg1"/>
              </a:solidFill>
              <a:latin typeface="Comic Sans MS" panose="030F0702030302020204" pitchFamily="66" charset="0"/>
              <a:ea typeface="+mn-ea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    </a:t>
            </a:r>
            <a:r>
              <a:rPr lang="el-GR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σ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(r(t)): density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FC6373-0E6D-3B86-1886-55B0A2EAF33D}"/>
              </a:ext>
            </a:extLst>
          </p:cNvPr>
          <p:cNvSpPr txBox="1"/>
          <p:nvPr/>
        </p:nvSpPr>
        <p:spPr>
          <a:xfrm>
            <a:off x="3517759" y="6080176"/>
            <a:ext cx="4953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This figure explain what is ray, </a:t>
            </a:r>
            <a:r>
              <a:rPr lang="en-US" altLang="ko-KR" sz="1500" dirty="0" err="1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t_n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, and </a:t>
            </a:r>
            <a:r>
              <a:rPr lang="en-US" altLang="ko-KR" sz="1500" dirty="0" err="1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t_f</a:t>
            </a:r>
            <a:endParaRPr lang="ko-KR" altLang="en-US" sz="15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66A13A-5352-5080-8D23-F0A15E519BF1}"/>
              </a:ext>
            </a:extLst>
          </p:cNvPr>
          <p:cNvSpPr/>
          <p:nvPr/>
        </p:nvSpPr>
        <p:spPr>
          <a:xfrm>
            <a:off x="2432720" y="4077072"/>
            <a:ext cx="360040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F30682-442C-7A22-E65D-77E2C58E3394}"/>
              </a:ext>
            </a:extLst>
          </p:cNvPr>
          <p:cNvSpPr/>
          <p:nvPr/>
        </p:nvSpPr>
        <p:spPr>
          <a:xfrm>
            <a:off x="3008784" y="4077072"/>
            <a:ext cx="360040" cy="288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C25136-BB88-2695-DD91-6414412522E1}"/>
              </a:ext>
            </a:extLst>
          </p:cNvPr>
          <p:cNvSpPr/>
          <p:nvPr/>
        </p:nvSpPr>
        <p:spPr>
          <a:xfrm>
            <a:off x="3491962" y="4077072"/>
            <a:ext cx="16489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45613B6-F33B-FEA2-6E20-01B50F6D2B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69" t="11045" r="53565" b="75703"/>
          <a:stretch/>
        </p:blipFill>
        <p:spPr>
          <a:xfrm>
            <a:off x="3680088" y="4753571"/>
            <a:ext cx="3866447" cy="579967"/>
          </a:xfrm>
          <a:prstGeom prst="rect">
            <a:avLst/>
          </a:prstGeom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A525B4D-5DC6-E33D-0EEA-E9E4949B2C53}"/>
              </a:ext>
            </a:extLst>
          </p:cNvPr>
          <p:cNvSpPr/>
          <p:nvPr/>
        </p:nvSpPr>
        <p:spPr>
          <a:xfrm rot="4508323">
            <a:off x="3291660" y="4693360"/>
            <a:ext cx="803721" cy="142020"/>
          </a:xfrm>
          <a:prstGeom prst="rightArrow">
            <a:avLst/>
          </a:prstGeom>
          <a:solidFill>
            <a:srgbClr val="EF2525"/>
          </a:solidFill>
          <a:ln>
            <a:solidFill>
              <a:srgbClr val="9E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6D67662-B9CB-2F98-C6F9-14B1BBBC4CBE}"/>
              </a:ext>
            </a:extLst>
          </p:cNvPr>
          <p:cNvSpPr/>
          <p:nvPr/>
        </p:nvSpPr>
        <p:spPr>
          <a:xfrm rot="1256631">
            <a:off x="2765550" y="4561211"/>
            <a:ext cx="1184058" cy="142020"/>
          </a:xfrm>
          <a:prstGeom prst="rightArrow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10894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BDBF7B4-8466-5E0E-FDBB-B0797D63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Volume Rendering with Radiance Fields</a:t>
            </a:r>
            <a:endParaRPr lang="ko-KR" altLang="en-US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B694CB-E1DC-4065-56F5-3DFA24AFA45D}"/>
              </a:ext>
            </a:extLst>
          </p:cNvPr>
          <p:cNvSpPr txBox="1"/>
          <p:nvPr/>
        </p:nvSpPr>
        <p:spPr>
          <a:xfrm>
            <a:off x="556192" y="1207241"/>
            <a:ext cx="8985448" cy="278557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연속적인 </a:t>
            </a:r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ray</a:t>
            </a:r>
            <a:r>
              <a:rPr lang="ko-KR" altLang="en-US" sz="20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의 값을 구하기 위해 </a:t>
            </a:r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N</a:t>
            </a:r>
            <a:r>
              <a:rPr lang="ko-KR" altLang="en-US" sz="20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등분하는 모습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  <a:ea typeface="+mn-ea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    - </a:t>
            </a:r>
            <a:r>
              <a:rPr lang="en-US" altLang="ko-KR" sz="1500" dirty="0">
                <a:solidFill>
                  <a:srgbClr val="FFFF00"/>
                </a:solidFill>
                <a:latin typeface="Comic Sans MS" panose="030F0702030302020204" pitchFamily="66" charset="0"/>
                <a:ea typeface="+mn-ea"/>
              </a:rPr>
              <a:t>discretized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 voxel grids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로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rendering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하면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, MLP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는 </a:t>
            </a:r>
            <a:r>
              <a:rPr lang="en-US" altLang="ko-KR" sz="1500" dirty="0">
                <a:solidFill>
                  <a:srgbClr val="FFFF00"/>
                </a:solidFill>
                <a:latin typeface="Comic Sans MS" panose="030F0702030302020204" pitchFamily="66" charset="0"/>
                <a:ea typeface="+mn-ea"/>
              </a:rPr>
              <a:t>fixed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 discrete set of locations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만 받게 됨</a:t>
            </a:r>
            <a:endParaRPr lang="en-US" altLang="ko-KR" sz="1500" dirty="0">
              <a:solidFill>
                <a:schemeClr val="bg1"/>
              </a:solidFill>
              <a:latin typeface="Comic Sans MS" panose="030F0702030302020204" pitchFamily="66" charset="0"/>
              <a:ea typeface="+mn-ea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    - 1,2,3, …,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의 정수만 표현하므로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, </a:t>
            </a:r>
            <a:r>
              <a:rPr lang="ko-KR" altLang="en-US" sz="1500" dirty="0" err="1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실수값을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MLP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에 반영하지 못함</a:t>
            </a:r>
            <a:endParaRPr lang="en-US" altLang="ko-KR" sz="1500" dirty="0">
              <a:solidFill>
                <a:schemeClr val="bg1"/>
              </a:solidFill>
              <a:latin typeface="Comic Sans MS" panose="030F0702030302020204" pitchFamily="66" charset="0"/>
              <a:ea typeface="+mn-ea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US" altLang="ko-KR" sz="1500" dirty="0">
              <a:solidFill>
                <a:schemeClr val="bg1"/>
              </a:solidFill>
              <a:latin typeface="Comic Sans MS" panose="030F0702030302020204" pitchFamily="66" charset="0"/>
              <a:ea typeface="+mn-ea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    Solution) stratified sampling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    - </a:t>
            </a:r>
            <a:r>
              <a:rPr lang="en-US" altLang="ko-KR" sz="1500" dirty="0" err="1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t_n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에서 </a:t>
            </a:r>
            <a:r>
              <a:rPr lang="en-US" altLang="ko-KR" sz="1500" dirty="0" err="1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t_f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까지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N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등분하여 각 구간에서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uniform distribution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으로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sampling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    - 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구간마다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points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를 </a:t>
            </a:r>
            <a:r>
              <a:rPr lang="ko-KR" altLang="en-US" sz="1500" dirty="0" err="1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샘플링하므로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 </a:t>
            </a:r>
            <a:r>
              <a:rPr lang="ko-KR" altLang="en-US" sz="1500" dirty="0" err="1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실수값을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 표현하게 됨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(continuous position 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표현이 가능해짐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)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    - MLP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가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continuous position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에서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optimization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을 진행</a:t>
            </a:r>
            <a:endParaRPr lang="en-US" altLang="ko-KR" sz="1500" dirty="0">
              <a:solidFill>
                <a:schemeClr val="bg1"/>
              </a:solidFill>
              <a:latin typeface="Comic Sans MS" panose="030F0702030302020204" pitchFamily="66" charset="0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3764F4-0009-7B84-D62A-819B9BB3D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772" y="4221088"/>
            <a:ext cx="4104456" cy="19493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D0257B-3C1E-4310-4682-E680470D3C9B}"/>
              </a:ext>
            </a:extLst>
          </p:cNvPr>
          <p:cNvSpPr txBox="1"/>
          <p:nvPr/>
        </p:nvSpPr>
        <p:spPr>
          <a:xfrm>
            <a:off x="1362536" y="6174766"/>
            <a:ext cx="718092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 err="1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t_n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에서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 </a:t>
            </a:r>
            <a:r>
              <a:rPr lang="en-US" altLang="ko-KR" sz="1500" dirty="0" err="1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t_f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까지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N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등분하여 각각에 대해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uniform distribution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으로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sampling 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진행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415699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BDBF7B4-8466-5E0E-FDBB-B0797D63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Volume Rendering with Radiance Fields</a:t>
            </a:r>
            <a:endParaRPr lang="ko-KR" altLang="en-US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B694CB-E1DC-4065-56F5-3DFA24AFA45D}"/>
              </a:ext>
            </a:extLst>
          </p:cNvPr>
          <p:cNvSpPr txBox="1"/>
          <p:nvPr/>
        </p:nvSpPr>
        <p:spPr>
          <a:xfrm>
            <a:off x="556192" y="1207241"/>
            <a:ext cx="8985448" cy="179299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3. Integral</a:t>
            </a:r>
            <a:r>
              <a:rPr lang="ko-KR" altLang="en-US" sz="20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에서 </a:t>
            </a:r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Sigma</a:t>
            </a:r>
            <a:r>
              <a:rPr lang="ko-KR" altLang="en-US" sz="20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으로 변환하여 </a:t>
            </a:r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Discrete</a:t>
            </a:r>
            <a:r>
              <a:rPr lang="ko-KR" altLang="en-US" sz="20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에서 계산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  <a:ea typeface="+mn-ea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    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코드로 구현하기 위해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Integral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을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Sigma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로 변환할 필요가 있음</a:t>
            </a:r>
            <a:endParaRPr lang="en-US" altLang="ko-KR" sz="1500" dirty="0">
              <a:solidFill>
                <a:schemeClr val="bg1"/>
              </a:solidFill>
              <a:latin typeface="Comic Sans MS" panose="030F0702030302020204" pitchFamily="66" charset="0"/>
              <a:ea typeface="+mn-ea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    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논문 </a:t>
            </a: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“Optical models for direct volume rendering“</a:t>
            </a:r>
            <a:r>
              <a:rPr lang="ko-KR" altLang="en-US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의 내용을 적용</a:t>
            </a:r>
            <a:endParaRPr lang="en-US" altLang="ko-KR" sz="1500" dirty="0">
              <a:solidFill>
                <a:schemeClr val="bg1"/>
              </a:solidFill>
              <a:latin typeface="Comic Sans MS" panose="030F0702030302020204" pitchFamily="66" charset="0"/>
              <a:ea typeface="+mn-ea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    continuous form -&gt; discrete form</a:t>
            </a: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ko-KR" sz="15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   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BFAE47-440D-6889-D379-7360B1FCB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64" y="5229200"/>
            <a:ext cx="7848872" cy="10743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C407A8A-9CF9-18FA-C9DF-4CFD021A7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49" y="3458294"/>
            <a:ext cx="7848872" cy="798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3C803E-2BD3-AF56-CFC1-2824523C7D89}"/>
              </a:ext>
            </a:extLst>
          </p:cNvPr>
          <p:cNvSpPr txBox="1"/>
          <p:nvPr/>
        </p:nvSpPr>
        <p:spPr>
          <a:xfrm>
            <a:off x="1027549" y="3088962"/>
            <a:ext cx="4955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continuous form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6F3C4-431A-5B09-C40B-C9AC75598D38}"/>
              </a:ext>
            </a:extLst>
          </p:cNvPr>
          <p:cNvSpPr txBox="1"/>
          <p:nvPr/>
        </p:nvSpPr>
        <p:spPr>
          <a:xfrm>
            <a:off x="1027549" y="4859868"/>
            <a:ext cx="4955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  <a:ea typeface="+mn-ea"/>
              </a:rPr>
              <a:t>discrete form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F58BF14-54BC-AA43-A51F-1D358405C214}"/>
              </a:ext>
            </a:extLst>
          </p:cNvPr>
          <p:cNvSpPr/>
          <p:nvPr/>
        </p:nvSpPr>
        <p:spPr>
          <a:xfrm rot="5400000">
            <a:off x="4552509" y="4500587"/>
            <a:ext cx="798950" cy="485271"/>
          </a:xfrm>
          <a:prstGeom prst="rightArrow">
            <a:avLst>
              <a:gd name="adj1" fmla="val 39232"/>
              <a:gd name="adj2" fmla="val 60458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32031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우주">
  <a:themeElements>
    <a:clrScheme name="우주">
      <a:dk1>
        <a:srgbClr val="333333"/>
      </a:dk1>
      <a:lt1>
        <a:sysClr val="window" lastClr="FFFFFF"/>
      </a:lt1>
      <a:dk2>
        <a:srgbClr val="211964"/>
      </a:dk2>
      <a:lt2>
        <a:srgbClr val="6B6E7F"/>
      </a:lt2>
      <a:accent1>
        <a:srgbClr val="17A2C3"/>
      </a:accent1>
      <a:accent2>
        <a:srgbClr val="0DA37C"/>
      </a:accent2>
      <a:accent3>
        <a:srgbClr val="3868EE"/>
      </a:accent3>
      <a:accent4>
        <a:srgbClr val="2E13CF"/>
      </a:accent4>
      <a:accent5>
        <a:srgbClr val="20469A"/>
      </a:accent5>
      <a:accent6>
        <a:srgbClr val="1BE5E0"/>
      </a:accent6>
      <a:hlink>
        <a:srgbClr val="66FFFF"/>
      </a:hlink>
      <a:folHlink>
        <a:srgbClr val="99CCFF"/>
      </a:folHlink>
    </a:clrScheme>
    <a:fontScheme name="하늘">
      <a:majorFont>
        <a:latin typeface="Tahoma"/>
        <a:ea typeface=""/>
        <a:cs typeface=""/>
        <a:font script="Jpan" typeface="MS PGothic"/>
        <a:font script="Hang" typeface="한컴 쿨재즈 B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우주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glow rad="50800">
              <a:schemeClr val="phClr"/>
            </a:glo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0"/>
                <a:lumMod val="0"/>
              </a:schemeClr>
            </a:gs>
            <a:gs pos="43000">
              <a:schemeClr val="phClr">
                <a:tint val="100000"/>
                <a:shade val="10000"/>
                <a:hueMod val="105000"/>
                <a:satMod val="400000"/>
                <a:lumMod val="105000"/>
              </a:schemeClr>
            </a:gs>
            <a:gs pos="100000">
              <a:schemeClr val="phClr">
                <a:tint val="70000"/>
                <a:shade val="15000"/>
                <a:hueMod val="115000"/>
                <a:satMod val="2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50000"/>
                <a:shade val="30000"/>
              </a:schemeClr>
            </a:gs>
            <a:gs pos="100000">
              <a:schemeClr val="phClr">
                <a:tint val="100000"/>
                <a:shade val="8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</Words>
  <Application>Microsoft Office PowerPoint</Application>
  <PresentationFormat>A4 용지(210x297mm)</PresentationFormat>
  <Paragraphs>129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8" baseType="lpstr">
      <vt:lpstr>굴림</vt:lpstr>
      <vt:lpstr>나눔바른고딕</vt:lpstr>
      <vt:lpstr>맑은 고딕</vt:lpstr>
      <vt:lpstr>함초롬돋움</vt:lpstr>
      <vt:lpstr>휴먼옛체</vt:lpstr>
      <vt:lpstr>Arial</vt:lpstr>
      <vt:lpstr>Calibri</vt:lpstr>
      <vt:lpstr>Cambria Math</vt:lpstr>
      <vt:lpstr>Comic Sans MS</vt:lpstr>
      <vt:lpstr>Lucida Sans Unicode</vt:lpstr>
      <vt:lpstr>Tahoma</vt:lpstr>
      <vt:lpstr>Wingdings</vt:lpstr>
      <vt:lpstr>우주</vt:lpstr>
      <vt:lpstr>NeRF paper review</vt:lpstr>
      <vt:lpstr>Introduction</vt:lpstr>
      <vt:lpstr>Overview</vt:lpstr>
      <vt:lpstr>Neural Radiance Field Scene Representation</vt:lpstr>
      <vt:lpstr>Neural Radiance Field Scene Representation</vt:lpstr>
      <vt:lpstr>Volume Rendering with Radiance Fields</vt:lpstr>
      <vt:lpstr>Volume Rendering with Radiance Fields</vt:lpstr>
      <vt:lpstr>Volume Rendering with Radiance Fields</vt:lpstr>
      <vt:lpstr>Volume Rendering with Radiance Fields</vt:lpstr>
      <vt:lpstr>Optimizing a Neural Radiance Field</vt:lpstr>
      <vt:lpstr>Optimizing a Neural Radiance Field</vt:lpstr>
      <vt:lpstr>Optimizing a Neural Radiance Field</vt:lpstr>
      <vt:lpstr>Implementation detail</vt:lpstr>
      <vt:lpstr>Result</vt:lpstr>
      <vt:lpstr>Result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94</cp:revision>
  <dcterms:created xsi:type="dcterms:W3CDTF">2010-03-01T12:41:00Z</dcterms:created>
  <dcterms:modified xsi:type="dcterms:W3CDTF">2023-01-17T09:46:55Z</dcterms:modified>
  <cp:version>1000.0000.01</cp:version>
</cp:coreProperties>
</file>