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9749AC-3005-425A-BA15-E52FAD5E8CB8}">
  <a:tblStyle styleId="{E89749AC-3005-425A-BA15-E52FAD5E8C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a9f6e6c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6a9f6e6c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a9f6e6c6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6a9f6e6c6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6c7aca02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56c7aca02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6c7aca0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56c7aca0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6c7aca0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56c7aca0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6c7aca0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6c7aca02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6c7aca02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56c7aca02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56c7aca02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256c7aca02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6c7aca02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6c7aca02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6c7aca02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256c7aca02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6c7aca02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56c7aca02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6c7aca02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256c7aca02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6c7aca02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56c7aca02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6db3d5d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256db3d5d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6db3d5d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256db3d5d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6c7aca02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256c7aca02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6db3d5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256db3d5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a9f6e6c6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6a9f6e6c6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a9f6e6c6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6a9f6e6c6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a9f6e6c6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6a9f6e6c6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a9f6e6c6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6a9f6e6c6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" lvl="1" marL="711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400" lvl="2" marL="1168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25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8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" lvl="1" marL="711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400" lvl="2" marL="1168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25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8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" lvl="1" marL="711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400" lvl="2" marL="1168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25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8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" lvl="1" marL="711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400" lvl="2" marL="1168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25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8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python.org/3/library/unittest.html#unittest.TestCase.assertIn" TargetMode="External"/><Relationship Id="rId22" Type="http://schemas.openxmlformats.org/officeDocument/2006/relationships/hyperlink" Target="https://docs.python.org/3/library/unittest.html#unittest.TestCase.assertNotIn" TargetMode="External"/><Relationship Id="rId21" Type="http://schemas.openxmlformats.org/officeDocument/2006/relationships/hyperlink" Target="https://docs.python.org/3/library/unittest.html#unittest.TestCase.assertNotIn" TargetMode="External"/><Relationship Id="rId24" Type="http://schemas.openxmlformats.org/officeDocument/2006/relationships/hyperlink" Target="https://docs.python.org/3/library/unittest.html#unittest.TestCase.assertIsInstance" TargetMode="External"/><Relationship Id="rId23" Type="http://schemas.openxmlformats.org/officeDocument/2006/relationships/hyperlink" Target="https://docs.python.org/3/library/unittest.html#unittest.TestCase.assertIsInsta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3/library/unittest.html#unittest.TestCase.assertEqual" TargetMode="External"/><Relationship Id="rId4" Type="http://schemas.openxmlformats.org/officeDocument/2006/relationships/hyperlink" Target="https://docs.python.org/3/library/unittest.html#unittest.TestCase.assertEqual" TargetMode="External"/><Relationship Id="rId9" Type="http://schemas.openxmlformats.org/officeDocument/2006/relationships/hyperlink" Target="https://docs.python.org/3/library/unittest.html#unittest.TestCase.assertFalse" TargetMode="External"/><Relationship Id="rId26" Type="http://schemas.openxmlformats.org/officeDocument/2006/relationships/hyperlink" Target="https://docs.python.org/3/library/unittest.html#unittest.TestCase.assertNotIsInstance" TargetMode="External"/><Relationship Id="rId25" Type="http://schemas.openxmlformats.org/officeDocument/2006/relationships/hyperlink" Target="https://docs.python.org/3/library/unittest.html#unittest.TestCase.assertNotIsInstance" TargetMode="External"/><Relationship Id="rId5" Type="http://schemas.openxmlformats.org/officeDocument/2006/relationships/hyperlink" Target="https://docs.python.org/3/library/unittest.html#unittest.TestCase.assertNotEqual" TargetMode="External"/><Relationship Id="rId6" Type="http://schemas.openxmlformats.org/officeDocument/2006/relationships/hyperlink" Target="https://docs.python.org/3/library/unittest.html#unittest.TestCase.assertNotEqual" TargetMode="External"/><Relationship Id="rId7" Type="http://schemas.openxmlformats.org/officeDocument/2006/relationships/hyperlink" Target="https://docs.python.org/3/library/unittest.html#unittest.TestCase.assertTrue" TargetMode="External"/><Relationship Id="rId8" Type="http://schemas.openxmlformats.org/officeDocument/2006/relationships/hyperlink" Target="https://docs.python.org/3/library/unittest.html#unittest.TestCase.assertTrue" TargetMode="External"/><Relationship Id="rId11" Type="http://schemas.openxmlformats.org/officeDocument/2006/relationships/hyperlink" Target="https://docs.python.org/3/library/unittest.html#unittest.TestCase.assertIs" TargetMode="External"/><Relationship Id="rId10" Type="http://schemas.openxmlformats.org/officeDocument/2006/relationships/hyperlink" Target="https://docs.python.org/3/library/unittest.html#unittest.TestCase.assertFalse" TargetMode="External"/><Relationship Id="rId13" Type="http://schemas.openxmlformats.org/officeDocument/2006/relationships/hyperlink" Target="https://docs.python.org/3/library/unittest.html#unittest.TestCase.assertIsNot" TargetMode="External"/><Relationship Id="rId12" Type="http://schemas.openxmlformats.org/officeDocument/2006/relationships/hyperlink" Target="https://docs.python.org/3/library/unittest.html#unittest.TestCase.assertIs" TargetMode="External"/><Relationship Id="rId15" Type="http://schemas.openxmlformats.org/officeDocument/2006/relationships/hyperlink" Target="https://docs.python.org/3/library/unittest.html#unittest.TestCase.assertIsNone" TargetMode="External"/><Relationship Id="rId14" Type="http://schemas.openxmlformats.org/officeDocument/2006/relationships/hyperlink" Target="https://docs.python.org/3/library/unittest.html#unittest.TestCase.assertIsNot" TargetMode="External"/><Relationship Id="rId17" Type="http://schemas.openxmlformats.org/officeDocument/2006/relationships/hyperlink" Target="https://docs.python.org/3/library/unittest.html#unittest.TestCase.assertIsNotNone" TargetMode="External"/><Relationship Id="rId16" Type="http://schemas.openxmlformats.org/officeDocument/2006/relationships/hyperlink" Target="https://docs.python.org/3/library/unittest.html#unittest.TestCase.assertIsNone" TargetMode="External"/><Relationship Id="rId19" Type="http://schemas.openxmlformats.org/officeDocument/2006/relationships/hyperlink" Target="https://docs.python.org/3/library/unittest.html#unittest.TestCase.assertIn" TargetMode="External"/><Relationship Id="rId18" Type="http://schemas.openxmlformats.org/officeDocument/2006/relationships/hyperlink" Target="https://docs.python.org/3/library/unittest.html#unittest.TestCase.assertIsNotNon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ep8.ru/doc/pep8/" TargetMode="External"/><Relationship Id="rId4" Type="http://schemas.openxmlformats.org/officeDocument/2006/relationships/hyperlink" Target="http://pep8.ru/doc/pep8/" TargetMode="External"/><Relationship Id="rId5" Type="http://schemas.openxmlformats.org/officeDocument/2006/relationships/hyperlink" Target="http://pythonworld.ru/osnovy/pep-8-rukovodstvo-po-napisaniyu-koda-na-python.html" TargetMode="External"/><Relationship Id="rId6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youtu.be/7KgihdKTWY4" TargetMode="External"/><Relationship Id="rId4" Type="http://schemas.openxmlformats.org/officeDocument/2006/relationships/hyperlink" Target="https://habrahabr.ru/post/121162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7.gif"/><Relationship Id="rId9" Type="http://schemas.openxmlformats.org/officeDocument/2006/relationships/image" Target="../media/image10.gif"/><Relationship Id="rId5" Type="http://schemas.openxmlformats.org/officeDocument/2006/relationships/image" Target="../media/image11.gif"/><Relationship Id="rId6" Type="http://schemas.openxmlformats.org/officeDocument/2006/relationships/image" Target="../media/image8.gif"/><Relationship Id="rId7" Type="http://schemas.openxmlformats.org/officeDocument/2006/relationships/image" Target="../media/image9.gif"/><Relationship Id="rId8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Сети, сокеты.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Тестирование </a:t>
            </a:r>
            <a:r>
              <a:rPr lang="ru-RU"/>
              <a:t>кода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581525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ru-RU" sz="2000"/>
              <a:t>PEP-8. Сети, сокеты. Модульное тестирование. doctest, unittest, pytest. </a:t>
            </a: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TDD.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b="0" i="0" lang="ru-RU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python-logo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523968" y="52366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Строки и байты</a:t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3600057" y="2436258"/>
            <a:ext cx="1003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8067113" y="2436258"/>
            <a:ext cx="14109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</a:t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2127168" y="3144143"/>
            <a:ext cx="3968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представление текстовых строк</a:t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6883839" y="3144143"/>
            <a:ext cx="3777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представление двоичных данных</a:t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5095868" y="5143512"/>
            <a:ext cx="23246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bytearray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458020" y="5851398"/>
            <a:ext cx="3476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изменяемая версия типа bytes</a:t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5095868" y="3786190"/>
            <a:ext cx="2500330" cy="50006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/>
          <p:nvPr/>
        </p:nvSpPr>
        <p:spPr>
          <a:xfrm rot="10800000">
            <a:off x="5024430" y="1857364"/>
            <a:ext cx="2500330" cy="50006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4452926" y="1428736"/>
            <a:ext cx="4214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.decode(&lt;кодировка_исходника&gt;)</a:t>
            </a:r>
            <a:endParaRPr b="1" i="0" sz="1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4381488" y="4286256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.encode(&lt;кодировка_назначения&gt;)</a:t>
            </a:r>
            <a:endParaRPr b="1" i="0" sz="1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/>
          <p:nvPr/>
        </p:nvSpPr>
        <p:spPr>
          <a:xfrm rot="6923164">
            <a:off x="2848097" y="3319987"/>
            <a:ext cx="1148167" cy="282667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738150" y="5214950"/>
            <a:ext cx="27446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bytearray(строка, кодировка)</a:t>
            </a:r>
            <a:endParaRPr b="1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9024958" y="5357826"/>
            <a:ext cx="22124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bytearray(байт_строка)</a:t>
            </a:r>
            <a:endParaRPr b="1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 flipH="1" rot="-3766425">
            <a:off x="7780510" y="4382839"/>
            <a:ext cx="2120446" cy="71438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1523968" y="3571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Понятия тестирования и теста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900" y="2337286"/>
            <a:ext cx="4356199" cy="32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650" y="2291197"/>
            <a:ext cx="4479099" cy="33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Уровни тестирования</a:t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2908267" y="2152206"/>
            <a:ext cx="6375462" cy="224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b="1" i="0" lang="ru-RU" sz="2000" u="none" cap="none" strike="noStrike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Компонентное или модульное тестирование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b="1" i="0" lang="ru-RU" sz="2000" u="none" cap="none" strike="noStrike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Интеграционное тестирование 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b="1" i="0" lang="ru-RU" sz="2000" u="none" cap="none" strike="noStrike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Системное тестирование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b="1" i="0" lang="ru-RU" sz="2000" u="none" cap="none" strike="noStrike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Приемочное тестирование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 txBox="1"/>
          <p:nvPr>
            <p:ph type="title"/>
          </p:nvPr>
        </p:nvSpPr>
        <p:spPr>
          <a:xfrm>
            <a:off x="1512000" y="70200"/>
            <a:ext cx="101994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lang="ru-RU" sz="4600"/>
              <a:t>Тестировать или не тестировать?</a:t>
            </a:r>
            <a:endParaRPr sz="4600"/>
          </a:p>
        </p:txBody>
      </p:sp>
      <p:sp>
        <p:nvSpPr>
          <p:cNvPr id="297" name="Google Shape;297;p31"/>
          <p:cNvSpPr txBox="1"/>
          <p:nvPr/>
        </p:nvSpPr>
        <p:spPr>
          <a:xfrm>
            <a:off x="726850" y="1441950"/>
            <a:ext cx="12543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38761D"/>
                </a:solidFill>
              </a:rPr>
              <a:t>За</a:t>
            </a:r>
            <a:endParaRPr b="1" sz="4800">
              <a:solidFill>
                <a:srgbClr val="38761D"/>
              </a:solidFill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8663350" y="1529450"/>
            <a:ext cx="2790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FF0000"/>
                </a:solidFill>
              </a:rPr>
              <a:t>Против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574450" y="2414400"/>
            <a:ext cx="5357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Тесты проверяют корректность код</a:t>
            </a:r>
            <a:r>
              <a:rPr lang="ru-RU" sz="1800"/>
              <a:t>а</a:t>
            </a:r>
            <a:endParaRPr sz="18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О</a:t>
            </a:r>
            <a:r>
              <a:rPr lang="ru-RU" sz="1800"/>
              <a:t>блегчают изменение кода в больших проектах</a:t>
            </a:r>
            <a:endParaRPr sz="1800"/>
          </a:p>
        </p:txBody>
      </p:sp>
      <p:sp>
        <p:nvSpPr>
          <p:cNvPr id="300" name="Google Shape;300;p31"/>
          <p:cNvSpPr txBox="1"/>
          <p:nvPr/>
        </p:nvSpPr>
        <p:spPr>
          <a:xfrm>
            <a:off x="5744325" y="2473575"/>
            <a:ext cx="63069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Нужно время для написания тестов</a:t>
            </a:r>
            <a:endParaRPr sz="1800"/>
          </a:p>
          <a:p>
            <a:pPr indent="0" lvl="0" mar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Тестов может быть больше, чем кода</a:t>
            </a:r>
            <a:endParaRPr sz="18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Тесты не гарантируют корректность работы программы</a:t>
            </a:r>
            <a:endParaRPr sz="1800"/>
          </a:p>
        </p:txBody>
      </p:sp>
      <p:pic>
        <p:nvPicPr>
          <p:cNvPr id="301" name="Google Shape;301;p31"/>
          <p:cNvPicPr preferRelativeResize="0"/>
          <p:nvPr/>
        </p:nvPicPr>
        <p:blipFill rotWithShape="1">
          <a:blip r:embed="rId3">
            <a:alphaModFix/>
          </a:blip>
          <a:srcRect b="0" l="8746" r="10117" t="55078"/>
          <a:stretch/>
        </p:blipFill>
        <p:spPr>
          <a:xfrm>
            <a:off x="3153625" y="3906150"/>
            <a:ext cx="4700850" cy="260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1"/>
          <p:cNvCxnSpPr/>
          <p:nvPr/>
        </p:nvCxnSpPr>
        <p:spPr>
          <a:xfrm>
            <a:off x="2309450" y="3364500"/>
            <a:ext cx="1289400" cy="70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1"/>
          <p:cNvCxnSpPr/>
          <p:nvPr/>
        </p:nvCxnSpPr>
        <p:spPr>
          <a:xfrm flipH="1">
            <a:off x="6987050" y="3739650"/>
            <a:ext cx="1266000" cy="63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 txBox="1"/>
          <p:nvPr>
            <p:ph type="title"/>
          </p:nvPr>
        </p:nvSpPr>
        <p:spPr>
          <a:xfrm>
            <a:off x="1512000" y="70200"/>
            <a:ext cx="101994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lang="ru-RU" sz="4600"/>
              <a:t>ХорошЫий тест</a:t>
            </a:r>
            <a:endParaRPr sz="4600"/>
          </a:p>
        </p:txBody>
      </p:sp>
      <p:sp>
        <p:nvSpPr>
          <p:cNvPr id="312" name="Google Shape;312;p32"/>
          <p:cNvSpPr txBox="1"/>
          <p:nvPr/>
        </p:nvSpPr>
        <p:spPr>
          <a:xfrm>
            <a:off x="1160600" y="1582200"/>
            <a:ext cx="95895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 sz="2800"/>
              <a:t>Корретный - проверяет то, что нужно проверить.</a:t>
            </a:r>
            <a:endParaRPr sz="2800"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 sz="2800"/>
              <a:t>Понятен читателю.</a:t>
            </a:r>
            <a:endParaRPr sz="2800"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 sz="2800"/>
              <a:t>Конкретный - проверяет что-то одно.</a:t>
            </a:r>
            <a:endParaRPr sz="2800"/>
          </a:p>
        </p:txBody>
      </p:sp>
      <p:cxnSp>
        <p:nvCxnSpPr>
          <p:cNvPr id="313" name="Google Shape;313;p32"/>
          <p:cNvCxnSpPr/>
          <p:nvPr/>
        </p:nvCxnSpPr>
        <p:spPr>
          <a:xfrm flipH="1" rot="10800000">
            <a:off x="3587250" y="527575"/>
            <a:ext cx="562800" cy="63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250" y="2450125"/>
            <a:ext cx="39624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doctest. Тесты в документации</a:t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1570900" y="1230925"/>
            <a:ext cx="8757000" cy="4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ru-RU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(line, types=</a:t>
            </a:r>
            <a:r>
              <a:rPr b="1" lang="ru-RU" sz="15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, delimiter=</a:t>
            </a:r>
            <a:r>
              <a:rPr b="1" lang="ru-RU" sz="15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""" Разбивает текстовую строку и при необходимости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выполняет преобразование типов.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Например: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&gt;&gt;&gt; split('GOOG 100 490.50')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['GOOG', '100', '490.50']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&gt;&gt;&gt; split('GOOG 100 490.50', [str, int, float])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['GOOG', 100, 490.5]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&gt;&gt;&gt;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По умолчанию разбиение производится по пробельным символам: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&gt;&gt;&gt; split('GOOG,100,490.50', delimiter=',')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['GOOG', '100', '490.50'] 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&gt;&gt;&gt;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"""</a:t>
            </a:r>
            <a:endParaRPr b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	fields = line.split(delimiter)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types: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    	fields = [ ty(val) </a:t>
            </a:r>
            <a:r>
              <a:rPr b="1" lang="ru-RU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ty, val </a:t>
            </a:r>
            <a:r>
              <a:rPr b="1" lang="ru-RU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ru-RU" sz="15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(types, fields) ]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ru-RU" sz="1500"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1934300" y="2379775"/>
            <a:ext cx="6670500" cy="1149000"/>
          </a:xfrm>
          <a:prstGeom prst="bracePair">
            <a:avLst/>
          </a:prstGeom>
          <a:noFill/>
          <a:ln cap="flat" cmpd="sng" w="28575">
            <a:solidFill>
              <a:srgbClr val="99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1934300" y="3974125"/>
            <a:ext cx="6670500" cy="697500"/>
          </a:xfrm>
          <a:prstGeom prst="bracePair">
            <a:avLst/>
          </a:prstGeom>
          <a:noFill/>
          <a:ln cap="flat" cmpd="sng" w="28575">
            <a:solidFill>
              <a:srgbClr val="99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3"/>
          <p:cNvCxnSpPr/>
          <p:nvPr/>
        </p:nvCxnSpPr>
        <p:spPr>
          <a:xfrm rot="10800000">
            <a:off x="8651775" y="2696175"/>
            <a:ext cx="1137000" cy="23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3"/>
          <p:cNvCxnSpPr/>
          <p:nvPr/>
        </p:nvCxnSpPr>
        <p:spPr>
          <a:xfrm flipH="1">
            <a:off x="8803950" y="3540300"/>
            <a:ext cx="984900" cy="68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3"/>
          <p:cNvSpPr/>
          <p:nvPr/>
        </p:nvSpPr>
        <p:spPr>
          <a:xfrm>
            <a:off x="9906000" y="2532175"/>
            <a:ext cx="1934400" cy="1313100"/>
          </a:xfrm>
          <a:prstGeom prst="wedgeRoundRectCallout">
            <a:avLst>
              <a:gd fmla="val -58485" name="adj1"/>
              <a:gd fmla="val 1785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 u="sng"/>
              <a:t>Полное </a:t>
            </a:r>
            <a:r>
              <a:rPr b="1" lang="ru-RU" sz="1500"/>
              <a:t>повторение вывода в интерактивном режиме</a:t>
            </a:r>
            <a:endParaRPr b="1"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doctest. Запуск тестов</a:t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1570900" y="1230925"/>
            <a:ext cx="8757000" cy="4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__name__ 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ru-RU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ru-RU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тестирование самого себя</a:t>
            </a:r>
            <a:endParaRPr b="1" sz="1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ru-RU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doctest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   	doctest.testmod()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&gt; python -m doctest &lt;модуль.py&gt;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6377350" y="1875700"/>
            <a:ext cx="3387900" cy="843900"/>
          </a:xfrm>
          <a:prstGeom prst="wedgeRoundRectCallout">
            <a:avLst>
              <a:gd fmla="val -62499" name="adj1"/>
              <a:gd fmla="val 4585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одном модуле с исходным кодом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6424225" y="3563825"/>
            <a:ext cx="3341100" cy="843900"/>
          </a:xfrm>
          <a:prstGeom prst="wedgeRoundRectCallout">
            <a:avLst>
              <a:gd fmla="val -62499" name="adj1"/>
              <a:gd fmla="val 4585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консоли.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модуле </a:t>
            </a:r>
            <a:r>
              <a:rPr b="1" lang="ru-RU"/>
              <a:t>не должно быть</a:t>
            </a:r>
            <a:r>
              <a:rPr lang="ru-RU"/>
              <a:t> </a:t>
            </a:r>
            <a:r>
              <a:rPr lang="ru-RU">
                <a:latin typeface="Courier New"/>
                <a:ea typeface="Courier New"/>
                <a:cs typeface="Courier New"/>
                <a:sym typeface="Courier New"/>
              </a:rPr>
              <a:t>doctest.testmod()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doctest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1617775" y="13950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38761D"/>
                </a:solidFill>
              </a:rPr>
              <a:t>+</a:t>
            </a:r>
            <a:endParaRPr b="1" sz="4800">
              <a:solidFill>
                <a:srgbClr val="38761D"/>
              </a:solidFill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2332900" y="1946025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доступен в стандартной библиотеке;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легко читать;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примеры кода сразу в документации;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удобно в небольших проектах</a:t>
            </a:r>
            <a:endParaRPr sz="2400"/>
          </a:p>
        </p:txBody>
      </p:sp>
      <p:sp>
        <p:nvSpPr>
          <p:cNvPr id="341" name="Google Shape;341;p35"/>
          <p:cNvSpPr/>
          <p:nvPr/>
        </p:nvSpPr>
        <p:spPr>
          <a:xfrm>
            <a:off x="1617775" y="36810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FF0000"/>
                </a:solidFill>
              </a:rPr>
              <a:t>-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2332900" y="4290350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длинный доктест ухудшает читабельность;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доктест выполняет все функции полностью (нет возможности пропуска тестов)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Оператор</a:t>
            </a:r>
            <a:r>
              <a:rPr lang="ru-RU">
                <a:latin typeface="Courier New"/>
                <a:ea typeface="Courier New"/>
                <a:cs typeface="Courier New"/>
                <a:sym typeface="Courier New"/>
              </a:rPr>
              <a:t> assert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1664675" y="1805350"/>
            <a:ext cx="961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write_data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(file, data):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file, </a:t>
            </a:r>
            <a:r>
              <a:rPr b="1" lang="ru-RU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"write_data: файл не определен!"</a:t>
            </a:r>
            <a:endParaRPr b="1" sz="2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assert_equal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(x, y):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ru-RU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y, </a:t>
            </a:r>
            <a:r>
              <a:rPr b="1" lang="ru-RU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"{} != {}"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.format(x, y)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6"/>
          <p:cNvSpPr/>
          <p:nvPr/>
        </p:nvSpPr>
        <p:spPr>
          <a:xfrm rot="5400000">
            <a:off x="4199775" y="4076675"/>
            <a:ext cx="328200" cy="128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 rot="5400000">
            <a:off x="7159925" y="2605475"/>
            <a:ext cx="328200" cy="4226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3645875" y="4947125"/>
            <a:ext cx="1441800" cy="609600"/>
          </a:xfrm>
          <a:prstGeom prst="wedgeRoundRectCallout">
            <a:avLst>
              <a:gd fmla="val -16992" name="adj1"/>
              <a:gd fmla="val -6923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True / False ?</a:t>
            </a:r>
            <a:endParaRPr b="1"/>
          </a:p>
        </p:txBody>
      </p:sp>
      <p:sp>
        <p:nvSpPr>
          <p:cNvPr id="352" name="Google Shape;352;p36"/>
          <p:cNvSpPr/>
          <p:nvPr/>
        </p:nvSpPr>
        <p:spPr>
          <a:xfrm>
            <a:off x="5972975" y="4947125"/>
            <a:ext cx="3346800" cy="609600"/>
          </a:xfrm>
          <a:prstGeom prst="wedgeRoundRectCallout">
            <a:avLst>
              <a:gd fmla="val -16992" name="adj1"/>
              <a:gd fmla="val -6923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Сообщение, которое передаётся исключению, если было False</a:t>
            </a:r>
            <a:endParaRPr b="1"/>
          </a:p>
        </p:txBody>
      </p:sp>
      <p:cxnSp>
        <p:nvCxnSpPr>
          <p:cNvPr id="353" name="Google Shape;353;p36"/>
          <p:cNvCxnSpPr>
            <a:stCxn id="352" idx="2"/>
            <a:endCxn id="351" idx="2"/>
          </p:cNvCxnSpPr>
          <p:nvPr/>
        </p:nvCxnSpPr>
        <p:spPr>
          <a:xfrm rot="5400000">
            <a:off x="6006275" y="3917225"/>
            <a:ext cx="600" cy="3279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Оператор</a:t>
            </a:r>
            <a:r>
              <a:rPr lang="ru-RU">
                <a:latin typeface="Courier New"/>
                <a:ea typeface="Courier New"/>
                <a:cs typeface="Courier New"/>
                <a:sym typeface="Courier New"/>
              </a:rPr>
              <a:t> assert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1617775" y="23094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38761D"/>
                </a:solidFill>
              </a:rPr>
              <a:t>+</a:t>
            </a:r>
            <a:endParaRPr b="1" sz="4800">
              <a:solidFill>
                <a:srgbClr val="38761D"/>
              </a:solidFill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2332900" y="2860425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тесты легко читать;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стандартные средства языка;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тесты - простые функции</a:t>
            </a:r>
            <a:endParaRPr sz="2400"/>
          </a:p>
        </p:txBody>
      </p:sp>
      <p:sp>
        <p:nvSpPr>
          <p:cNvPr id="361" name="Google Shape;361;p37"/>
          <p:cNvSpPr/>
          <p:nvPr/>
        </p:nvSpPr>
        <p:spPr>
          <a:xfrm>
            <a:off x="1617775" y="42906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FF0000"/>
                </a:solidFill>
              </a:rPr>
              <a:t>-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2332900" y="4899950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запуска тесты “вручную”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сложно отлаживать такие тесты</a:t>
            </a:r>
            <a:endParaRPr sz="2400"/>
          </a:p>
        </p:txBody>
      </p:sp>
      <p:sp>
        <p:nvSpPr>
          <p:cNvPr id="363" name="Google Shape;363;p37"/>
          <p:cNvSpPr txBox="1"/>
          <p:nvPr/>
        </p:nvSpPr>
        <p:spPr>
          <a:xfrm>
            <a:off x="1617775" y="1216850"/>
            <a:ext cx="7737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При использовании для тестов: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452530" y="2143116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AutoNum type="arabicPeriod"/>
            </a:pPr>
            <a:r>
              <a:rPr lang="ru-RU" sz="3200" strike="sngStrike"/>
              <a:t>Захватить мир</a:t>
            </a:r>
            <a:r>
              <a:rPr lang="ru-RU" sz="3200"/>
              <a:t> Работа с сокетами</a:t>
            </a:r>
            <a:endParaRPr/>
          </a:p>
          <a:p>
            <a:pPr indent="-4572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AutoNum type="arabicPeriod"/>
            </a:pPr>
            <a:r>
              <a:rPr lang="ru-RU" sz="3200"/>
              <a:t>Погрузиться в тесты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unittest. Модульное тестирование</a:t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1512000" y="1383325"/>
            <a:ext cx="3505500" cy="808800"/>
          </a:xfrm>
          <a:prstGeom prst="wedgeEllipseCallout">
            <a:avLst>
              <a:gd fmla="val -20833" name="adj1"/>
              <a:gd fmla="val -671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/>
              <a:t>Произошёл от JUnit (Java)</a:t>
            </a:r>
            <a:endParaRPr b="1" sz="1800"/>
          </a:p>
        </p:txBody>
      </p:sp>
      <p:sp>
        <p:nvSpPr>
          <p:cNvPr id="370" name="Google Shape;370;p38"/>
          <p:cNvSpPr/>
          <p:nvPr/>
        </p:nvSpPr>
        <p:spPr>
          <a:xfrm>
            <a:off x="5334000" y="1746750"/>
            <a:ext cx="2942400" cy="23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8481800" y="1230925"/>
            <a:ext cx="3604800" cy="1981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Тесты - это </a:t>
            </a:r>
            <a:r>
              <a:rPr b="1" lang="ru-RU" sz="2000"/>
              <a:t>классы-</a:t>
            </a:r>
            <a:r>
              <a:rPr lang="ru-RU" sz="2000"/>
              <a:t>наследники </a:t>
            </a:r>
            <a:r>
              <a:rPr b="1" lang="ru-RU" sz="2200">
                <a:solidFill>
                  <a:srgbClr val="5B0F00"/>
                </a:solidFill>
                <a:latin typeface="Courier New"/>
                <a:ea typeface="Courier New"/>
                <a:cs typeface="Courier New"/>
                <a:sym typeface="Courier New"/>
              </a:rPr>
              <a:t>unittest.TestCase</a:t>
            </a:r>
            <a:r>
              <a:rPr lang="ru-RU" sz="2000"/>
              <a:t>!</a:t>
            </a:r>
            <a:endParaRPr sz="2000"/>
          </a:p>
        </p:txBody>
      </p:sp>
      <p:sp>
        <p:nvSpPr>
          <p:cNvPr id="372" name="Google Shape;372;p38"/>
          <p:cNvSpPr txBox="1"/>
          <p:nvPr/>
        </p:nvSpPr>
        <p:spPr>
          <a:xfrm>
            <a:off x="1113675" y="2321125"/>
            <a:ext cx="79599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TestSplitFunction(unittest.TestCase):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ru-RU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b="1" lang="ru-RU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Выполнить настройку тестов (если необходимо)</a:t>
            </a:r>
            <a:endParaRPr b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b="1" lang="ru-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sz="160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ru-RU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tearDown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    # Выполнить завершающие действия (если необходимо)</a:t>
            </a:r>
            <a:endParaRPr b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b="1" lang="ru-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sz="160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ru-RU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testsimplestring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   	    r </a:t>
            </a:r>
            <a:r>
              <a:rPr b="1" lang="ru-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split(</a:t>
            </a:r>
            <a:r>
              <a:rPr b="1" lang="ru-RU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 100 490.50'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   	    self.assertEqual(r, [</a:t>
            </a:r>
            <a:r>
              <a:rPr b="1" lang="ru-RU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'GOOG'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-RU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'100'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-RU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'490.50'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ru-RU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testtypeconvert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   	    r </a:t>
            </a:r>
            <a:r>
              <a:rPr b="1" lang="ru-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split(</a:t>
            </a:r>
            <a:r>
              <a:rPr b="1" lang="ru-RU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 100 490.50'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ru-RU" sz="16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-RU" sz="16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-RU" sz="16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   	    self.assertEqual(r, [</a:t>
            </a:r>
            <a:r>
              <a:rPr b="1" lang="ru-RU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'GOOG'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, 100, 490.5])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5638800" y="1500550"/>
            <a:ext cx="1242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/>
              <a:t>Поэтому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unittest. Такие разные методы...</a:t>
            </a:r>
            <a:endParaRPr/>
          </a:p>
        </p:txBody>
      </p:sp>
      <p:graphicFrame>
        <p:nvGraphicFramePr>
          <p:cNvPr id="379" name="Google Shape;379;p39"/>
          <p:cNvGraphicFramePr/>
          <p:nvPr/>
        </p:nvGraphicFramePr>
        <p:xfrm>
          <a:off x="1678613" y="158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{E89749AC-3005-425A-BA15-E52FAD5E8CB8}</a:tableStyleId>
              </a:tblPr>
              <a:tblGrid>
                <a:gridCol w="3670775"/>
                <a:gridCol w="3007750"/>
                <a:gridCol w="215625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Проверяет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Появился в Python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assertEqual(a, b)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4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assertNotEqual(a, b)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6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assertTrue(x)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8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ru-RU" sz="18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assertFalse(x)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0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ru-RU" sz="18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assertIs(a, b)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2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/>
                        </a:rPr>
                        <a:t>assertIsNot(a, b)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4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not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5"/>
                        </a:rPr>
                        <a:t>assertIsNone(x)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6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ru-RU" sz="18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b="1" sz="1800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7"/>
                        </a:rPr>
                        <a:t>assertIsNotNone(x)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8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not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ru-RU" sz="18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b="1" sz="1800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9"/>
                        </a:rPr>
                        <a:t>assertIn(a, b)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20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1"/>
                        </a:rPr>
                        <a:t>assertNotIn(a, b)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22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in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3"/>
                        </a:rPr>
                        <a:t>assertIsInstance(a, b)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24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isinstance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(a, b)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5"/>
                        </a:rPr>
                        <a:t>assertNotIsInstance(a, b)</a:t>
                      </a:r>
                      <a:endParaRPr sz="1800">
                        <a:solidFill>
                          <a:srgbClr val="0000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26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</a:t>
                      </a:r>
                      <a:r>
                        <a:rPr b="1" lang="ru-RU" sz="18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isinstance</a:t>
                      </a:r>
                      <a:r>
                        <a:rPr b="1" lang="ru-RU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(a, b)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unittest</a:t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617775" y="13950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38761D"/>
                </a:solidFill>
              </a:rPr>
              <a:t>+</a:t>
            </a:r>
            <a:endParaRPr b="1" sz="4800">
              <a:solidFill>
                <a:srgbClr val="38761D"/>
              </a:solidFill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2332900" y="1946025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доступен в стандартной библиотеке;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выводит понятные сообщения об ошибках;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автоматически находит тесты</a:t>
            </a:r>
            <a:endParaRPr sz="2400"/>
          </a:p>
        </p:txBody>
      </p:sp>
      <p:sp>
        <p:nvSpPr>
          <p:cNvPr id="387" name="Google Shape;387;p40"/>
          <p:cNvSpPr/>
          <p:nvPr/>
        </p:nvSpPr>
        <p:spPr>
          <a:xfrm>
            <a:off x="1617775" y="36810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FF0000"/>
                </a:solidFill>
              </a:rPr>
              <a:t>-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2332900" y="4290350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API от Java;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много лишнего кода;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читается сложнее, чем </a:t>
            </a:r>
            <a:r>
              <a:rPr lang="ru-RU" sz="2400">
                <a:latin typeface="Courier New"/>
                <a:ea typeface="Courier New"/>
                <a:cs typeface="Courier New"/>
                <a:sym typeface="Courier New"/>
              </a:rPr>
              <a:t>doctest </a:t>
            </a:r>
            <a:r>
              <a:rPr lang="ru-RU" sz="2400"/>
              <a:t>и </a:t>
            </a:r>
            <a:r>
              <a:rPr lang="ru-RU" sz="2400"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pytest (он же PyTest / py.test)</a:t>
            </a:r>
            <a:endParaRPr/>
          </a:p>
        </p:txBody>
      </p:sp>
      <p:pic>
        <p:nvPicPr>
          <p:cNvPr id="394" name="Google Shape;3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775" y="257425"/>
            <a:ext cx="1652975" cy="15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1"/>
          <p:cNvSpPr txBox="1"/>
          <p:nvPr/>
        </p:nvSpPr>
        <p:spPr>
          <a:xfrm>
            <a:off x="1606050" y="1934300"/>
            <a:ext cx="90972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 </a:t>
            </a:r>
            <a:r>
              <a:rPr b="1" lang="ru-RU" sz="3000"/>
              <a:t>"Everybody is using </a:t>
            </a:r>
            <a:r>
              <a:rPr b="1" lang="ru-RU" sz="3000">
                <a:latin typeface="Courier New"/>
                <a:ea typeface="Courier New"/>
                <a:cs typeface="Courier New"/>
                <a:sym typeface="Courier New"/>
              </a:rPr>
              <a:t>py.test</a:t>
            </a:r>
            <a:r>
              <a:rPr b="1" lang="ru-RU" sz="3000"/>
              <a:t> anyway..."</a:t>
            </a:r>
            <a:endParaRPr b="1"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 </a:t>
            </a:r>
            <a:r>
              <a:rPr b="1" lang="ru-RU" sz="3000">
                <a:solidFill>
                  <a:srgbClr val="5B0F00"/>
                </a:solidFill>
              </a:rPr>
              <a:t>Guido van Rossum</a:t>
            </a:r>
            <a:endParaRPr b="1" sz="3000">
              <a:solidFill>
                <a:srgbClr val="5B0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666666"/>
                </a:solidFill>
              </a:rPr>
              <a:t>* Все используют py.test по любому…</a:t>
            </a:r>
            <a:endParaRPr sz="30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666666"/>
                </a:solidFill>
              </a:rPr>
              <a:t>Гвидо ван Россум</a:t>
            </a:r>
            <a:endParaRPr sz="3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pytest. Организация тестов</a:t>
            </a:r>
            <a:endParaRPr/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775" y="257425"/>
            <a:ext cx="1652975" cy="15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2"/>
          <p:cNvPicPr preferRelativeResize="0"/>
          <p:nvPr/>
        </p:nvPicPr>
        <p:blipFill rotWithShape="1">
          <a:blip r:embed="rId4">
            <a:alphaModFix/>
          </a:blip>
          <a:srcRect b="5806" l="5487" r="6846" t="7395"/>
          <a:stretch/>
        </p:blipFill>
        <p:spPr>
          <a:xfrm>
            <a:off x="7211575" y="3036275"/>
            <a:ext cx="4593576" cy="34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2"/>
          <p:cNvSpPr txBox="1"/>
          <p:nvPr/>
        </p:nvSpPr>
        <p:spPr>
          <a:xfrm>
            <a:off x="1043350" y="1582200"/>
            <a:ext cx="9768600" cy="3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>
                <a:solidFill>
                  <a:srgbClr val="0000FF"/>
                </a:solidFill>
              </a:rPr>
              <a:t>Функции </a:t>
            </a:r>
            <a:r>
              <a:rPr lang="ru-RU" sz="2400"/>
              <a:t>с префиксом 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test_</a:t>
            </a:r>
            <a:r>
              <a:rPr lang="ru-RU" sz="2400"/>
              <a:t>  в имени</a:t>
            </a:r>
            <a:endParaRPr sz="2400"/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>
                <a:solidFill>
                  <a:srgbClr val="9900FF"/>
                </a:solidFill>
              </a:rPr>
              <a:t>Класс </a:t>
            </a:r>
            <a:r>
              <a:rPr lang="ru-RU" sz="2400"/>
              <a:t>с префиксом 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ru-RU" sz="2400"/>
              <a:t>  </a:t>
            </a:r>
            <a:r>
              <a:rPr lang="ru-RU" sz="2400"/>
              <a:t>в имени</a:t>
            </a:r>
            <a:endParaRPr sz="2400"/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>
                <a:solidFill>
                  <a:srgbClr val="990000"/>
                </a:solidFill>
              </a:rPr>
              <a:t>Метод </a:t>
            </a:r>
            <a:r>
              <a:rPr lang="ru-RU" sz="2400"/>
              <a:t>с префиксом 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test_</a:t>
            </a:r>
            <a:r>
              <a:rPr b="1" lang="ru-RU" sz="2400"/>
              <a:t>  </a:t>
            </a:r>
            <a:r>
              <a:rPr lang="ru-RU" sz="2400"/>
              <a:t>в имени</a:t>
            </a:r>
            <a:endParaRPr sz="2400"/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>
                <a:solidFill>
                  <a:srgbClr val="C27BA0"/>
                </a:solidFill>
              </a:rPr>
              <a:t>Класс-наследник</a:t>
            </a:r>
            <a:r>
              <a:rPr lang="ru-RU" sz="2400"/>
              <a:t> 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unittest.TestCase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ru-RU" sz="2400">
                <a:solidFill>
                  <a:srgbClr val="38761D"/>
                </a:solidFill>
              </a:rPr>
              <a:t>Доктесты</a:t>
            </a:r>
            <a:endParaRPr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pytest. Запуск тестов</a:t>
            </a:r>
            <a:endParaRPr/>
          </a:p>
        </p:txBody>
      </p:sp>
      <p:pic>
        <p:nvPicPr>
          <p:cNvPr id="409" name="Google Shape;4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775" y="257425"/>
            <a:ext cx="1652975" cy="15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3"/>
          <p:cNvSpPr txBox="1"/>
          <p:nvPr/>
        </p:nvSpPr>
        <p:spPr>
          <a:xfrm>
            <a:off x="1570900" y="1230925"/>
            <a:ext cx="9768600" cy="4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&gt; python -m pytest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&gt; python -m pytest &lt;модуль.py&gt;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&gt; python -m pytest &lt;модуль.py&gt;::&lt;test_func&gt;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&gt; python -m pytest &lt;модуль.py&gt; --doctest-modules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43"/>
          <p:cNvSpPr/>
          <p:nvPr/>
        </p:nvSpPr>
        <p:spPr>
          <a:xfrm>
            <a:off x="5873275" y="1465375"/>
            <a:ext cx="3434700" cy="574500"/>
          </a:xfrm>
          <a:prstGeom prst="wedgeRoundRectCallout">
            <a:avLst>
              <a:gd fmla="val -59816" name="adj1"/>
              <a:gd fmla="val 459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Все тесты</a:t>
            </a:r>
            <a:r>
              <a:rPr lang="ru-RU" sz="1600"/>
              <a:t> в текущей и вложенных директориях</a:t>
            </a:r>
            <a:endParaRPr sz="1600"/>
          </a:p>
        </p:txBody>
      </p:sp>
      <p:sp>
        <p:nvSpPr>
          <p:cNvPr id="412" name="Google Shape;412;p43"/>
          <p:cNvSpPr/>
          <p:nvPr/>
        </p:nvSpPr>
        <p:spPr>
          <a:xfrm>
            <a:off x="6418400" y="2280125"/>
            <a:ext cx="3434700" cy="574500"/>
          </a:xfrm>
          <a:prstGeom prst="wedgeRoundRectCallout">
            <a:avLst>
              <a:gd fmla="val -59816" name="adj1"/>
              <a:gd fmla="val 459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Все тесты</a:t>
            </a:r>
            <a:r>
              <a:rPr lang="ru-RU" sz="1600"/>
              <a:t> в указанном файле</a:t>
            </a:r>
            <a:endParaRPr sz="1600"/>
          </a:p>
        </p:txBody>
      </p:sp>
      <p:sp>
        <p:nvSpPr>
          <p:cNvPr id="413" name="Google Shape;413;p43"/>
          <p:cNvSpPr/>
          <p:nvPr/>
        </p:nvSpPr>
        <p:spPr>
          <a:xfrm>
            <a:off x="6948900" y="3405425"/>
            <a:ext cx="3950700" cy="574500"/>
          </a:xfrm>
          <a:prstGeom prst="wedgeRoundRectCallout">
            <a:avLst>
              <a:gd fmla="val -59816" name="adj1"/>
              <a:gd fmla="val 459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Указанный тест</a:t>
            </a:r>
            <a:r>
              <a:rPr lang="ru-RU" sz="1600"/>
              <a:t> в указанном файле</a:t>
            </a:r>
            <a:endParaRPr sz="1600"/>
          </a:p>
        </p:txBody>
      </p:sp>
      <p:sp>
        <p:nvSpPr>
          <p:cNvPr id="414" name="Google Shape;414;p43"/>
          <p:cNvSpPr/>
          <p:nvPr/>
        </p:nvSpPr>
        <p:spPr>
          <a:xfrm>
            <a:off x="7329900" y="4530725"/>
            <a:ext cx="4393200" cy="574500"/>
          </a:xfrm>
          <a:prstGeom prst="wedgeRoundRectCallout">
            <a:avLst>
              <a:gd fmla="val -59816" name="adj1"/>
              <a:gd fmla="val 459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Выполнить </a:t>
            </a:r>
            <a:r>
              <a:rPr b="1" lang="ru-RU" sz="1600"/>
              <a:t>доктесты</a:t>
            </a:r>
            <a:r>
              <a:rPr lang="ru-RU" sz="1600"/>
              <a:t> в указанном файле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pytest. Фикстуры (fixtures)</a:t>
            </a:r>
            <a:endParaRPr/>
          </a:p>
        </p:txBody>
      </p:sp>
      <p:pic>
        <p:nvPicPr>
          <p:cNvPr id="420" name="Google Shape;4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3116" y="257425"/>
            <a:ext cx="1389634" cy="13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4"/>
          <p:cNvSpPr/>
          <p:nvPr/>
        </p:nvSpPr>
        <p:spPr>
          <a:xfrm>
            <a:off x="1572825" y="1258750"/>
            <a:ext cx="8434200" cy="574500"/>
          </a:xfrm>
          <a:prstGeom prst="wedgeRoundRectCallout">
            <a:avLst>
              <a:gd fmla="val -17445" name="adj1"/>
              <a:gd fmla="val -7628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Функции и методы, которые запускаются </a:t>
            </a:r>
            <a:r>
              <a:rPr b="1" lang="ru-RU"/>
              <a:t>для создания соответствующего окружения</a:t>
            </a:r>
            <a:r>
              <a:rPr lang="ru-RU"/>
              <a:t> для теста</a:t>
            </a:r>
            <a:endParaRPr sz="1600"/>
          </a:p>
        </p:txBody>
      </p:sp>
      <p:pic>
        <p:nvPicPr>
          <p:cNvPr id="422" name="Google Shape;4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850" y="1910975"/>
            <a:ext cx="4635388" cy="471994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4"/>
          <p:cNvSpPr/>
          <p:nvPr/>
        </p:nvSpPr>
        <p:spPr>
          <a:xfrm>
            <a:off x="4743625" y="2176600"/>
            <a:ext cx="3123900" cy="2265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44"/>
          <p:cNvCxnSpPr>
            <a:endCxn id="423" idx="6"/>
          </p:cNvCxnSpPr>
          <p:nvPr/>
        </p:nvCxnSpPr>
        <p:spPr>
          <a:xfrm flipH="1">
            <a:off x="7867525" y="2887450"/>
            <a:ext cx="969300" cy="42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4"/>
          <p:cNvSpPr/>
          <p:nvPr/>
        </p:nvSpPr>
        <p:spPr>
          <a:xfrm>
            <a:off x="8836975" y="2176600"/>
            <a:ext cx="1294500" cy="574500"/>
          </a:xfrm>
          <a:prstGeom prst="wedgeRoundRectCallout">
            <a:avLst>
              <a:gd fmla="val -50960" name="adj1"/>
              <a:gd fmla="val 8025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Это </a:t>
            </a:r>
            <a:r>
              <a:rPr b="1" lang="ru-RU" sz="2400"/>
              <a:t>тест</a:t>
            </a:r>
            <a:endParaRPr b="1" sz="2400"/>
          </a:p>
        </p:txBody>
      </p:sp>
      <p:sp>
        <p:nvSpPr>
          <p:cNvPr id="426" name="Google Shape;426;p44"/>
          <p:cNvSpPr/>
          <p:nvPr/>
        </p:nvSpPr>
        <p:spPr>
          <a:xfrm>
            <a:off x="3758825" y="3036925"/>
            <a:ext cx="4654975" cy="3572150"/>
          </a:xfrm>
          <a:custGeom>
            <a:rect b="b" l="l" r="r" t="t"/>
            <a:pathLst>
              <a:path extrusionOk="0" h="142886" w="186199">
                <a:moveTo>
                  <a:pt x="33357" y="16430"/>
                </a:moveTo>
                <a:lnTo>
                  <a:pt x="23897" y="0"/>
                </a:lnTo>
                <a:lnTo>
                  <a:pt x="19915" y="9460"/>
                </a:lnTo>
                <a:lnTo>
                  <a:pt x="19915" y="36842"/>
                </a:lnTo>
                <a:lnTo>
                  <a:pt x="10953" y="55761"/>
                </a:lnTo>
                <a:lnTo>
                  <a:pt x="0" y="71692"/>
                </a:lnTo>
                <a:lnTo>
                  <a:pt x="7966" y="101564"/>
                </a:lnTo>
                <a:lnTo>
                  <a:pt x="29374" y="116001"/>
                </a:lnTo>
                <a:lnTo>
                  <a:pt x="51778" y="133924"/>
                </a:lnTo>
                <a:lnTo>
                  <a:pt x="84138" y="142886"/>
                </a:lnTo>
                <a:lnTo>
                  <a:pt x="107538" y="135916"/>
                </a:lnTo>
                <a:lnTo>
                  <a:pt x="133924" y="117495"/>
                </a:lnTo>
                <a:lnTo>
                  <a:pt x="155332" y="98576"/>
                </a:lnTo>
                <a:lnTo>
                  <a:pt x="186199" y="81151"/>
                </a:lnTo>
                <a:lnTo>
                  <a:pt x="177736" y="70198"/>
                </a:lnTo>
                <a:lnTo>
                  <a:pt x="153341" y="61735"/>
                </a:lnTo>
                <a:lnTo>
                  <a:pt x="110525" y="62233"/>
                </a:lnTo>
                <a:lnTo>
                  <a:pt x="90610" y="65220"/>
                </a:lnTo>
                <a:lnTo>
                  <a:pt x="72688" y="62731"/>
                </a:lnTo>
                <a:lnTo>
                  <a:pt x="47795" y="42318"/>
                </a:lnTo>
                <a:close/>
              </a:path>
            </a:pathLst>
          </a:custGeom>
          <a:noFill/>
          <a:ln cap="flat" cmpd="sng" w="28575">
            <a:solidFill>
              <a:srgbClr val="FF00FF"/>
            </a:solidFill>
            <a:prstDash val="dashDot"/>
            <a:round/>
            <a:headEnd len="med" w="med" type="none"/>
            <a:tailEnd len="med" w="med" type="none"/>
          </a:ln>
        </p:spPr>
      </p:sp>
      <p:cxnSp>
        <p:nvCxnSpPr>
          <p:cNvPr id="427" name="Google Shape;427;p44"/>
          <p:cNvCxnSpPr/>
          <p:nvPr/>
        </p:nvCxnSpPr>
        <p:spPr>
          <a:xfrm>
            <a:off x="3002625" y="3699625"/>
            <a:ext cx="1017600" cy="631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44"/>
          <p:cNvSpPr/>
          <p:nvPr/>
        </p:nvSpPr>
        <p:spPr>
          <a:xfrm>
            <a:off x="1327125" y="2963625"/>
            <a:ext cx="1863900" cy="574500"/>
          </a:xfrm>
          <a:prstGeom prst="wedgeRoundRectCallout">
            <a:avLst>
              <a:gd fmla="val 41228" name="adj1"/>
              <a:gd fmla="val 7594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Это </a:t>
            </a:r>
            <a:r>
              <a:rPr b="1" lang="ru-RU" sz="2400"/>
              <a:t>фикстуры</a:t>
            </a:r>
            <a:endParaRPr b="1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pytest. Работа с фикстурами</a:t>
            </a:r>
            <a:endParaRPr/>
          </a:p>
        </p:txBody>
      </p:sp>
      <p:pic>
        <p:nvPicPr>
          <p:cNvPr id="434" name="Google Shape;4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3116" y="257425"/>
            <a:ext cx="1389634" cy="13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5"/>
          <p:cNvSpPr txBox="1"/>
          <p:nvPr/>
        </p:nvSpPr>
        <p:spPr>
          <a:xfrm>
            <a:off x="1512000" y="1582200"/>
            <a:ext cx="99153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Стандартные фикстуры (</a:t>
            </a:r>
            <a:r>
              <a:rPr b="1"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setup_</a:t>
            </a:r>
            <a:r>
              <a:rPr lang="ru-RU" sz="1800"/>
              <a:t>, </a:t>
            </a:r>
            <a:r>
              <a:rPr b="1"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teardown_</a:t>
            </a:r>
            <a:r>
              <a:rPr lang="ru-RU" sz="1800"/>
              <a:t>)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Расширенные фикстуры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 sz="1800"/>
              <a:t>Функции, декорированные </a:t>
            </a:r>
            <a:r>
              <a:rPr b="1" lang="ru-RU" sz="1800">
                <a:solidFill>
                  <a:srgbClr val="783F04"/>
                </a:solidFill>
                <a:latin typeface="Courier New"/>
                <a:ea typeface="Courier New"/>
                <a:cs typeface="Courier New"/>
                <a:sym typeface="Courier New"/>
              </a:rPr>
              <a:t>@pytest.fixture()</a:t>
            </a:r>
            <a:endParaRPr b="1" sz="1800">
              <a:solidFill>
                <a:srgbClr val="783F0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 sz="1800"/>
              <a:t>Вызов:</a:t>
            </a:r>
            <a:endParaRPr sz="1800"/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 sz="1800"/>
              <a:t>Тест, декорированный </a:t>
            </a:r>
            <a:r>
              <a:rPr b="1" lang="ru-RU" sz="1800">
                <a:solidFill>
                  <a:srgbClr val="783F04"/>
                </a:solidFill>
                <a:latin typeface="Courier New"/>
                <a:ea typeface="Courier New"/>
                <a:cs typeface="Courier New"/>
                <a:sym typeface="Courier New"/>
              </a:rPr>
              <a:t>@pytest.mark.usefixtures()</a:t>
            </a:r>
            <a:endParaRPr b="1" sz="1800">
              <a:solidFill>
                <a:srgbClr val="783F0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 sz="1800"/>
              <a:t>Фикстура - как первый параметр теста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 sz="1800"/>
              <a:t>Сброс окружения (teardown):</a:t>
            </a:r>
            <a:endParaRPr sz="1800"/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 sz="1800"/>
              <a:t>добавить в фикстуру финализатор (через </a:t>
            </a:r>
            <a:r>
              <a:rPr b="1"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addfinalizer</a:t>
            </a:r>
            <a:r>
              <a:rPr lang="ru-RU" sz="1800"/>
              <a:t> объекта 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-RU" sz="1800"/>
              <a:t>)</a:t>
            </a:r>
            <a:endParaRPr sz="1800"/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 sz="1800"/>
              <a:t>использовать </a:t>
            </a:r>
            <a:r>
              <a:rPr b="1" lang="ru-RU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endParaRPr sz="1800">
              <a:solidFill>
                <a:srgbClr val="990000"/>
              </a:solidFill>
            </a:endParaRPr>
          </a:p>
        </p:txBody>
      </p:sp>
      <p:pic>
        <p:nvPicPr>
          <p:cNvPr id="436" name="Google Shape;43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1400" y="1871849"/>
            <a:ext cx="2461350" cy="25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pytest</a:t>
            </a:r>
            <a:endParaRPr/>
          </a:p>
        </p:txBody>
      </p:sp>
      <p:sp>
        <p:nvSpPr>
          <p:cNvPr id="442" name="Google Shape;442;p46"/>
          <p:cNvSpPr/>
          <p:nvPr/>
        </p:nvSpPr>
        <p:spPr>
          <a:xfrm>
            <a:off x="1617775" y="13950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38761D"/>
                </a:solidFill>
              </a:rPr>
              <a:t>+</a:t>
            </a:r>
            <a:endParaRPr b="1" sz="4800">
              <a:solidFill>
                <a:srgbClr val="38761D"/>
              </a:solidFill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2332900" y="1946025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нет API, тесты - простые функции;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удобный вывод результатов тестов;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параметризация - это удобно;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фикстуры могут переиспользоваться</a:t>
            </a:r>
            <a:endParaRPr sz="2400"/>
          </a:p>
        </p:txBody>
      </p:sp>
      <p:sp>
        <p:nvSpPr>
          <p:cNvPr id="444" name="Google Shape;444;p46"/>
          <p:cNvSpPr/>
          <p:nvPr/>
        </p:nvSpPr>
        <p:spPr>
          <a:xfrm>
            <a:off x="1617775" y="36810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FF0000"/>
                </a:solidFill>
              </a:rPr>
              <a:t>-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2332900" y="4290350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много “магии”;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сторонний модуль</a:t>
            </a:r>
            <a:endParaRPr sz="2400"/>
          </a:p>
        </p:txBody>
      </p:sp>
      <p:pic>
        <p:nvPicPr>
          <p:cNvPr id="446" name="Google Shape;4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775" y="257425"/>
            <a:ext cx="1652975" cy="15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>
            <p:ph type="title"/>
          </p:nvPr>
        </p:nvSpPr>
        <p:spPr>
          <a:xfrm>
            <a:off x="1023902" y="428604"/>
            <a:ext cx="11168098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Разработка через тестирование. TDD</a:t>
            </a:r>
            <a:endParaRPr/>
          </a:p>
        </p:txBody>
      </p:sp>
      <p:sp>
        <p:nvSpPr>
          <p:cNvPr id="452" name="Google Shape;452;p4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10" y="1571612"/>
            <a:ext cx="8398493" cy="481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900" y="3829551"/>
            <a:ext cx="2227376" cy="22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609600" y="142852"/>
            <a:ext cx="10972800" cy="71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32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PEP 8</a:t>
            </a:r>
            <a:endParaRPr b="0" i="0" sz="432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2672698" y="5871150"/>
            <a:ext cx="890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https://www.python.org/dev/peps/pep-0008/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http://pep8.ru/doc/pep8/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http://pythonworld.ru/osnovy/pep-8-rukovodstvo-po-napisaniyu-koda-na-python.html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ownloads\py\3676_buyuk.jpg" id="159" name="Google Shape;15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8403" y="2014128"/>
            <a:ext cx="2614800" cy="175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1"/>
          <p:cNvGrpSpPr/>
          <p:nvPr/>
        </p:nvGrpSpPr>
        <p:grpSpPr>
          <a:xfrm>
            <a:off x="952465" y="2748503"/>
            <a:ext cx="2614818" cy="1108990"/>
            <a:chOff x="2928771" y="1988098"/>
            <a:chExt cx="1961113" cy="1108990"/>
          </a:xfrm>
        </p:grpSpPr>
        <p:sp>
          <p:nvSpPr>
            <p:cNvPr id="161" name="Google Shape;161;p21"/>
            <p:cNvSpPr txBox="1"/>
            <p:nvPr/>
          </p:nvSpPr>
          <p:spPr>
            <a:xfrm>
              <a:off x="2928771" y="1988098"/>
              <a:ext cx="1961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строка_кода…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 rot="5400000">
              <a:off x="3750332" y="1676135"/>
              <a:ext cx="71400" cy="1714500"/>
            </a:xfrm>
            <a:prstGeom prst="rightBrace">
              <a:avLst>
                <a:gd fmla="val 8333" name="adj1"/>
                <a:gd fmla="val 50378" name="adj2"/>
              </a:avLst>
            </a:prstGeom>
            <a:noFill/>
            <a:ln cap="flat" cmpd="sng" w="19050">
              <a:solidFill>
                <a:srgbClr val="117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3428837" y="2573888"/>
              <a:ext cx="43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79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1"/>
          <p:cNvGrpSpPr/>
          <p:nvPr/>
        </p:nvGrpSpPr>
        <p:grpSpPr>
          <a:xfrm>
            <a:off x="2381225" y="3924305"/>
            <a:ext cx="2091208" cy="1569600"/>
            <a:chOff x="4572001" y="2566982"/>
            <a:chExt cx="1568406" cy="1569600"/>
          </a:xfrm>
        </p:grpSpPr>
        <p:sp>
          <p:nvSpPr>
            <p:cNvPr id="165" name="Google Shape;165;p21"/>
            <p:cNvSpPr txBox="1"/>
            <p:nvPr/>
          </p:nvSpPr>
          <p:spPr>
            <a:xfrm>
              <a:off x="4572001" y="2566982"/>
              <a:ext cx="7035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4857763" y="3253077"/>
              <a:ext cx="117600" cy="428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117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5029207" y="3253086"/>
              <a:ext cx="111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строки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857214" y="1386419"/>
            <a:ext cx="1885341" cy="795098"/>
            <a:chOff x="928662" y="1514048"/>
            <a:chExt cx="928694" cy="795098"/>
          </a:xfrm>
        </p:grpSpPr>
        <p:sp>
          <p:nvSpPr>
            <p:cNvPr id="169" name="Google Shape;169;p21"/>
            <p:cNvSpPr txBox="1"/>
            <p:nvPr/>
          </p:nvSpPr>
          <p:spPr>
            <a:xfrm>
              <a:off x="928662" y="1785926"/>
              <a:ext cx="9286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● ● ● ●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928662" y="1514048"/>
              <a:ext cx="759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65D"/>
                </a:buClr>
                <a:buFont typeface="Arial"/>
                <a:buNone/>
              </a:pPr>
              <a:r>
                <a:rPr b="0" i="1" lang="ru-RU" sz="2800" u="none" cap="none" strike="noStrike">
                  <a:solidFill>
                    <a:srgbClr val="17365D"/>
                  </a:solidFill>
                  <a:latin typeface="Arial"/>
                  <a:ea typeface="Arial"/>
                  <a:cs typeface="Arial"/>
                  <a:sym typeface="Arial"/>
                </a:rPr>
                <a:t>отступ</a:t>
              </a:r>
              <a:endParaRPr b="0" i="1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1"/>
          <p:cNvGrpSpPr/>
          <p:nvPr/>
        </p:nvGrpSpPr>
        <p:grpSpPr>
          <a:xfrm>
            <a:off x="8667769" y="3643314"/>
            <a:ext cx="1680269" cy="502325"/>
            <a:chOff x="1928794" y="5143512"/>
            <a:chExt cx="1260201" cy="502325"/>
          </a:xfrm>
        </p:grpSpPr>
        <p:sp>
          <p:nvSpPr>
            <p:cNvPr id="172" name="Google Shape;172;p21"/>
            <p:cNvSpPr txBox="1"/>
            <p:nvPr/>
          </p:nvSpPr>
          <p:spPr>
            <a:xfrm>
              <a:off x="1928794" y="5214950"/>
              <a:ext cx="12602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имена: I O l</a:t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173;p21"/>
            <p:cNvCxnSpPr/>
            <p:nvPr/>
          </p:nvCxnSpPr>
          <p:spPr>
            <a:xfrm flipH="1" rot="-5400000">
              <a:off x="2696752" y="5179231"/>
              <a:ext cx="500066" cy="42862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4" name="Google Shape;174;p21"/>
          <p:cNvGrpSpPr/>
          <p:nvPr/>
        </p:nvGrpSpPr>
        <p:grpSpPr>
          <a:xfrm>
            <a:off x="9620275" y="2285993"/>
            <a:ext cx="1443024" cy="1002391"/>
            <a:chOff x="7254819" y="3857628"/>
            <a:chExt cx="1082268" cy="1002391"/>
          </a:xfrm>
        </p:grpSpPr>
        <p:sp>
          <p:nvSpPr>
            <p:cNvPr id="175" name="Google Shape;175;p21"/>
            <p:cNvSpPr txBox="1"/>
            <p:nvPr/>
          </p:nvSpPr>
          <p:spPr>
            <a:xfrm>
              <a:off x="7399089" y="4143380"/>
              <a:ext cx="66869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Font typeface="Arial"/>
                <a:buNone/>
              </a:pPr>
              <a:r>
                <a:rPr b="1" i="0" lang="ru-RU" sz="2200" u="none" cap="none" strike="noStrike">
                  <a:solidFill>
                    <a:srgbClr val="4F81BD"/>
                  </a:solidFill>
                  <a:latin typeface="Arial"/>
                  <a:ea typeface="Arial"/>
                  <a:cs typeface="Arial"/>
                  <a:sym typeface="Arial"/>
                </a:rPr>
                <a:t>None</a:t>
              </a:r>
              <a:endParaRPr b="1" i="0" sz="2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7254819" y="3857628"/>
              <a:ext cx="108226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Font typeface="Arial"/>
                <a:buNone/>
              </a:pPr>
              <a:r>
                <a:rPr b="1" i="0" lang="ru-RU" sz="22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is (is not)</a:t>
              </a:r>
              <a:endParaRPr b="1" i="0" sz="22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>
              <a:off x="7605668" y="4429132"/>
              <a:ext cx="386164" cy="430887"/>
              <a:chOff x="7605668" y="4543490"/>
              <a:chExt cx="386164" cy="430887"/>
            </a:xfrm>
          </p:grpSpPr>
          <p:sp>
            <p:nvSpPr>
              <p:cNvPr id="178" name="Google Shape;178;p21"/>
              <p:cNvSpPr txBox="1"/>
              <p:nvPr/>
            </p:nvSpPr>
            <p:spPr>
              <a:xfrm>
                <a:off x="7605668" y="4543490"/>
                <a:ext cx="38616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1" i="0" lang="ru-RU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==</a:t>
                </a:r>
                <a:endParaRPr b="1" i="0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" name="Google Shape;179;p21"/>
              <p:cNvCxnSpPr/>
              <p:nvPr/>
            </p:nvCxnSpPr>
            <p:spPr>
              <a:xfrm flipH="1" rot="5400000">
                <a:off x="7736705" y="4655410"/>
                <a:ext cx="233362" cy="15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0" name="Google Shape;180;p21"/>
          <p:cNvGrpSpPr/>
          <p:nvPr/>
        </p:nvGrpSpPr>
        <p:grpSpPr>
          <a:xfrm>
            <a:off x="9144022" y="1071546"/>
            <a:ext cx="2125903" cy="707886"/>
            <a:chOff x="5572132" y="2857496"/>
            <a:chExt cx="1594427" cy="707886"/>
          </a:xfrm>
        </p:grpSpPr>
        <p:sp>
          <p:nvSpPr>
            <p:cNvPr id="181" name="Google Shape;181;p21"/>
            <p:cNvSpPr txBox="1"/>
            <p:nvPr/>
          </p:nvSpPr>
          <p:spPr>
            <a:xfrm>
              <a:off x="5572132" y="2857496"/>
              <a:ext cx="15944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булево </a:t>
              </a:r>
              <a:r>
                <a:rPr b="1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==</a:t>
              </a:r>
              <a:r>
                <a:rPr b="0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ru-RU" sz="20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булево </a:t>
              </a:r>
              <a:r>
                <a:rPr b="1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==</a:t>
              </a:r>
              <a:r>
                <a:rPr b="0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ru-RU" sz="20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1" i="0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21"/>
            <p:cNvCxnSpPr/>
            <p:nvPr/>
          </p:nvCxnSpPr>
          <p:spPr>
            <a:xfrm flipH="1" rot="-5400000">
              <a:off x="6072198" y="2928934"/>
              <a:ext cx="642942" cy="50006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3" name="Google Shape;183;p21"/>
          <p:cNvGrpSpPr/>
          <p:nvPr/>
        </p:nvGrpSpPr>
        <p:grpSpPr>
          <a:xfrm>
            <a:off x="5369439" y="4500571"/>
            <a:ext cx="3679032" cy="1015663"/>
            <a:chOff x="6241813" y="785794"/>
            <a:chExt cx="2759343" cy="1015663"/>
          </a:xfrm>
        </p:grpSpPr>
        <p:sp>
          <p:nvSpPr>
            <p:cNvPr id="184" name="Google Shape;184;p21"/>
            <p:cNvSpPr txBox="1"/>
            <p:nvPr/>
          </p:nvSpPr>
          <p:spPr>
            <a:xfrm>
              <a:off x="6304373" y="1142983"/>
              <a:ext cx="25622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ourier New"/>
                <a:buNone/>
              </a:pPr>
              <a:r>
                <a:rPr b="1" i="0" lang="ru-RU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 = b + c – d * e / f</a:t>
              </a: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6241813" y="785794"/>
              <a:ext cx="275934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1 пробел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между операторами</a:t>
              </a:r>
              <a:endParaRPr b="1" i="0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/>
          </a:p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1512000" y="2170800"/>
            <a:ext cx="9789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ru-RU"/>
              <a:t>Прочитать</a:t>
            </a:r>
            <a:r>
              <a:rPr b="1" lang="ru-RU"/>
              <a:t> PEP-8</a:t>
            </a:r>
            <a:r>
              <a:rPr lang="ru-RU"/>
              <a:t> и писать только красивый код!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ru-RU"/>
              <a:t>П</a:t>
            </a:r>
            <a:r>
              <a:rPr lang="ru-RU"/>
              <a:t>ростое </a:t>
            </a:r>
            <a:r>
              <a:rPr b="1" lang="ru-RU"/>
              <a:t>клиент-серверное</a:t>
            </a:r>
            <a:r>
              <a:rPr lang="ru-RU"/>
              <a:t> взаимодействие по протоколу JIM (JSON IM)</a:t>
            </a:r>
            <a:endParaRPr/>
          </a:p>
          <a:p>
            <a:pPr indent="-25400" lvl="1" marL="711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/>
              <a:t>клиент отправляет запрос серверу;</a:t>
            </a:r>
            <a:endParaRPr/>
          </a:p>
          <a:p>
            <a:pPr indent="-25400" lvl="1" marL="711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/>
              <a:t>сервер отвечает соответствующим кодом результата.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всех заданий </a:t>
            </a:r>
            <a:r>
              <a:rPr b="1" i="0" lang="ru-RU" sz="2000" u="none" cap="none" strike="noStrike">
                <a:solidFill>
                  <a:srgbClr val="2C2D30"/>
                </a:solidFill>
              </a:rPr>
              <a:t>написать тесты</a:t>
            </a: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(doctest, unittest </a:t>
            </a:r>
            <a:r>
              <a:rPr lang="ru-RU"/>
              <a:t>/</a:t>
            </a: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000" u="none" cap="none" strike="noStrike">
                <a:solidFill>
                  <a:srgbClr val="2C2D30"/>
                </a:solidFill>
              </a:rPr>
              <a:t>pytest</a:t>
            </a: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>
            <p:ph type="title"/>
          </p:nvPr>
        </p:nvSpPr>
        <p:spPr>
          <a:xfrm>
            <a:off x="1512000" y="2226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Общая схема проекта</a:t>
            </a:r>
            <a:endParaRPr/>
          </a:p>
        </p:txBody>
      </p:sp>
      <p:pic>
        <p:nvPicPr>
          <p:cNvPr id="467" name="Google Shape;4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725" y="1337850"/>
            <a:ext cx="7738624" cy="51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/>
          </a:p>
        </p:txBody>
      </p:sp>
      <p:sp>
        <p:nvSpPr>
          <p:cNvPr id="473" name="Google Shape;473;p50"/>
          <p:cNvSpPr txBox="1"/>
          <p:nvPr>
            <p:ph idx="1" type="body"/>
          </p:nvPr>
        </p:nvSpPr>
        <p:spPr>
          <a:xfrm>
            <a:off x="1512000" y="2628000"/>
            <a:ext cx="10023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/>
              <a:t>[Видео] </a:t>
            </a:r>
            <a:r>
              <a:rPr b="1" lang="ru-RU" sz="2400"/>
              <a:t>Продвинутое использование py test</a:t>
            </a:r>
            <a:r>
              <a:rPr lang="ru-RU" sz="2400"/>
              <a:t>, Андрей Светлов </a:t>
            </a:r>
            <a:r>
              <a:rPr lang="ru-RU" sz="2400" u="sng">
                <a:solidFill>
                  <a:schemeClr val="hlink"/>
                </a:solidFill>
                <a:hlinkClick r:id="rId3"/>
              </a:rPr>
              <a:t>https://youtu.be/7KgihdKTWY4</a:t>
            </a:r>
            <a:endParaRPr sz="2400"/>
          </a:p>
          <a:p>
            <a:pPr indent="-3810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/>
              <a:t>Тестирование. Начало     </a:t>
            </a:r>
            <a:r>
              <a:rPr lang="ru-RU" sz="2400" u="sng">
                <a:solidFill>
                  <a:schemeClr val="hlink"/>
                </a:solidFill>
                <a:hlinkClick r:id="rId4"/>
              </a:rPr>
              <a:t>https://habrahabr.ru/post/121162/</a:t>
            </a:r>
            <a:endParaRPr sz="2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609600" y="142852"/>
            <a:ext cx="10972800" cy="71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32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PEP 8</a:t>
            </a:r>
            <a:endParaRPr b="0" i="0" sz="432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ownloads\py\3676_buyuk.jpg"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612" y="1583925"/>
            <a:ext cx="2371800" cy="186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2"/>
          <p:cNvGrpSpPr/>
          <p:nvPr/>
        </p:nvGrpSpPr>
        <p:grpSpPr>
          <a:xfrm>
            <a:off x="380960" y="857232"/>
            <a:ext cx="3217547" cy="1285884"/>
            <a:chOff x="3786181" y="3071810"/>
            <a:chExt cx="2413160" cy="1285884"/>
          </a:xfrm>
        </p:grpSpPr>
        <p:sp>
          <p:nvSpPr>
            <p:cNvPr id="193" name="Google Shape;193;p22"/>
            <p:cNvSpPr txBox="1"/>
            <p:nvPr/>
          </p:nvSpPr>
          <p:spPr>
            <a:xfrm>
              <a:off x="3786181" y="3434364"/>
              <a:ext cx="24131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ourier New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</a:t>
              </a:r>
              <a:r>
                <a:rPr b="1" i="0" lang="ru-RU" sz="1800" u="none" cap="none" strike="noStrike">
                  <a:solidFill>
                    <a:srgbClr val="17365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standart    # 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ourier New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</a:t>
              </a:r>
              <a:r>
                <a:rPr b="1" i="0" lang="ru-RU" sz="1800" u="none" cap="none" strike="noStrike">
                  <a:solidFill>
                    <a:srgbClr val="95373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third-party # 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ourier New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</a:t>
              </a:r>
              <a:r>
                <a:rPr b="1" i="0" lang="ru-RU" sz="1800" u="none" cap="none" strike="noStrike">
                  <a:solidFill>
                    <a:srgbClr val="E36C0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mymodule    # 3</a:t>
              </a: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4214809" y="3071810"/>
              <a:ext cx="16136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Один на строке</a:t>
              </a:r>
              <a:endParaRPr b="1" i="0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2"/>
          <p:cNvSpPr txBox="1"/>
          <p:nvPr/>
        </p:nvSpPr>
        <p:spPr>
          <a:xfrm>
            <a:off x="571461" y="2571745"/>
            <a:ext cx="2816797" cy="2677656"/>
          </a:xfrm>
          <a:prstGeom prst="rect">
            <a:avLst/>
          </a:prstGeom>
          <a:noFill/>
          <a:ln cap="flat" cmpd="sng" w="9525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/>
              <a:buNone/>
            </a:pPr>
            <a:r>
              <a:rPr b="1" i="0" lang="ru-RU" sz="2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имямодуля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/>
              <a:buNone/>
            </a:pPr>
            <a:r>
              <a:rPr b="1" i="0" lang="ru-RU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ИмяКласса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b="1" i="0" lang="ru-RU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имя_функции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b="1" i="0" lang="ru-RU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имя_метода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b="1" i="0" lang="ru-RU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_внутр_метод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</a:pPr>
            <a:r>
              <a:rPr b="1" i="0" lang="ru-RU" sz="2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УХ_КОНСТАНТА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Font typeface="Arial"/>
              <a:buNone/>
            </a:pPr>
            <a:r>
              <a:rPr b="1" i="0" lang="ru-RU" sz="24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имя_переменной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2"/>
          <p:cNvGrpSpPr/>
          <p:nvPr/>
        </p:nvGrpSpPr>
        <p:grpSpPr>
          <a:xfrm>
            <a:off x="8096264" y="3143248"/>
            <a:ext cx="3300142" cy="1631216"/>
            <a:chOff x="3264083" y="1357298"/>
            <a:chExt cx="2856790" cy="1734442"/>
          </a:xfrm>
        </p:grpSpPr>
        <p:sp>
          <p:nvSpPr>
            <p:cNvPr id="197" name="Google Shape;197;p22"/>
            <p:cNvSpPr txBox="1"/>
            <p:nvPr/>
          </p:nvSpPr>
          <p:spPr>
            <a:xfrm>
              <a:off x="4315376" y="1357298"/>
              <a:ext cx="1226961" cy="1734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префикс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суффикс 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22"/>
            <p:cNvGrpSpPr/>
            <p:nvPr/>
          </p:nvGrpSpPr>
          <p:grpSpPr>
            <a:xfrm>
              <a:off x="5342124" y="1813051"/>
              <a:ext cx="778749" cy="752682"/>
              <a:chOff x="7985330" y="2956059"/>
              <a:chExt cx="778749" cy="752682"/>
            </a:xfrm>
          </p:grpSpPr>
          <p:sp>
            <p:nvSpPr>
              <p:cNvPr id="199" name="Google Shape;199;p22"/>
              <p:cNvSpPr txBox="1"/>
              <p:nvPr/>
            </p:nvSpPr>
            <p:spPr>
              <a:xfrm>
                <a:off x="7985330" y="2956059"/>
                <a:ext cx="778749" cy="752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cрезы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[:3]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0" name="Google Shape;200;p22"/>
              <p:cNvCxnSpPr/>
              <p:nvPr/>
            </p:nvCxnSpPr>
            <p:spPr>
              <a:xfrm>
                <a:off x="8106847" y="3010307"/>
                <a:ext cx="500065" cy="50006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1" name="Google Shape;201;p22"/>
            <p:cNvGrpSpPr/>
            <p:nvPr/>
          </p:nvGrpSpPr>
          <p:grpSpPr>
            <a:xfrm>
              <a:off x="3264083" y="1777779"/>
              <a:ext cx="1978906" cy="870817"/>
              <a:chOff x="5746090" y="2635035"/>
              <a:chExt cx="2198784" cy="870817"/>
            </a:xfrm>
          </p:grpSpPr>
          <p:sp>
            <p:nvSpPr>
              <p:cNvPr id="202" name="Google Shape;202;p22"/>
              <p:cNvSpPr txBox="1"/>
              <p:nvPr/>
            </p:nvSpPr>
            <p:spPr>
              <a:xfrm>
                <a:off x="6000760" y="2678798"/>
                <a:ext cx="1449632" cy="752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.startswith()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.endswith()</a:t>
                </a:r>
                <a:endParaRPr b="0" i="0" sz="20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5746090" y="2635035"/>
                <a:ext cx="2198784" cy="870817"/>
              </a:xfrm>
              <a:prstGeom prst="ellipse">
                <a:avLst/>
              </a:prstGeom>
              <a:noFill/>
              <a:ln cap="flat" cmpd="sng" w="25400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" name="Google Shape;204;p22"/>
          <p:cNvSpPr txBox="1"/>
          <p:nvPr/>
        </p:nvSpPr>
        <p:spPr>
          <a:xfrm>
            <a:off x="8514767" y="857233"/>
            <a:ext cx="28680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Проверка типа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/>
              <a:buNone/>
            </a:pPr>
            <a:r>
              <a:rPr b="1" i="0" lang="ru-RU" sz="2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isinstance(a, list)</a:t>
            </a:r>
            <a:endParaRPr b="1" i="0" sz="24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2"/>
          <p:cNvGrpSpPr/>
          <p:nvPr/>
        </p:nvGrpSpPr>
        <p:grpSpPr>
          <a:xfrm>
            <a:off x="7810512" y="2000241"/>
            <a:ext cx="3987824" cy="707886"/>
            <a:chOff x="2643174" y="4143380"/>
            <a:chExt cx="2990868" cy="707886"/>
          </a:xfrm>
        </p:grpSpPr>
        <p:sp>
          <p:nvSpPr>
            <p:cNvPr id="206" name="Google Shape;206;p22"/>
            <p:cNvSpPr txBox="1"/>
            <p:nvPr/>
          </p:nvSpPr>
          <p:spPr>
            <a:xfrm>
              <a:off x="3071802" y="4143380"/>
              <a:ext cx="256224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ourier New"/>
                <a:buNone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''.join(s1,s2) </a:t>
              </a:r>
              <a:r>
                <a:rPr b="1" i="0" lang="ru-RU" sz="2000" u="none" cap="none" strike="noStrike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fast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ourier New"/>
                <a:buNone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s1 = s1 + s2   </a:t>
              </a:r>
              <a:r>
                <a:rPr b="1" i="0" lang="ru-RU" sz="2000" u="none" cap="none" strike="noStrike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slow</a:t>
              </a:r>
              <a:endParaRPr b="1" i="0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d:\downloads\py\time.jpg" id="207" name="Google Shape;20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3174" y="4143380"/>
              <a:ext cx="500066" cy="5460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22"/>
          <p:cNvGrpSpPr/>
          <p:nvPr/>
        </p:nvGrpSpPr>
        <p:grpSpPr>
          <a:xfrm>
            <a:off x="4095504" y="4071942"/>
            <a:ext cx="3525112" cy="2296090"/>
            <a:chOff x="6929454" y="4572008"/>
            <a:chExt cx="2643900" cy="2296090"/>
          </a:xfrm>
        </p:grpSpPr>
        <p:sp>
          <p:nvSpPr>
            <p:cNvPr id="209" name="Google Shape;209;p22"/>
            <p:cNvSpPr txBox="1"/>
            <p:nvPr/>
          </p:nvSpPr>
          <p:spPr>
            <a:xfrm>
              <a:off x="6929454" y="4929198"/>
              <a:ext cx="26439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"""Краткое описание</a:t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Подробнее – PEP 257.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"""</a:t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7143767" y="4572008"/>
              <a:ext cx="1280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.__doc__()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1523968" y="357166"/>
            <a:ext cx="9870412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lang="ru-RU"/>
              <a:t>Сетевое программирование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50" y="1775391"/>
            <a:ext cx="10639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523975" y="357175"/>
            <a:ext cx="98703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lang="ru-RU" sz="3600"/>
              <a:t>Взаимодействие “клиент-сервер”</a:t>
            </a:r>
            <a:endParaRPr sz="3600"/>
          </a:p>
        </p:txBody>
      </p:sp>
      <p:sp>
        <p:nvSpPr>
          <p:cNvPr id="223" name="Google Shape;223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5" y="1798816"/>
            <a:ext cx="98202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lang="ru-RU"/>
              <a:t>Сокеты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88" y="1494016"/>
            <a:ext cx="96678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lang="ru-RU"/>
              <a:t>TCP-взаимодействие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b="7512" l="0" r="0" t="1751"/>
          <a:stretch/>
        </p:blipFill>
        <p:spPr>
          <a:xfrm>
            <a:off x="3681050" y="1180250"/>
            <a:ext cx="4583725" cy="53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lang="ru-RU"/>
              <a:t>По сети гуляют… байты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867513" y="1895525"/>
            <a:ext cx="10456972" cy="340327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900" y="1895525"/>
            <a:ext cx="1008175" cy="114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648" y="1986391"/>
            <a:ext cx="8477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8525" y="4095239"/>
            <a:ext cx="1289375" cy="63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07750" y="3789449"/>
            <a:ext cx="18573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6350" y="3309474"/>
            <a:ext cx="1396500" cy="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6525" y="2625974"/>
            <a:ext cx="1731450" cy="5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00" y="4384398"/>
            <a:ext cx="1652950" cy="14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