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CDD1A8E-2C98-4052-B90D-DE994D57EF32}">
  <a:tblStyle styleId="{5CDD1A8E-2C98-4052-B90D-DE994D57EF3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399" cy="30860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>
  <p:cSld name="Титульный слайд">
    <p:bg>
      <p:bgPr>
        <a:solidFill>
          <a:srgbClr val="E9EDF4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303837" y="4581525"/>
            <a:ext cx="6121400" cy="151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5303837" y="2276475"/>
            <a:ext cx="6121400" cy="2305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5303837" y="760412"/>
            <a:ext cx="6121401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3" type="body"/>
          </p:nvPr>
        </p:nvSpPr>
        <p:spPr>
          <a:xfrm>
            <a:off x="5303837" y="1520825"/>
            <a:ext cx="6121401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/>
          <p:nvPr>
            <p:ph idx="4" type="pic"/>
          </p:nvPr>
        </p:nvSpPr>
        <p:spPr>
          <a:xfrm>
            <a:off x="766762" y="1520823"/>
            <a:ext cx="3781425" cy="3816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три объекта">
  <p:cSld name="Заголовок три объекта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1139824" y="2633321"/>
            <a:ext cx="3048364" cy="3099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2" type="body"/>
          </p:nvPr>
        </p:nvSpPr>
        <p:spPr>
          <a:xfrm>
            <a:off x="8003813" y="2633321"/>
            <a:ext cx="3055075" cy="3099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3" type="body"/>
          </p:nvPr>
        </p:nvSpPr>
        <p:spPr>
          <a:xfrm>
            <a:off x="4548187" y="2633322"/>
            <a:ext cx="3095625" cy="3099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1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ри объекта">
  <p:cSld name="Три объекта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1139824" y="760412"/>
            <a:ext cx="3048364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2" type="body"/>
          </p:nvPr>
        </p:nvSpPr>
        <p:spPr>
          <a:xfrm>
            <a:off x="8003813" y="760412"/>
            <a:ext cx="3055075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3" type="body"/>
          </p:nvPr>
        </p:nvSpPr>
        <p:spPr>
          <a:xfrm>
            <a:off x="4548187" y="760412"/>
            <a:ext cx="3095625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2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2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4 объекта">
  <p:cSld name="Заголовок и 4 объекта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766762" y="760412"/>
            <a:ext cx="1065847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>
            <a:off x="766764" y="2633322"/>
            <a:ext cx="2393999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2" type="body"/>
          </p:nvPr>
        </p:nvSpPr>
        <p:spPr>
          <a:xfrm>
            <a:off x="6276001" y="2633322"/>
            <a:ext cx="2388886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3" type="body"/>
          </p:nvPr>
        </p:nvSpPr>
        <p:spPr>
          <a:xfrm>
            <a:off x="3520764" y="2633322"/>
            <a:ext cx="2395236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4" type="body"/>
          </p:nvPr>
        </p:nvSpPr>
        <p:spPr>
          <a:xfrm>
            <a:off x="9024888" y="2633321"/>
            <a:ext cx="2400349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3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объекта">
  <p:cSld name="4 объекта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766764" y="760412"/>
            <a:ext cx="2393999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2" type="body"/>
          </p:nvPr>
        </p:nvSpPr>
        <p:spPr>
          <a:xfrm>
            <a:off x="6276001" y="760412"/>
            <a:ext cx="2388886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3" type="body"/>
          </p:nvPr>
        </p:nvSpPr>
        <p:spPr>
          <a:xfrm>
            <a:off x="3520764" y="760412"/>
            <a:ext cx="2395236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4" type="body"/>
          </p:nvPr>
        </p:nvSpPr>
        <p:spPr>
          <a:xfrm>
            <a:off x="9024888" y="760412"/>
            <a:ext cx="2400349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4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вадратная каритнка с подписью">
  <p:cSld name="Квадратная каритнка с подписью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7656513" y="3022950"/>
            <a:ext cx="3779836" cy="307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7656513" y="755650"/>
            <a:ext cx="3779836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5"/>
          <p:cNvSpPr/>
          <p:nvPr>
            <p:ph idx="3" type="pic"/>
          </p:nvPr>
        </p:nvSpPr>
        <p:spPr>
          <a:xfrm>
            <a:off x="0" y="0"/>
            <a:ext cx="689948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5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ая каритнка с подписью">
  <p:cSld name="Вертикальная каритнка с подписью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6096001" y="3022950"/>
            <a:ext cx="5340350" cy="307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6096001" y="755650"/>
            <a:ext cx="534035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6"/>
          <p:cNvSpPr/>
          <p:nvPr>
            <p:ph idx="3" type="pic"/>
          </p:nvPr>
        </p:nvSpPr>
        <p:spPr>
          <a:xfrm>
            <a:off x="0" y="0"/>
            <a:ext cx="534035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6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Горизонтальная каритнка с подписью">
  <p:cSld name="Горизонтальная каритнка с подписью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6888163" y="3022950"/>
            <a:ext cx="4548187" cy="2314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2" type="body"/>
          </p:nvPr>
        </p:nvSpPr>
        <p:spPr>
          <a:xfrm>
            <a:off x="6888163" y="1520824"/>
            <a:ext cx="4548187" cy="150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17"/>
          <p:cNvSpPr/>
          <p:nvPr>
            <p:ph idx="3" type="pic"/>
          </p:nvPr>
        </p:nvSpPr>
        <p:spPr>
          <a:xfrm>
            <a:off x="759597" y="1520824"/>
            <a:ext cx="5336401" cy="381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7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>
  <p:cSld name="Пустой слайд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524000" y="1520825"/>
            <a:ext cx="9148798" cy="381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два объекта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1512000" y="743125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511999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276000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сравнение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512000" y="760412"/>
            <a:ext cx="9167999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512000" y="2636475"/>
            <a:ext cx="4404000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1512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6276000" y="2633318"/>
            <a:ext cx="4404000" cy="760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6276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>
  <p:cSld name="Сравнение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512000" y="760412"/>
            <a:ext cx="4404000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1512000" y="1877668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275998" y="757256"/>
            <a:ext cx="4404000" cy="760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276000" y="1877668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7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>
  <p:cSld name="Два объекта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512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6276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8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три подзаголоавка с объектами">
  <p:cSld name="Заголовок три подзаголоавка с объектами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1139824" y="2636475"/>
            <a:ext cx="3048364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1139824" y="3753732"/>
            <a:ext cx="3048364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3" type="body"/>
          </p:nvPr>
        </p:nvSpPr>
        <p:spPr>
          <a:xfrm>
            <a:off x="8003813" y="2633321"/>
            <a:ext cx="305507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4" type="body"/>
          </p:nvPr>
        </p:nvSpPr>
        <p:spPr>
          <a:xfrm>
            <a:off x="8003813" y="3753732"/>
            <a:ext cx="3055075" cy="1979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5" type="body"/>
          </p:nvPr>
        </p:nvSpPr>
        <p:spPr>
          <a:xfrm>
            <a:off x="4548187" y="263332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6" type="body"/>
          </p:nvPr>
        </p:nvSpPr>
        <p:spPr>
          <a:xfrm>
            <a:off x="4548187" y="3753732"/>
            <a:ext cx="3095625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9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 трех объектов">
  <p:cSld name="Сравнение трех объектов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139824" y="760412"/>
            <a:ext cx="3048364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1139824" y="1877668"/>
            <a:ext cx="3048364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3" type="body"/>
          </p:nvPr>
        </p:nvSpPr>
        <p:spPr>
          <a:xfrm>
            <a:off x="8003813" y="757258"/>
            <a:ext cx="305507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4" type="body"/>
          </p:nvPr>
        </p:nvSpPr>
        <p:spPr>
          <a:xfrm>
            <a:off x="8003813" y="1877668"/>
            <a:ext cx="3055075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5" type="body"/>
          </p:nvPr>
        </p:nvSpPr>
        <p:spPr>
          <a:xfrm>
            <a:off x="4548187" y="76041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6" type="body"/>
          </p:nvPr>
        </p:nvSpPr>
        <p:spPr>
          <a:xfrm>
            <a:off x="4548187" y="1877668"/>
            <a:ext cx="3095625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0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3998" y="760412"/>
            <a:ext cx="9132888" cy="1520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23999" y="2636475"/>
            <a:ext cx="9132890" cy="30963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python.org/3/howto/logging-cookbook.html" TargetMode="External"/><Relationship Id="rId4" Type="http://schemas.openxmlformats.org/officeDocument/2006/relationships/hyperlink" Target="https://python-scripts.com/logging-pyth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idx="4294967295" type="ctrTitle"/>
          </p:nvPr>
        </p:nvSpPr>
        <p:spPr>
          <a:xfrm>
            <a:off x="5303837" y="2276475"/>
            <a:ext cx="61215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400"/>
              <a:t>Логирование</a:t>
            </a:r>
            <a:endParaRPr b="0" i="0" sz="4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9"/>
          <p:cNvSpPr txBox="1"/>
          <p:nvPr>
            <p:ph idx="1" type="subTitle"/>
          </p:nvPr>
        </p:nvSpPr>
        <p:spPr>
          <a:xfrm>
            <a:off x="5303837" y="4118933"/>
            <a:ext cx="6121400" cy="151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</a:pPr>
            <a:r>
              <a:rPr b="0" i="0" lang="ru-RU" sz="20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Журналирование событий и модуль logging.</a:t>
            </a:r>
            <a:endParaRPr b="0" i="0" sz="2000" u="none" cap="none" strike="noStrike">
              <a:solidFill>
                <a:srgbClr val="99A8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5303837" y="765175"/>
            <a:ext cx="6121400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Python. Уровень 2. Часть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5303837" y="1508205"/>
            <a:ext cx="6121400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5</a:t>
            </a:r>
            <a:endParaRPr b="1" i="0" sz="2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admin\Desktop\python-logo.png" id="146" name="Google Shape;1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376" y="955299"/>
            <a:ext cx="4134770" cy="4134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512000" y="1464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8"/>
          <p:cNvSpPr txBox="1"/>
          <p:nvPr/>
        </p:nvSpPr>
        <p:spPr>
          <a:xfrm>
            <a:off x="800350" y="2031700"/>
            <a:ext cx="10626000" cy="42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800"/>
              <a:t>Для проекта «Мессенджер» реализовать логирование с использованием модуля </a:t>
            </a:r>
            <a:r>
              <a:rPr b="1" lang="ru-RU" sz="1800"/>
              <a:t>logging</a:t>
            </a:r>
            <a:r>
              <a:rPr lang="ru-RU" sz="1800"/>
              <a:t>: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ru-RU" sz="1800"/>
              <a:t>В директории проекта создать каталог </a:t>
            </a:r>
            <a:r>
              <a:rPr b="1" lang="ru-RU" sz="1800"/>
              <a:t>log</a:t>
            </a:r>
            <a:r>
              <a:rPr lang="ru-RU" sz="1800"/>
              <a:t>, в котором для клиентской и серверной сторон в отдельных модулях формата </a:t>
            </a:r>
            <a:r>
              <a:rPr b="1" lang="ru-RU" sz="1800"/>
              <a:t>client_log_config.py</a:t>
            </a:r>
            <a:r>
              <a:rPr lang="ru-RU" sz="1800"/>
              <a:t> и </a:t>
            </a:r>
            <a:r>
              <a:rPr b="1" lang="ru-RU" sz="1800"/>
              <a:t>server_log_config.py</a:t>
            </a:r>
            <a:r>
              <a:rPr lang="ru-RU" sz="1800"/>
              <a:t> создать логгеры;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ru-RU" sz="1800"/>
              <a:t>В каждом модуле выполнить настройку соответствующего логгера по алгоритму,подробно описанному в домашнем задании в методичке к уроку 5.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ru-RU" sz="1800"/>
              <a:t>Реализовать применение созданных логгеров для решения двух задач:</a:t>
            </a:r>
            <a:endParaRPr sz="1800"/>
          </a:p>
          <a:p>
            <a:pPr indent="-3429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lphaLcPeriod"/>
            </a:pPr>
            <a:r>
              <a:rPr lang="ru-RU" sz="1800"/>
              <a:t>Журналирование обработки исключений </a:t>
            </a:r>
            <a:r>
              <a:rPr b="1" lang="ru-RU" sz="1800"/>
              <a:t>try/except</a:t>
            </a:r>
            <a:r>
              <a:rPr lang="ru-RU" sz="1800"/>
              <a:t>. Вместо функции </a:t>
            </a:r>
            <a:r>
              <a:rPr b="1" lang="ru-RU" sz="1800"/>
              <a:t>print()</a:t>
            </a:r>
            <a:r>
              <a:rPr lang="ru-RU" sz="1800"/>
              <a:t> использовать журналирование и обеспечить вывод служебных сообщений в лог-файл;</a:t>
            </a:r>
            <a:endParaRPr sz="1800"/>
          </a:p>
          <a:p>
            <a:pPr indent="-3429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lphaLcPeriod"/>
            </a:pPr>
            <a:r>
              <a:rPr lang="ru-RU" sz="1800"/>
              <a:t>Журналирование функций, исполняемых на серверной и клиентской сторонах при работе мессенджера.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4075" y="258650"/>
            <a:ext cx="2235650" cy="16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Дополнительные материалы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1512000" y="2628000"/>
            <a:ext cx="100236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Logging Cookbook: </a:t>
            </a:r>
            <a:r>
              <a:rPr b="0" i="0" lang="ru-RU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https://docs.python.org/3/howto/logging-cookbook.html</a:t>
            </a:r>
            <a:r>
              <a:rPr lang="ru-RU" sz="2400"/>
              <a:t>.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Логгирование в Python: </a:t>
            </a:r>
            <a:r>
              <a:rPr b="0" i="0" lang="ru-RU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https://python-scripts.com/logging-python</a:t>
            </a:r>
            <a:r>
              <a:rPr lang="ru-RU" sz="2400"/>
              <a:t>.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1512000" y="2226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урока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3">
            <a:alphaModFix/>
          </a:blip>
          <a:srcRect b="0" l="16583" r="20288" t="0"/>
          <a:stretch/>
        </p:blipFill>
        <p:spPr>
          <a:xfrm>
            <a:off x="8073250" y="371150"/>
            <a:ext cx="3708725" cy="330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1269650" y="2153375"/>
            <a:ext cx="91680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Понять, какие задачи решает </a:t>
            </a:r>
            <a:r>
              <a:rPr lang="ru-RU" sz="2400"/>
              <a:t>логирование;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Как </a:t>
            </a:r>
            <a:r>
              <a:rPr lang="ru-RU" sz="2400"/>
              <a:t>логирование</a:t>
            </a: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реализуется на практике;</a:t>
            </a:r>
            <a:endParaRPr/>
          </a:p>
          <a:p>
            <a:pPr indent="-406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Модуль logging в Python и особенности его использования.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Журналирование (</a:t>
            </a:r>
            <a:r>
              <a:rPr b="1" lang="ru-RU" sz="4400"/>
              <a:t>логирование</a:t>
            </a:r>
            <a:r>
              <a:rPr b="1" i="0" lang="ru-RU" sz="4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400" u="none" cap="none" strike="noStrike">
              <a:solidFill>
                <a:srgbClr val="4C5D6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 rotWithShape="1">
          <a:blip r:embed="rId3">
            <a:alphaModFix/>
          </a:blip>
          <a:srcRect b="8817" l="0" r="0" t="0"/>
          <a:stretch/>
        </p:blipFill>
        <p:spPr>
          <a:xfrm>
            <a:off x="1274875" y="1699849"/>
            <a:ext cx="10119399" cy="42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Журналирование. Зачем?</a:t>
            </a:r>
            <a:endParaRPr b="0" i="0" sz="4400" u="none" cap="none" strike="noStrike">
              <a:solidFill>
                <a:srgbClr val="4C5D6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4056175" y="5075725"/>
            <a:ext cx="77841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анализ расхода времени/ресурсов (профилирование).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773600" y="3437113"/>
            <a:ext cx="66705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ru-RU" sz="2000"/>
              <a:t>выяснение</a:t>
            </a: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обстоятельств, которые привели к </a:t>
            </a:r>
            <a:r>
              <a:rPr lang="ru-RU" sz="2000"/>
              <a:t>определенному</a:t>
            </a: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состоянию системы (отказ, ошибка);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3416975" y="1769275"/>
            <a:ext cx="60843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показать, что система делает прямо сейчас, не прибегая к помощи отладчика;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22"/>
          <p:cNvPicPr preferRelativeResize="0"/>
          <p:nvPr/>
        </p:nvPicPr>
        <p:blipFill rotWithShape="1">
          <a:blip r:embed="rId3">
            <a:alphaModFix/>
          </a:blip>
          <a:srcRect b="0" l="20821" r="19564" t="0"/>
          <a:stretch/>
        </p:blipFill>
        <p:spPr>
          <a:xfrm>
            <a:off x="773600" y="1299450"/>
            <a:ext cx="2450150" cy="186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9375" y="3005875"/>
            <a:ext cx="2933928" cy="186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33975" y="4770925"/>
            <a:ext cx="2022193" cy="16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1523968" y="3571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Модуль </a:t>
            </a:r>
            <a:r>
              <a:rPr b="1" i="0" lang="ru-RU" sz="4800" u="none" cap="none" strike="noStrike">
                <a:solidFill>
                  <a:srgbClr val="4C5D6E"/>
                </a:solidFill>
                <a:latin typeface="Courier New"/>
                <a:ea typeface="Courier New"/>
                <a:cs typeface="Courier New"/>
                <a:sym typeface="Courier New"/>
              </a:rPr>
              <a:t>logging</a:t>
            </a: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1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36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Уровни </a:t>
            </a:r>
            <a:r>
              <a:rPr b="1" lang="ru-RU" sz="3600"/>
              <a:t>логирования</a:t>
            </a:r>
            <a:r>
              <a:rPr b="1" i="0" lang="ru-RU" sz="36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(важности)</a:t>
            </a:r>
            <a:endParaRPr b="0" i="0" sz="36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9" name="Google Shape;179;p23"/>
          <p:cNvGraphicFramePr/>
          <p:nvPr/>
        </p:nvGraphicFramePr>
        <p:xfrm>
          <a:off x="1477075" y="205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{5CDD1A8E-2C98-4052-B90D-DE994D57EF32}</a:tableStyleId>
              </a:tblPr>
              <a:tblGrid>
                <a:gridCol w="1041400"/>
                <a:gridCol w="995025"/>
                <a:gridCol w="1930025"/>
                <a:gridCol w="6401875"/>
              </a:tblGrid>
              <a:tr h="356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Уровень</a:t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Значение</a:t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Описание</a:t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Метод</a:t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7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CRITICAL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Критические ошибки/сообщения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log.critical(fmt [, *args [, exc_info [, extra]]])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ERROR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Ошибки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log.error(fmt [, *args [, exc_info [, extra]]])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WARNING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Предупреждения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log.warning(fmt [, *args [, exc_info [, extra]]])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INFO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Информационные сообщения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log.info(fmt [, *args [, exc_info [, extra]]])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DEBUG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Отладочная информация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log.debug(fmt [, *args [, exc_info [, extra]]])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NOTSET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 установлен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1523968" y="3571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</a:rPr>
              <a:t>Модуль logging. Настройка</a:t>
            </a:r>
            <a:endParaRPr i="0" sz="4800" u="none" cap="none" strike="noStrike">
              <a:solidFill>
                <a:srgbClr val="4C5D6E"/>
              </a:solidFill>
            </a:endParaRPr>
          </a:p>
        </p:txBody>
      </p:sp>
      <p:sp>
        <p:nvSpPr>
          <p:cNvPr id="185" name="Google Shape;185;p2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1066475" y="1929000"/>
            <a:ext cx="107853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ru-RU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i="0" lang="ru-RU" sz="1900" u="none" cap="none" strike="noStrike">
                <a:solidFill>
                  <a:srgbClr val="000000"/>
                </a:solidFill>
              </a:rPr>
              <a:t> Создать логгер (</a:t>
            </a:r>
            <a:r>
              <a:rPr b="1" i="0" lang="ru-RU" sz="1900" u="none" cap="none" strike="noStrike">
                <a:solidFill>
                  <a:srgbClr val="980000"/>
                </a:solidFill>
              </a:rPr>
              <a:t>getLogger()</a:t>
            </a:r>
            <a:r>
              <a:rPr i="0" lang="ru-RU" sz="1900" u="none" cap="none" strike="noStrike">
                <a:solidFill>
                  <a:srgbClr val="000000"/>
                </a:solidFill>
              </a:rPr>
              <a:t>), установить уровень важности.</a:t>
            </a:r>
            <a:endParaRPr i="0" sz="19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ru-RU" sz="1900" u="none" cap="none" strike="noStrike">
                <a:solidFill>
                  <a:srgbClr val="000000"/>
                </a:solidFill>
              </a:rPr>
              <a:t>2. Создать обработчик (</a:t>
            </a:r>
            <a:r>
              <a:rPr b="1" i="0" lang="ru-RU" sz="1900" u="none" cap="none" strike="noStrike">
                <a:solidFill>
                  <a:srgbClr val="980000"/>
                </a:solidFill>
              </a:rPr>
              <a:t>FileHandler/SocketHandler/...</a:t>
            </a:r>
            <a:r>
              <a:rPr i="0" lang="ru-RU" sz="1900" u="none" cap="none" strike="noStrike">
                <a:solidFill>
                  <a:srgbClr val="000000"/>
                </a:solidFill>
              </a:rPr>
              <a:t>), установить уровень важности.</a:t>
            </a:r>
            <a:endParaRPr i="0" sz="19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ru-RU" sz="1900" u="none" cap="none" strike="noStrike">
                <a:solidFill>
                  <a:srgbClr val="000000"/>
                </a:solidFill>
              </a:rPr>
              <a:t>3. Создать объект </a:t>
            </a:r>
            <a:r>
              <a:rPr b="1" i="0" lang="ru-RU" sz="1900" u="none" cap="none" strike="noStrike">
                <a:solidFill>
                  <a:srgbClr val="980000"/>
                </a:solidFill>
              </a:rPr>
              <a:t>Formatter</a:t>
            </a:r>
            <a:r>
              <a:rPr i="0" lang="ru-RU" sz="1900" u="none" cap="none" strike="noStrike">
                <a:solidFill>
                  <a:srgbClr val="000000"/>
                </a:solidFill>
              </a:rPr>
              <a:t>, подключить его к обработчику (</a:t>
            </a:r>
            <a:r>
              <a:rPr b="1" i="0" lang="ru-RU" sz="1900" u="none" cap="none" strike="noStrike">
                <a:solidFill>
                  <a:srgbClr val="980000"/>
                </a:solidFill>
              </a:rPr>
              <a:t>setFormatter()</a:t>
            </a:r>
            <a:r>
              <a:rPr i="0" lang="ru-RU" sz="1900" u="none" cap="none" strike="noStrike">
                <a:solidFill>
                  <a:srgbClr val="000000"/>
                </a:solidFill>
              </a:rPr>
              <a:t>).</a:t>
            </a:r>
            <a:endParaRPr i="0" sz="19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ru-RU" sz="1900" u="none" cap="none" strike="noStrike">
                <a:solidFill>
                  <a:srgbClr val="000000"/>
                </a:solidFill>
              </a:rPr>
              <a:t>4. Подключить обработчик </a:t>
            </a:r>
            <a:r>
              <a:rPr b="1" i="0" lang="ru-RU" sz="1900" u="none" cap="none" strike="noStrike">
                <a:solidFill>
                  <a:srgbClr val="980000"/>
                </a:solidFill>
              </a:rPr>
              <a:t>Handler </a:t>
            </a:r>
            <a:r>
              <a:rPr i="0" lang="ru-RU" sz="1900" u="none" cap="none" strike="noStrike">
                <a:solidFill>
                  <a:srgbClr val="000000"/>
                </a:solidFill>
              </a:rPr>
              <a:t>к объекту </a:t>
            </a:r>
            <a:r>
              <a:rPr b="1" i="0" lang="ru-RU" sz="1900" u="none" cap="none" strike="noStrike">
                <a:solidFill>
                  <a:srgbClr val="980000"/>
                </a:solidFill>
              </a:rPr>
              <a:t>Logger </a:t>
            </a:r>
            <a:r>
              <a:rPr i="0" lang="ru-RU" sz="1900" u="none" cap="none" strike="noStrike">
                <a:solidFill>
                  <a:srgbClr val="000000"/>
                </a:solidFill>
              </a:rPr>
              <a:t>(</a:t>
            </a:r>
            <a:r>
              <a:rPr b="1" i="0" lang="ru-RU" sz="1900" u="none" cap="none" strike="noStrike">
                <a:solidFill>
                  <a:srgbClr val="980000"/>
                </a:solidFill>
              </a:rPr>
              <a:t>addHandler()</a:t>
            </a:r>
            <a:r>
              <a:rPr i="0" lang="ru-RU" sz="1900" u="none" cap="none" strike="noStrike">
                <a:solidFill>
                  <a:srgbClr val="000000"/>
                </a:solidFill>
              </a:rPr>
              <a:t>).</a:t>
            </a:r>
            <a:endParaRPr i="0" sz="19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1523968" y="3571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</a:rPr>
              <a:t>Модуль logging. Настройка</a:t>
            </a:r>
            <a:endParaRPr i="0" sz="4800" u="none" cap="none" strike="noStrike">
              <a:solidFill>
                <a:srgbClr val="4C5D6E"/>
              </a:solidFill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1688075" y="1676400"/>
            <a:ext cx="10140600" cy="44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ru-RU" sz="17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i="0" lang="ru-RU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logging 	 </a:t>
            </a:r>
            <a:endParaRPr b="1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ru-RU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logger </a:t>
            </a:r>
            <a:r>
              <a:rPr b="1" i="0" lang="ru-RU" sz="17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ru-RU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logging.getLogger(</a:t>
            </a:r>
            <a:r>
              <a:rPr b="1" i="0" lang="ru-RU" sz="17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'app.main'</a:t>
            </a:r>
            <a:r>
              <a:rPr b="1" i="0" lang="ru-RU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ru-RU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formatter </a:t>
            </a:r>
            <a:r>
              <a:rPr b="1" i="0" lang="ru-RU" sz="17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ru-RU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logging.Formatter(</a:t>
            </a:r>
            <a:r>
              <a:rPr b="1" i="0" lang="ru-RU" sz="17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"%(asctime)s - %(levelname)s - %(message)s "</a:t>
            </a:r>
            <a:r>
              <a:rPr b="1" i="0" lang="ru-RU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ru-RU" sz="17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# Создать файловый обработчик логгирования (можно задать кодировку):</a:t>
            </a:r>
            <a:endParaRPr b="1" i="0" sz="17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ru-RU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fh = logging.FileHandler(</a:t>
            </a:r>
            <a:r>
              <a:rPr b="1" i="0" lang="ru-RU" sz="17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"app.log"</a:t>
            </a:r>
            <a:r>
              <a:rPr b="1" i="0" lang="ru-RU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encoding</a:t>
            </a:r>
            <a:r>
              <a:rPr b="1" i="0" lang="ru-RU" sz="17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ru-RU" sz="17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'utf-8'</a:t>
            </a:r>
            <a:r>
              <a:rPr b="1" i="0" lang="ru-RU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ru-RU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fh.setLevel(logging.DEBUG)</a:t>
            </a:r>
            <a:endParaRPr b="1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ru-RU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fh.setFormatter(formatter)</a:t>
            </a:r>
            <a:endParaRPr b="1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ru-RU" sz="17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# Добавить в логгер новый обработчик и установить уровень логгирования</a:t>
            </a:r>
            <a:endParaRPr b="1" i="0" sz="17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ru-RU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logger.addHandler(fh)</a:t>
            </a:r>
            <a:endParaRPr b="1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ru-RU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logger.setLevel(logging.DEBUG)</a:t>
            </a:r>
            <a:endParaRPr b="1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ru-RU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logger.info(</a:t>
            </a:r>
            <a:r>
              <a:rPr b="1" i="0" lang="ru-RU" sz="17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'Замечательный день для релиза!'</a:t>
            </a:r>
            <a:r>
              <a:rPr b="1" i="0" lang="ru-RU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1512000" y="2226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Текущий этап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26"/>
          <p:cNvPicPr preferRelativeResize="0"/>
          <p:nvPr/>
        </p:nvPicPr>
        <p:blipFill rotWithShape="1">
          <a:blip r:embed="rId3">
            <a:alphaModFix/>
          </a:blip>
          <a:srcRect b="50668" l="5142" r="21704" t="23431"/>
          <a:stretch/>
        </p:blipFill>
        <p:spPr>
          <a:xfrm>
            <a:off x="1204650" y="2069125"/>
            <a:ext cx="9782699" cy="23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512000" y="1464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7225" y="1299075"/>
            <a:ext cx="6625224" cy="496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Шаблон презентации GB (1)">
  <a:themeElements>
    <a:clrScheme name="GeekBrains">
      <a:dk1>
        <a:srgbClr val="2C2D30"/>
      </a:dk1>
      <a:lt1>
        <a:srgbClr val="F9F9FB"/>
      </a:lt1>
      <a:dk2>
        <a:srgbClr val="4C5D6E"/>
      </a:dk2>
      <a:lt2>
        <a:srgbClr val="FFFFFF"/>
      </a:lt2>
      <a:accent1>
        <a:srgbClr val="177BBB"/>
      </a:accent1>
      <a:accent2>
        <a:srgbClr val="4DB6AC"/>
      </a:accent2>
      <a:accent3>
        <a:srgbClr val="FCC87B"/>
      </a:accent3>
      <a:accent4>
        <a:srgbClr val="C94D4C"/>
      </a:accent4>
      <a:accent5>
        <a:srgbClr val="9277C3"/>
      </a:accent5>
      <a:accent6>
        <a:srgbClr val="99A8B7"/>
      </a:accent6>
      <a:hlink>
        <a:srgbClr val="177BBB"/>
      </a:hlink>
      <a:folHlink>
        <a:srgbClr val="9277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