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60" r:id="rId2"/>
    <p:sldId id="288" r:id="rId3"/>
    <p:sldId id="275" r:id="rId4"/>
    <p:sldId id="308" r:id="rId5"/>
    <p:sldId id="276" r:id="rId6"/>
    <p:sldId id="304" r:id="rId7"/>
    <p:sldId id="305" r:id="rId8"/>
    <p:sldId id="278" r:id="rId9"/>
    <p:sldId id="303" r:id="rId10"/>
    <p:sldId id="309" r:id="rId11"/>
    <p:sldId id="277" r:id="rId12"/>
    <p:sldId id="279" r:id="rId13"/>
    <p:sldId id="289" r:id="rId14"/>
    <p:sldId id="258" r:id="rId15"/>
    <p:sldId id="272" r:id="rId16"/>
    <p:sldId id="290" r:id="rId17"/>
    <p:sldId id="310" r:id="rId18"/>
    <p:sldId id="311" r:id="rId19"/>
    <p:sldId id="291" r:id="rId20"/>
    <p:sldId id="296" r:id="rId21"/>
    <p:sldId id="298" r:id="rId22"/>
    <p:sldId id="297" r:id="rId23"/>
    <p:sldId id="299" r:id="rId24"/>
    <p:sldId id="300" r:id="rId25"/>
    <p:sldId id="301" r:id="rId26"/>
    <p:sldId id="273" r:id="rId27"/>
    <p:sldId id="302" r:id="rId28"/>
    <p:sldId id="274" r:id="rId29"/>
    <p:sldId id="280" r:id="rId30"/>
    <p:sldId id="287" r:id="rId31"/>
    <p:sldId id="282" r:id="rId32"/>
    <p:sldId id="281" r:id="rId33"/>
    <p:sldId id="292" r:id="rId34"/>
    <p:sldId id="283" r:id="rId35"/>
    <p:sldId id="306" r:id="rId36"/>
    <p:sldId id="307" r:id="rId37"/>
    <p:sldId id="312" r:id="rId38"/>
    <p:sldId id="285" r:id="rId39"/>
    <p:sldId id="286" r:id="rId40"/>
  </p:sldIdLst>
  <p:sldSz cx="9144000" cy="6858000" type="screen4x3"/>
  <p:notesSz cx="9939338" cy="6805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江口遼平" initials="江口遼平" lastIdx="0" clrIdx="0">
    <p:extLst>
      <p:ext uri="{19B8F6BF-5375-455C-9EA6-DF929625EA0E}">
        <p15:presenceInfo xmlns:p15="http://schemas.microsoft.com/office/powerpoint/2012/main" userId="6b5205ddd9bfb8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75135" autoAdjust="0"/>
  </p:normalViewPr>
  <p:slideViewPr>
    <p:cSldViewPr snapToGrid="0" showGuides="1">
      <p:cViewPr varScale="1">
        <p:scale>
          <a:sx n="78" d="100"/>
          <a:sy n="78" d="100"/>
        </p:scale>
        <p:origin x="60" y="2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DF091-B56C-4D5D-8421-2A7F443E693A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E28AD-5E0B-4499-B292-947CD2227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34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0CC4E-579C-4256-9BCE-F6306C66BD8D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775" y="3275013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430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275" y="646430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859F9-637D-4698-AE0A-1F919EEE6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52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Prcomp</a:t>
            </a:r>
          </a:p>
          <a:p>
            <a:r>
              <a:rPr kumimoji="1" lang="en-US" altLang="ja-JP" dirty="0" smtClean="0"/>
              <a:t>iris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011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556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946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Lm</a:t>
            </a:r>
          </a:p>
          <a:p>
            <a:r>
              <a:rPr kumimoji="1" lang="en-US" altLang="ja-JP" dirty="0" smtClean="0"/>
              <a:t>cars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25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Lm</a:t>
            </a:r>
          </a:p>
          <a:p>
            <a:r>
              <a:rPr kumimoji="1" lang="en-US" altLang="ja-JP" dirty="0" smtClean="0"/>
              <a:t>cars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217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992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917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971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472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894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08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Prcomp</a:t>
            </a:r>
          </a:p>
          <a:p>
            <a:r>
              <a:rPr kumimoji="1" lang="en-US" altLang="ja-JP" dirty="0" smtClean="0"/>
              <a:t>iris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207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594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098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326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42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789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711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082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406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143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plsr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mtcars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66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765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plsr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mtcars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731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652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9512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4296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151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2018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334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9245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0412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7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44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66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498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05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76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81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40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77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46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01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36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91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61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01EA-8ED8-471D-8191-5EEC5B3BA6CB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84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Principal Component Analysis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19110" cy="532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err="1">
                <a:latin typeface="Baskerville Old Face" panose="02020602080505020303" pitchFamily="18" charset="0"/>
              </a:rPr>
              <a:t>prcomp</a:t>
            </a:r>
            <a:r>
              <a:rPr lang="en-US" altLang="ja-JP" b="1" dirty="0">
                <a:latin typeface="Baskerville Old Face" panose="02020602080505020303" pitchFamily="18" charset="0"/>
              </a:rPr>
              <a:t> {stats</a:t>
            </a:r>
            <a:r>
              <a:rPr lang="en-US" altLang="ja-JP" b="1" dirty="0" smtClean="0">
                <a:latin typeface="Baskerville Old Face" panose="020206020805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ja-JP" sz="2000" b="1" dirty="0" smtClean="0">
                <a:latin typeface="Baskerville Old Face" panose="02020602080505020303" pitchFamily="18" charset="0"/>
              </a:rPr>
              <a:t>       </a:t>
            </a:r>
            <a:r>
              <a:rPr lang="en-US" altLang="ja-JP" sz="2000" dirty="0">
                <a:latin typeface="Baskerville Old Face" panose="02020602080505020303" pitchFamily="18" charset="0"/>
              </a:rPr>
              <a:t>Performs a principal components analysis on the given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data </a:t>
            </a:r>
            <a:r>
              <a:rPr lang="en-US" altLang="ja-JP" sz="2000" dirty="0">
                <a:latin typeface="Baskerville Old Face" panose="02020602080505020303" pitchFamily="18" charset="0"/>
              </a:rPr>
              <a:t>matrix and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altLang="ja-JP" sz="2000" dirty="0">
                <a:latin typeface="Baskerville Old Face" panose="02020602080505020303" pitchFamily="18" charset="0"/>
              </a:rPr>
              <a:t>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      returns </a:t>
            </a:r>
            <a:r>
              <a:rPr lang="en-US" altLang="ja-JP" sz="2000" dirty="0">
                <a:latin typeface="Baskerville Old Face" panose="02020602080505020303" pitchFamily="18" charset="0"/>
              </a:rPr>
              <a:t>the results as an object of class </a:t>
            </a:r>
            <a:r>
              <a:rPr lang="en-US" altLang="ja-JP" sz="2000" dirty="0" err="1">
                <a:latin typeface="Baskerville Old Face" panose="02020602080505020303" pitchFamily="18" charset="0"/>
              </a:rPr>
              <a:t>prcomp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Usage</a:t>
            </a:r>
            <a:endParaRPr lang="en-US" altLang="ja-JP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err="1" smtClean="0">
                <a:latin typeface="Baskerville Old Face" panose="02020602080505020303" pitchFamily="18" charset="0"/>
              </a:rPr>
              <a:t>prcomp</a:t>
            </a:r>
            <a:r>
              <a:rPr lang="en-US" altLang="ja-JP" dirty="0" smtClean="0">
                <a:latin typeface="Baskerville Old Face" panose="02020602080505020303" pitchFamily="18" charset="0"/>
              </a:rPr>
              <a:t>(x</a:t>
            </a:r>
            <a:r>
              <a:rPr lang="en-US" altLang="ja-JP" dirty="0">
                <a:latin typeface="Baskerville Old Face" panose="02020602080505020303" pitchFamily="18" charset="0"/>
              </a:rPr>
              <a:t>, </a:t>
            </a:r>
            <a:r>
              <a:rPr lang="en-US" altLang="ja-JP" dirty="0" smtClean="0">
                <a:latin typeface="Baskerville Old Face" panose="02020602080505020303" pitchFamily="18" charset="0"/>
              </a:rPr>
              <a:t>…)</a:t>
            </a:r>
            <a:endParaRPr lang="en-US" altLang="ja-JP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Arguments</a:t>
            </a:r>
            <a:endParaRPr kumimoji="1"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x		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: An </a:t>
            </a:r>
            <a:r>
              <a:rPr lang="en-US" altLang="ja-JP" sz="2000" dirty="0">
                <a:latin typeface="Baskerville Old Face" panose="02020602080505020303" pitchFamily="18" charset="0"/>
              </a:rPr>
              <a:t>optional data frame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1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Principal Component Analysis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summary(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data.pca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Importance of components: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             PC1    PC2     PC3     PC4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Standard deviation     1.7084 0.9560 0.38309 0.14393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Proportion of Variance 0.7296 0.2285 0.03669 0.00518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Cumulative Proportion  0.7296 0.9581 0.99482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1.00000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plot(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data.pca$x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[,1:2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],col=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as.integer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(data[,5]), 	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pch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=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as.integer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(data[,5]))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par(new=T)</a:t>
            </a: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legend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topright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",legend=levels(data[,5]),col=1:3,pch=1:3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28649" y="4237264"/>
            <a:ext cx="7911193" cy="1485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23694" y="5852370"/>
            <a:ext cx="161614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Draw a figure.</a:t>
            </a:r>
          </a:p>
        </p:txBody>
      </p:sp>
    </p:spTree>
    <p:extLst>
      <p:ext uri="{BB962C8B-B14F-4D97-AF65-F5344CB8AC3E}">
        <p14:creationId xmlns:p14="http://schemas.microsoft.com/office/powerpoint/2010/main" val="29893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l="351" t="6069" r="-351" b="2986"/>
          <a:stretch/>
        </p:blipFill>
        <p:spPr>
          <a:xfrm>
            <a:off x="889460" y="1090670"/>
            <a:ext cx="6273614" cy="57051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Principal Component Analysis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19110" cy="532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>
                <a:latin typeface="Baskerville Old Face" panose="02020602080505020303" pitchFamily="18" charset="0"/>
              </a:rPr>
              <a:t>lm{stats} </a:t>
            </a:r>
            <a:endParaRPr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>
                <a:latin typeface="Baskerville Old Face" panose="02020602080505020303" pitchFamily="18" charset="0"/>
              </a:rPr>
              <a:t>lm is used to fit linear models. It can be used to carry out regression, single stratum analysis of variance and analysis of covariance (although </a:t>
            </a:r>
            <a:r>
              <a:rPr lang="en-US" altLang="ja-JP" sz="2000" dirty="0" err="1">
                <a:latin typeface="Baskerville Old Face" panose="02020602080505020303" pitchFamily="18" charset="0"/>
              </a:rPr>
              <a:t>aov</a:t>
            </a:r>
            <a:r>
              <a:rPr lang="en-US" altLang="ja-JP" sz="2000" dirty="0">
                <a:latin typeface="Baskerville Old Face" panose="02020602080505020303" pitchFamily="18" charset="0"/>
              </a:rPr>
              <a:t> may provide a more convenient interface for these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).</a:t>
            </a: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Usage</a:t>
            </a:r>
            <a:endParaRPr lang="en-US" altLang="ja-JP" b="1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>
                <a:latin typeface="Baskerville Old Face" panose="02020602080505020303" pitchFamily="18" charset="0"/>
              </a:rPr>
              <a:t>lm(formula,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data, ...)</a:t>
            </a:r>
          </a:p>
          <a:p>
            <a:pPr marL="457200" lvl="1" indent="0">
              <a:buNone/>
            </a:pPr>
            <a:endParaRPr lang="en-US" altLang="ja-JP" sz="7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Arguments</a:t>
            </a:r>
            <a:endParaRPr kumimoji="1"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formula</a:t>
            </a:r>
            <a:r>
              <a:rPr lang="en-US" altLang="ja-JP" dirty="0">
                <a:latin typeface="Baskerville Old Face" panose="02020602080505020303" pitchFamily="18" charset="0"/>
              </a:rPr>
              <a:t>	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: </a:t>
            </a:r>
            <a:r>
              <a:rPr lang="en-US" altLang="ja-JP" sz="2000" dirty="0">
                <a:latin typeface="Baskerville Old Face" panose="02020602080505020303" pitchFamily="18" charset="0"/>
              </a:rPr>
              <a:t>an object of class "formula" (or one that can be coerced to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	  that </a:t>
            </a:r>
            <a:r>
              <a:rPr lang="en-US" altLang="ja-JP" sz="2000" dirty="0">
                <a:latin typeface="Baskerville Old Face" panose="02020602080505020303" pitchFamily="18" charset="0"/>
              </a:rPr>
              <a:t>class): a symbolic description of the model to be fitted.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altLang="ja-JP" sz="2400" dirty="0">
                <a:latin typeface="Baskerville Old Face" panose="02020602080505020303" pitchFamily="18" charset="0"/>
              </a:rPr>
              <a:t> </a:t>
            </a:r>
            <a:r>
              <a:rPr lang="en-US" altLang="ja-JP" sz="2400" dirty="0" smtClean="0">
                <a:latin typeface="Baskerville Old Face" panose="02020602080505020303" pitchFamily="18" charset="0"/>
              </a:rPr>
              <a:t>     data</a:t>
            </a:r>
            <a:r>
              <a:rPr lang="en-US" altLang="ja-JP" sz="2400" dirty="0">
                <a:latin typeface="Baskerville Old Face" panose="02020602080505020303" pitchFamily="18" charset="0"/>
              </a:rPr>
              <a:t>	: </a:t>
            </a:r>
            <a:r>
              <a:rPr lang="en-US" altLang="ja-JP" sz="2000" dirty="0">
                <a:latin typeface="Baskerville Old Face" panose="02020602080505020303" pitchFamily="18" charset="0"/>
              </a:rPr>
              <a:t>an optional data frame, list or environment (or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object 		  coercible </a:t>
            </a:r>
            <a:r>
              <a:rPr lang="en-US" altLang="ja-JP" sz="2000" dirty="0">
                <a:latin typeface="Baskerville Old Face" panose="02020602080505020303" pitchFamily="18" charset="0"/>
              </a:rPr>
              <a:t>by </a:t>
            </a:r>
            <a:r>
              <a:rPr lang="en-US" altLang="ja-JP" sz="2000" dirty="0" err="1">
                <a:latin typeface="Baskerville Old Face" panose="02020602080505020303" pitchFamily="18" charset="0"/>
              </a:rPr>
              <a:t>as.data.frame</a:t>
            </a:r>
            <a:r>
              <a:rPr lang="en-US" altLang="ja-JP" sz="2000" dirty="0">
                <a:latin typeface="Baskerville Old Face" panose="02020602080505020303" pitchFamily="18" charset="0"/>
              </a:rPr>
              <a:t> to a data frame) containing 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     		  the </a:t>
            </a:r>
            <a:r>
              <a:rPr lang="en-US" altLang="ja-JP" sz="2000" dirty="0">
                <a:latin typeface="Baskerville Old Face" panose="02020602080505020303" pitchFamily="18" charset="0"/>
              </a:rPr>
              <a:t>variables in the model.</a:t>
            </a:r>
            <a:endParaRPr lang="en-US" altLang="ja-JP" sz="24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19110" cy="532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>
                <a:latin typeface="Baskerville Old Face" panose="02020602080505020303" pitchFamily="18" charset="0"/>
              </a:rPr>
              <a:t>cars {datasets} </a:t>
            </a:r>
            <a:endParaRPr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The data give the speed of cars and the distances taken to stop. Note that the data were recorded in the 1920s.</a:t>
            </a:r>
            <a:endParaRPr lang="en-US" altLang="ja-JP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Format</a:t>
            </a:r>
            <a:endParaRPr kumimoji="1"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[,1] speed	numeric Speed (mph)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[,2]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dist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numeric Stopping distance (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ft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86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data &lt;- cars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head(data,10)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speed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dist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1      4    2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2      4   10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3      7    4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4      7   22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5      8   16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6      9   10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7     10   18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8     10   26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9     10   34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10    11   17</a:t>
            </a:r>
          </a:p>
        </p:txBody>
      </p:sp>
    </p:spTree>
    <p:extLst>
      <p:ext uri="{BB962C8B-B14F-4D97-AF65-F5344CB8AC3E}">
        <p14:creationId xmlns:p14="http://schemas.microsoft.com/office/powerpoint/2010/main" val="30074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data.reg &lt;-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lm(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dist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~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speed, data=data)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summary(data.reg)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lm(formula =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data$dist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~ data$speed)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Residuals: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Min      1Q  Median      3Q     Max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-29.069  -9.525  -2.272   9.215  43.201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Coefficients: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Estimate Std. Error t value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(&gt;|t|)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(Intercept) -17.5791     6.7584  -2.601   0.0123 *</a:t>
            </a:r>
          </a:p>
          <a:p>
            <a:pPr marL="0" indent="0">
              <a:buFontTx/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data$speed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3.9324     0.4155   9.464 1.49e-12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***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71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data.reg &lt;-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lm(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dist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~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speed, data= data)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summary(data.reg)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lm(formula =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dist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~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speed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Residuals: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Min      1Q  Median      3Q     Max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-29.069  -9.525  -2.272   9.215  43.201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Coefficients: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Estimate Std. Error t value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(&gt;|t|)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(Intercept) -17.5791     6.7584  -2.601   0.0123 *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data$speed    3.9324     0.4155   9.464 1.49e-12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***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490439" y="1292782"/>
            <a:ext cx="3706254" cy="379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23666" y="1774237"/>
            <a:ext cx="387958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The main part of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245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data.reg &lt;-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lm(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dist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~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speed, data= data)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summary(data.reg)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lm(formula =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dist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~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speed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Residuals: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Min      1Q  Median      3Q     Max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-29.069  -9.525  -2.272   9.215  43.201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Coefficients: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Estimate Std. Error t value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(&gt;|t|)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(Intercept) -17.5791     6.7584  -2.601   0.0123 *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data$speed    3.9324     0.4155   9.464 1.49e-12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***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873829" y="1292782"/>
            <a:ext cx="587828" cy="379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41021" y="1710625"/>
            <a:ext cx="195942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Baskerville Old Face" panose="02020602080505020303" pitchFamily="18" charset="0"/>
              </a:rPr>
              <a:t>C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riterion </a:t>
            </a:r>
            <a:r>
              <a:rPr lang="en-US" altLang="ja-JP" sz="2000" dirty="0">
                <a:latin typeface="Baskerville Old Face" panose="02020602080505020303" pitchFamily="18" charset="0"/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6278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data.reg &lt;-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lm(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dist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~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speed, data= data)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summary(data.reg)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lm(formula =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dist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~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speed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Residuals: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Min      1Q  Median      3Q     Max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-29.069  -9.525  -2.272   9.215  43.201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Coefficients: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Estimate Std. Error t value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(&gt;|t|)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(Intercept) -17.5791     6.7584  -2.601   0.0123 *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data$speed    3.9324     0.4155   9.464 1.49e-12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***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722913" y="1292782"/>
            <a:ext cx="710294" cy="379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53542" y="1710625"/>
            <a:ext cx="230232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Baskerville Old Face" panose="02020602080505020303" pitchFamily="18" charset="0"/>
              </a:rPr>
              <a:t>E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xplanatory </a:t>
            </a:r>
            <a:r>
              <a:rPr lang="en-US" altLang="ja-JP" sz="2000" dirty="0">
                <a:latin typeface="Baskerville Old Face" panose="02020602080505020303" pitchFamily="18" charset="0"/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2728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data.reg &lt;- lm(data$dist ~ data$speed)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summary(data.reg)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lm(formula = data$dist ~ data$speed)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Residuals: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Min      1Q  Median      3Q     Max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-29.069  -9.525  -2.272   9.215  43.201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Coefficients: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Estimate Std. Error t value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(&gt;|t|)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(Intercept) -17.5791     6.7584  -2.601   0.0123 *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data$speed    3.9324     0.4155   9.464 1.49e-12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***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36702" y="1664489"/>
            <a:ext cx="2237678" cy="379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90647" y="2012778"/>
            <a:ext cx="419153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Produce result summaries of the results </a:t>
            </a:r>
          </a:p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of various model fitting functions</a:t>
            </a:r>
            <a:r>
              <a:rPr kumimoji="1" lang="en-US" altLang="ja-JP" sz="2000" dirty="0" smtClean="0">
                <a:latin typeface="Baskerville Old Face" panose="020206020805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3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Principal Component Analysis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19110" cy="532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>
                <a:latin typeface="Baskerville Old Face" panose="02020602080505020303" pitchFamily="18" charset="0"/>
              </a:rPr>
              <a:t>iris {datasets} </a:t>
            </a:r>
            <a:endParaRPr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This famous iris data set gives the measurements in centimeters of the variables sepal length and width and petal length and width, respectively, for 50 flowers from each of 3 species of iris. The species are </a:t>
            </a:r>
            <a:r>
              <a:rPr lang="en-US" altLang="ja-JP" i="1" dirty="0" smtClean="0">
                <a:latin typeface="Baskerville Old Face" panose="02020602080505020303" pitchFamily="18" charset="0"/>
              </a:rPr>
              <a:t>Iris </a:t>
            </a:r>
            <a:r>
              <a:rPr lang="en-US" altLang="ja-JP" i="1" dirty="0" err="1" smtClean="0">
                <a:latin typeface="Baskerville Old Face" panose="02020602080505020303" pitchFamily="18" charset="0"/>
              </a:rPr>
              <a:t>setosa</a:t>
            </a:r>
            <a:r>
              <a:rPr lang="en-US" altLang="ja-JP" dirty="0" smtClean="0">
                <a:latin typeface="Baskerville Old Face" panose="02020602080505020303" pitchFamily="18" charset="0"/>
              </a:rPr>
              <a:t>, </a:t>
            </a:r>
            <a:r>
              <a:rPr lang="en-US" altLang="ja-JP" i="1" dirty="0" smtClean="0">
                <a:latin typeface="Baskerville Old Face" panose="02020602080505020303" pitchFamily="18" charset="0"/>
              </a:rPr>
              <a:t>versicolor</a:t>
            </a:r>
            <a:r>
              <a:rPr lang="en-US" altLang="ja-JP" dirty="0" smtClean="0">
                <a:latin typeface="Baskerville Old Face" panose="02020602080505020303" pitchFamily="18" charset="0"/>
              </a:rPr>
              <a:t>, and </a:t>
            </a:r>
            <a:r>
              <a:rPr lang="en-US" altLang="ja-JP" i="1" dirty="0" err="1" smtClean="0">
                <a:latin typeface="Baskerville Old Face" panose="02020602080505020303" pitchFamily="18" charset="0"/>
              </a:rPr>
              <a:t>virginica</a:t>
            </a:r>
            <a:r>
              <a:rPr lang="en-US" altLang="ja-JP" dirty="0" smtClean="0">
                <a:latin typeface="Baskerville Old Face" panose="020206020805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Format</a:t>
            </a:r>
            <a:endParaRPr kumimoji="1"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[,1]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Sepal.Length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 </a:t>
            </a:r>
            <a:r>
              <a:rPr lang="en-US" altLang="ja-JP" sz="2000" dirty="0">
                <a:latin typeface="Baskerville Old Face" panose="02020602080505020303" pitchFamily="18" charset="0"/>
              </a:rPr>
              <a:t>	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Length of sepal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[,2]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Sepal.Width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Width of sepal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[,3]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Petal.Length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Length of petal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[,4]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Petal.Width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Width of Petal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[,5] Species		Species are </a:t>
            </a:r>
            <a:r>
              <a:rPr lang="en-US" altLang="ja-JP" sz="2000" i="1" dirty="0" err="1" smtClean="0">
                <a:latin typeface="Baskerville Old Face" panose="02020602080505020303" pitchFamily="18" charset="0"/>
              </a:rPr>
              <a:t>setosa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, </a:t>
            </a:r>
            <a:r>
              <a:rPr lang="en-US" altLang="ja-JP" sz="2000" i="1" dirty="0" smtClean="0">
                <a:latin typeface="Baskerville Old Face" panose="02020602080505020303" pitchFamily="18" charset="0"/>
              </a:rPr>
              <a:t>versicolor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, </a:t>
            </a:r>
            <a:r>
              <a:rPr lang="en-US" altLang="ja-JP" sz="2000" i="1" dirty="0" err="1" smtClean="0">
                <a:latin typeface="Baskerville Old Face" panose="02020602080505020303" pitchFamily="18" charset="0"/>
              </a:rPr>
              <a:t>vriginica</a:t>
            </a:r>
            <a:endParaRPr lang="en-US" altLang="ja-JP" sz="2000" i="1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data.reg &lt;- lm(data$dist ~ data$speed)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summary(data.reg)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lm(formula = data$dist ~ data$speed)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Residuals: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Min      1Q  Median      3Q     Max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-29.069  -9.525  -2.272   9.215  43.201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Coefficients: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Estimate Std. Error t value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(&gt;|t|)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(Intercept) -17.5791     6.7584  -2.601   0.0123 *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data$speed    3.9324     0.4155   9.464 1.49e-12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***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81453" y="4708075"/>
            <a:ext cx="437321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The distribution of residuals</a:t>
            </a:r>
            <a:r>
              <a:rPr kumimoji="1" lang="en-US" altLang="ja-JP" sz="2000" dirty="0" smtClean="0">
                <a:latin typeface="Baskerville Old Face" panose="02020602080505020303" pitchFamily="18" charset="0"/>
              </a:rPr>
              <a:t>(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4-quantiles</a:t>
            </a:r>
            <a:r>
              <a:rPr kumimoji="1" lang="en-US" altLang="ja-JP" sz="2000" dirty="0" smtClean="0">
                <a:latin typeface="Baskerville Old Face" panose="02020602080505020303" pitchFamily="18" charset="0"/>
              </a:rPr>
              <a:t>)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28650" y="3517663"/>
            <a:ext cx="5199656" cy="113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5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data.reg &lt;- lm(data$dist ~ data$speed)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summary(data.reg)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lm(formula = data$dist ~ data$speed)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Residuals: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Min      1Q  Median      3Q     Max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-29.069  -9.525  -2.272   9.215  43.201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Coefficients: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Estimate Std. Error t value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(&gt;|t|)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(Intercept) -17.5791     6.7584  -2.601   0.0123 *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data$speed    3.9324     0.4155   9.464 1.49e-12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***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32501" y="4502901"/>
            <a:ext cx="248334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Baskerville Old Face" panose="02020602080505020303" pitchFamily="18" charset="0"/>
              </a:rPr>
              <a:t>Regression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coefficients</a:t>
            </a:r>
            <a:endParaRPr kumimoji="1" lang="en-US" altLang="ja-JP" sz="2000" dirty="0" smtClean="0">
              <a:latin typeface="Baskerville Old Face" panose="02020602080505020303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28650" y="4996605"/>
            <a:ext cx="6797868" cy="144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9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data.reg &lt;- lm(data$dist ~ data$speed)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summary(data.reg)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lm(formula = data$dist ~ data$speed)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Residuals: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Min      1Q  Median      3Q     Max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-29.069  -9.525  -2.272   9.215  43.201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Coefficients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: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Estimate Std. Error t value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(&gt;|t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|)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(Intercept) -17.5791     6.7584  -2.601   0.0123 *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data$speed    3.9324     0.4155   9.464 1.49e-12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***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89587" y="4800315"/>
            <a:ext cx="183133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Estimated value</a:t>
            </a:r>
            <a:endParaRPr kumimoji="1" lang="en-US" altLang="ja-JP" sz="2000" dirty="0" smtClean="0">
              <a:latin typeface="Baskerville Old Face" panose="02020602080505020303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38900" y="5319423"/>
            <a:ext cx="1208599" cy="1121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4700905" y="4857246"/>
            <a:ext cx="604300" cy="286247"/>
          </a:xfrm>
          <a:prstGeom prst="rightArrow">
            <a:avLst>
              <a:gd name="adj1" fmla="val 38095"/>
              <a:gd name="adj2" fmla="val 10119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585184" y="4805993"/>
                <a:ext cx="2907463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=3.9324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−17.5791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184" y="4805993"/>
                <a:ext cx="290746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6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data.reg &lt;- lm(data$dist ~ data$speed)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summary(data.reg)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lm(formula = data$dist ~ data$speed)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Residuals: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Min      1Q  Median      3Q     Max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-29.069  -9.525  -2.272   9.215  43.201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Coefficients: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Estimate Std. Error t value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(&gt;|t|)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(Intercept) -17.5791     6.7584  -2.601   0.0123 *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data$speed    3.9324     0.4155   9.464 1.49e-12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***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27840" y="4800315"/>
            <a:ext cx="397819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Standard deviation of estimated value</a:t>
            </a:r>
            <a:endParaRPr kumimoji="1" lang="en-US" altLang="ja-JP" sz="2000" dirty="0" smtClean="0">
              <a:latin typeface="Baskerville Old Face" panose="02020602080505020303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347497" y="5319423"/>
            <a:ext cx="1383529" cy="1121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5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data.reg &lt;- lm(data$dist ~ data$speed)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summary(data.reg)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lm(formula = data$dist ~ data$speed)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Residuals: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Min      1Q  Median      3Q     Max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-29.069  -9.525  -2.272   9.215  43.201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Coefficients: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Estimate Std. Error t value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(&gt;|t|)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(Intercept) -17.5791     6.7584  -2.601   0.0123 *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data$speed    3.9324     0.4155   9.464 1.49e-12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***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746926" y="5319423"/>
            <a:ext cx="1001868" cy="1121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54490" y="4800315"/>
            <a:ext cx="9725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T-value</a:t>
            </a:r>
            <a:endParaRPr kumimoji="1"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6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data.reg &lt;- lm(data$dist ~ data$speed)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summary(data.reg)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lm(formula = data$dist ~ data$speed)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Residuals: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Min      1Q  Median      3Q     Max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-29.069  -9.525  -2.272   9.215  43.201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Coefficients: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Estimate Std. Error t value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(&gt;|t|)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(Intercept) -17.5791     6.7584  -2.601   0.0123 *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data$speed    3.9324     0.4155   9.464 1.49e-12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***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23331" y="4825719"/>
            <a:ext cx="105211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Baskerville Old Face" panose="02020602080505020303" pitchFamily="18" charset="0"/>
              </a:rPr>
              <a:t>P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-value</a:t>
            </a:r>
            <a:endParaRPr kumimoji="1" lang="en-US" altLang="ja-JP" sz="2000" dirty="0" smtClean="0">
              <a:latin typeface="Baskerville Old Face" panose="02020602080505020303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764694" y="5319423"/>
            <a:ext cx="1089329" cy="1121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0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---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Signif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. codes:  0 ‘***’ 0.001 ‘**’ 0.01 ‘*’ 0.05 ‘.’ 0.1 ‘ ’ 1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Residual standard error: 15.38 on 48 degrees of freedom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Multiple R-squared:  0.6511,    Adjusted R-squared:  0.6438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F-statistic: 89.57 on 1 and 48 DF,  p-value: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1.49e-12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plot(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data$speed,data$dist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abline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(data.reg)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30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---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Signif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. codes:  0 ‘***’ 0.001 ‘**’ 0.01 ‘*’ 0.05 ‘.’ 0.1 ‘ ’ 1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Residual standard error: 15.38 on 48 degrees of freedom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Multiple R-squared:  0.6511,    Adjusted R-squared:  0.6438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F-statistic: 89.57 on 1 and 48 DF,  p-value: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1.49e-12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plot(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data$speed,data$dist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abline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(data.reg)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28650" y="3108960"/>
            <a:ext cx="7783830" cy="381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55089" y="3577365"/>
            <a:ext cx="708461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Coefficient of determination, Adjusted coefficient of determination</a:t>
            </a:r>
            <a:endParaRPr kumimoji="1"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Linear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t="9772"/>
          <a:stretch/>
        </p:blipFill>
        <p:spPr>
          <a:xfrm>
            <a:off x="1057619" y="1125498"/>
            <a:ext cx="6377987" cy="57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Partial Least Squares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19110" cy="53927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b="1" dirty="0" err="1">
                <a:latin typeface="Baskerville Old Face" panose="02020602080505020303" pitchFamily="18" charset="0"/>
              </a:rPr>
              <a:t>mvr</a:t>
            </a:r>
            <a:r>
              <a:rPr lang="en-US" altLang="ja-JP" b="1" dirty="0">
                <a:latin typeface="Baskerville Old Face" panose="02020602080505020303" pitchFamily="18" charset="0"/>
              </a:rPr>
              <a:t> {</a:t>
            </a:r>
            <a:r>
              <a:rPr lang="en-US" altLang="ja-JP" b="1" dirty="0" err="1">
                <a:latin typeface="Baskerville Old Face" panose="02020602080505020303" pitchFamily="18" charset="0"/>
              </a:rPr>
              <a:t>pls</a:t>
            </a:r>
            <a:r>
              <a:rPr lang="en-US" altLang="ja-JP" b="1" dirty="0">
                <a:latin typeface="Baskerville Old Face" panose="02020602080505020303" pitchFamily="18" charset="0"/>
              </a:rPr>
              <a:t>} </a:t>
            </a:r>
            <a:endParaRPr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>
                <a:latin typeface="Baskerville Old Face" panose="02020602080505020303" pitchFamily="18" charset="0"/>
              </a:rPr>
              <a:t>Functions to perform partial least squares regression (PLSR), canonical powered partial least squares (CPPLS) or principal component regression (PCR), with a formula interface. Cross-validation can be used. Prediction, model extraction, plot, print and summary methods exist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Usage</a:t>
            </a:r>
            <a:endParaRPr lang="en-US" altLang="ja-JP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err="1" smtClean="0">
                <a:latin typeface="Baskerville Old Face" panose="02020602080505020303" pitchFamily="18" charset="0"/>
              </a:rPr>
              <a:t>plsr</a:t>
            </a:r>
            <a:r>
              <a:rPr lang="en-US" altLang="ja-JP" dirty="0" smtClean="0">
                <a:latin typeface="Baskerville Old Face" panose="02020602080505020303" pitchFamily="18" charset="0"/>
              </a:rPr>
              <a:t>(formula, </a:t>
            </a:r>
            <a:r>
              <a:rPr lang="en-US" altLang="ja-JP" dirty="0" err="1" smtClean="0">
                <a:latin typeface="Baskerville Old Face" panose="02020602080505020303" pitchFamily="18" charset="0"/>
              </a:rPr>
              <a:t>ncomp</a:t>
            </a:r>
            <a:r>
              <a:rPr lang="en-US" altLang="ja-JP" dirty="0" smtClean="0">
                <a:latin typeface="Baskerville Old Face" panose="02020602080505020303" pitchFamily="18" charset="0"/>
              </a:rPr>
              <a:t>, data, , </a:t>
            </a:r>
            <a:r>
              <a:rPr lang="en-US" altLang="ja-JP" dirty="0">
                <a:latin typeface="Baskerville Old Face" panose="02020602080505020303" pitchFamily="18" charset="0"/>
              </a:rPr>
              <a:t>validation = c("none", "CV", "LOO</a:t>
            </a:r>
            <a:r>
              <a:rPr lang="en-US" altLang="ja-JP" dirty="0" smtClean="0">
                <a:latin typeface="Baskerville Old Face" panose="02020602080505020303" pitchFamily="18" charset="0"/>
              </a:rPr>
              <a:t>"),</a:t>
            </a:r>
          </a:p>
          <a:p>
            <a:pPr marL="457200" lvl="1" indent="0">
              <a:buNone/>
            </a:pPr>
            <a:r>
              <a:rPr lang="en-US" altLang="ja-JP" dirty="0">
                <a:latin typeface="Baskerville Old Face" panose="02020602080505020303" pitchFamily="18" charset="0"/>
              </a:rPr>
              <a:t>s</a:t>
            </a:r>
            <a:r>
              <a:rPr lang="en-US" altLang="ja-JP" dirty="0" smtClean="0">
                <a:latin typeface="Baskerville Old Face" panose="02020602080505020303" pitchFamily="18" charset="0"/>
              </a:rPr>
              <a:t>ubset, scale = FALSE, model = TRUE, …)</a:t>
            </a: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Arguments</a:t>
            </a:r>
            <a:endParaRPr kumimoji="1"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formula	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: </a:t>
            </a:r>
            <a:r>
              <a:rPr lang="en-US" altLang="ja-JP" sz="2000" dirty="0">
                <a:latin typeface="Baskerville Old Face" panose="02020602080505020303" pitchFamily="18" charset="0"/>
              </a:rPr>
              <a:t>a model formula. Most of the lm formula constructs are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altLang="ja-JP" sz="2000" dirty="0">
                <a:latin typeface="Baskerville Old Face" panose="02020602080505020303" pitchFamily="18" charset="0"/>
              </a:rPr>
              <a:t>	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  supported</a:t>
            </a:r>
            <a:r>
              <a:rPr lang="en-US" altLang="ja-JP" sz="2000" dirty="0">
                <a:latin typeface="Baskerville Old Face" panose="02020602080505020303" pitchFamily="18" charset="0"/>
              </a:rPr>
              <a:t>. 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err="1">
                <a:latin typeface="Baskerville Old Face" panose="02020602080505020303" pitchFamily="18" charset="0"/>
              </a:rPr>
              <a:t>ncomp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: </a:t>
            </a:r>
            <a:r>
              <a:rPr lang="en-US" altLang="ja-JP" sz="2000" dirty="0">
                <a:latin typeface="Baskerville Old Face" panose="02020602080505020303" pitchFamily="18" charset="0"/>
              </a:rPr>
              <a:t>the number of components to include in the model.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>
                <a:latin typeface="Baskerville Old Face" panose="02020602080505020303" pitchFamily="18" charset="0"/>
              </a:rPr>
              <a:t>d</a:t>
            </a:r>
            <a:r>
              <a:rPr lang="en-US" altLang="ja-JP" dirty="0" smtClean="0">
                <a:latin typeface="Baskerville Old Face" panose="02020602080505020303" pitchFamily="18" charset="0"/>
              </a:rPr>
              <a:t>ata	</a:t>
            </a:r>
            <a:r>
              <a:rPr lang="en-US" altLang="ja-JP" sz="2000" dirty="0">
                <a:latin typeface="Baskerville Old Face" panose="02020602080505020303" pitchFamily="18" charset="0"/>
              </a:rPr>
              <a:t>: an optional data frame with the data to fit the model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form.</a:t>
            </a: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validation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: </a:t>
            </a:r>
            <a:r>
              <a:rPr lang="en-US" altLang="ja-JP" sz="2000" dirty="0">
                <a:latin typeface="Baskerville Old Face" panose="02020602080505020303" pitchFamily="18" charset="0"/>
              </a:rPr>
              <a:t>What kind of (internal) validation to use.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Principal Component Analysis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data &lt;- iris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head(data,10)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Species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1           5.1         3.5          1.4         0.2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2           4.9         3.0          1.4         0.2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3           4.7         3.2          1.3         0.2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4           4.6         3.1          1.5         0.2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5           5.0         3.6          1.4         0.2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6           5.4         3.9          1.7         0.4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7           4.6         3.4          1.4         0.3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8           5.0         3.4          1.5         0.2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9           4.4         2.9          1.4         0.2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10          4.9         3.1          1.5         0.1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26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Partial Least Squares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19110" cy="53244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b="1" dirty="0" smtClean="0">
                <a:latin typeface="Baskerville Old Face" panose="02020602080505020303" pitchFamily="18" charset="0"/>
              </a:rPr>
              <a:t>mtcars {datasets} </a:t>
            </a:r>
            <a:endParaRPr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The data was extracted from the 1974 Motor Trend US magazine, and comprises fuel consumption and 10  aspects of automobile design and performance for 32 automobiles (1973-74 models).</a:t>
            </a:r>
            <a:endParaRPr lang="en-US" altLang="ja-JP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Format</a:t>
            </a:r>
            <a:endParaRPr kumimoji="1"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[,1] mpg 	Miles/(US) gallon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[,2]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cyl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Number of cylinders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[,3]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disp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Displacement (cu.in.)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[,4]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hp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Gross horsepower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[,5] drat	Rear axle ratio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[,6]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wt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Weight (1000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lbs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[,7]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qsec</a:t>
            </a:r>
            <a:r>
              <a:rPr lang="en-US" altLang="ja-JP" sz="2000" dirty="0">
                <a:latin typeface="Baskerville Old Face" panose="02020602080505020303" pitchFamily="18" charset="0"/>
              </a:rPr>
              <a:t>	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1/4 mile time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[,8] vs	V / S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[,9] am	Transmission (0 = automatic, 1 = manual)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[,10] gear	Number of forward gears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[,11] carb	Number of carburetors</a:t>
            </a:r>
          </a:p>
        </p:txBody>
      </p:sp>
    </p:spTree>
    <p:extLst>
      <p:ext uri="{BB962C8B-B14F-4D97-AF65-F5344CB8AC3E}">
        <p14:creationId xmlns:p14="http://schemas.microsoft.com/office/powerpoint/2010/main" val="25638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Partial Least Squares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install.packages(“pls”)</a:t>
            </a: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library(pls)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 &lt;- mtcars[1:7]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head(data,10)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      mpg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cyl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disp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hp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drat  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qsec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Mazda RX4         21.0   6 160.0 110 3.90 2.620 16.46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Mazda RX4 Wag     21.0   6 160.0 110 3.90 2.875 17.02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Datsun 710        22.8   4 108.0  93 3.85 2.320 18.61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Hornet 4 Drive    21.4   6 258.0 110 3.08 3.215 19.44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Hornet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Sportabout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18.7   8 360.0 175 3.15 3.440 17.02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Valiant           18.1   6 225.0 105 2.76 3.460 20.22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Duster 360        14.3   8 360.0 245 3.21 3.570 15.84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Merc 240D         24.4   4 146.7  62 3.69 3.190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20.00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15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Partial Least Squares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install.packages(“pls”)</a:t>
            </a: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library(pls)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 &lt;- mtcars[1:7]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head(data,10)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      mpg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cyl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disp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hp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drat  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qsec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Mazda RX4         21.0   6 160.0 110 3.90 2.620 16.46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Mazda RX4 Wag     21.0   6 160.0 110 3.90 2.875 17.02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Datsun 710        22.8   4 108.0  93 3.85 2.320 18.61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Hornet 4 Drive    21.4   6 258.0 110 3.08 3.215 19.44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Hornet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Sportabout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18.7   8 360.0 175 3.15 3.440 17.02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Valiant           18.1   6 225.0 105 2.76 3.460 20.22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Duster 360        14.3   8 360.0 245 3.21 3.570 15.84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Merc 240D         24.4   4 146.7  62 3.69 3.190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20.00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92097" y="1292782"/>
            <a:ext cx="3100040" cy="379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89730" y="1710625"/>
            <a:ext cx="50738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You must do it if you don’t install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“pls package”.</a:t>
            </a:r>
            <a:endParaRPr kumimoji="1"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Partial Least Squares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install.packages(“pls”)</a:t>
            </a: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library(pls)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 &lt;- mtcars[1:7]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head(data,10)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      mpg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cyl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disp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hp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drat  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qsec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Mazda RX4         21.0   6 160.0 110 3.90 2.620 16.46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Mazda RX4 Wag     21.0   6 160.0 110 3.90 2.875 17.02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Datsun 710        22.8   4 108.0  93 3.85 2.320 18.61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Hornet 4 Drive    21.4   6 258.0 110 3.08 3.215 19.44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Hornet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Sportabout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18.7   8 360.0 175 3.15 3.440 17.02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Valiant           18.1   6 225.0 105 2.76 3.460 20.22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Duster 360        14.3   8 360.0 245 3.21 3.570 15.84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Merc 240D         24.4   4 146.7  62 3.69 3.190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20.00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92097" y="1657055"/>
            <a:ext cx="1672683" cy="379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38940" y="1917359"/>
            <a:ext cx="320151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Loading “pls package” at first.</a:t>
            </a:r>
          </a:p>
        </p:txBody>
      </p:sp>
    </p:spTree>
    <p:extLst>
      <p:ext uri="{BB962C8B-B14F-4D97-AF65-F5344CB8AC3E}">
        <p14:creationId xmlns:p14="http://schemas.microsoft.com/office/powerpoint/2010/main" val="3199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Partial Least Squares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438232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data.plsr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plsr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(mpg ~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disp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+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hp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+ drat +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+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qsec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,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ncomp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=5,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 	     data=data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validation="LOO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data.plsr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Data:   X dimension: 32 5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Y dimension: 32 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Fit method: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kernelpls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Number of components considered: 5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VALIDATION: RMSEP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Cross-validated using 32 leave-one-out segments.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(Intercept)  1 comps  2 comps  3 comps  4 comps  5 comps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CV           6.123    3.209    3.278    3.208    2.833    2.866</a:t>
            </a:r>
          </a:p>
          <a:p>
            <a:pPr marL="0" indent="0">
              <a:buFontTx/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adjCV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6.123    3.206    3.273    3.203    2.824    2.856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92096" y="1292782"/>
            <a:ext cx="8174785" cy="692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55567" y="2100239"/>
            <a:ext cx="265008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The main part of PLSR</a:t>
            </a:r>
          </a:p>
        </p:txBody>
      </p:sp>
    </p:spTree>
    <p:extLst>
      <p:ext uri="{BB962C8B-B14F-4D97-AF65-F5344CB8AC3E}">
        <p14:creationId xmlns:p14="http://schemas.microsoft.com/office/powerpoint/2010/main" val="392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Partial Least Squares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438232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data.plsr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plsr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(mpg ~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disp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+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hp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+ drat +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+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qsec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,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ncomp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=5, 	 	     data=data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validation="LOO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data.plsr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Data:   X dimension: 32 5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Y dimension: 32 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Fit method: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kernelpls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Number of components considered: 5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VALIDATION: RMSEP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Cross-validated using 32 leave-one-out segments.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(Intercept)  1 comps  2 comps  3 comps  4 comps  5 comps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CV           6.123    3.209    3.278    3.208    2.833    2.866</a:t>
            </a:r>
          </a:p>
          <a:p>
            <a:pPr marL="0" indent="0">
              <a:buFontTx/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adjCV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6.123    3.206    3.273    3.203    2.824    2.856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55312" y="1292782"/>
            <a:ext cx="3646967" cy="365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77102" y="1715922"/>
            <a:ext cx="22525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Explanatory variable</a:t>
            </a:r>
          </a:p>
        </p:txBody>
      </p:sp>
    </p:spTree>
    <p:extLst>
      <p:ext uri="{BB962C8B-B14F-4D97-AF65-F5344CB8AC3E}">
        <p14:creationId xmlns:p14="http://schemas.microsoft.com/office/powerpoint/2010/main" val="26596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Partial Least Squares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438232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data.plsr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plsr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(mpg ~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disp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+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hp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+ drat +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+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qsec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,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ncomp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=5, 	 	     data=data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validation="LOO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data.plsr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Data:   X dimension: 32 5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Y dimension: 32 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Fit method: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kernelpls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Number of components considered: 5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VALIDATION: RMSEP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Cross-validated using 32 leave-one-out segments.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(Intercept)  1 comps  2 comps  3 comps  4 comps  5 comps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CV           6.123    3.209    3.278    3.208    2.833    2.866</a:t>
            </a:r>
          </a:p>
          <a:p>
            <a:pPr marL="0" indent="0">
              <a:buFontTx/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adjCV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6.123    3.206    3.273    3.203    2.824    2.856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931888" y="1292782"/>
            <a:ext cx="952436" cy="365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91769" y="1696621"/>
            <a:ext cx="26372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Number of components</a:t>
            </a:r>
          </a:p>
        </p:txBody>
      </p:sp>
    </p:spTree>
    <p:extLst>
      <p:ext uri="{BB962C8B-B14F-4D97-AF65-F5344CB8AC3E}">
        <p14:creationId xmlns:p14="http://schemas.microsoft.com/office/powerpoint/2010/main" val="34860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Partial Least Squares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438232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data.plsr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plsr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(mpg ~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disp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+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hp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+ drat +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+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qsec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,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ncomp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=5, 	 	     data=data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validation="LOO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data.plsr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Data:   X dimension: 32 5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Y dimension: 32 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Fit method: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kernelpls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Number of components considered: 5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VALIDATION: RMSEP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Cross-validated using 32 leave-one-out segments.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(Intercept)  1 comps  2 comps  3 comps  4 comps  5 comps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CV           6.123    3.209    3.278    3.208    2.833    2.866</a:t>
            </a:r>
          </a:p>
          <a:p>
            <a:pPr marL="0" indent="0">
              <a:buFontTx/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adjCV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6.123    3.206    3.273    3.203    2.824    2.856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28649" y="4509511"/>
            <a:ext cx="2326821" cy="365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4412" y="4266306"/>
            <a:ext cx="40863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Root-mean-squares erro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r of prediction</a:t>
            </a:r>
            <a:endParaRPr kumimoji="1"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Partial Least Squares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438232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TRAINING: % variance explained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1 comps  2 comps  3 comps  4 comps  5 comps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X      92.74    99.99   100.00   100.00   100.00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mpg    74.54    74.83    77.95    84.88   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84.89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plot(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data.plsr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ncomp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=5, asp=1, line=TRUE)</a:t>
            </a:r>
          </a:p>
        </p:txBody>
      </p:sp>
    </p:spTree>
    <p:extLst>
      <p:ext uri="{BB962C8B-B14F-4D97-AF65-F5344CB8AC3E}">
        <p14:creationId xmlns:p14="http://schemas.microsoft.com/office/powerpoint/2010/main" val="22291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Principal Component Analysis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t="9165"/>
          <a:stretch/>
        </p:blipFill>
        <p:spPr>
          <a:xfrm>
            <a:off x="944876" y="1065802"/>
            <a:ext cx="6402390" cy="57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5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Principal Component Analysis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data.pca &lt;- prcomp(data[,1:4],center=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T,scale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.=T)</a:t>
            </a: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data.pca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Standard deviations:</a:t>
            </a: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[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1] 1.7083611 0.9560494 0.3830886 0.1439265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Rotation: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       PC1         PC2        PC3        PC4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0.5210659 -0.37741762  0.7195664  0.2612863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-0.2693474 -0.92329566 -0.2443818 -0.1235096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0.5804131 -0.02449161 -0.1421264 -0.8014492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0.5648565 -0.06694199 -0.6342727  0.5235971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68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Principal Component Analysis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data.pca &lt;- prcomp(data[,1:4],center=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T,scale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.=T)</a:t>
            </a: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data.pca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Standard deviations:</a:t>
            </a: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[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1] 1.7083611 0.9560494 0.3830886 0.1439265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Rotation: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       PC1         PC2        PC3        PC4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0.5210659 -0.37741762  0.7195664  0.2612863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-0.2693474 -0.92329566 -0.2443818 -0.1235096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0.5804131 -0.02449161 -0.1421264 -0.8014492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0.5648565 -0.06694199 -0.6342727  0.5235971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38400" y="1292782"/>
            <a:ext cx="4676077" cy="379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46682" y="1766284"/>
            <a:ext cx="254268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The main part of PCA</a:t>
            </a:r>
          </a:p>
        </p:txBody>
      </p:sp>
    </p:spTree>
    <p:extLst>
      <p:ext uri="{BB962C8B-B14F-4D97-AF65-F5344CB8AC3E}">
        <p14:creationId xmlns:p14="http://schemas.microsoft.com/office/powerpoint/2010/main" val="36001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Principal Component Analysis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data.pca &lt;- prcomp(data[,1:4],center=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T,scale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.=T)</a:t>
            </a: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data.pca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Standard deviations:</a:t>
            </a: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[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1] 1.7083611 0.9560494 0.3830886 0.1439265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Rotation: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       PC1         PC2        PC3        PC4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0.5210659 -0.37741762  0.7195664  0.2612863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-0.2693474 -0.92329566 -0.2443818 -0.1235096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0.5804131 -0.02449161 -0.1421264 -0.8014492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0.5648565 -0.06694199 -0.6342727  0.5235971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28650" y="2409201"/>
            <a:ext cx="5665824" cy="759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61562" y="3206444"/>
            <a:ext cx="497604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Square root of eigenvalue of correlation matrix.</a:t>
            </a:r>
          </a:p>
        </p:txBody>
      </p:sp>
    </p:spTree>
    <p:extLst>
      <p:ext uri="{BB962C8B-B14F-4D97-AF65-F5344CB8AC3E}">
        <p14:creationId xmlns:p14="http://schemas.microsoft.com/office/powerpoint/2010/main" val="39920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Principal Component Analysis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data.pca &lt;- prcomp(data[,1:4],center=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T,scale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.=T)</a:t>
            </a: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data.pca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Standard deviations:</a:t>
            </a: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[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1] 1.7083611 0.9560494 0.3830886 0.1439265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Rotation: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       PC1         PC2        PC3        PC4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0.5210659 -0.37741762  0.7195664  0.2612863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-0.2693474 -0.92329566 -0.2443818 -0.1235096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0.5804131 -0.02449161 -0.1421264 -0.8014492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0.5648565 -0.06694199 -0.6342727  0.5235971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28649" y="3465706"/>
            <a:ext cx="7430829" cy="2329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50120" y="5868699"/>
            <a:ext cx="358623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Eigenvector of correlation matrix.</a:t>
            </a:r>
          </a:p>
        </p:txBody>
      </p:sp>
    </p:spTree>
    <p:extLst>
      <p:ext uri="{BB962C8B-B14F-4D97-AF65-F5344CB8AC3E}">
        <p14:creationId xmlns:p14="http://schemas.microsoft.com/office/powerpoint/2010/main" val="37986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Principal Component Analysis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summary(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data.pca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Importance of components: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             PC1    PC2     PC3     PC4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Standard deviation     1.7084 0.9560 0.38309 0.14393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Proportion of Variance 0.7296 0.2285 0.03669 0.00518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Cumulative Proportion  0.7296 0.9581 0.99482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1.00000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plot(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data.pca$x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[,1:2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],col=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as.integer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(data[,5]), 	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pch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=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as.integer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(data[,5]))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par(new=T)</a:t>
            </a: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legend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topright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",legend=levels(data[,5]),col=1:3,pch=1:3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33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Principal Component Analysis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summary(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data.pca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Importance of components: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             PC1    PC2     PC3     PC4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Standard deviation     1.7084 0.9560 0.38309 0.14393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Proportion of Variance 0.7296 0.2285 0.03669 0.00518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Cumulative Proportion  0.7296 0.9581 0.99482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1.00000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plot(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data.pca$x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[,1:2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],col=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as.integer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(data[,5]), 	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pch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=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as.integer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(data[,5]))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par(new=T)</a:t>
            </a: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legend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topright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",legend=levels(data[,5]),col=1:3,pch=1:3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28650" y="3102429"/>
            <a:ext cx="6835406" cy="831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1873</TotalTime>
  <Words>2257</Words>
  <Application>Microsoft Office PowerPoint</Application>
  <PresentationFormat>画面に合わせる (4:3)</PresentationFormat>
  <Paragraphs>559</Paragraphs>
  <Slides>39</Slides>
  <Notes>39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8" baseType="lpstr">
      <vt:lpstr>MigMix 2M</vt:lpstr>
      <vt:lpstr>ＭＳ Ｐゴシック</vt:lpstr>
      <vt:lpstr>Arial</vt:lpstr>
      <vt:lpstr>Baskerville Old Face</vt:lpstr>
      <vt:lpstr>Calibri</vt:lpstr>
      <vt:lpstr>Calibri Light</vt:lpstr>
      <vt:lpstr>Cambria Math</vt:lpstr>
      <vt:lpstr>Wingdings</vt:lpstr>
      <vt:lpstr>Office テーマ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Partial Least Squares Regression</vt:lpstr>
      <vt:lpstr>Partial Least Squares Regression</vt:lpstr>
      <vt:lpstr>Partial Least Squares Regression</vt:lpstr>
      <vt:lpstr>Partial Least Squares Regression</vt:lpstr>
      <vt:lpstr>Partial Least Squares Regression</vt:lpstr>
      <vt:lpstr>Partial Least Squares Regression</vt:lpstr>
      <vt:lpstr>Partial Least Squares Regression</vt:lpstr>
      <vt:lpstr>Partial Least Squares Regression</vt:lpstr>
      <vt:lpstr>Partial Least Squares Regression</vt:lpstr>
      <vt:lpstr>Partial Least Squares Regression</vt:lpstr>
      <vt:lpstr>Principal Component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江口遼平</dc:creator>
  <cp:lastModifiedBy>江口遼平</cp:lastModifiedBy>
  <cp:revision>95</cp:revision>
  <cp:lastPrinted>2016-10-12T07:02:26Z</cp:lastPrinted>
  <dcterms:created xsi:type="dcterms:W3CDTF">2016-10-04T03:22:45Z</dcterms:created>
  <dcterms:modified xsi:type="dcterms:W3CDTF">2016-10-13T04:04:59Z</dcterms:modified>
  <cp:contentStatus>最終版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