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2" r:id="rId4"/>
    <p:sldId id="291" r:id="rId5"/>
    <p:sldId id="293" r:id="rId6"/>
    <p:sldId id="294" r:id="rId7"/>
    <p:sldId id="295" r:id="rId8"/>
    <p:sldId id="296" r:id="rId9"/>
    <p:sldId id="297" r:id="rId10"/>
    <p:sldId id="299" r:id="rId11"/>
    <p:sldId id="298" r:id="rId12"/>
    <p:sldId id="283" r:id="rId13"/>
    <p:sldId id="284" r:id="rId14"/>
    <p:sldId id="285" r:id="rId15"/>
    <p:sldId id="286" r:id="rId16"/>
    <p:sldId id="287" r:id="rId17"/>
    <p:sldId id="288" r:id="rId18"/>
    <p:sldId id="273" r:id="rId19"/>
    <p:sldId id="274" r:id="rId20"/>
    <p:sldId id="275" r:id="rId21"/>
    <p:sldId id="276" r:id="rId22"/>
    <p:sldId id="277" r:id="rId23"/>
    <p:sldId id="278" r:id="rId24"/>
    <p:sldId id="279" r:id="rId25"/>
    <p:sldId id="280" r:id="rId26"/>
    <p:sldId id="281" r:id="rId27"/>
    <p:sldId id="282" r:id="rId28"/>
    <p:sldId id="303" r:id="rId29"/>
    <p:sldId id="304" r:id="rId30"/>
    <p:sldId id="270" r:id="rId31"/>
    <p:sldId id="271" r:id="rId32"/>
    <p:sldId id="272" r:id="rId33"/>
    <p:sldId id="257" r:id="rId34"/>
    <p:sldId id="258" r:id="rId35"/>
    <p:sldId id="259" r:id="rId36"/>
    <p:sldId id="260" r:id="rId37"/>
    <p:sldId id="261" r:id="rId38"/>
    <p:sldId id="262" r:id="rId39"/>
    <p:sldId id="263" r:id="rId40"/>
    <p:sldId id="264" r:id="rId41"/>
    <p:sldId id="265" r:id="rId42"/>
    <p:sldId id="266" r:id="rId43"/>
    <p:sldId id="267" r:id="rId44"/>
    <p:sldId id="301" r:id="rId45"/>
    <p:sldId id="302" r:id="rId46"/>
    <p:sldId id="268" r:id="rId47"/>
    <p:sldId id="269" r:id="rId48"/>
    <p:sldId id="30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87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4CB2B7-7109-46B8-9A29-3D4D5952F724}" type="datetimeFigureOut">
              <a:rPr lang="en-US" smtClean="0"/>
              <a:pPr/>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0946F1-4109-4000-BFFC-E7ED9DDCA7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CB2B7-7109-46B8-9A29-3D4D5952F724}" type="datetimeFigureOut">
              <a:rPr lang="en-US" smtClean="0"/>
              <a:pPr/>
              <a:t>10/20/2016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946F1-4109-4000-BFFC-E7ED9DDCA7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www.saedsayad.com/k_nearest_neighbors.ht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personal.ecu.edu/whiteheadj/data/logit/logit.ppt"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2.bin"/><Relationship Id="rId4" Type="http://schemas.openxmlformats.org/officeDocument/2006/relationships/image" Target="../media/image49.wmf"/></Relationships>
</file>

<file path=ppt/slides/_rels/slide3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researchswinger.org/others/Rdatamining.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1196752"/>
            <a:ext cx="7992888" cy="3416320"/>
          </a:xfrm>
          <a:prstGeom prst="rect">
            <a:avLst/>
          </a:prstGeom>
          <a:noFill/>
        </p:spPr>
        <p:txBody>
          <a:bodyPr wrap="square" rtlCol="0">
            <a:spAutoFit/>
          </a:bodyPr>
          <a:lstStyle/>
          <a:p>
            <a:r>
              <a:rPr lang="en-US" sz="2400" b="1" dirty="0" smtClean="0">
                <a:solidFill>
                  <a:srgbClr val="00B050"/>
                </a:solidFill>
              </a:rPr>
              <a:t>Logistic </a:t>
            </a:r>
            <a:r>
              <a:rPr lang="en-US" sz="2400" b="1" dirty="0" smtClean="0">
                <a:solidFill>
                  <a:srgbClr val="00B050"/>
                </a:solidFill>
              </a:rPr>
              <a:t>Regression</a:t>
            </a:r>
          </a:p>
          <a:p>
            <a:endParaRPr lang="en-US" sz="2400" b="1" dirty="0" smtClean="0"/>
          </a:p>
          <a:p>
            <a:r>
              <a:rPr lang="en-US" sz="2400" b="1" dirty="0" smtClean="0">
                <a:solidFill>
                  <a:schemeClr val="accent6">
                    <a:lumMod val="50000"/>
                  </a:schemeClr>
                </a:solidFill>
              </a:rPr>
              <a:t>K-nearest neighbor (KNN) classifier </a:t>
            </a:r>
          </a:p>
          <a:p>
            <a:endParaRPr lang="en-US" sz="2400" b="1" dirty="0" smtClean="0"/>
          </a:p>
          <a:p>
            <a:r>
              <a:rPr lang="en-US" sz="2400" b="1" dirty="0" smtClean="0">
                <a:solidFill>
                  <a:srgbClr val="7030A0"/>
                </a:solidFill>
              </a:rPr>
              <a:t>K-mean </a:t>
            </a:r>
            <a:r>
              <a:rPr lang="en-US" sz="2400" b="1" dirty="0" smtClean="0">
                <a:solidFill>
                  <a:srgbClr val="7030A0"/>
                </a:solidFill>
              </a:rPr>
              <a:t>clustering</a:t>
            </a:r>
          </a:p>
          <a:p>
            <a:endParaRPr lang="en-US" sz="2400" b="1" dirty="0" smtClean="0"/>
          </a:p>
          <a:p>
            <a:r>
              <a:rPr lang="en-US" sz="2400" b="1" dirty="0" smtClean="0">
                <a:solidFill>
                  <a:srgbClr val="0070C0"/>
                </a:solidFill>
              </a:rPr>
              <a:t>Expectation Maximization (EM)  clustering</a:t>
            </a:r>
          </a:p>
          <a:p>
            <a:endParaRPr lang="en-US" sz="2400" b="1" dirty="0" smtClean="0"/>
          </a:p>
          <a:p>
            <a:r>
              <a:rPr lang="en-US" sz="2400" b="1" dirty="0" smtClean="0">
                <a:solidFill>
                  <a:srgbClr val="00B050"/>
                </a:solidFill>
              </a:rPr>
              <a:t>Hierarchical clustering</a:t>
            </a:r>
            <a:endParaRPr lang="en-US" sz="2400" b="1"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700808"/>
            <a:ext cx="7704856" cy="830997"/>
          </a:xfrm>
          <a:prstGeom prst="rect">
            <a:avLst/>
          </a:prstGeom>
          <a:noFill/>
        </p:spPr>
        <p:txBody>
          <a:bodyPr wrap="square" rtlCol="0">
            <a:spAutoFit/>
          </a:bodyPr>
          <a:lstStyle/>
          <a:p>
            <a:r>
              <a:rPr lang="en-US" sz="2400" b="1" dirty="0" smtClean="0"/>
              <a:t>Let us assume that t is a linear function of a single variable x. Then, we can </a:t>
            </a:r>
            <a:r>
              <a:rPr lang="en-US" sz="2400" b="1" dirty="0" smtClean="0"/>
              <a:t>express </a:t>
            </a:r>
            <a:r>
              <a:rPr lang="en-US" sz="2400" b="1" dirty="0" smtClean="0"/>
              <a:t>as follows:</a:t>
            </a:r>
            <a:endParaRPr lang="en-US" sz="2400" b="1" dirty="0"/>
          </a:p>
        </p:txBody>
      </p:sp>
      <p:pic>
        <p:nvPicPr>
          <p:cNvPr id="3"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27584" y="908720"/>
            <a:ext cx="3979389" cy="864096"/>
          </a:xfrm>
          <a:prstGeom prst="rect">
            <a:avLst/>
          </a:prstGeom>
          <a:noFill/>
        </p:spPr>
      </p:pic>
      <p:sp>
        <p:nvSpPr>
          <p:cNvPr id="4" name="Rectangle 3"/>
          <p:cNvSpPr/>
          <p:nvPr/>
        </p:nvSpPr>
        <p:spPr>
          <a:xfrm>
            <a:off x="683568" y="260648"/>
            <a:ext cx="3330335" cy="369332"/>
          </a:xfrm>
          <a:prstGeom prst="rect">
            <a:avLst/>
          </a:prstGeom>
        </p:spPr>
        <p:txBody>
          <a:bodyPr wrap="none">
            <a:spAutoFit/>
          </a:bodyPr>
          <a:lstStyle/>
          <a:p>
            <a:r>
              <a:rPr lang="en-US" b="1" dirty="0" smtClean="0">
                <a:solidFill>
                  <a:srgbClr val="00B050"/>
                </a:solidFill>
              </a:rPr>
              <a:t>Definition of the logistic function</a:t>
            </a:r>
          </a:p>
        </p:txBody>
      </p:sp>
      <p:sp>
        <p:nvSpPr>
          <p:cNvPr id="583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67744" y="2780928"/>
            <a:ext cx="2016224" cy="504056"/>
          </a:xfrm>
          <a:prstGeom prst="rect">
            <a:avLst/>
          </a:prstGeom>
          <a:noFill/>
        </p:spPr>
      </p:pic>
      <p:sp>
        <p:nvSpPr>
          <p:cNvPr id="7" name="TextBox 6"/>
          <p:cNvSpPr txBox="1"/>
          <p:nvPr/>
        </p:nvSpPr>
        <p:spPr>
          <a:xfrm>
            <a:off x="611560" y="3284984"/>
            <a:ext cx="7128792" cy="461665"/>
          </a:xfrm>
          <a:prstGeom prst="rect">
            <a:avLst/>
          </a:prstGeom>
          <a:noFill/>
        </p:spPr>
        <p:txBody>
          <a:bodyPr wrap="square" rtlCol="0">
            <a:spAutoFit/>
          </a:bodyPr>
          <a:lstStyle/>
          <a:p>
            <a:r>
              <a:rPr lang="en-US" sz="2400" b="1" dirty="0" smtClean="0"/>
              <a:t>And the logistic function can now be written as:</a:t>
            </a:r>
            <a:endParaRPr lang="en-US" sz="2400" b="1" dirty="0"/>
          </a:p>
        </p:txBody>
      </p:sp>
      <p:sp>
        <p:nvSpPr>
          <p:cNvPr id="5837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8371"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7584" y="4149080"/>
            <a:ext cx="3976442" cy="1008112"/>
          </a:xfrm>
          <a:prstGeom prst="rect">
            <a:avLst/>
          </a:prstGeom>
          <a:noFill/>
        </p:spPr>
      </p:pic>
      <p:pic>
        <p:nvPicPr>
          <p:cNvPr id="10" name="Picture 4" descr="https://upload.wikimedia.org/wikipedia/commons/thumb/8/88/Logistic-curve.svg/320px-Logistic-curve.svg.png"/>
          <p:cNvPicPr>
            <a:picLocks noChangeAspect="1" noChangeArrowheads="1"/>
          </p:cNvPicPr>
          <p:nvPr/>
        </p:nvPicPr>
        <p:blipFill>
          <a:blip r:embed="rId5" cstate="print"/>
          <a:srcRect/>
          <a:stretch>
            <a:fillRect/>
          </a:stretch>
        </p:blipFill>
        <p:spPr bwMode="auto">
          <a:xfrm>
            <a:off x="5724128" y="3789040"/>
            <a:ext cx="3048000" cy="2028826"/>
          </a:xfrm>
          <a:prstGeom prst="rect">
            <a:avLst/>
          </a:prstGeom>
          <a:noFill/>
        </p:spPr>
      </p:pic>
      <p:sp>
        <p:nvSpPr>
          <p:cNvPr id="13" name="TextBox 12"/>
          <p:cNvSpPr txBox="1"/>
          <p:nvPr/>
        </p:nvSpPr>
        <p:spPr>
          <a:xfrm>
            <a:off x="6732240" y="5939988"/>
            <a:ext cx="1368152" cy="369332"/>
          </a:xfrm>
          <a:prstGeom prst="rect">
            <a:avLst/>
          </a:prstGeom>
          <a:noFill/>
        </p:spPr>
        <p:txBody>
          <a:bodyPr wrap="square" rtlCol="0">
            <a:spAutoFit/>
          </a:bodyPr>
          <a:lstStyle/>
          <a:p>
            <a:r>
              <a:rPr lang="en-US" dirty="0" smtClean="0"/>
              <a:t>t </a:t>
            </a:r>
            <a:r>
              <a:rPr lang="en-US" dirty="0" smtClean="0"/>
              <a:t>vs</a:t>
            </a:r>
            <a:r>
              <a:rPr lang="en-US" dirty="0" smtClean="0"/>
              <a:t>. </a:t>
            </a:r>
            <a:r>
              <a:rPr lang="en-US" dirty="0" smtClean="0"/>
              <a:t>F(x</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83568" y="188640"/>
            <a:ext cx="7772400" cy="720080"/>
          </a:xfrm>
          <a:prstGeom prst="rect">
            <a:avLst/>
          </a:prstGeom>
          <a:noFill/>
          <a:ln/>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1" u="none" strike="noStrike" kern="1200" cap="none" spc="0" normalizeH="0" baseline="0" noProof="0" dirty="0" smtClean="0">
                <a:ln>
                  <a:noFill/>
                </a:ln>
                <a:solidFill>
                  <a:schemeClr val="tx1"/>
                </a:solidFill>
                <a:effectLst/>
                <a:uLnTx/>
                <a:uFillTx/>
                <a:latin typeface="Arial" pitchFamily="34" charset="0"/>
                <a:ea typeface="+mj-ea"/>
                <a:cs typeface="+mj-cs"/>
              </a:rPr>
              <a:t>The Logistic Regression </a:t>
            </a:r>
            <a:r>
              <a:rPr kumimoji="0" lang="en-US" sz="2800" b="1" i="1" u="none" strike="noStrike" kern="1200" cap="none" spc="0" normalizeH="0" baseline="0" noProof="0" dirty="0" smtClean="0">
                <a:ln>
                  <a:noFill/>
                </a:ln>
                <a:solidFill>
                  <a:schemeClr val="tx1"/>
                </a:solidFill>
                <a:effectLst/>
                <a:uLnTx/>
                <a:uFillTx/>
                <a:latin typeface="Arial" pitchFamily="34" charset="0"/>
                <a:ea typeface="+mj-ea"/>
                <a:cs typeface="+mj-cs"/>
              </a:rPr>
              <a:t>Model (Summary)</a:t>
            </a:r>
            <a:endParaRPr kumimoji="0" lang="en-US" sz="2800" b="1" i="1" u="none" strike="noStrike" kern="1200" cap="none" spc="0" normalizeH="0" baseline="0" noProof="0" dirty="0">
              <a:ln>
                <a:noFill/>
              </a:ln>
              <a:solidFill>
                <a:schemeClr val="tx1"/>
              </a:solidFill>
              <a:effectLst/>
              <a:uLnTx/>
              <a:uFillTx/>
              <a:latin typeface="Arial" pitchFamily="34" charset="0"/>
              <a:ea typeface="+mj-ea"/>
              <a:cs typeface="+mj-cs"/>
            </a:endParaRPr>
          </a:p>
        </p:txBody>
      </p:sp>
      <p:sp>
        <p:nvSpPr>
          <p:cNvPr id="5" name="TextBox 4"/>
          <p:cNvSpPr txBox="1"/>
          <p:nvPr/>
        </p:nvSpPr>
        <p:spPr>
          <a:xfrm>
            <a:off x="323528" y="980728"/>
            <a:ext cx="8568952" cy="707886"/>
          </a:xfrm>
          <a:prstGeom prst="rect">
            <a:avLst/>
          </a:prstGeom>
          <a:noFill/>
        </p:spPr>
        <p:txBody>
          <a:bodyPr wrap="square" rtlCol="0">
            <a:spAutoFit/>
          </a:bodyPr>
          <a:lstStyle/>
          <a:p>
            <a:r>
              <a:rPr lang="en-US" sz="2000" b="1" dirty="0" smtClean="0"/>
              <a:t>Using normal regression model we can calculate a value for dependent variable  y as follows:</a:t>
            </a:r>
            <a:endParaRPr lang="en-US" sz="2000" b="1" dirty="0"/>
          </a:p>
        </p:txBody>
      </p:sp>
      <p:sp>
        <p:nvSpPr>
          <p:cNvPr id="573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734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67744" y="1700808"/>
            <a:ext cx="2232248" cy="537891"/>
          </a:xfrm>
          <a:prstGeom prst="rect">
            <a:avLst/>
          </a:prstGeom>
          <a:noFill/>
        </p:spPr>
      </p:pic>
      <p:sp>
        <p:nvSpPr>
          <p:cNvPr id="8" name="TextBox 7"/>
          <p:cNvSpPr txBox="1"/>
          <p:nvPr/>
        </p:nvSpPr>
        <p:spPr>
          <a:xfrm>
            <a:off x="467544" y="2276872"/>
            <a:ext cx="8424936" cy="707886"/>
          </a:xfrm>
          <a:prstGeom prst="rect">
            <a:avLst/>
          </a:prstGeom>
          <a:noFill/>
        </p:spPr>
        <p:txBody>
          <a:bodyPr wrap="square" rtlCol="0">
            <a:spAutoFit/>
          </a:bodyPr>
          <a:lstStyle/>
          <a:p>
            <a:r>
              <a:rPr lang="en-US" sz="2000" b="1" dirty="0" smtClean="0"/>
              <a:t>x also can be multidimensional. After estimating y we can calculate the probability of y as follows</a:t>
            </a:r>
            <a:endParaRPr lang="en-US" sz="2000" b="1" dirty="0"/>
          </a:p>
        </p:txBody>
      </p:sp>
      <p:pic>
        <p:nvPicPr>
          <p:cNvPr id="5734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31640" y="2996952"/>
            <a:ext cx="3780420" cy="648072"/>
          </a:xfrm>
          <a:prstGeom prst="rect">
            <a:avLst/>
          </a:prstGeom>
          <a:noFill/>
        </p:spPr>
      </p:pic>
      <p:pic>
        <p:nvPicPr>
          <p:cNvPr id="12" name="Picture 4" descr="https://upload.wikimedia.org/wikipedia/commons/thumb/8/88/Logistic-curve.svg/320px-Logistic-curve.svg.png"/>
          <p:cNvPicPr>
            <a:picLocks noChangeAspect="1" noChangeArrowheads="1"/>
          </p:cNvPicPr>
          <p:nvPr/>
        </p:nvPicPr>
        <p:blipFill>
          <a:blip r:embed="rId4" cstate="print"/>
          <a:srcRect/>
          <a:stretch>
            <a:fillRect/>
          </a:stretch>
        </p:blipFill>
        <p:spPr bwMode="auto">
          <a:xfrm>
            <a:off x="5724128" y="3356992"/>
            <a:ext cx="3048000" cy="2028826"/>
          </a:xfrm>
          <a:prstGeom prst="rect">
            <a:avLst/>
          </a:prstGeom>
          <a:noFill/>
        </p:spPr>
      </p:pic>
      <p:sp>
        <p:nvSpPr>
          <p:cNvPr id="13" name="TextBox 12"/>
          <p:cNvSpPr txBox="1"/>
          <p:nvPr/>
        </p:nvSpPr>
        <p:spPr>
          <a:xfrm>
            <a:off x="251520" y="3789040"/>
            <a:ext cx="5400600" cy="1938992"/>
          </a:xfrm>
          <a:prstGeom prst="rect">
            <a:avLst/>
          </a:prstGeom>
          <a:noFill/>
        </p:spPr>
        <p:txBody>
          <a:bodyPr wrap="square" rtlCol="0">
            <a:spAutoFit/>
          </a:bodyPr>
          <a:lstStyle/>
          <a:p>
            <a:r>
              <a:rPr lang="en-US" sz="2000" b="1" dirty="0" smtClean="0">
                <a:solidFill>
                  <a:srgbClr val="00B050"/>
                </a:solidFill>
              </a:rPr>
              <a:t>Note that F ( x ) is interpreted as the probability of the dependent variable equaling a "success“</a:t>
            </a:r>
          </a:p>
          <a:p>
            <a:r>
              <a:rPr lang="en-US" sz="2000" b="1" dirty="0" smtClean="0">
                <a:solidFill>
                  <a:srgbClr val="00B050"/>
                </a:solidFill>
              </a:rPr>
              <a:t>Or</a:t>
            </a:r>
          </a:p>
          <a:p>
            <a:r>
              <a:rPr lang="en-US" sz="2000" b="1" dirty="0" smtClean="0">
                <a:solidFill>
                  <a:srgbClr val="00B050"/>
                </a:solidFill>
              </a:rPr>
              <a:t>F(X) &gt; 0.5 can be regarded as a class and </a:t>
            </a:r>
          </a:p>
          <a:p>
            <a:r>
              <a:rPr lang="en-US" sz="2000" b="1" dirty="0" smtClean="0">
                <a:solidFill>
                  <a:srgbClr val="00B050"/>
                </a:solidFill>
              </a:rPr>
              <a:t>F(x)&lt;0.5 can be regarded as another class</a:t>
            </a:r>
          </a:p>
          <a:p>
            <a:endParaRPr lang="en-US" sz="2000" b="1" dirty="0">
              <a:solidFill>
                <a:srgbClr val="00B050"/>
              </a:solidFill>
            </a:endParaRPr>
          </a:p>
        </p:txBody>
      </p:sp>
      <p:sp>
        <p:nvSpPr>
          <p:cNvPr id="11" name="Rectangle 10"/>
          <p:cNvSpPr/>
          <p:nvPr/>
        </p:nvSpPr>
        <p:spPr>
          <a:xfrm>
            <a:off x="395536" y="5746030"/>
            <a:ext cx="8424936" cy="1015663"/>
          </a:xfrm>
          <a:prstGeom prst="rect">
            <a:avLst/>
          </a:prstGeom>
        </p:spPr>
        <p:txBody>
          <a:bodyPr wrap="square">
            <a:spAutoFit/>
          </a:bodyPr>
          <a:lstStyle/>
          <a:p>
            <a:r>
              <a:rPr lang="en-US" sz="2000" b="1" dirty="0" smtClean="0">
                <a:solidFill>
                  <a:srgbClr val="0070C0"/>
                </a:solidFill>
                <a:latin typeface="Benguiat Frisky" pitchFamily="66" charset="0"/>
              </a:rPr>
              <a:t>Logistic regression can be applied not only when the dependent variable is a dummy variable: coded 0 (did not smoke) or 1(did smoke) but also when it is a continuous variable for the purpose of dividing entities in to two classes</a:t>
            </a:r>
            <a:endParaRPr lang="en-US" sz="2000" b="1" dirty="0">
              <a:solidFill>
                <a:srgbClr val="0070C0"/>
              </a:solidFill>
            </a:endParaRPr>
          </a:p>
        </p:txBody>
      </p:sp>
      <p:sp>
        <p:nvSpPr>
          <p:cNvPr id="14" name="TextBox 13"/>
          <p:cNvSpPr txBox="1"/>
          <p:nvPr/>
        </p:nvSpPr>
        <p:spPr>
          <a:xfrm>
            <a:off x="6732240" y="5373216"/>
            <a:ext cx="1368152" cy="369332"/>
          </a:xfrm>
          <a:prstGeom prst="rect">
            <a:avLst/>
          </a:prstGeom>
          <a:noFill/>
        </p:spPr>
        <p:txBody>
          <a:bodyPr wrap="square" rtlCol="0">
            <a:spAutoFit/>
          </a:bodyPr>
          <a:lstStyle/>
          <a:p>
            <a:r>
              <a:rPr lang="en-US" dirty="0" smtClean="0"/>
              <a:t>t </a:t>
            </a:r>
            <a:r>
              <a:rPr lang="en-US" dirty="0" smtClean="0"/>
              <a:t>vs</a:t>
            </a:r>
            <a:r>
              <a:rPr lang="en-US" dirty="0" smtClean="0"/>
              <a:t>. </a:t>
            </a:r>
            <a:r>
              <a:rPr lang="en-US" dirty="0" smtClean="0"/>
              <a:t>F(x</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371600"/>
            <a:ext cx="7620000" cy="2246769"/>
          </a:xfrm>
          <a:prstGeom prst="rect">
            <a:avLst/>
          </a:prstGeom>
          <a:noFill/>
        </p:spPr>
        <p:txBody>
          <a:bodyPr wrap="square" rtlCol="0">
            <a:spAutoFit/>
          </a:bodyPr>
          <a:lstStyle/>
          <a:p>
            <a:endParaRPr lang="en-US" sz="3200" b="1" dirty="0" smtClean="0">
              <a:hlinkClick r:id="rId2"/>
            </a:endParaRPr>
          </a:p>
          <a:p>
            <a:r>
              <a:rPr lang="en-US" sz="3200" b="1" dirty="0" smtClean="0"/>
              <a:t>K-nearest neighbor (KNN) classifier </a:t>
            </a:r>
          </a:p>
          <a:p>
            <a:endParaRPr lang="en-US" sz="3200" b="1" dirty="0" smtClean="0"/>
          </a:p>
          <a:p>
            <a:r>
              <a:rPr lang="en-US" sz="2400" b="1" dirty="0" smtClean="0"/>
              <a:t>Information collected from the following site:</a:t>
            </a:r>
          </a:p>
          <a:p>
            <a:r>
              <a:rPr lang="en-US" sz="2000" b="1" dirty="0" smtClean="0">
                <a:hlinkClick r:id="rId2"/>
              </a:rPr>
              <a:t>http://www.saedsayad.com/k_nearest_neighbors.htm</a:t>
            </a:r>
            <a:endParaRPr lang="en-US"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7391400" cy="1938992"/>
          </a:xfrm>
          <a:prstGeom prst="rect">
            <a:avLst/>
          </a:prstGeom>
          <a:noFill/>
        </p:spPr>
        <p:txBody>
          <a:bodyPr wrap="square" rtlCol="0">
            <a:spAutoFit/>
          </a:bodyPr>
          <a:lstStyle/>
          <a:p>
            <a:r>
              <a:rPr lang="en-US" sz="2400" b="1" dirty="0" smtClean="0">
                <a:solidFill>
                  <a:srgbClr val="0070C0"/>
                </a:solidFill>
              </a:rPr>
              <a:t>A case is classified by a </a:t>
            </a:r>
            <a:r>
              <a:rPr lang="en-US" sz="2400" b="1" dirty="0" smtClean="0">
                <a:solidFill>
                  <a:schemeClr val="accent6">
                    <a:lumMod val="50000"/>
                  </a:schemeClr>
                </a:solidFill>
              </a:rPr>
              <a:t>majority vote </a:t>
            </a:r>
            <a:r>
              <a:rPr lang="en-US" sz="2400" b="1" dirty="0" smtClean="0">
                <a:solidFill>
                  <a:srgbClr val="0070C0"/>
                </a:solidFill>
              </a:rPr>
              <a:t>of its neighbors, with the case being assigned to the class most common amongst its K nearest neighbors measured by a distance function. If K = 1, then the case is simply assigned to the class of its nearest neighbor. </a:t>
            </a:r>
            <a:endParaRPr lang="en-US" sz="2400" b="1" dirty="0">
              <a:solidFill>
                <a:srgbClr val="0070C0"/>
              </a:solidFill>
            </a:endParaRPr>
          </a:p>
        </p:txBody>
      </p:sp>
      <p:pic>
        <p:nvPicPr>
          <p:cNvPr id="1026" name="Picture 2" descr="http://www.saedsayad.com/images/KNN_similarity.png"/>
          <p:cNvPicPr>
            <a:picLocks noChangeAspect="1" noChangeArrowheads="1"/>
          </p:cNvPicPr>
          <p:nvPr/>
        </p:nvPicPr>
        <p:blipFill>
          <a:blip r:embed="rId2" cstate="print"/>
          <a:srcRect/>
          <a:stretch>
            <a:fillRect/>
          </a:stretch>
        </p:blipFill>
        <p:spPr bwMode="auto">
          <a:xfrm>
            <a:off x="533400" y="3124200"/>
            <a:ext cx="3067050" cy="2905125"/>
          </a:xfrm>
          <a:prstGeom prst="rect">
            <a:avLst/>
          </a:prstGeom>
          <a:noFill/>
        </p:spPr>
      </p:pic>
      <p:sp>
        <p:nvSpPr>
          <p:cNvPr id="5" name="TextBox 4"/>
          <p:cNvSpPr txBox="1"/>
          <p:nvPr/>
        </p:nvSpPr>
        <p:spPr>
          <a:xfrm>
            <a:off x="4419600" y="3657600"/>
            <a:ext cx="4191000" cy="1815882"/>
          </a:xfrm>
          <a:prstGeom prst="rect">
            <a:avLst/>
          </a:prstGeom>
          <a:noFill/>
        </p:spPr>
        <p:txBody>
          <a:bodyPr wrap="square" rtlCol="0">
            <a:spAutoFit/>
          </a:bodyPr>
          <a:lstStyle/>
          <a:p>
            <a:r>
              <a:rPr lang="en-US" sz="2800" b="1" dirty="0" smtClean="0">
                <a:solidFill>
                  <a:srgbClr val="00B050"/>
                </a:solidFill>
              </a:rPr>
              <a:t>It should also be noted that these distance measures are suitable for</a:t>
            </a:r>
            <a:r>
              <a:rPr lang="en-US" sz="2800" b="1" dirty="0" smtClean="0"/>
              <a:t> </a:t>
            </a:r>
            <a:r>
              <a:rPr lang="en-US" sz="2800" b="1" dirty="0" smtClean="0">
                <a:solidFill>
                  <a:schemeClr val="accent6">
                    <a:lumMod val="50000"/>
                  </a:schemeClr>
                </a:solidFill>
              </a:rPr>
              <a:t>continuous variables</a:t>
            </a:r>
            <a:r>
              <a:rPr lang="en-US" sz="2800" b="1" dirty="0" smtClean="0"/>
              <a:t>. </a:t>
            </a:r>
            <a:endParaRPr lang="en-US" sz="2800" b="1" dirty="0"/>
          </a:p>
        </p:txBody>
      </p:sp>
      <p:sp>
        <p:nvSpPr>
          <p:cNvPr id="7" name="TextBox 6"/>
          <p:cNvSpPr txBox="1"/>
          <p:nvPr/>
        </p:nvSpPr>
        <p:spPr>
          <a:xfrm>
            <a:off x="685800" y="228600"/>
            <a:ext cx="7391400" cy="584775"/>
          </a:xfrm>
          <a:prstGeom prst="rect">
            <a:avLst/>
          </a:prstGeom>
          <a:noFill/>
        </p:spPr>
        <p:txBody>
          <a:bodyPr wrap="square" rtlCol="0">
            <a:spAutoFit/>
          </a:bodyPr>
          <a:lstStyle/>
          <a:p>
            <a:r>
              <a:rPr lang="en-US" sz="3200" b="1" dirty="0" smtClean="0"/>
              <a:t>K-nearest neighbor (KNN) classifier</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4800600" cy="4401205"/>
          </a:xfrm>
          <a:prstGeom prst="rect">
            <a:avLst/>
          </a:prstGeom>
        </p:spPr>
        <p:txBody>
          <a:bodyPr wrap="square">
            <a:spAutoFit/>
          </a:bodyPr>
          <a:lstStyle/>
          <a:p>
            <a:r>
              <a:rPr lang="en-US" sz="2800" b="1" dirty="0" smtClean="0">
                <a:solidFill>
                  <a:srgbClr val="00B050"/>
                </a:solidFill>
              </a:rPr>
              <a:t>In the instance of categorical variables the Hamming distance might be used. </a:t>
            </a:r>
          </a:p>
          <a:p>
            <a:endParaRPr lang="en-US" sz="2800" b="1" dirty="0" smtClean="0">
              <a:solidFill>
                <a:srgbClr val="00B050"/>
              </a:solidFill>
            </a:endParaRPr>
          </a:p>
          <a:p>
            <a:r>
              <a:rPr lang="en-US" sz="2800" b="1" dirty="0" smtClean="0">
                <a:solidFill>
                  <a:srgbClr val="7030A0"/>
                </a:solidFill>
              </a:rPr>
              <a:t>It also brings up the issue of standardization of the numerical variables between 0 and 1 when there is a mixture of numerical and categorical variables in the dataset.</a:t>
            </a:r>
            <a:endParaRPr lang="en-US" sz="2800" b="1" dirty="0">
              <a:solidFill>
                <a:srgbClr val="7030A0"/>
              </a:solidFill>
            </a:endParaRPr>
          </a:p>
        </p:txBody>
      </p:sp>
      <p:pic>
        <p:nvPicPr>
          <p:cNvPr id="3" name="Picture 4" descr="http://www.saedsayad.com/images/KNN_hamming.png"/>
          <p:cNvPicPr>
            <a:picLocks noChangeAspect="1" noChangeArrowheads="1"/>
          </p:cNvPicPr>
          <p:nvPr/>
        </p:nvPicPr>
        <p:blipFill>
          <a:blip r:embed="rId2" cstate="print"/>
          <a:srcRect/>
          <a:stretch>
            <a:fillRect/>
          </a:stretch>
        </p:blipFill>
        <p:spPr bwMode="auto">
          <a:xfrm>
            <a:off x="5151809" y="1524000"/>
            <a:ext cx="3452639" cy="3733800"/>
          </a:xfrm>
          <a:prstGeom prst="rect">
            <a:avLst/>
          </a:prstGeom>
          <a:noFill/>
        </p:spPr>
      </p:pic>
      <p:sp>
        <p:nvSpPr>
          <p:cNvPr id="4" name="TextBox 3"/>
          <p:cNvSpPr txBox="1"/>
          <p:nvPr/>
        </p:nvSpPr>
        <p:spPr>
          <a:xfrm>
            <a:off x="457200" y="228600"/>
            <a:ext cx="7391400" cy="584775"/>
          </a:xfrm>
          <a:prstGeom prst="rect">
            <a:avLst/>
          </a:prstGeom>
          <a:noFill/>
        </p:spPr>
        <p:txBody>
          <a:bodyPr wrap="square" rtlCol="0">
            <a:spAutoFit/>
          </a:bodyPr>
          <a:lstStyle/>
          <a:p>
            <a:r>
              <a:rPr lang="en-US" sz="3200" b="1" dirty="0" smtClean="0"/>
              <a:t>K-nearest neighbor (KNN) classifier</a:t>
            </a:r>
            <a:endParaRPr lang="en-US" sz="32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76400" y="5715000"/>
            <a:ext cx="2004646" cy="685800"/>
          </a:xfrm>
          <a:prstGeom prst="rect">
            <a:avLst/>
          </a:prstGeom>
          <a:noFill/>
        </p:spPr>
      </p:pic>
      <p:sp>
        <p:nvSpPr>
          <p:cNvPr id="10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457200"/>
          <a:ext cx="8229600" cy="1060704"/>
        </p:xfrm>
        <a:graphic>
          <a:graphicData uri="http://schemas.openxmlformats.org/drawingml/2006/table">
            <a:tbl>
              <a:tblPr/>
              <a:tblGrid>
                <a:gridCol w="8229600"/>
              </a:tblGrid>
              <a:tr h="292608">
                <a:tc>
                  <a:txBody>
                    <a:bodyPr/>
                    <a:lstStyle/>
                    <a:p>
                      <a:r>
                        <a:rPr lang="en-US" sz="2000" b="1" i="1" dirty="0"/>
                        <a:t>Example</a:t>
                      </a:r>
                      <a:r>
                        <a:rPr lang="en-US" sz="2000" b="1" dirty="0"/>
                        <a:t>:</a:t>
                      </a:r>
                    </a:p>
                  </a:txBody>
                  <a:tcPr marL="73152" marR="73152" marT="36576" marB="36576" anchor="ctr">
                    <a:lnL>
                      <a:noFill/>
                    </a:lnL>
                    <a:lnR>
                      <a:noFill/>
                    </a:lnR>
                    <a:lnT>
                      <a:noFill/>
                    </a:lnT>
                    <a:lnB>
                      <a:noFill/>
                    </a:lnB>
                  </a:tcPr>
                </a:tc>
              </a:tr>
              <a:tr h="512064">
                <a:tc>
                  <a:txBody>
                    <a:bodyPr/>
                    <a:lstStyle/>
                    <a:p>
                      <a:r>
                        <a:rPr lang="en-US" sz="2000" b="1" dirty="0"/>
                        <a:t>Consider the following data concerning credit default. Age and Loan are two numerical variables (predictors) and Default is the target.</a:t>
                      </a:r>
                    </a:p>
                  </a:txBody>
                  <a:tcPr marL="73152" marR="73152" marT="36576" marB="36576" anchor="ctr">
                    <a:lnL>
                      <a:noFill/>
                    </a:lnL>
                    <a:lnR>
                      <a:noFill/>
                    </a:lnR>
                    <a:lnT>
                      <a:noFill/>
                    </a:lnT>
                    <a:lnB>
                      <a:noFill/>
                    </a:lnB>
                  </a:tcPr>
                </a:tc>
              </a:tr>
            </a:tbl>
          </a:graphicData>
        </a:graphic>
      </p:graphicFrame>
      <p:pic>
        <p:nvPicPr>
          <p:cNvPr id="16386" name="Picture 2" descr="http://www.saedsayad.com/images/KNN_example_1.png"/>
          <p:cNvPicPr>
            <a:picLocks noChangeAspect="1" noChangeArrowheads="1"/>
          </p:cNvPicPr>
          <p:nvPr/>
        </p:nvPicPr>
        <p:blipFill>
          <a:blip r:embed="rId2" cstate="print"/>
          <a:srcRect/>
          <a:stretch>
            <a:fillRect/>
          </a:stretch>
        </p:blipFill>
        <p:spPr bwMode="auto">
          <a:xfrm>
            <a:off x="0" y="1676400"/>
            <a:ext cx="4733925" cy="2609851"/>
          </a:xfrm>
          <a:prstGeom prst="rect">
            <a:avLst/>
          </a:prstGeom>
          <a:noFill/>
        </p:spPr>
      </p:pic>
      <p:sp>
        <p:nvSpPr>
          <p:cNvPr id="4" name="TextBox 3"/>
          <p:cNvSpPr txBox="1"/>
          <p:nvPr/>
        </p:nvSpPr>
        <p:spPr>
          <a:xfrm>
            <a:off x="5029200" y="1533465"/>
            <a:ext cx="3962400" cy="5016758"/>
          </a:xfrm>
          <a:prstGeom prst="rect">
            <a:avLst/>
          </a:prstGeom>
          <a:noFill/>
        </p:spPr>
        <p:txBody>
          <a:bodyPr wrap="square" rtlCol="0">
            <a:spAutoFit/>
          </a:bodyPr>
          <a:lstStyle/>
          <a:p>
            <a:r>
              <a:rPr lang="en-US" sz="2000" b="1" dirty="0" smtClean="0">
                <a:solidFill>
                  <a:srgbClr val="0070C0"/>
                </a:solidFill>
              </a:rPr>
              <a:t>We can now use the training set to classify an unknown case (Age=48 and Loan=$142,000) using Euclidean distance. </a:t>
            </a:r>
          </a:p>
          <a:p>
            <a:endParaRPr lang="en-US" sz="2000" b="1" dirty="0" smtClean="0">
              <a:solidFill>
                <a:srgbClr val="0070C0"/>
              </a:solidFill>
            </a:endParaRPr>
          </a:p>
          <a:p>
            <a:r>
              <a:rPr lang="en-US" sz="2000" b="1" dirty="0" smtClean="0">
                <a:solidFill>
                  <a:srgbClr val="0070C0"/>
                </a:solidFill>
              </a:rPr>
              <a:t>If K=1 then the nearest neighbor is the last case in the training set with Default=Y.   </a:t>
            </a:r>
          </a:p>
          <a:p>
            <a:r>
              <a:rPr lang="en-US" sz="2000" b="1" dirty="0" smtClean="0">
                <a:solidFill>
                  <a:srgbClr val="0070C0"/>
                </a:solidFill>
              </a:rPr>
              <a:t> D </a:t>
            </a:r>
            <a:r>
              <a:rPr lang="en-US" sz="2000" b="1" dirty="0">
                <a:solidFill>
                  <a:srgbClr val="0070C0"/>
                </a:solidFill>
              </a:rPr>
              <a:t>= </a:t>
            </a:r>
            <a:r>
              <a:rPr lang="en-US" sz="2000" b="1" dirty="0" err="1">
                <a:solidFill>
                  <a:srgbClr val="0070C0"/>
                </a:solidFill>
              </a:rPr>
              <a:t>Sqrt</a:t>
            </a:r>
            <a:r>
              <a:rPr lang="en-US" sz="2000" b="1" dirty="0">
                <a:solidFill>
                  <a:srgbClr val="0070C0"/>
                </a:solidFill>
              </a:rPr>
              <a:t>[(48-33)</a:t>
            </a:r>
            <a:r>
              <a:rPr lang="en-US" sz="2000" b="1" baseline="30000" dirty="0">
                <a:solidFill>
                  <a:srgbClr val="0070C0"/>
                </a:solidFill>
              </a:rPr>
              <a:t>2</a:t>
            </a:r>
            <a:r>
              <a:rPr lang="en-US" sz="2000" b="1" dirty="0">
                <a:solidFill>
                  <a:srgbClr val="0070C0"/>
                </a:solidFill>
              </a:rPr>
              <a:t> + (142000-150000)</a:t>
            </a:r>
            <a:r>
              <a:rPr lang="en-US" sz="2000" b="1" baseline="30000" dirty="0">
                <a:solidFill>
                  <a:srgbClr val="0070C0"/>
                </a:solidFill>
              </a:rPr>
              <a:t>2</a:t>
            </a:r>
            <a:r>
              <a:rPr lang="en-US" sz="2000" b="1" dirty="0">
                <a:solidFill>
                  <a:srgbClr val="0070C0"/>
                </a:solidFill>
              </a:rPr>
              <a:t>] = 8000.01  &gt;&gt; Default=Y</a:t>
            </a:r>
          </a:p>
          <a:p>
            <a:endParaRPr lang="en-US" sz="2000" b="1" dirty="0" smtClean="0">
              <a:solidFill>
                <a:srgbClr val="0070C0"/>
              </a:solidFill>
            </a:endParaRPr>
          </a:p>
          <a:p>
            <a:r>
              <a:rPr lang="en-US" sz="2000" b="1" dirty="0" smtClean="0">
                <a:solidFill>
                  <a:srgbClr val="0070C0"/>
                </a:solidFill>
              </a:rPr>
              <a:t>With K=3, there are two Default=Y and one Default=N out of three closest neighbors. The prediction for the unknown case is again Default=Y</a:t>
            </a:r>
            <a:endParaRPr lang="en-US" sz="2000" b="1" dirty="0">
              <a:solidFill>
                <a:srgbClr val="0070C0"/>
              </a:solidFill>
            </a:endParaRPr>
          </a:p>
        </p:txBody>
      </p:sp>
      <p:pic>
        <p:nvPicPr>
          <p:cNvPr id="16388" name="Picture 4" descr="http://www.saedsayad.com/images/KNN_example_2.png"/>
          <p:cNvPicPr>
            <a:picLocks noChangeAspect="1" noChangeArrowheads="1"/>
          </p:cNvPicPr>
          <p:nvPr/>
        </p:nvPicPr>
        <p:blipFill>
          <a:blip r:embed="rId3" cstate="print"/>
          <a:srcRect/>
          <a:stretch>
            <a:fillRect/>
          </a:stretch>
        </p:blipFill>
        <p:spPr bwMode="auto">
          <a:xfrm>
            <a:off x="685800" y="3981449"/>
            <a:ext cx="4181475" cy="2876551"/>
          </a:xfrm>
          <a:prstGeom prst="rect">
            <a:avLst/>
          </a:prstGeom>
          <a:noFill/>
        </p:spPr>
      </p:pic>
      <p:sp>
        <p:nvSpPr>
          <p:cNvPr id="6" name="TextBox 5"/>
          <p:cNvSpPr txBox="1"/>
          <p:nvPr/>
        </p:nvSpPr>
        <p:spPr>
          <a:xfrm>
            <a:off x="1524000" y="43960"/>
            <a:ext cx="7391400" cy="584775"/>
          </a:xfrm>
          <a:prstGeom prst="rect">
            <a:avLst/>
          </a:prstGeom>
          <a:noFill/>
        </p:spPr>
        <p:txBody>
          <a:bodyPr wrap="square" rtlCol="0">
            <a:spAutoFit/>
          </a:bodyPr>
          <a:lstStyle/>
          <a:p>
            <a:r>
              <a:rPr lang="en-US" sz="3200" b="1" dirty="0" smtClean="0"/>
              <a:t>K-nearest neighbor (KNN) classifier</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8763000" cy="1938992"/>
          </a:xfrm>
          <a:prstGeom prst="rect">
            <a:avLst/>
          </a:prstGeom>
          <a:noFill/>
        </p:spPr>
        <p:txBody>
          <a:bodyPr wrap="square" rtlCol="0">
            <a:spAutoFit/>
          </a:bodyPr>
          <a:lstStyle/>
          <a:p>
            <a:r>
              <a:rPr lang="en-US" sz="2000" b="1" dirty="0" smtClean="0">
                <a:solidFill>
                  <a:srgbClr val="00B050"/>
                </a:solidFill>
              </a:rPr>
              <a:t>One major drawback in calculating distance measures directly from the training set is in the case where variables have different measurement scales or there is a mixture of numerical and categorical variables. For example, if one variable is based on </a:t>
            </a:r>
            <a:r>
              <a:rPr lang="en-US" sz="2000" b="1" dirty="0" smtClean="0">
                <a:solidFill>
                  <a:schemeClr val="accent6">
                    <a:lumMod val="50000"/>
                  </a:schemeClr>
                </a:solidFill>
              </a:rPr>
              <a:t>annual income in dollars</a:t>
            </a:r>
            <a:r>
              <a:rPr lang="en-US" sz="2000" b="1" dirty="0" smtClean="0">
                <a:solidFill>
                  <a:srgbClr val="00B050"/>
                </a:solidFill>
              </a:rPr>
              <a:t>, and the other is based on </a:t>
            </a:r>
            <a:r>
              <a:rPr lang="en-US" sz="2000" b="1" dirty="0" smtClean="0">
                <a:solidFill>
                  <a:schemeClr val="accent6">
                    <a:lumMod val="50000"/>
                  </a:schemeClr>
                </a:solidFill>
              </a:rPr>
              <a:t>age in years </a:t>
            </a:r>
            <a:r>
              <a:rPr lang="en-US" sz="2000" b="1" dirty="0" smtClean="0">
                <a:solidFill>
                  <a:srgbClr val="00B050"/>
                </a:solidFill>
              </a:rPr>
              <a:t>then income will have a much higher influence on the distance calculated. One solution is to standardize the training set as shown below.</a:t>
            </a:r>
            <a:endParaRPr lang="en-US" sz="2000" b="1" dirty="0">
              <a:solidFill>
                <a:srgbClr val="00B050"/>
              </a:solidFill>
            </a:endParaRPr>
          </a:p>
        </p:txBody>
      </p:sp>
      <p:pic>
        <p:nvPicPr>
          <p:cNvPr id="17410" name="Picture 2" descr="http://www.saedsayad.com/images/KNN_example_3.png"/>
          <p:cNvPicPr>
            <a:picLocks noChangeAspect="1" noChangeArrowheads="1"/>
          </p:cNvPicPr>
          <p:nvPr/>
        </p:nvPicPr>
        <p:blipFill>
          <a:blip r:embed="rId2" cstate="print"/>
          <a:srcRect/>
          <a:stretch>
            <a:fillRect/>
          </a:stretch>
        </p:blipFill>
        <p:spPr bwMode="auto">
          <a:xfrm>
            <a:off x="1828800" y="2895600"/>
            <a:ext cx="3952875" cy="2876551"/>
          </a:xfrm>
          <a:prstGeom prst="rect">
            <a:avLst/>
          </a:prstGeom>
          <a:noFill/>
        </p:spPr>
      </p:pic>
      <p:sp>
        <p:nvSpPr>
          <p:cNvPr id="4" name="TextBox 3"/>
          <p:cNvSpPr txBox="1"/>
          <p:nvPr/>
        </p:nvSpPr>
        <p:spPr>
          <a:xfrm>
            <a:off x="228600" y="5867400"/>
            <a:ext cx="8382000" cy="707886"/>
          </a:xfrm>
          <a:prstGeom prst="rect">
            <a:avLst/>
          </a:prstGeom>
          <a:noFill/>
        </p:spPr>
        <p:txBody>
          <a:bodyPr wrap="square" rtlCol="0">
            <a:spAutoFit/>
          </a:bodyPr>
          <a:lstStyle/>
          <a:p>
            <a:r>
              <a:rPr lang="en-US" sz="2000" b="1" dirty="0" smtClean="0">
                <a:solidFill>
                  <a:srgbClr val="0070C0"/>
                </a:solidFill>
              </a:rPr>
              <a:t>Using the standardized distance on the same training set, the unknown case returned a different neighbor which is not a good sign of robustness.   </a:t>
            </a:r>
            <a:endParaRPr lang="en-US" sz="2000" b="1" dirty="0">
              <a:solidFill>
                <a:srgbClr val="0070C0"/>
              </a:solidFill>
            </a:endParaRPr>
          </a:p>
        </p:txBody>
      </p:sp>
      <p:sp>
        <p:nvSpPr>
          <p:cNvPr id="5" name="TextBox 4"/>
          <p:cNvSpPr txBox="1"/>
          <p:nvPr/>
        </p:nvSpPr>
        <p:spPr>
          <a:xfrm>
            <a:off x="381000" y="228600"/>
            <a:ext cx="7391400" cy="584775"/>
          </a:xfrm>
          <a:prstGeom prst="rect">
            <a:avLst/>
          </a:prstGeom>
          <a:noFill/>
        </p:spPr>
        <p:txBody>
          <a:bodyPr wrap="square" rtlCol="0">
            <a:spAutoFit/>
          </a:bodyPr>
          <a:lstStyle/>
          <a:p>
            <a:r>
              <a:rPr lang="en-US" sz="3200" b="1" dirty="0" smtClean="0"/>
              <a:t>K-nearest neighbor (KNN) classifier</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7924800" cy="6494085"/>
          </a:xfrm>
          <a:prstGeom prst="rect">
            <a:avLst/>
          </a:prstGeom>
          <a:noFill/>
        </p:spPr>
        <p:txBody>
          <a:bodyPr wrap="square" rtlCol="0">
            <a:spAutoFit/>
          </a:bodyPr>
          <a:lstStyle/>
          <a:p>
            <a:r>
              <a:rPr lang="en-US" sz="3200" b="1" u="sng" dirty="0" smtClean="0">
                <a:solidFill>
                  <a:srgbClr val="00B050"/>
                </a:solidFill>
              </a:rPr>
              <a:t>Remarks on KNN </a:t>
            </a:r>
            <a:r>
              <a:rPr lang="en-US" sz="3200" b="1" u="sng" dirty="0" err="1" smtClean="0">
                <a:solidFill>
                  <a:srgbClr val="00B050"/>
                </a:solidFill>
              </a:rPr>
              <a:t>clasifier</a:t>
            </a:r>
            <a:endParaRPr lang="en-US" sz="3200" b="1" u="sng" dirty="0" smtClean="0">
              <a:solidFill>
                <a:srgbClr val="00B050"/>
              </a:solidFill>
            </a:endParaRPr>
          </a:p>
          <a:p>
            <a:pPr>
              <a:buFont typeface="Wingdings" pitchFamily="2" charset="2"/>
              <a:buChar char="q"/>
            </a:pPr>
            <a:r>
              <a:rPr lang="en-US" sz="3200" b="1" dirty="0" smtClean="0">
                <a:solidFill>
                  <a:srgbClr val="0070C0"/>
                </a:solidFill>
              </a:rPr>
              <a:t>Choosing the optimal value for K is best done by first inspecting the data. </a:t>
            </a:r>
          </a:p>
          <a:p>
            <a:pPr>
              <a:buFont typeface="Wingdings" pitchFamily="2" charset="2"/>
              <a:buChar char="q"/>
            </a:pPr>
            <a:r>
              <a:rPr lang="en-US" sz="3200" b="1" dirty="0" smtClean="0">
                <a:solidFill>
                  <a:srgbClr val="0070C0"/>
                </a:solidFill>
              </a:rPr>
              <a:t>In general, a large K value is more precise as it reduces the overall noise but there is no guarantee. </a:t>
            </a:r>
          </a:p>
          <a:p>
            <a:pPr>
              <a:buFont typeface="Wingdings" pitchFamily="2" charset="2"/>
              <a:buChar char="q"/>
            </a:pPr>
            <a:r>
              <a:rPr lang="en-US" sz="3200" b="1" dirty="0" smtClean="0">
                <a:solidFill>
                  <a:srgbClr val="0070C0"/>
                </a:solidFill>
              </a:rPr>
              <a:t>Cross-validation is another way to retrospectively determine a good K value by using an independent dataset to validate the K value. </a:t>
            </a:r>
          </a:p>
          <a:p>
            <a:pPr>
              <a:buFont typeface="Wingdings" pitchFamily="2" charset="2"/>
              <a:buChar char="q"/>
            </a:pPr>
            <a:r>
              <a:rPr lang="en-US" sz="3200" b="1" dirty="0" smtClean="0">
                <a:solidFill>
                  <a:srgbClr val="0070C0"/>
                </a:solidFill>
              </a:rPr>
              <a:t>Historically, the optimal K for most datasets has been between 3-10. That produces much better results than 1NN.</a:t>
            </a:r>
            <a:endParaRPr lang="en-US" sz="3200" b="1" dirty="0">
              <a:solidFill>
                <a:srgbClr val="0070C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590800"/>
            <a:ext cx="7848600" cy="1200329"/>
          </a:xfrm>
          <a:prstGeom prst="rect">
            <a:avLst/>
          </a:prstGeom>
          <a:noFill/>
        </p:spPr>
        <p:txBody>
          <a:bodyPr wrap="square" rtlCol="0">
            <a:spAutoFit/>
          </a:bodyPr>
          <a:lstStyle/>
          <a:p>
            <a:pPr algn="ctr"/>
            <a:r>
              <a:rPr lang="en-US" sz="3600" dirty="0" smtClean="0"/>
              <a:t>K-mean clustering</a:t>
            </a:r>
          </a:p>
          <a:p>
            <a:pPr algn="ctr"/>
            <a:endParaRPr lang="en-US" sz="36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cstate="print"/>
          <a:srcRect/>
          <a:stretch>
            <a:fillRect/>
          </a:stretch>
        </p:blipFill>
        <p:spPr bwMode="auto">
          <a:xfrm rot="10800000">
            <a:off x="609600" y="76201"/>
            <a:ext cx="6934200" cy="3645212"/>
          </a:xfrm>
          <a:prstGeom prst="rect">
            <a:avLst/>
          </a:prstGeom>
          <a:noFill/>
          <a:ln w="9525">
            <a:noFill/>
            <a:miter lim="800000"/>
            <a:headEnd/>
            <a:tailEnd/>
          </a:ln>
        </p:spPr>
      </p:pic>
      <p:pic>
        <p:nvPicPr>
          <p:cNvPr id="55299" name="Picture 3"/>
          <p:cNvPicPr>
            <a:picLocks noChangeAspect="1" noChangeArrowheads="1"/>
          </p:cNvPicPr>
          <p:nvPr/>
        </p:nvPicPr>
        <p:blipFill>
          <a:blip r:embed="rId3" cstate="print"/>
          <a:srcRect/>
          <a:stretch>
            <a:fillRect/>
          </a:stretch>
        </p:blipFill>
        <p:spPr bwMode="auto">
          <a:xfrm>
            <a:off x="685800" y="3733800"/>
            <a:ext cx="6781800" cy="2423802"/>
          </a:xfrm>
          <a:prstGeom prst="rect">
            <a:avLst/>
          </a:prstGeom>
          <a:noFill/>
          <a:ln w="9525">
            <a:noFill/>
            <a:miter lim="800000"/>
            <a:headEnd/>
            <a:tailEnd/>
          </a:ln>
        </p:spPr>
      </p:pic>
      <p:sp>
        <p:nvSpPr>
          <p:cNvPr id="4" name="TextBox 3"/>
          <p:cNvSpPr txBox="1">
            <a:spLocks noChangeArrowheads="1"/>
          </p:cNvSpPr>
          <p:nvPr/>
        </p:nvSpPr>
        <p:spPr bwMode="auto">
          <a:xfrm>
            <a:off x="381000" y="6183868"/>
            <a:ext cx="8245475" cy="369332"/>
          </a:xfrm>
          <a:prstGeom prst="rect">
            <a:avLst/>
          </a:prstGeom>
          <a:noFill/>
          <a:ln w="9525">
            <a:noFill/>
            <a:miter lim="800000"/>
            <a:headEnd/>
            <a:tailEnd/>
          </a:ln>
        </p:spPr>
        <p:txBody>
          <a:bodyPr>
            <a:spAutoFit/>
          </a:bodyPr>
          <a:lstStyle/>
          <a:p>
            <a:r>
              <a:rPr lang="en-US" sz="1800" dirty="0"/>
              <a:t>Source: “Clustering Challenges in Biological Networks” edited by S. </a:t>
            </a:r>
            <a:r>
              <a:rPr lang="en-US" sz="1800" dirty="0" err="1"/>
              <a:t>Butenko</a:t>
            </a:r>
            <a:r>
              <a:rPr lang="en-US" sz="1800" dirty="0"/>
              <a:t> et. al</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36712"/>
            <a:ext cx="7776864" cy="584775"/>
          </a:xfrm>
          <a:prstGeom prst="rect">
            <a:avLst/>
          </a:prstGeom>
          <a:noFill/>
        </p:spPr>
        <p:txBody>
          <a:bodyPr wrap="square" rtlCol="0">
            <a:spAutoFit/>
          </a:bodyPr>
          <a:lstStyle/>
          <a:p>
            <a:r>
              <a:rPr lang="en-US" sz="3200" b="1" dirty="0" smtClean="0">
                <a:solidFill>
                  <a:srgbClr val="00B050"/>
                </a:solidFill>
              </a:rPr>
              <a:t>Logistic Regression</a:t>
            </a:r>
          </a:p>
        </p:txBody>
      </p:sp>
      <p:sp>
        <p:nvSpPr>
          <p:cNvPr id="4" name="TextBox 3"/>
          <p:cNvSpPr txBox="1"/>
          <p:nvPr/>
        </p:nvSpPr>
        <p:spPr>
          <a:xfrm>
            <a:off x="683568" y="1772816"/>
            <a:ext cx="8136904" cy="1200329"/>
          </a:xfrm>
          <a:prstGeom prst="rect">
            <a:avLst/>
          </a:prstGeom>
          <a:noFill/>
        </p:spPr>
        <p:txBody>
          <a:bodyPr wrap="square" rtlCol="0">
            <a:spAutoFit/>
          </a:bodyPr>
          <a:lstStyle/>
          <a:p>
            <a:r>
              <a:rPr lang="en-US" dirty="0" smtClean="0"/>
              <a:t>Slides collected from Internet ----some adapted from the following site</a:t>
            </a:r>
            <a:endParaRPr lang="en-US" dirty="0" smtClean="0">
              <a:hlinkClick r:id="rId2"/>
            </a:endParaRPr>
          </a:p>
          <a:p>
            <a:r>
              <a:rPr lang="en-US" dirty="0" smtClean="0">
                <a:hlinkClick r:id="rId2"/>
              </a:rPr>
              <a:t>http://personal.ecu.edu/whiteheadj/data/logit/logit.ppt</a:t>
            </a:r>
            <a:endParaRPr lang="en-US" dirty="0" smtClean="0"/>
          </a:p>
          <a:p>
            <a:r>
              <a:rPr lang="en-US" dirty="0" smtClean="0"/>
              <a:t>And from notes from Kimberly Maier, Michigan State University</a:t>
            </a:r>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cstate="print"/>
          <a:srcRect/>
          <a:stretch>
            <a:fillRect/>
          </a:stretch>
        </p:blipFill>
        <p:spPr bwMode="auto">
          <a:xfrm>
            <a:off x="990600" y="304800"/>
            <a:ext cx="6953250" cy="5981700"/>
          </a:xfrm>
          <a:prstGeom prst="rect">
            <a:avLst/>
          </a:prstGeom>
          <a:noFill/>
          <a:ln w="9525">
            <a:noFill/>
            <a:miter lim="800000"/>
            <a:headEnd/>
            <a:tailEnd/>
          </a:ln>
        </p:spPr>
      </p:pic>
      <p:sp>
        <p:nvSpPr>
          <p:cNvPr id="3" name="Rectangle 2"/>
          <p:cNvSpPr/>
          <p:nvPr/>
        </p:nvSpPr>
        <p:spPr>
          <a:xfrm>
            <a:off x="4343400" y="381000"/>
            <a:ext cx="4572000" cy="1200329"/>
          </a:xfrm>
          <a:prstGeom prst="rect">
            <a:avLst/>
          </a:prstGeom>
        </p:spPr>
        <p:txBody>
          <a:bodyPr>
            <a:spAutoFit/>
          </a:bodyPr>
          <a:lstStyle/>
          <a:p>
            <a:pPr algn="ctr"/>
            <a:r>
              <a:rPr lang="en-US" b="1" dirty="0" smtClean="0"/>
              <a:t>Source:</a:t>
            </a:r>
          </a:p>
          <a:p>
            <a:pPr algn="ctr"/>
            <a:r>
              <a:rPr lang="en-US" b="1" dirty="0" err="1" smtClean="0"/>
              <a:t>Teknomo</a:t>
            </a:r>
            <a:r>
              <a:rPr lang="en-US" b="1" dirty="0" smtClean="0"/>
              <a:t>, </a:t>
            </a:r>
            <a:r>
              <a:rPr lang="en-US" b="1" dirty="0" err="1" smtClean="0"/>
              <a:t>Kardi</a:t>
            </a:r>
            <a:r>
              <a:rPr lang="en-US" b="1" dirty="0" smtClean="0"/>
              <a:t>. K-Means Clustering Tutorials http:\\people.revoledu.com\kardi\ tutorial\</a:t>
            </a:r>
            <a:r>
              <a:rPr lang="en-US" b="1" dirty="0" err="1" smtClean="0"/>
              <a:t>kMean</a:t>
            </a:r>
            <a:r>
              <a:rPr lang="en-US" b="1"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cstate="print"/>
          <a:srcRect/>
          <a:stretch>
            <a:fillRect/>
          </a:stretch>
        </p:blipFill>
        <p:spPr bwMode="auto">
          <a:xfrm>
            <a:off x="228600" y="457200"/>
            <a:ext cx="8629650" cy="1743075"/>
          </a:xfrm>
          <a:prstGeom prst="rect">
            <a:avLst/>
          </a:prstGeom>
          <a:noFill/>
          <a:ln w="9525">
            <a:noFill/>
            <a:miter lim="800000"/>
            <a:headEnd/>
            <a:tailEnd/>
          </a:ln>
        </p:spPr>
      </p:pic>
      <p:pic>
        <p:nvPicPr>
          <p:cNvPr id="44036" name="Picture 4"/>
          <p:cNvPicPr>
            <a:picLocks noChangeAspect="1" noChangeArrowheads="1"/>
          </p:cNvPicPr>
          <p:nvPr/>
        </p:nvPicPr>
        <p:blipFill>
          <a:blip r:embed="rId3" cstate="print"/>
          <a:srcRect/>
          <a:stretch>
            <a:fillRect/>
          </a:stretch>
        </p:blipFill>
        <p:spPr bwMode="auto">
          <a:xfrm>
            <a:off x="381000" y="2209800"/>
            <a:ext cx="4181475" cy="3971652"/>
          </a:xfrm>
          <a:prstGeom prst="rect">
            <a:avLst/>
          </a:prstGeom>
          <a:noFill/>
          <a:ln w="9525">
            <a:noFill/>
            <a:miter lim="800000"/>
            <a:headEnd/>
            <a:tailEnd/>
          </a:ln>
        </p:spPr>
      </p:pic>
      <p:sp>
        <p:nvSpPr>
          <p:cNvPr id="5" name="TextBox 4"/>
          <p:cNvSpPr txBox="1"/>
          <p:nvPr/>
        </p:nvSpPr>
        <p:spPr>
          <a:xfrm>
            <a:off x="4953000" y="2286000"/>
            <a:ext cx="3657600" cy="3970318"/>
          </a:xfrm>
          <a:prstGeom prst="rect">
            <a:avLst/>
          </a:prstGeom>
          <a:noFill/>
        </p:spPr>
        <p:txBody>
          <a:bodyPr wrap="square" rtlCol="0">
            <a:spAutoFit/>
          </a:bodyPr>
          <a:lstStyle/>
          <a:p>
            <a:pPr marL="342900" indent="-342900">
              <a:buAutoNum type="arabicPeriod"/>
            </a:pPr>
            <a:r>
              <a:rPr lang="en-US" sz="2800" i="1" dirty="0" smtClean="0"/>
              <a:t>Initial value of </a:t>
            </a:r>
            <a:r>
              <a:rPr lang="en-US" sz="2800" i="1" dirty="0" err="1" smtClean="0"/>
              <a:t>centroids</a:t>
            </a:r>
            <a:r>
              <a:rPr lang="en-US" sz="2800" i="1" dirty="0" smtClean="0"/>
              <a:t>: Suppose we use medicine A and medicine B as the first </a:t>
            </a:r>
            <a:r>
              <a:rPr lang="en-US" sz="2800" i="1" dirty="0" err="1" smtClean="0"/>
              <a:t>centroids</a:t>
            </a:r>
            <a:r>
              <a:rPr lang="en-US" sz="2800" i="1" dirty="0" smtClean="0"/>
              <a:t>. Let c1 and c2</a:t>
            </a:r>
            <a:r>
              <a:rPr lang="en-US" sz="2800" b="1" i="1" dirty="0" smtClean="0"/>
              <a:t> </a:t>
            </a:r>
            <a:r>
              <a:rPr lang="en-US" sz="2800" b="1" dirty="0" smtClean="0"/>
              <a:t>denote the coordinate of the </a:t>
            </a:r>
            <a:r>
              <a:rPr lang="en-US" sz="2800" b="1" dirty="0" err="1" smtClean="0"/>
              <a:t>centroids</a:t>
            </a:r>
            <a:r>
              <a:rPr lang="en-US" sz="2800" b="1" dirty="0" smtClean="0"/>
              <a:t>, then c1 = (1,1) and c2 = (2,1)</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228600" y="2133600"/>
            <a:ext cx="8153400" cy="1152525"/>
          </a:xfrm>
          <a:prstGeom prst="rect">
            <a:avLst/>
          </a:prstGeom>
          <a:noFill/>
          <a:ln w="9525">
            <a:noFill/>
            <a:miter lim="800000"/>
            <a:headEnd/>
            <a:tailEnd/>
          </a:ln>
        </p:spPr>
      </p:pic>
      <p:pic>
        <p:nvPicPr>
          <p:cNvPr id="45060" name="Picture 4"/>
          <p:cNvPicPr>
            <a:picLocks noChangeAspect="1" noChangeArrowheads="1"/>
          </p:cNvPicPr>
          <p:nvPr/>
        </p:nvPicPr>
        <p:blipFill>
          <a:blip r:embed="rId3" cstate="print"/>
          <a:srcRect/>
          <a:stretch>
            <a:fillRect/>
          </a:stretch>
        </p:blipFill>
        <p:spPr bwMode="auto">
          <a:xfrm>
            <a:off x="209550" y="3505200"/>
            <a:ext cx="8248650" cy="32766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228600" y="228600"/>
            <a:ext cx="862965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304800" y="76200"/>
            <a:ext cx="8096250" cy="1428750"/>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838200" y="1371600"/>
            <a:ext cx="2514600" cy="2365887"/>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152400" y="3810000"/>
            <a:ext cx="8153400" cy="1457325"/>
          </a:xfrm>
          <a:prstGeom prst="rect">
            <a:avLst/>
          </a:prstGeom>
          <a:noFill/>
          <a:ln w="9525">
            <a:noFill/>
            <a:miter lim="800000"/>
            <a:headEnd/>
            <a:tailEnd/>
          </a:ln>
        </p:spPr>
      </p:pic>
      <p:pic>
        <p:nvPicPr>
          <p:cNvPr id="5" name="Picture 2"/>
          <p:cNvPicPr>
            <a:picLocks noChangeAspect="1" noChangeArrowheads="1"/>
          </p:cNvPicPr>
          <p:nvPr/>
        </p:nvPicPr>
        <p:blipFill>
          <a:blip r:embed="rId5" cstate="print"/>
          <a:srcRect/>
          <a:stretch>
            <a:fillRect/>
          </a:stretch>
        </p:blipFill>
        <p:spPr bwMode="auto">
          <a:xfrm>
            <a:off x="295275" y="5000625"/>
            <a:ext cx="8086725"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cstate="print"/>
          <a:srcRect/>
          <a:stretch>
            <a:fillRect/>
          </a:stretch>
        </p:blipFill>
        <p:spPr bwMode="auto">
          <a:xfrm>
            <a:off x="228600" y="76200"/>
            <a:ext cx="8210550" cy="1066800"/>
          </a:xfrm>
          <a:prstGeom prst="rect">
            <a:avLst/>
          </a:prstGeom>
          <a:noFill/>
          <a:ln w="9525">
            <a:noFill/>
            <a:miter lim="800000"/>
            <a:headEnd/>
            <a:tailEnd/>
          </a:ln>
        </p:spPr>
      </p:pic>
      <p:pic>
        <p:nvPicPr>
          <p:cNvPr id="47108" name="Picture 4"/>
          <p:cNvPicPr>
            <a:picLocks noChangeAspect="1" noChangeArrowheads="1"/>
          </p:cNvPicPr>
          <p:nvPr/>
        </p:nvPicPr>
        <p:blipFill>
          <a:blip r:embed="rId3" cstate="print"/>
          <a:srcRect/>
          <a:stretch>
            <a:fillRect/>
          </a:stretch>
        </p:blipFill>
        <p:spPr bwMode="auto">
          <a:xfrm>
            <a:off x="609600" y="1066800"/>
            <a:ext cx="2633599" cy="2476724"/>
          </a:xfrm>
          <a:prstGeom prst="rect">
            <a:avLst/>
          </a:prstGeom>
          <a:noFill/>
          <a:ln w="9525">
            <a:noFill/>
            <a:miter lim="800000"/>
            <a:headEnd/>
            <a:tailEnd/>
          </a:ln>
        </p:spPr>
      </p:pic>
      <p:pic>
        <p:nvPicPr>
          <p:cNvPr id="47109" name="Picture 5"/>
          <p:cNvPicPr>
            <a:picLocks noChangeAspect="1" noChangeArrowheads="1"/>
          </p:cNvPicPr>
          <p:nvPr/>
        </p:nvPicPr>
        <p:blipFill>
          <a:blip r:embed="rId4" cstate="print"/>
          <a:srcRect/>
          <a:stretch>
            <a:fillRect/>
          </a:stretch>
        </p:blipFill>
        <p:spPr bwMode="auto">
          <a:xfrm>
            <a:off x="304800" y="3581400"/>
            <a:ext cx="8124825" cy="1181100"/>
          </a:xfrm>
          <a:prstGeom prst="rect">
            <a:avLst/>
          </a:prstGeom>
          <a:noFill/>
          <a:ln w="9525">
            <a:noFill/>
            <a:miter lim="800000"/>
            <a:headEnd/>
            <a:tailEnd/>
          </a:ln>
        </p:spPr>
      </p:pic>
      <p:pic>
        <p:nvPicPr>
          <p:cNvPr id="47111" name="Picture 7"/>
          <p:cNvPicPr>
            <a:picLocks noChangeAspect="1" noChangeArrowheads="1"/>
          </p:cNvPicPr>
          <p:nvPr/>
        </p:nvPicPr>
        <p:blipFill>
          <a:blip r:embed="rId5" cstate="print"/>
          <a:srcRect/>
          <a:stretch>
            <a:fillRect/>
          </a:stretch>
        </p:blipFill>
        <p:spPr bwMode="auto">
          <a:xfrm>
            <a:off x="381000" y="4800600"/>
            <a:ext cx="8134350" cy="197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15207"/>
            <a:ext cx="8352928" cy="3416320"/>
          </a:xfrm>
          <a:prstGeom prst="rect">
            <a:avLst/>
          </a:prstGeom>
          <a:noFill/>
        </p:spPr>
        <p:txBody>
          <a:bodyPr wrap="square" rtlCol="0">
            <a:spAutoFit/>
          </a:bodyPr>
          <a:lstStyle/>
          <a:p>
            <a:r>
              <a:rPr lang="en-US" sz="2400" b="1" dirty="0" smtClean="0">
                <a:solidFill>
                  <a:srgbClr val="0070C0"/>
                </a:solidFill>
              </a:rPr>
              <a:t>Given a set of observations (x</a:t>
            </a:r>
            <a:r>
              <a:rPr lang="en-US" sz="2400" b="1" baseline="-25000" dirty="0" smtClean="0">
                <a:solidFill>
                  <a:srgbClr val="0070C0"/>
                </a:solidFill>
              </a:rPr>
              <a:t>1</a:t>
            </a:r>
            <a:r>
              <a:rPr lang="en-US" sz="2400" b="1" dirty="0" smtClean="0">
                <a:solidFill>
                  <a:srgbClr val="0070C0"/>
                </a:solidFill>
              </a:rPr>
              <a:t>, x</a:t>
            </a:r>
            <a:r>
              <a:rPr lang="en-US" sz="2400" b="1" baseline="-25000" dirty="0" smtClean="0">
                <a:solidFill>
                  <a:srgbClr val="0070C0"/>
                </a:solidFill>
              </a:rPr>
              <a:t>2</a:t>
            </a:r>
            <a:r>
              <a:rPr lang="en-US" sz="2400" b="1" dirty="0" smtClean="0">
                <a:solidFill>
                  <a:srgbClr val="0070C0"/>
                </a:solidFill>
              </a:rPr>
              <a:t>, …, </a:t>
            </a:r>
            <a:r>
              <a:rPr lang="en-US" sz="2400" b="1" dirty="0" err="1" smtClean="0">
                <a:solidFill>
                  <a:srgbClr val="0070C0"/>
                </a:solidFill>
              </a:rPr>
              <a:t>x</a:t>
            </a:r>
            <a:r>
              <a:rPr lang="en-US" sz="2400" b="1" i="1" baseline="-25000" dirty="0" err="1" smtClean="0">
                <a:solidFill>
                  <a:srgbClr val="0070C0"/>
                </a:solidFill>
              </a:rPr>
              <a:t>n</a:t>
            </a:r>
            <a:r>
              <a:rPr lang="en-US" sz="2400" b="1" dirty="0" smtClean="0">
                <a:solidFill>
                  <a:srgbClr val="0070C0"/>
                </a:solidFill>
              </a:rPr>
              <a:t>), where each observation is a </a:t>
            </a:r>
            <a:r>
              <a:rPr lang="en-US" sz="2400" b="1" i="1" dirty="0" smtClean="0">
                <a:solidFill>
                  <a:srgbClr val="0070C0"/>
                </a:solidFill>
              </a:rPr>
              <a:t>d</a:t>
            </a:r>
            <a:r>
              <a:rPr lang="en-US" sz="2400" b="1" dirty="0" smtClean="0">
                <a:solidFill>
                  <a:srgbClr val="0070C0"/>
                </a:solidFill>
              </a:rPr>
              <a:t>-dimensional real vector, </a:t>
            </a:r>
            <a:r>
              <a:rPr lang="en-US" sz="2400" b="1" i="1" dirty="0" smtClean="0">
                <a:solidFill>
                  <a:srgbClr val="0070C0"/>
                </a:solidFill>
              </a:rPr>
              <a:t>k</a:t>
            </a:r>
            <a:r>
              <a:rPr lang="en-US" sz="2400" b="1" dirty="0" smtClean="0">
                <a:solidFill>
                  <a:srgbClr val="0070C0"/>
                </a:solidFill>
              </a:rPr>
              <a:t>-means clustering aims to partition the </a:t>
            </a:r>
            <a:r>
              <a:rPr lang="en-US" sz="2400" b="1" i="1" dirty="0" smtClean="0">
                <a:solidFill>
                  <a:srgbClr val="0070C0"/>
                </a:solidFill>
              </a:rPr>
              <a:t>n</a:t>
            </a:r>
            <a:r>
              <a:rPr lang="en-US" sz="2400" b="1" dirty="0" smtClean="0">
                <a:solidFill>
                  <a:srgbClr val="0070C0"/>
                </a:solidFill>
              </a:rPr>
              <a:t> observations into </a:t>
            </a:r>
            <a:r>
              <a:rPr lang="en-US" sz="2400" b="1" i="1" dirty="0" smtClean="0">
                <a:solidFill>
                  <a:srgbClr val="0070C0"/>
                </a:solidFill>
              </a:rPr>
              <a:t>k</a:t>
            </a:r>
            <a:r>
              <a:rPr lang="en-US" sz="2400" b="1" dirty="0" smtClean="0">
                <a:solidFill>
                  <a:srgbClr val="0070C0"/>
                </a:solidFill>
              </a:rPr>
              <a:t> (≤ </a:t>
            </a:r>
            <a:r>
              <a:rPr lang="en-US" sz="2400" b="1" i="1" dirty="0" smtClean="0">
                <a:solidFill>
                  <a:srgbClr val="0070C0"/>
                </a:solidFill>
              </a:rPr>
              <a:t>n</a:t>
            </a:r>
            <a:r>
              <a:rPr lang="en-US" sz="2400" b="1" dirty="0" smtClean="0">
                <a:solidFill>
                  <a:srgbClr val="0070C0"/>
                </a:solidFill>
              </a:rPr>
              <a:t>) sets S = {</a:t>
            </a:r>
            <a:r>
              <a:rPr lang="en-US" sz="2400" b="1" i="1" dirty="0" smtClean="0">
                <a:solidFill>
                  <a:srgbClr val="0070C0"/>
                </a:solidFill>
              </a:rPr>
              <a:t>S</a:t>
            </a:r>
            <a:r>
              <a:rPr lang="en-US" sz="2400" b="1" baseline="-25000" dirty="0" smtClean="0">
                <a:solidFill>
                  <a:srgbClr val="0070C0"/>
                </a:solidFill>
              </a:rPr>
              <a:t>1</a:t>
            </a:r>
            <a:r>
              <a:rPr lang="en-US" sz="2400" b="1" dirty="0" smtClean="0">
                <a:solidFill>
                  <a:srgbClr val="0070C0"/>
                </a:solidFill>
              </a:rPr>
              <a:t>, </a:t>
            </a:r>
            <a:r>
              <a:rPr lang="en-US" sz="2400" b="1" i="1" dirty="0" smtClean="0">
                <a:solidFill>
                  <a:srgbClr val="0070C0"/>
                </a:solidFill>
              </a:rPr>
              <a:t>S</a:t>
            </a:r>
            <a:r>
              <a:rPr lang="en-US" sz="2400" b="1" baseline="-25000" dirty="0" smtClean="0">
                <a:solidFill>
                  <a:srgbClr val="0070C0"/>
                </a:solidFill>
              </a:rPr>
              <a:t>2</a:t>
            </a:r>
            <a:r>
              <a:rPr lang="en-US" sz="2400" b="1" dirty="0" smtClean="0">
                <a:solidFill>
                  <a:srgbClr val="0070C0"/>
                </a:solidFill>
              </a:rPr>
              <a:t>, …, </a:t>
            </a:r>
            <a:r>
              <a:rPr lang="en-US" sz="2400" b="1" i="1" dirty="0" err="1" smtClean="0">
                <a:solidFill>
                  <a:srgbClr val="0070C0"/>
                </a:solidFill>
              </a:rPr>
              <a:t>S</a:t>
            </a:r>
            <a:r>
              <a:rPr lang="en-US" sz="2400" b="1" i="1" baseline="-25000" dirty="0" err="1" smtClean="0">
                <a:solidFill>
                  <a:srgbClr val="0070C0"/>
                </a:solidFill>
              </a:rPr>
              <a:t>k</a:t>
            </a:r>
            <a:r>
              <a:rPr lang="en-US" sz="2400" b="1" dirty="0" smtClean="0">
                <a:solidFill>
                  <a:srgbClr val="0070C0"/>
                </a:solidFill>
              </a:rPr>
              <a:t>} so as to minimize the within-cluster sum of squares (WCSS) (sum of distance functions of each point in the cluster to the K center). In other words, its objective is to find:</a:t>
            </a:r>
          </a:p>
          <a:p>
            <a:endParaRPr lang="en-US" sz="2400" b="1" dirty="0" smtClean="0">
              <a:solidFill>
                <a:srgbClr val="0070C0"/>
              </a:solidFill>
            </a:endParaRPr>
          </a:p>
          <a:p>
            <a:endParaRPr lang="en-US" sz="2400" b="1" dirty="0" smtClean="0">
              <a:solidFill>
                <a:srgbClr val="0070C0"/>
              </a:solidFill>
            </a:endParaRPr>
          </a:p>
          <a:p>
            <a:endParaRPr lang="en-US" sz="2400" b="1" dirty="0">
              <a:solidFill>
                <a:srgbClr val="0070C0"/>
              </a:solidFill>
            </a:endParaRPr>
          </a:p>
        </p:txBody>
      </p:sp>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395536" y="5373216"/>
            <a:ext cx="5976664" cy="461665"/>
          </a:xfrm>
          <a:prstGeom prst="rect">
            <a:avLst/>
          </a:prstGeom>
          <a:noFill/>
        </p:spPr>
        <p:txBody>
          <a:bodyPr wrap="square" rtlCol="0">
            <a:spAutoFit/>
          </a:bodyPr>
          <a:lstStyle/>
          <a:p>
            <a:r>
              <a:rPr lang="en-US" sz="2400" b="1" dirty="0" smtClean="0">
                <a:solidFill>
                  <a:srgbClr val="0070C0"/>
                </a:solidFill>
              </a:rPr>
              <a:t>where </a:t>
            </a:r>
            <a:r>
              <a:rPr lang="en-US" sz="2400" b="1" i="1" dirty="0" err="1" smtClean="0">
                <a:solidFill>
                  <a:srgbClr val="0070C0"/>
                </a:solidFill>
              </a:rPr>
              <a:t>μ</a:t>
            </a:r>
            <a:r>
              <a:rPr lang="en-US" sz="2400" b="1" i="1" baseline="-25000" dirty="0" err="1" smtClean="0">
                <a:solidFill>
                  <a:srgbClr val="0070C0"/>
                </a:solidFill>
              </a:rPr>
              <a:t>i</a:t>
            </a:r>
            <a:r>
              <a:rPr lang="en-US" sz="2400" b="1" dirty="0" smtClean="0">
                <a:solidFill>
                  <a:srgbClr val="0070C0"/>
                </a:solidFill>
              </a:rPr>
              <a:t> is the mean of points in </a:t>
            </a:r>
            <a:r>
              <a:rPr lang="en-US" sz="2400" b="1" i="1" dirty="0" smtClean="0">
                <a:solidFill>
                  <a:srgbClr val="0070C0"/>
                </a:solidFill>
              </a:rPr>
              <a:t>S</a:t>
            </a:r>
            <a:r>
              <a:rPr lang="en-US" sz="2400" b="1" i="1" baseline="-25000" dirty="0" smtClean="0">
                <a:solidFill>
                  <a:srgbClr val="0070C0"/>
                </a:solidFill>
              </a:rPr>
              <a:t>i</a:t>
            </a:r>
            <a:r>
              <a:rPr lang="en-US" sz="2400" b="1" dirty="0" smtClean="0">
                <a:solidFill>
                  <a:srgbClr val="0070C0"/>
                </a:solidFill>
              </a:rPr>
              <a:t>.</a:t>
            </a:r>
            <a:endParaRPr lang="en-US" sz="2400" b="1" dirty="0">
              <a:solidFill>
                <a:srgbClr val="0070C0"/>
              </a:solidFill>
            </a:endParaRPr>
          </a:p>
        </p:txBody>
      </p:sp>
      <p:sp>
        <p:nvSpPr>
          <p:cNvPr id="11" name="TextBox 10"/>
          <p:cNvSpPr txBox="1"/>
          <p:nvPr/>
        </p:nvSpPr>
        <p:spPr>
          <a:xfrm>
            <a:off x="323528" y="836712"/>
            <a:ext cx="8496944" cy="584775"/>
          </a:xfrm>
          <a:prstGeom prst="rect">
            <a:avLst/>
          </a:prstGeom>
          <a:noFill/>
        </p:spPr>
        <p:txBody>
          <a:bodyPr wrap="square" rtlCol="0">
            <a:spAutoFit/>
          </a:bodyPr>
          <a:lstStyle/>
          <a:p>
            <a:r>
              <a:rPr lang="en-US" sz="3200" b="1" dirty="0" smtClean="0">
                <a:solidFill>
                  <a:srgbClr val="00B050"/>
                </a:solidFill>
              </a:rPr>
              <a:t>Definition of K-mean clustering from </a:t>
            </a:r>
            <a:r>
              <a:rPr lang="en-US" sz="3200" b="1" dirty="0" err="1" smtClean="0">
                <a:solidFill>
                  <a:srgbClr val="00B050"/>
                </a:solidFill>
              </a:rPr>
              <a:t>wikipedia</a:t>
            </a:r>
            <a:endParaRPr lang="en-US" sz="3200" b="1" dirty="0">
              <a:solidFill>
                <a:srgbClr val="00B050"/>
              </a:solidFill>
            </a:endParaRPr>
          </a:p>
        </p:txBody>
      </p:sp>
      <p:sp>
        <p:nvSpPr>
          <p:cNvPr id="2867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8"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11760" y="4163169"/>
            <a:ext cx="3221229" cy="1138039"/>
          </a:xfrm>
          <a:prstGeom prst="rect">
            <a:avLst/>
          </a:prstGeom>
          <a:noFill/>
        </p:spPr>
      </p:pic>
      <p:sp>
        <p:nvSpPr>
          <p:cNvPr id="28680" name="Rectangle 8"/>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332656"/>
            <a:ext cx="8064896" cy="5509200"/>
          </a:xfrm>
          <a:prstGeom prst="rect">
            <a:avLst/>
          </a:prstGeom>
          <a:noFill/>
        </p:spPr>
        <p:txBody>
          <a:bodyPr wrap="square" rtlCol="0">
            <a:spAutoFit/>
          </a:bodyPr>
          <a:lstStyle/>
          <a:p>
            <a:r>
              <a:rPr lang="en-US" sz="2200" b="1" u="sng" dirty="0" smtClean="0">
                <a:solidFill>
                  <a:srgbClr val="0070C0"/>
                </a:solidFill>
              </a:rPr>
              <a:t>Remarks on K-mean Clustering</a:t>
            </a:r>
            <a:r>
              <a:rPr lang="en-US" sz="2200" b="1" dirty="0" smtClean="0">
                <a:solidFill>
                  <a:schemeClr val="accent6">
                    <a:lumMod val="50000"/>
                  </a:schemeClr>
                </a:solidFill>
              </a:rPr>
              <a:t/>
            </a:r>
            <a:br>
              <a:rPr lang="en-US" sz="2200" b="1" dirty="0" smtClean="0">
                <a:solidFill>
                  <a:schemeClr val="accent6">
                    <a:lumMod val="50000"/>
                  </a:schemeClr>
                </a:solidFill>
              </a:rPr>
            </a:br>
            <a:r>
              <a:rPr lang="en-US" sz="2200" b="1" dirty="0" smtClean="0">
                <a:solidFill>
                  <a:schemeClr val="accent6">
                    <a:lumMod val="50000"/>
                  </a:schemeClr>
                </a:solidFill>
              </a:rPr>
              <a:t>The method we discussed is a simple version of the k-means procedure. It can be viewed as a greedy algorithm for partitioning the n samples into k clusters. It does have some weaknesses:</a:t>
            </a:r>
          </a:p>
          <a:p>
            <a:pPr>
              <a:buFont typeface="Wingdings" pitchFamily="2" charset="2"/>
              <a:buChar char="q"/>
            </a:pPr>
            <a:r>
              <a:rPr lang="en-US" sz="2200" b="1" dirty="0" smtClean="0">
                <a:solidFill>
                  <a:srgbClr val="00B050"/>
                </a:solidFill>
              </a:rPr>
              <a:t>The way to initialize the means was not specified. One popular way to start is to randomly choose k of the samples.</a:t>
            </a:r>
          </a:p>
          <a:p>
            <a:pPr>
              <a:buFont typeface="Wingdings" pitchFamily="2" charset="2"/>
              <a:buChar char="q"/>
            </a:pPr>
            <a:r>
              <a:rPr lang="en-US" sz="2200" b="1" dirty="0" smtClean="0">
                <a:solidFill>
                  <a:srgbClr val="00B0F0"/>
                </a:solidFill>
              </a:rPr>
              <a:t>The results produced depend on the initial values for the means, and it frequently happens that suboptimal partitions are found. The standard solution is to try a number of different starting points.</a:t>
            </a:r>
          </a:p>
          <a:p>
            <a:pPr>
              <a:buFont typeface="Wingdings" pitchFamily="2" charset="2"/>
              <a:buChar char="q"/>
            </a:pPr>
            <a:r>
              <a:rPr lang="en-US" sz="2200" b="1" dirty="0" smtClean="0">
                <a:solidFill>
                  <a:srgbClr val="7030A0"/>
                </a:solidFill>
              </a:rPr>
              <a:t>It can happen that the set of samples closest to µ</a:t>
            </a:r>
            <a:r>
              <a:rPr lang="en-US" sz="2200" b="1" baseline="-25000" dirty="0" err="1" smtClean="0">
                <a:solidFill>
                  <a:srgbClr val="7030A0"/>
                </a:solidFill>
              </a:rPr>
              <a:t>i</a:t>
            </a:r>
            <a:r>
              <a:rPr lang="en-US" sz="2200" b="1" dirty="0" smtClean="0">
                <a:solidFill>
                  <a:srgbClr val="7030A0"/>
                </a:solidFill>
              </a:rPr>
              <a:t> is empty, so that µ</a:t>
            </a:r>
            <a:r>
              <a:rPr lang="en-US" sz="2200" b="1" baseline="-25000" dirty="0" err="1" smtClean="0">
                <a:solidFill>
                  <a:srgbClr val="7030A0"/>
                </a:solidFill>
              </a:rPr>
              <a:t>i</a:t>
            </a:r>
            <a:r>
              <a:rPr lang="en-US" sz="2200" b="1" dirty="0" smtClean="0">
                <a:solidFill>
                  <a:srgbClr val="7030A0"/>
                </a:solidFill>
              </a:rPr>
              <a:t> cannot be updated. This is an annoyance that must be handled in an implementation, but that we shall ignore.</a:t>
            </a:r>
          </a:p>
          <a:p>
            <a:pPr>
              <a:buFont typeface="Wingdings" pitchFamily="2" charset="2"/>
              <a:buChar char="q"/>
            </a:pPr>
            <a:r>
              <a:rPr lang="en-US" sz="2200" b="1" dirty="0" smtClean="0">
                <a:solidFill>
                  <a:srgbClr val="0070C0"/>
                </a:solidFill>
              </a:rPr>
              <a:t>The results depend on the metric used to measure || x - µ</a:t>
            </a:r>
            <a:r>
              <a:rPr lang="en-US" sz="2200" b="1" baseline="-25000" dirty="0" err="1" smtClean="0">
                <a:solidFill>
                  <a:srgbClr val="0070C0"/>
                </a:solidFill>
              </a:rPr>
              <a:t>i</a:t>
            </a:r>
            <a:r>
              <a:rPr lang="en-US" sz="2200" b="1" dirty="0" smtClean="0">
                <a:solidFill>
                  <a:srgbClr val="0070C0"/>
                </a:solidFill>
              </a:rPr>
              <a:t> ||. A popular solution is to normalize each variable by its standard deviation, though this is not always desirable.</a:t>
            </a:r>
          </a:p>
          <a:p>
            <a:pPr>
              <a:buFont typeface="Wingdings" pitchFamily="2" charset="2"/>
              <a:buChar char="q"/>
            </a:pPr>
            <a:r>
              <a:rPr lang="en-US" sz="2200" b="1" dirty="0" smtClean="0">
                <a:solidFill>
                  <a:schemeClr val="accent6">
                    <a:lumMod val="50000"/>
                  </a:schemeClr>
                </a:solidFill>
              </a:rPr>
              <a:t>The results depend on the value of k.</a:t>
            </a:r>
            <a:endParaRPr lang="en-US" sz="2200" b="1" dirty="0">
              <a:solidFill>
                <a:schemeClr val="accent6">
                  <a:lumMod val="50000"/>
                </a:schemeClr>
              </a:solidFill>
            </a:endParaRPr>
          </a:p>
        </p:txBody>
      </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915" name="Rectangle 3"/>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467544" y="6093296"/>
            <a:ext cx="8352928" cy="646331"/>
          </a:xfrm>
          <a:prstGeom prst="rect">
            <a:avLst/>
          </a:prstGeom>
          <a:noFill/>
        </p:spPr>
        <p:txBody>
          <a:bodyPr wrap="square" rtlCol="0">
            <a:spAutoFit/>
          </a:bodyPr>
          <a:lstStyle/>
          <a:p>
            <a:r>
              <a:rPr lang="en-US" dirty="0" smtClean="0"/>
              <a:t>Collected from http://home.deib.polimi.it/matteucc/Clustering/tutorial_html/kmeans.html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8640960" cy="4524315"/>
          </a:xfrm>
          <a:prstGeom prst="rect">
            <a:avLst/>
          </a:prstGeom>
          <a:noFill/>
        </p:spPr>
        <p:txBody>
          <a:bodyPr wrap="square" rtlCol="0">
            <a:spAutoFit/>
          </a:bodyPr>
          <a:lstStyle/>
          <a:p>
            <a:pPr algn="just"/>
            <a:r>
              <a:rPr lang="en-US" sz="2400" b="1" u="sng" dirty="0" smtClean="0">
                <a:solidFill>
                  <a:srgbClr val="0070C0"/>
                </a:solidFill>
              </a:rPr>
              <a:t>Remarks on K-mean Clustering</a:t>
            </a:r>
          </a:p>
          <a:p>
            <a:pPr algn="just"/>
            <a:endParaRPr lang="en-US" sz="2400" b="1" u="sng" dirty="0" smtClean="0">
              <a:solidFill>
                <a:srgbClr val="0070C0"/>
              </a:solidFill>
            </a:endParaRPr>
          </a:p>
          <a:p>
            <a:pPr algn="just"/>
            <a:r>
              <a:rPr lang="en-US" sz="2400" b="1" dirty="0" smtClean="0">
                <a:solidFill>
                  <a:srgbClr val="00B050"/>
                </a:solidFill>
              </a:rPr>
              <a:t>This last problem is particularly troublesome, since we often have no way of knowing how many clusters exist. </a:t>
            </a:r>
          </a:p>
          <a:p>
            <a:pPr algn="just"/>
            <a:endParaRPr lang="en-US" sz="2400" b="1" dirty="0" smtClean="0"/>
          </a:p>
          <a:p>
            <a:pPr algn="just"/>
            <a:r>
              <a:rPr lang="en-US" sz="2400" b="1" dirty="0" smtClean="0">
                <a:solidFill>
                  <a:srgbClr val="0070C0"/>
                </a:solidFill>
              </a:rPr>
              <a:t>Unfortunately there is no general theoretical solution to find the optimal number of clusters for any given data set. A simple approach is to compare the results of multiple runs with different k classes and choose the best one according to a given criterion but we need to be careful because increasing k results in smaller error function values by definition, but also an increasing risk of </a:t>
            </a:r>
            <a:r>
              <a:rPr lang="en-US" sz="2400" b="1" dirty="0" err="1" smtClean="0">
                <a:solidFill>
                  <a:schemeClr val="accent6">
                    <a:lumMod val="50000"/>
                  </a:schemeClr>
                </a:solidFill>
              </a:rPr>
              <a:t>overfitting</a:t>
            </a:r>
            <a:r>
              <a:rPr lang="en-US" sz="2400" b="1" dirty="0" smtClean="0">
                <a:solidFill>
                  <a:srgbClr val="0070C0"/>
                </a:solidFill>
              </a:rPr>
              <a:t>.</a:t>
            </a:r>
            <a:endParaRPr lang="en-US" sz="2400" b="1" dirty="0">
              <a:solidFill>
                <a:srgbClr val="0070C0"/>
              </a:solidFill>
            </a:endParaRPr>
          </a:p>
        </p:txBody>
      </p:sp>
      <p:sp>
        <p:nvSpPr>
          <p:cNvPr id="3" name="TextBox 2"/>
          <p:cNvSpPr txBox="1"/>
          <p:nvPr/>
        </p:nvSpPr>
        <p:spPr>
          <a:xfrm>
            <a:off x="611560" y="5445224"/>
            <a:ext cx="8352928" cy="646331"/>
          </a:xfrm>
          <a:prstGeom prst="rect">
            <a:avLst/>
          </a:prstGeom>
          <a:noFill/>
        </p:spPr>
        <p:txBody>
          <a:bodyPr wrap="square" rtlCol="0">
            <a:spAutoFit/>
          </a:bodyPr>
          <a:lstStyle/>
          <a:p>
            <a:r>
              <a:rPr lang="en-US" dirty="0" smtClean="0"/>
              <a:t>Collected from http://home.deib.polimi.it/matteucc/Clustering/tutorial_html/kmeans.html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60648"/>
            <a:ext cx="8496944" cy="523220"/>
          </a:xfrm>
          <a:prstGeom prst="rect">
            <a:avLst/>
          </a:prstGeom>
          <a:noFill/>
        </p:spPr>
        <p:txBody>
          <a:bodyPr wrap="square" rtlCol="0">
            <a:spAutoFit/>
          </a:bodyPr>
          <a:lstStyle/>
          <a:p>
            <a:r>
              <a:rPr lang="en-US" sz="2800" b="1" dirty="0" smtClean="0"/>
              <a:t>Expectation Maximization (EM)  clustering</a:t>
            </a:r>
          </a:p>
        </p:txBody>
      </p:sp>
      <p:pic>
        <p:nvPicPr>
          <p:cNvPr id="98306" name="Picture 2"/>
          <p:cNvPicPr>
            <a:picLocks noChangeAspect="1" noChangeArrowheads="1"/>
          </p:cNvPicPr>
          <p:nvPr/>
        </p:nvPicPr>
        <p:blipFill>
          <a:blip r:embed="rId2" cstate="print"/>
          <a:srcRect/>
          <a:stretch>
            <a:fillRect/>
          </a:stretch>
        </p:blipFill>
        <p:spPr bwMode="auto">
          <a:xfrm>
            <a:off x="251520" y="836712"/>
            <a:ext cx="8382096" cy="1368152"/>
          </a:xfrm>
          <a:prstGeom prst="rect">
            <a:avLst/>
          </a:prstGeom>
          <a:noFill/>
          <a:ln w="9525">
            <a:noFill/>
            <a:miter lim="800000"/>
            <a:headEnd/>
            <a:tailEnd/>
          </a:ln>
        </p:spPr>
      </p:pic>
      <p:pic>
        <p:nvPicPr>
          <p:cNvPr id="98307" name="Picture 3"/>
          <p:cNvPicPr>
            <a:picLocks noChangeAspect="1" noChangeArrowheads="1"/>
          </p:cNvPicPr>
          <p:nvPr/>
        </p:nvPicPr>
        <p:blipFill>
          <a:blip r:embed="rId3" cstate="print"/>
          <a:srcRect/>
          <a:stretch>
            <a:fillRect/>
          </a:stretch>
        </p:blipFill>
        <p:spPr bwMode="auto">
          <a:xfrm>
            <a:off x="323528" y="2420888"/>
            <a:ext cx="8352521" cy="1595040"/>
          </a:xfrm>
          <a:prstGeom prst="rect">
            <a:avLst/>
          </a:prstGeom>
          <a:noFill/>
          <a:ln w="9525">
            <a:noFill/>
            <a:miter lim="800000"/>
            <a:headEnd/>
            <a:tailEnd/>
          </a:ln>
        </p:spPr>
      </p:pic>
      <p:pic>
        <p:nvPicPr>
          <p:cNvPr id="98308" name="Picture 4"/>
          <p:cNvPicPr>
            <a:picLocks noChangeAspect="1" noChangeArrowheads="1"/>
          </p:cNvPicPr>
          <p:nvPr/>
        </p:nvPicPr>
        <p:blipFill>
          <a:blip r:embed="rId4" cstate="print"/>
          <a:srcRect/>
          <a:stretch>
            <a:fillRect/>
          </a:stretch>
        </p:blipFill>
        <p:spPr bwMode="auto">
          <a:xfrm>
            <a:off x="395536" y="4221088"/>
            <a:ext cx="8434051" cy="1368152"/>
          </a:xfrm>
          <a:prstGeom prst="rect">
            <a:avLst/>
          </a:prstGeom>
          <a:noFill/>
          <a:ln w="9525">
            <a:noFill/>
            <a:miter lim="800000"/>
            <a:headEnd/>
            <a:tailEnd/>
          </a:ln>
        </p:spPr>
      </p:pic>
      <p:pic>
        <p:nvPicPr>
          <p:cNvPr id="98309" name="Picture 5"/>
          <p:cNvPicPr>
            <a:picLocks noChangeAspect="1" noChangeArrowheads="1"/>
          </p:cNvPicPr>
          <p:nvPr/>
        </p:nvPicPr>
        <p:blipFill>
          <a:blip r:embed="rId5" cstate="print"/>
          <a:srcRect/>
          <a:stretch>
            <a:fillRect/>
          </a:stretch>
        </p:blipFill>
        <p:spPr bwMode="auto">
          <a:xfrm>
            <a:off x="1331640" y="5517232"/>
            <a:ext cx="6284335" cy="720080"/>
          </a:xfrm>
          <a:prstGeom prst="rect">
            <a:avLst/>
          </a:prstGeom>
          <a:noFill/>
          <a:ln w="9525">
            <a:noFill/>
            <a:miter lim="800000"/>
            <a:headEnd/>
            <a:tailEnd/>
          </a:ln>
        </p:spPr>
      </p:pic>
      <p:sp>
        <p:nvSpPr>
          <p:cNvPr id="7" name="TextBox 6"/>
          <p:cNvSpPr txBox="1">
            <a:spLocks noChangeArrowheads="1"/>
          </p:cNvSpPr>
          <p:nvPr/>
        </p:nvSpPr>
        <p:spPr bwMode="auto">
          <a:xfrm>
            <a:off x="381000" y="6300028"/>
            <a:ext cx="8245475" cy="369332"/>
          </a:xfrm>
          <a:prstGeom prst="rect">
            <a:avLst/>
          </a:prstGeom>
          <a:noFill/>
          <a:ln w="9525">
            <a:noFill/>
            <a:miter lim="800000"/>
            <a:headEnd/>
            <a:tailEnd/>
          </a:ln>
        </p:spPr>
        <p:txBody>
          <a:bodyPr>
            <a:spAutoFit/>
          </a:bodyPr>
          <a:lstStyle/>
          <a:p>
            <a:r>
              <a:rPr lang="en-US" sz="1800" dirty="0"/>
              <a:t>Source: “Clustering Challenges in Biological Networks” edited by S. </a:t>
            </a:r>
            <a:r>
              <a:rPr lang="en-US" sz="1800" dirty="0" err="1"/>
              <a:t>Butenko</a:t>
            </a:r>
            <a:r>
              <a:rPr lang="en-US" sz="1800" dirty="0"/>
              <a:t> et. al</a:t>
            </a:r>
            <a:r>
              <a:rPr lang="en-US" sz="1800" dirty="0" smtClean="0"/>
              <a:t>.</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cstate="print"/>
          <a:srcRect/>
          <a:stretch>
            <a:fillRect/>
          </a:stretch>
        </p:blipFill>
        <p:spPr bwMode="auto">
          <a:xfrm>
            <a:off x="179511" y="1124744"/>
            <a:ext cx="8766975" cy="3168352"/>
          </a:xfrm>
          <a:prstGeom prst="rect">
            <a:avLst/>
          </a:prstGeom>
          <a:noFill/>
          <a:ln w="9525">
            <a:noFill/>
            <a:miter lim="800000"/>
            <a:headEnd/>
            <a:tailEnd/>
          </a:ln>
        </p:spPr>
      </p:pic>
      <p:sp>
        <p:nvSpPr>
          <p:cNvPr id="3" name="TextBox 2"/>
          <p:cNvSpPr txBox="1"/>
          <p:nvPr/>
        </p:nvSpPr>
        <p:spPr>
          <a:xfrm>
            <a:off x="395536" y="260648"/>
            <a:ext cx="8496944" cy="523220"/>
          </a:xfrm>
          <a:prstGeom prst="rect">
            <a:avLst/>
          </a:prstGeom>
          <a:noFill/>
        </p:spPr>
        <p:txBody>
          <a:bodyPr wrap="square" rtlCol="0">
            <a:spAutoFit/>
          </a:bodyPr>
          <a:lstStyle/>
          <a:p>
            <a:r>
              <a:rPr lang="en-US" sz="2800" b="1" dirty="0" smtClean="0"/>
              <a:t>Expectation Maximization (EM)  clustering</a:t>
            </a:r>
          </a:p>
        </p:txBody>
      </p:sp>
      <p:sp>
        <p:nvSpPr>
          <p:cNvPr id="4" name="TextBox 3"/>
          <p:cNvSpPr txBox="1"/>
          <p:nvPr/>
        </p:nvSpPr>
        <p:spPr>
          <a:xfrm>
            <a:off x="251520" y="4365104"/>
            <a:ext cx="8568952" cy="954107"/>
          </a:xfrm>
          <a:prstGeom prst="rect">
            <a:avLst/>
          </a:prstGeom>
          <a:noFill/>
        </p:spPr>
        <p:txBody>
          <a:bodyPr wrap="square" rtlCol="0">
            <a:spAutoFit/>
          </a:bodyPr>
          <a:lstStyle/>
          <a:p>
            <a:r>
              <a:rPr lang="en-US" sz="2800" b="1" dirty="0" smtClean="0">
                <a:solidFill>
                  <a:srgbClr val="00B050"/>
                </a:solidFill>
              </a:rPr>
              <a:t>EM and k-mean clustering has some similarities but also have many dissimilarities</a:t>
            </a:r>
            <a:endParaRPr lang="en-US" sz="2800" b="1" dirty="0">
              <a:solidFill>
                <a:srgbClr val="00B050"/>
              </a:solidFill>
            </a:endParaRPr>
          </a:p>
        </p:txBody>
      </p:sp>
      <p:sp>
        <p:nvSpPr>
          <p:cNvPr id="5" name="TextBox 4"/>
          <p:cNvSpPr txBox="1">
            <a:spLocks noChangeArrowheads="1"/>
          </p:cNvSpPr>
          <p:nvPr/>
        </p:nvSpPr>
        <p:spPr bwMode="auto">
          <a:xfrm>
            <a:off x="381000" y="6183868"/>
            <a:ext cx="8245475" cy="369332"/>
          </a:xfrm>
          <a:prstGeom prst="rect">
            <a:avLst/>
          </a:prstGeom>
          <a:noFill/>
          <a:ln w="9525">
            <a:noFill/>
            <a:miter lim="800000"/>
            <a:headEnd/>
            <a:tailEnd/>
          </a:ln>
        </p:spPr>
        <p:txBody>
          <a:bodyPr>
            <a:spAutoFit/>
          </a:bodyPr>
          <a:lstStyle/>
          <a:p>
            <a:r>
              <a:rPr lang="en-US" sz="1800" dirty="0"/>
              <a:t>Source: “Clustering Challenges in Biological Networks” edited by S. </a:t>
            </a:r>
            <a:r>
              <a:rPr lang="en-US" sz="1800" dirty="0" err="1"/>
              <a:t>Butenko</a:t>
            </a:r>
            <a:r>
              <a:rPr lang="en-US" sz="1800" dirty="0"/>
              <a:t> et. al</a:t>
            </a:r>
            <a:r>
              <a:rPr lang="en-US" sz="1800" dirty="0" smtClean="0"/>
              <a:t>.</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Slide Number Placeholder 6"/>
          <p:cNvSpPr>
            <a:spLocks noGrp="1"/>
          </p:cNvSpPr>
          <p:nvPr>
            <p:ph type="sldNum" sz="quarter" idx="12"/>
          </p:nvPr>
        </p:nvSpPr>
        <p:spPr>
          <a:noFill/>
        </p:spPr>
        <p:txBody>
          <a:bodyPr/>
          <a:lstStyle/>
          <a:p>
            <a:fld id="{55D9D129-4183-4CD9-B413-27F29670FBFF}" type="slidenum">
              <a:rPr lang="en-US" smtClean="0"/>
              <a:pPr/>
              <a:t>3</a:t>
            </a:fld>
            <a:endParaRPr lang="en-US" smtClean="0"/>
          </a:p>
        </p:txBody>
      </p:sp>
      <p:sp>
        <p:nvSpPr>
          <p:cNvPr id="10243" name="Rectangle 2"/>
          <p:cNvSpPr>
            <a:spLocks noGrp="1" noChangeArrowheads="1"/>
          </p:cNvSpPr>
          <p:nvPr>
            <p:ph type="title"/>
          </p:nvPr>
        </p:nvSpPr>
        <p:spPr>
          <a:noFill/>
        </p:spPr>
        <p:txBody>
          <a:bodyPr lIns="92075" tIns="46038" rIns="92075" bIns="46038"/>
          <a:lstStyle/>
          <a:p>
            <a:pPr eaLnBrk="1" hangingPunct="1"/>
            <a:r>
              <a:rPr lang="en-US" b="1" i="1" smtClean="0"/>
              <a:t>Why use logistic regression?</a:t>
            </a:r>
          </a:p>
        </p:txBody>
      </p:sp>
      <p:sp>
        <p:nvSpPr>
          <p:cNvPr id="49155" name="Rectangle 3"/>
          <p:cNvSpPr>
            <a:spLocks noGrp="1" noChangeArrowheads="1"/>
          </p:cNvSpPr>
          <p:nvPr>
            <p:ph type="body" sz="half" idx="1"/>
          </p:nvPr>
        </p:nvSpPr>
        <p:spPr>
          <a:xfrm>
            <a:off x="685800" y="1676400"/>
            <a:ext cx="7772400" cy="4419600"/>
          </a:xfrm>
          <a:noFill/>
        </p:spPr>
        <p:txBody>
          <a:bodyPr lIns="92075" tIns="46038" rIns="92075" bIns="46038"/>
          <a:lstStyle/>
          <a:p>
            <a:pPr eaLnBrk="1" hangingPunct="1">
              <a:lnSpc>
                <a:spcPct val="90000"/>
              </a:lnSpc>
              <a:buClr>
                <a:schemeClr val="hlink"/>
              </a:buClr>
              <a:buFont typeface="Wingdings" pitchFamily="2" charset="2"/>
              <a:buChar char="§"/>
            </a:pPr>
            <a:r>
              <a:rPr lang="en-US" sz="2800" dirty="0" smtClean="0">
                <a:latin typeface="Benguiat Frisky" pitchFamily="66" charset="0"/>
              </a:rPr>
              <a:t>There are many important research topics for which the dependent variable is "limited." </a:t>
            </a:r>
          </a:p>
          <a:p>
            <a:pPr eaLnBrk="1" hangingPunct="1">
              <a:lnSpc>
                <a:spcPct val="90000"/>
              </a:lnSpc>
              <a:buClr>
                <a:schemeClr val="hlink"/>
              </a:buClr>
              <a:buFont typeface="Wingdings" pitchFamily="2" charset="2"/>
              <a:buChar char="§"/>
            </a:pPr>
            <a:r>
              <a:rPr lang="en-US" sz="2800" dirty="0" smtClean="0">
                <a:latin typeface="Benguiat Frisky" pitchFamily="66" charset="0"/>
              </a:rPr>
              <a:t>For example: whether or not a person smokes, or drinks, or skips class, or takes advanced mathematics.  For these the outcome is not continuous or distributed normally.</a:t>
            </a:r>
          </a:p>
          <a:p>
            <a:pPr eaLnBrk="1" hangingPunct="1">
              <a:lnSpc>
                <a:spcPct val="90000"/>
              </a:lnSpc>
              <a:buClr>
                <a:schemeClr val="hlink"/>
              </a:buClr>
              <a:buFont typeface="Wingdings" pitchFamily="2" charset="2"/>
              <a:buChar char="§"/>
            </a:pPr>
            <a:r>
              <a:rPr lang="en-US" sz="2800" dirty="0" smtClean="0">
                <a:latin typeface="Benguiat Frisky" pitchFamily="66" charset="0"/>
              </a:rPr>
              <a:t>Binary logistic regression is a type of regression analysis where the dependent variable is a dummy variable: coded 0 (did not smoke) or 1(did smoke)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txBox="1">
            <a:spLocks noChangeArrowheads="1"/>
          </p:cNvSpPr>
          <p:nvPr/>
        </p:nvSpPr>
        <p:spPr bwMode="auto">
          <a:xfrm>
            <a:off x="1828800" y="2590800"/>
            <a:ext cx="5257800" cy="708025"/>
          </a:xfrm>
          <a:prstGeom prst="rect">
            <a:avLst/>
          </a:prstGeom>
          <a:noFill/>
          <a:ln w="9525">
            <a:noFill/>
            <a:miter lim="800000"/>
            <a:headEnd/>
            <a:tailEnd/>
          </a:ln>
        </p:spPr>
        <p:txBody>
          <a:bodyPr>
            <a:spAutoFit/>
          </a:bodyPr>
          <a:lstStyle/>
          <a:p>
            <a:r>
              <a:rPr lang="en-US" sz="4000" b="1" dirty="0"/>
              <a:t>Hierarchical clustering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1000" y="2286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
        <p:nvSpPr>
          <p:cNvPr id="79878" name="AutoShape 9"/>
          <p:cNvSpPr>
            <a:spLocks noChangeArrowheads="1"/>
          </p:cNvSpPr>
          <p:nvPr/>
        </p:nvSpPr>
        <p:spPr bwMode="auto">
          <a:xfrm>
            <a:off x="3347864" y="2996952"/>
            <a:ext cx="381000" cy="3048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p>
        </p:txBody>
      </p:sp>
      <p:grpSp>
        <p:nvGrpSpPr>
          <p:cNvPr id="3" name="Group 10"/>
          <p:cNvGrpSpPr>
            <a:grpSpLocks/>
          </p:cNvGrpSpPr>
          <p:nvPr/>
        </p:nvGrpSpPr>
        <p:grpSpPr bwMode="auto">
          <a:xfrm>
            <a:off x="395536" y="1196752"/>
            <a:ext cx="8382000" cy="3994150"/>
            <a:chOff x="384" y="1680"/>
            <a:chExt cx="5280" cy="2516"/>
          </a:xfrm>
        </p:grpSpPr>
        <p:sp>
          <p:nvSpPr>
            <p:cNvPr id="79880" name="Text Box 11"/>
            <p:cNvSpPr txBox="1">
              <a:spLocks noChangeArrowheads="1"/>
            </p:cNvSpPr>
            <p:nvPr/>
          </p:nvSpPr>
          <p:spPr bwMode="auto">
            <a:xfrm>
              <a:off x="384" y="2088"/>
              <a:ext cx="1920" cy="1438"/>
            </a:xfrm>
            <a:prstGeom prst="rect">
              <a:avLst/>
            </a:prstGeom>
            <a:noFill/>
            <a:ln w="9525">
              <a:noFill/>
              <a:miter lim="800000"/>
              <a:headEnd/>
              <a:tailEnd/>
            </a:ln>
          </p:spPr>
          <p:txBody>
            <a:bodyPr>
              <a:spAutoFit/>
            </a:bodyPr>
            <a:lstStyle/>
            <a:p>
              <a:r>
                <a:rPr lang="en-US" sz="2400" b="1" dirty="0">
                  <a:solidFill>
                    <a:schemeClr val="accent2"/>
                  </a:solidFill>
                  <a:latin typeface="Times New Roman" pitchFamily="18" charset="0"/>
                  <a:cs typeface="Times New Roman" pitchFamily="18" charset="0"/>
                </a:rPr>
                <a:t>In many cases for example in case of microarray gene expression analysis the data is multivariate type.</a:t>
              </a:r>
            </a:p>
          </p:txBody>
        </p:sp>
        <p:pic>
          <p:nvPicPr>
            <p:cNvPr id="79881" name="Picture 12" descr="F10"/>
            <p:cNvPicPr>
              <a:picLocks noChangeAspect="1" noChangeArrowheads="1"/>
            </p:cNvPicPr>
            <p:nvPr/>
          </p:nvPicPr>
          <p:blipFill>
            <a:blip r:embed="rId2" cstate="print"/>
            <a:srcRect/>
            <a:stretch>
              <a:fillRect/>
            </a:stretch>
          </p:blipFill>
          <p:spPr bwMode="auto">
            <a:xfrm>
              <a:off x="2688" y="1680"/>
              <a:ext cx="1920" cy="2304"/>
            </a:xfrm>
            <a:prstGeom prst="rect">
              <a:avLst/>
            </a:prstGeom>
            <a:noFill/>
            <a:ln w="9525">
              <a:noFill/>
              <a:miter lim="800000"/>
              <a:headEnd/>
              <a:tailEnd/>
            </a:ln>
          </p:spPr>
        </p:pic>
        <p:sp>
          <p:nvSpPr>
            <p:cNvPr id="79882" name="Text Box 13"/>
            <p:cNvSpPr txBox="1">
              <a:spLocks noChangeArrowheads="1"/>
            </p:cNvSpPr>
            <p:nvPr/>
          </p:nvSpPr>
          <p:spPr bwMode="auto">
            <a:xfrm>
              <a:off x="2016" y="3984"/>
              <a:ext cx="3648" cy="212"/>
            </a:xfrm>
            <a:prstGeom prst="rect">
              <a:avLst/>
            </a:prstGeom>
            <a:noFill/>
            <a:ln w="9525">
              <a:noFill/>
              <a:miter lim="800000"/>
              <a:headEnd/>
              <a:tailEnd/>
            </a:ln>
          </p:spPr>
          <p:txBody>
            <a:bodyPr lIns="0" rIns="0">
              <a:spAutoFit/>
            </a:bodyPr>
            <a:lstStyle/>
            <a:p>
              <a:pPr>
                <a:spcBef>
                  <a:spcPct val="50000"/>
                </a:spcBef>
              </a:pPr>
              <a:r>
                <a:rPr lang="en-US" sz="1600" b="1" dirty="0">
                  <a:latin typeface="Times New Roman" pitchFamily="18" charset="0"/>
                  <a:cs typeface="Times New Roman" pitchFamily="18" charset="0"/>
                </a:rPr>
                <a:t>An Introduction to Bioinformatics Algorithms by Jones &amp; </a:t>
              </a:r>
              <a:r>
                <a:rPr lang="en-US" sz="1600" b="1" dirty="0" err="1">
                  <a:latin typeface="Times New Roman" pitchFamily="18" charset="0"/>
                  <a:cs typeface="Times New Roman" pitchFamily="18" charset="0"/>
                </a:rPr>
                <a:t>Pevzner</a:t>
              </a:r>
              <a:endParaRPr lang="en-US" sz="1600" b="1" dirty="0">
                <a:latin typeface="Times New Roman" pitchFamily="18" charset="0"/>
                <a:cs typeface="Times New Roman" pitchFamily="18" charset="0"/>
              </a:endParaRPr>
            </a:p>
          </p:txBody>
        </p:sp>
      </p:grpSp>
      <p:sp>
        <p:nvSpPr>
          <p:cNvPr id="14" name="TextBox 13"/>
          <p:cNvSpPr txBox="1"/>
          <p:nvPr/>
        </p:nvSpPr>
        <p:spPr>
          <a:xfrm>
            <a:off x="251520" y="5517232"/>
            <a:ext cx="8712968" cy="954107"/>
          </a:xfrm>
          <a:prstGeom prst="rect">
            <a:avLst/>
          </a:prstGeom>
          <a:noFill/>
        </p:spPr>
        <p:txBody>
          <a:bodyPr wrap="square" rtlCol="0">
            <a:spAutoFit/>
          </a:bodyPr>
          <a:lstStyle/>
          <a:p>
            <a:r>
              <a:rPr lang="en-US" sz="2800" b="1" dirty="0" smtClean="0">
                <a:solidFill>
                  <a:srgbClr val="00B050"/>
                </a:solidFill>
              </a:rPr>
              <a:t>We can apply hierarchical clustering to multivariate data</a:t>
            </a:r>
          </a:p>
          <a:p>
            <a:r>
              <a:rPr lang="en-US" sz="2800" b="1" dirty="0" smtClean="0">
                <a:solidFill>
                  <a:srgbClr val="00B050"/>
                </a:solidFill>
              </a:rPr>
              <a:t>It is an unsupervised clustering method</a:t>
            </a:r>
            <a:endParaRPr lang="en-US" sz="28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57200" y="838200"/>
            <a:ext cx="8458200" cy="830997"/>
          </a:xfrm>
          <a:prstGeom prst="rect">
            <a:avLst/>
          </a:prstGeom>
          <a:noFill/>
          <a:ln w="9525">
            <a:noFill/>
            <a:miter lim="800000"/>
            <a:headEnd/>
            <a:tailEnd/>
          </a:ln>
        </p:spPr>
        <p:txBody>
          <a:bodyPr>
            <a:spAutoFit/>
          </a:bodyPr>
          <a:lstStyle/>
          <a:p>
            <a:pPr>
              <a:spcBef>
                <a:spcPct val="50000"/>
              </a:spcBef>
            </a:pPr>
            <a:r>
              <a:rPr lang="en-US" sz="2400" b="1" dirty="0" smtClean="0">
                <a:solidFill>
                  <a:schemeClr val="accent2"/>
                </a:solidFill>
                <a:latin typeface="Times New Roman" pitchFamily="18" charset="0"/>
                <a:cs typeface="Times New Roman" pitchFamily="18" charset="0"/>
              </a:rPr>
              <a:t>If </a:t>
            </a:r>
            <a:r>
              <a:rPr lang="en-US" sz="2400" b="1" dirty="0">
                <a:solidFill>
                  <a:schemeClr val="accent2"/>
                </a:solidFill>
                <a:latin typeface="Times New Roman" pitchFamily="18" charset="0"/>
                <a:cs typeface="Times New Roman" pitchFamily="18" charset="0"/>
              </a:rPr>
              <a:t>dimension of multivariate data is 3 or less we can cluster them by plotting directly.</a:t>
            </a:r>
          </a:p>
        </p:txBody>
      </p:sp>
      <p:pic>
        <p:nvPicPr>
          <p:cNvPr id="80899" name="Picture 3" descr="F10"/>
          <p:cNvPicPr>
            <a:picLocks noChangeAspect="1" noChangeArrowheads="1"/>
          </p:cNvPicPr>
          <p:nvPr/>
        </p:nvPicPr>
        <p:blipFill>
          <a:blip r:embed="rId2" cstate="print"/>
          <a:srcRect/>
          <a:stretch>
            <a:fillRect/>
          </a:stretch>
        </p:blipFill>
        <p:spPr bwMode="auto">
          <a:xfrm>
            <a:off x="611560" y="2276872"/>
            <a:ext cx="2921000" cy="3505200"/>
          </a:xfrm>
          <a:prstGeom prst="rect">
            <a:avLst/>
          </a:prstGeom>
          <a:noFill/>
          <a:ln w="9525">
            <a:noFill/>
            <a:miter lim="800000"/>
            <a:headEnd/>
            <a:tailEnd/>
          </a:ln>
        </p:spPr>
      </p:pic>
      <p:pic>
        <p:nvPicPr>
          <p:cNvPr id="80900" name="Picture 4" descr="F10"/>
          <p:cNvPicPr>
            <a:picLocks noChangeAspect="1" noChangeArrowheads="1"/>
          </p:cNvPicPr>
          <p:nvPr/>
        </p:nvPicPr>
        <p:blipFill>
          <a:blip r:embed="rId3" cstate="print"/>
          <a:srcRect/>
          <a:stretch>
            <a:fillRect/>
          </a:stretch>
        </p:blipFill>
        <p:spPr bwMode="auto">
          <a:xfrm>
            <a:off x="4932040" y="2420888"/>
            <a:ext cx="2936875" cy="3429000"/>
          </a:xfrm>
          <a:prstGeom prst="rect">
            <a:avLst/>
          </a:prstGeom>
          <a:noFill/>
          <a:ln w="9525">
            <a:noFill/>
            <a:miter lim="800000"/>
            <a:headEnd/>
            <a:tailEnd/>
          </a:ln>
        </p:spPr>
      </p:pic>
      <p:sp>
        <p:nvSpPr>
          <p:cNvPr id="80901" name="Text Box 5"/>
          <p:cNvSpPr txBox="1">
            <a:spLocks noChangeArrowheads="1"/>
          </p:cNvSpPr>
          <p:nvPr/>
        </p:nvSpPr>
        <p:spPr bwMode="auto">
          <a:xfrm>
            <a:off x="381000" y="2286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
        <p:nvSpPr>
          <p:cNvPr id="80902" name="Text Box 6"/>
          <p:cNvSpPr txBox="1">
            <a:spLocks noChangeArrowheads="1"/>
          </p:cNvSpPr>
          <p:nvPr/>
        </p:nvSpPr>
        <p:spPr bwMode="auto">
          <a:xfrm>
            <a:off x="2743200" y="6435725"/>
            <a:ext cx="5791200" cy="336550"/>
          </a:xfrm>
          <a:prstGeom prst="rect">
            <a:avLst/>
          </a:prstGeom>
          <a:noFill/>
          <a:ln w="9525">
            <a:noFill/>
            <a:miter lim="800000"/>
            <a:headEnd/>
            <a:tailEnd/>
          </a:ln>
        </p:spPr>
        <p:txBody>
          <a:bodyPr lIns="0" rIns="0">
            <a:spAutoFit/>
          </a:bodyPr>
          <a:lstStyle/>
          <a:p>
            <a:pPr>
              <a:spcBef>
                <a:spcPct val="50000"/>
              </a:spcBef>
            </a:pPr>
            <a:r>
              <a:rPr lang="en-US" sz="1600" b="1">
                <a:latin typeface="Times New Roman" pitchFamily="18" charset="0"/>
                <a:cs typeface="Times New Roman" pitchFamily="18" charset="0"/>
              </a:rPr>
              <a:t>An Introduction to Bioinformatics Algorithms by Jones &amp; Pevzner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28600" y="4191000"/>
            <a:ext cx="8382000" cy="2282825"/>
          </a:xfrm>
          <a:prstGeom prst="rect">
            <a:avLst/>
          </a:prstGeom>
          <a:noFill/>
          <a:ln w="9525">
            <a:noFill/>
            <a:miter lim="800000"/>
            <a:headEnd/>
            <a:tailEnd/>
          </a:ln>
        </p:spPr>
        <p:txBody>
          <a:bodyPr>
            <a:spAutoFit/>
          </a:bodyPr>
          <a:lstStyle/>
          <a:p>
            <a:r>
              <a:rPr lang="en-US" sz="2400" b="1">
                <a:solidFill>
                  <a:schemeClr val="accent2"/>
                </a:solidFill>
                <a:latin typeface="Times New Roman" pitchFamily="18" charset="0"/>
                <a:cs typeface="Times New Roman" pitchFamily="18" charset="0"/>
              </a:rPr>
              <a:t>However, when dimension is more than 3, we can apply hierarchical clustering to multivariate data. </a:t>
            </a:r>
          </a:p>
          <a:p>
            <a:endParaRPr lang="en-US" sz="2400" b="1">
              <a:solidFill>
                <a:schemeClr val="accent2"/>
              </a:solidFill>
              <a:latin typeface="Times New Roman" pitchFamily="18" charset="0"/>
              <a:cs typeface="Times New Roman" pitchFamily="18" charset="0"/>
            </a:endParaRPr>
          </a:p>
          <a:p>
            <a:r>
              <a:rPr lang="en-US" sz="2400" b="1">
                <a:solidFill>
                  <a:schemeClr val="accent2"/>
                </a:solidFill>
                <a:latin typeface="Times New Roman" pitchFamily="18" charset="0"/>
                <a:cs typeface="Times New Roman" pitchFamily="18" charset="0"/>
              </a:rPr>
              <a:t>In hierarchical clustering the data are not partitioned into a particular cluster in a single step. Instead, a series of partitions takes place.</a:t>
            </a:r>
          </a:p>
        </p:txBody>
      </p:sp>
      <p:sp>
        <p:nvSpPr>
          <p:cNvPr id="81923" name="Text Box 3"/>
          <p:cNvSpPr txBox="1">
            <a:spLocks noChangeArrowheads="1"/>
          </p:cNvSpPr>
          <p:nvPr/>
        </p:nvSpPr>
        <p:spPr bwMode="auto">
          <a:xfrm>
            <a:off x="228600" y="701675"/>
            <a:ext cx="8839200" cy="822325"/>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Some data reveal good cluster structure when plotted but some data do not. </a:t>
            </a:r>
          </a:p>
        </p:txBody>
      </p:sp>
      <p:pic>
        <p:nvPicPr>
          <p:cNvPr id="81924" name="Picture 4" descr="F10"/>
          <p:cNvPicPr>
            <a:picLocks noChangeAspect="1" noChangeArrowheads="1"/>
          </p:cNvPicPr>
          <p:nvPr/>
        </p:nvPicPr>
        <p:blipFill>
          <a:blip r:embed="rId2" cstate="print"/>
          <a:srcRect/>
          <a:stretch>
            <a:fillRect/>
          </a:stretch>
        </p:blipFill>
        <p:spPr bwMode="auto">
          <a:xfrm>
            <a:off x="533400" y="1524000"/>
            <a:ext cx="2365375" cy="2438400"/>
          </a:xfrm>
          <a:prstGeom prst="rect">
            <a:avLst/>
          </a:prstGeom>
          <a:noFill/>
          <a:ln w="9525">
            <a:noFill/>
            <a:miter lim="800000"/>
            <a:headEnd/>
            <a:tailEnd/>
          </a:ln>
        </p:spPr>
      </p:pic>
      <p:pic>
        <p:nvPicPr>
          <p:cNvPr id="81925" name="Picture 5" descr="F10"/>
          <p:cNvPicPr>
            <a:picLocks noChangeAspect="1" noChangeArrowheads="1"/>
          </p:cNvPicPr>
          <p:nvPr/>
        </p:nvPicPr>
        <p:blipFill>
          <a:blip r:embed="rId3" cstate="print"/>
          <a:srcRect/>
          <a:stretch>
            <a:fillRect/>
          </a:stretch>
        </p:blipFill>
        <p:spPr bwMode="auto">
          <a:xfrm>
            <a:off x="3200400" y="1524000"/>
            <a:ext cx="2290763" cy="2409825"/>
          </a:xfrm>
          <a:prstGeom prst="rect">
            <a:avLst/>
          </a:prstGeom>
          <a:noFill/>
          <a:ln w="9525">
            <a:noFill/>
            <a:miter lim="800000"/>
            <a:headEnd/>
            <a:tailEnd/>
          </a:ln>
        </p:spPr>
      </p:pic>
      <p:sp>
        <p:nvSpPr>
          <p:cNvPr id="81926" name="Text Box 6"/>
          <p:cNvSpPr txBox="1">
            <a:spLocks noChangeArrowheads="1"/>
          </p:cNvSpPr>
          <p:nvPr/>
        </p:nvSpPr>
        <p:spPr bwMode="auto">
          <a:xfrm>
            <a:off x="5410200" y="2286000"/>
            <a:ext cx="2590800" cy="822325"/>
          </a:xfrm>
          <a:prstGeom prst="rect">
            <a:avLst/>
          </a:prstGeom>
          <a:noFill/>
          <a:ln w="9525">
            <a:noFill/>
            <a:miter lim="800000"/>
            <a:headEnd/>
            <a:tailEnd/>
          </a:ln>
        </p:spPr>
        <p:txBody>
          <a:bodyPr>
            <a:spAutoFit/>
          </a:bodyPr>
          <a:lstStyle/>
          <a:p>
            <a:pPr>
              <a:spcBef>
                <a:spcPct val="50000"/>
              </a:spcBef>
            </a:pPr>
            <a:r>
              <a:rPr lang="en-US" sz="2400" b="1">
                <a:solidFill>
                  <a:srgbClr val="FF6600"/>
                </a:solidFill>
                <a:latin typeface="Times New Roman" pitchFamily="18" charset="0"/>
                <a:cs typeface="Times New Roman" pitchFamily="18" charset="0"/>
              </a:rPr>
              <a:t>Data plotted in 2 dimensions</a:t>
            </a:r>
          </a:p>
        </p:txBody>
      </p:sp>
      <p:sp>
        <p:nvSpPr>
          <p:cNvPr id="81927" name="Text Box 7"/>
          <p:cNvSpPr txBox="1">
            <a:spLocks noChangeArrowheads="1"/>
          </p:cNvSpPr>
          <p:nvPr/>
        </p:nvSpPr>
        <p:spPr bwMode="auto">
          <a:xfrm>
            <a:off x="381000" y="2286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990600" y="762000"/>
            <a:ext cx="7467600" cy="2465388"/>
          </a:xfrm>
          <a:prstGeom prst="rect">
            <a:avLst/>
          </a:prstGeom>
          <a:noFill/>
          <a:ln w="9525">
            <a:noFill/>
            <a:miter lim="800000"/>
            <a:headEnd/>
            <a:tailEnd/>
          </a:ln>
        </p:spPr>
        <p:txBody>
          <a:bodyPr>
            <a:spAutoFit/>
          </a:bodyPr>
          <a:lstStyle/>
          <a:p>
            <a:pPr>
              <a:spcBef>
                <a:spcPct val="50000"/>
              </a:spcBef>
            </a:pPr>
            <a:r>
              <a:rPr lang="en-US" sz="2400" b="1">
                <a:solidFill>
                  <a:schemeClr val="accent2"/>
                </a:solidFill>
                <a:latin typeface="Times New Roman" pitchFamily="18" charset="0"/>
                <a:cs typeface="Times New Roman" pitchFamily="18" charset="0"/>
              </a:rPr>
              <a:t>Hierarchical clustering is a technique that organizes elements into a tree.</a:t>
            </a:r>
          </a:p>
          <a:p>
            <a:pPr>
              <a:spcBef>
                <a:spcPct val="50000"/>
              </a:spcBef>
            </a:pPr>
            <a:r>
              <a:rPr lang="en-US" sz="2400" b="1">
                <a:solidFill>
                  <a:schemeClr val="accent2"/>
                </a:solidFill>
                <a:latin typeface="Times New Roman" pitchFamily="18" charset="0"/>
                <a:cs typeface="Times New Roman" pitchFamily="18" charset="0"/>
              </a:rPr>
              <a:t>A tree is a graph that has no cycle.</a:t>
            </a:r>
          </a:p>
          <a:p>
            <a:pPr>
              <a:spcBef>
                <a:spcPct val="50000"/>
              </a:spcBef>
            </a:pPr>
            <a:r>
              <a:rPr lang="en-US" sz="2400" b="1">
                <a:solidFill>
                  <a:schemeClr val="accent2"/>
                </a:solidFill>
                <a:latin typeface="Times New Roman" pitchFamily="18" charset="0"/>
                <a:cs typeface="Times New Roman" pitchFamily="18" charset="0"/>
              </a:rPr>
              <a:t>A tree with n nodes can have maximum n-1 edges.</a:t>
            </a:r>
          </a:p>
          <a:p>
            <a:pPr>
              <a:spcBef>
                <a:spcPct val="50000"/>
              </a:spcBef>
            </a:pPr>
            <a:r>
              <a:rPr lang="en-US" sz="2400" b="1">
                <a:solidFill>
                  <a:schemeClr val="accent2"/>
                </a:solidFill>
                <a:latin typeface="Times New Roman" pitchFamily="18" charset="0"/>
                <a:cs typeface="Times New Roman" pitchFamily="18" charset="0"/>
              </a:rPr>
              <a:t> </a:t>
            </a:r>
          </a:p>
        </p:txBody>
      </p:sp>
      <p:pic>
        <p:nvPicPr>
          <p:cNvPr id="82947" name="Picture 3"/>
          <p:cNvPicPr>
            <a:picLocks noChangeAspect="1" noChangeArrowheads="1"/>
          </p:cNvPicPr>
          <p:nvPr/>
        </p:nvPicPr>
        <p:blipFill>
          <a:blip r:embed="rId2" cstate="print"/>
          <a:srcRect/>
          <a:stretch>
            <a:fillRect/>
          </a:stretch>
        </p:blipFill>
        <p:spPr bwMode="auto">
          <a:xfrm>
            <a:off x="990600" y="3124200"/>
            <a:ext cx="2724150" cy="1800225"/>
          </a:xfrm>
          <a:prstGeom prst="rect">
            <a:avLst/>
          </a:prstGeom>
          <a:noFill/>
          <a:ln w="9525">
            <a:noFill/>
            <a:miter lim="800000"/>
            <a:headEnd/>
            <a:tailEnd/>
          </a:ln>
        </p:spPr>
      </p:pic>
      <p:sp>
        <p:nvSpPr>
          <p:cNvPr id="82948" name="Text Box 4"/>
          <p:cNvSpPr txBox="1">
            <a:spLocks noChangeArrowheads="1"/>
          </p:cNvSpPr>
          <p:nvPr/>
        </p:nvSpPr>
        <p:spPr bwMode="auto">
          <a:xfrm>
            <a:off x="1295400" y="5029200"/>
            <a:ext cx="2286000"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A Graph</a:t>
            </a:r>
          </a:p>
        </p:txBody>
      </p:sp>
      <p:pic>
        <p:nvPicPr>
          <p:cNvPr id="82949" name="Picture 5"/>
          <p:cNvPicPr>
            <a:picLocks noChangeAspect="1" noChangeArrowheads="1"/>
          </p:cNvPicPr>
          <p:nvPr/>
        </p:nvPicPr>
        <p:blipFill>
          <a:blip r:embed="rId3" cstate="print"/>
          <a:srcRect/>
          <a:stretch>
            <a:fillRect/>
          </a:stretch>
        </p:blipFill>
        <p:spPr bwMode="auto">
          <a:xfrm>
            <a:off x="5105400" y="3124200"/>
            <a:ext cx="2133600" cy="1808163"/>
          </a:xfrm>
          <a:prstGeom prst="rect">
            <a:avLst/>
          </a:prstGeom>
          <a:noFill/>
          <a:ln w="9525">
            <a:noFill/>
            <a:miter lim="800000"/>
            <a:headEnd/>
            <a:tailEnd/>
          </a:ln>
        </p:spPr>
      </p:pic>
      <p:sp>
        <p:nvSpPr>
          <p:cNvPr id="82950" name="Text Box 6"/>
          <p:cNvSpPr txBox="1">
            <a:spLocks noChangeArrowheads="1"/>
          </p:cNvSpPr>
          <p:nvPr/>
        </p:nvSpPr>
        <p:spPr bwMode="auto">
          <a:xfrm>
            <a:off x="5410200" y="5105400"/>
            <a:ext cx="1676400"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A tree</a:t>
            </a:r>
          </a:p>
        </p:txBody>
      </p:sp>
      <p:sp>
        <p:nvSpPr>
          <p:cNvPr id="82951" name="Text Box 7"/>
          <p:cNvSpPr txBox="1">
            <a:spLocks noChangeArrowheads="1"/>
          </p:cNvSpPr>
          <p:nvPr/>
        </p:nvSpPr>
        <p:spPr bwMode="auto">
          <a:xfrm>
            <a:off x="381000" y="2286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28600" y="685800"/>
            <a:ext cx="8686800" cy="2378075"/>
          </a:xfrm>
          <a:prstGeom prst="rect">
            <a:avLst/>
          </a:prstGeom>
          <a:noFill/>
          <a:ln w="9525">
            <a:noFill/>
            <a:miter lim="800000"/>
            <a:headEnd/>
            <a:tailEnd/>
          </a:ln>
        </p:spPr>
        <p:txBody>
          <a:bodyPr>
            <a:spAutoFit/>
          </a:bodyPr>
          <a:lstStyle/>
          <a:p>
            <a:pPr marL="457200" indent="-457200">
              <a:spcBef>
                <a:spcPct val="50000"/>
              </a:spcBef>
            </a:pPr>
            <a:r>
              <a:rPr lang="en-US" sz="2000" b="1">
                <a:solidFill>
                  <a:schemeClr val="accent2"/>
                </a:solidFill>
                <a:latin typeface="Times New Roman" pitchFamily="18" charset="0"/>
                <a:cs typeface="Times New Roman" pitchFamily="18" charset="0"/>
              </a:rPr>
              <a:t>Hierarchical Clustering is subdivided into 2 types</a:t>
            </a:r>
          </a:p>
          <a:p>
            <a:pPr marL="457200" indent="-457200">
              <a:spcBef>
                <a:spcPct val="50000"/>
              </a:spcBef>
              <a:buFontTx/>
              <a:buAutoNum type="arabicPeriod"/>
            </a:pPr>
            <a:r>
              <a:rPr lang="en-US" sz="2000" b="1" i="1">
                <a:solidFill>
                  <a:schemeClr val="accent2"/>
                </a:solidFill>
                <a:latin typeface="Times New Roman" pitchFamily="18" charset="0"/>
                <a:cs typeface="Times New Roman" pitchFamily="18" charset="0"/>
              </a:rPr>
              <a:t>agglomerative </a:t>
            </a:r>
            <a:r>
              <a:rPr lang="en-US" sz="2000" b="1">
                <a:solidFill>
                  <a:schemeClr val="accent2"/>
                </a:solidFill>
                <a:latin typeface="Times New Roman" pitchFamily="18" charset="0"/>
                <a:cs typeface="Times New Roman" pitchFamily="18" charset="0"/>
              </a:rPr>
              <a:t>methods, which proceed by series of fusions of the n objects into groups, </a:t>
            </a:r>
          </a:p>
          <a:p>
            <a:pPr marL="457200" indent="-457200">
              <a:spcBef>
                <a:spcPct val="50000"/>
              </a:spcBef>
              <a:buFontTx/>
              <a:buAutoNum type="arabicPeriod"/>
            </a:pPr>
            <a:r>
              <a:rPr lang="en-US" sz="2000" b="1">
                <a:solidFill>
                  <a:schemeClr val="accent2"/>
                </a:solidFill>
                <a:latin typeface="Times New Roman" pitchFamily="18" charset="0"/>
                <a:cs typeface="Times New Roman" pitchFamily="18" charset="0"/>
              </a:rPr>
              <a:t>and </a:t>
            </a:r>
            <a:r>
              <a:rPr lang="en-US" sz="2000" b="1" i="1">
                <a:solidFill>
                  <a:schemeClr val="accent2"/>
                </a:solidFill>
                <a:latin typeface="Times New Roman" pitchFamily="18" charset="0"/>
                <a:cs typeface="Times New Roman" pitchFamily="18" charset="0"/>
              </a:rPr>
              <a:t>divisive </a:t>
            </a:r>
            <a:r>
              <a:rPr lang="en-US" sz="2000" b="1">
                <a:solidFill>
                  <a:schemeClr val="accent2"/>
                </a:solidFill>
                <a:latin typeface="Times New Roman" pitchFamily="18" charset="0"/>
                <a:cs typeface="Times New Roman" pitchFamily="18" charset="0"/>
              </a:rPr>
              <a:t>methods, which separate n objects successively into finer groupings. </a:t>
            </a:r>
          </a:p>
          <a:p>
            <a:pPr marL="457200" indent="-457200">
              <a:spcBef>
                <a:spcPct val="50000"/>
              </a:spcBef>
            </a:pPr>
            <a:r>
              <a:rPr lang="en-US" sz="2000" b="1">
                <a:solidFill>
                  <a:schemeClr val="accent2"/>
                </a:solidFill>
                <a:latin typeface="Times New Roman" pitchFamily="18" charset="0"/>
                <a:cs typeface="Times New Roman" pitchFamily="18" charset="0"/>
              </a:rPr>
              <a:t>Agglomerative techniques are more commonly used </a:t>
            </a:r>
          </a:p>
        </p:txBody>
      </p:sp>
      <p:pic>
        <p:nvPicPr>
          <p:cNvPr id="83971" name="Picture 3" descr="Clustering1"/>
          <p:cNvPicPr>
            <a:picLocks noChangeAspect="1" noChangeArrowheads="1"/>
          </p:cNvPicPr>
          <p:nvPr/>
        </p:nvPicPr>
        <p:blipFill>
          <a:blip r:embed="rId2" cstate="print"/>
          <a:srcRect/>
          <a:stretch>
            <a:fillRect/>
          </a:stretch>
        </p:blipFill>
        <p:spPr bwMode="auto">
          <a:xfrm>
            <a:off x="304800" y="3200400"/>
            <a:ext cx="4724400" cy="3049588"/>
          </a:xfrm>
          <a:prstGeom prst="rect">
            <a:avLst/>
          </a:prstGeom>
          <a:noFill/>
          <a:ln w="9525">
            <a:noFill/>
            <a:miter lim="800000"/>
            <a:headEnd/>
            <a:tailEnd/>
          </a:ln>
        </p:spPr>
      </p:pic>
      <p:sp>
        <p:nvSpPr>
          <p:cNvPr id="83972" name="Text Box 4"/>
          <p:cNvSpPr txBox="1">
            <a:spLocks noChangeArrowheads="1"/>
          </p:cNvSpPr>
          <p:nvPr/>
        </p:nvSpPr>
        <p:spPr bwMode="auto">
          <a:xfrm>
            <a:off x="5029200" y="3657600"/>
            <a:ext cx="4114800" cy="1552575"/>
          </a:xfrm>
          <a:prstGeom prst="rect">
            <a:avLst/>
          </a:prstGeom>
          <a:noFill/>
          <a:ln w="9525">
            <a:noFill/>
            <a:miter lim="800000"/>
            <a:headEnd/>
            <a:tailEnd/>
          </a:ln>
        </p:spPr>
        <p:txBody>
          <a:bodyPr>
            <a:spAutoFit/>
          </a:bodyPr>
          <a:lstStyle/>
          <a:p>
            <a:r>
              <a:rPr lang="en-US" sz="2400" b="1">
                <a:latin typeface="Times New Roman" pitchFamily="18" charset="0"/>
                <a:cs typeface="Times New Roman" pitchFamily="18" charset="0"/>
              </a:rPr>
              <a:t>Data can be viewed as a single cluster containing all objects to n clusters each containing a single object .</a:t>
            </a:r>
          </a:p>
        </p:txBody>
      </p:sp>
      <p:sp>
        <p:nvSpPr>
          <p:cNvPr id="83973" name="Text Box 5"/>
          <p:cNvSpPr txBox="1">
            <a:spLocks noChangeArrowheads="1"/>
          </p:cNvSpPr>
          <p:nvPr/>
        </p:nvSpPr>
        <p:spPr bwMode="auto">
          <a:xfrm>
            <a:off x="381000" y="2286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838200" y="533400"/>
            <a:ext cx="7620000" cy="457200"/>
          </a:xfrm>
          <a:prstGeom prst="rect">
            <a:avLst/>
          </a:prstGeom>
          <a:noFill/>
          <a:ln w="9525">
            <a:noFill/>
            <a:miter lim="800000"/>
            <a:headEnd/>
            <a:tailEnd/>
          </a:ln>
        </p:spPr>
        <p:txBody>
          <a:bodyPr>
            <a:spAutoFit/>
          </a:bodyPr>
          <a:lstStyle/>
          <a:p>
            <a:pPr>
              <a:spcBef>
                <a:spcPct val="50000"/>
              </a:spcBef>
            </a:pPr>
            <a:r>
              <a:rPr lang="en-US" sz="2400" b="1">
                <a:solidFill>
                  <a:schemeClr val="accent2"/>
                </a:solidFill>
                <a:latin typeface="Times New Roman" pitchFamily="18" charset="0"/>
                <a:cs typeface="Times New Roman" pitchFamily="18" charset="0"/>
              </a:rPr>
              <a:t>Distance measurements</a:t>
            </a:r>
          </a:p>
        </p:txBody>
      </p:sp>
      <p:pic>
        <p:nvPicPr>
          <p:cNvPr id="4100" name="Picture 3" descr="F10"/>
          <p:cNvPicPr>
            <a:picLocks noChangeAspect="1" noChangeArrowheads="1"/>
          </p:cNvPicPr>
          <p:nvPr/>
        </p:nvPicPr>
        <p:blipFill>
          <a:blip r:embed="rId3" cstate="print"/>
          <a:srcRect/>
          <a:stretch>
            <a:fillRect/>
          </a:stretch>
        </p:blipFill>
        <p:spPr bwMode="auto">
          <a:xfrm>
            <a:off x="50800" y="3124200"/>
            <a:ext cx="2921000" cy="3505200"/>
          </a:xfrm>
          <a:prstGeom prst="rect">
            <a:avLst/>
          </a:prstGeom>
          <a:noFill/>
          <a:ln w="9525">
            <a:noFill/>
            <a:miter lim="800000"/>
            <a:headEnd/>
            <a:tailEnd/>
          </a:ln>
        </p:spPr>
      </p:pic>
      <p:pic>
        <p:nvPicPr>
          <p:cNvPr id="4101" name="Picture 4"/>
          <p:cNvPicPr>
            <a:picLocks noChangeAspect="1" noChangeArrowheads="1"/>
          </p:cNvPicPr>
          <p:nvPr/>
        </p:nvPicPr>
        <p:blipFill>
          <a:blip r:embed="rId4" cstate="print"/>
          <a:srcRect/>
          <a:stretch>
            <a:fillRect/>
          </a:stretch>
        </p:blipFill>
        <p:spPr bwMode="auto">
          <a:xfrm>
            <a:off x="762000" y="990600"/>
            <a:ext cx="8153400" cy="2066925"/>
          </a:xfrm>
          <a:prstGeom prst="rect">
            <a:avLst/>
          </a:prstGeom>
          <a:noFill/>
          <a:ln w="9525">
            <a:noFill/>
            <a:miter lim="800000"/>
            <a:headEnd/>
            <a:tailEnd/>
          </a:ln>
        </p:spPr>
      </p:pic>
      <p:sp>
        <p:nvSpPr>
          <p:cNvPr id="4102" name="Text Box 5"/>
          <p:cNvSpPr txBox="1">
            <a:spLocks noChangeArrowheads="1"/>
          </p:cNvSpPr>
          <p:nvPr/>
        </p:nvSpPr>
        <p:spPr bwMode="auto">
          <a:xfrm>
            <a:off x="3886200" y="3749675"/>
            <a:ext cx="3810000" cy="822325"/>
          </a:xfrm>
          <a:prstGeom prst="rect">
            <a:avLst/>
          </a:prstGeom>
          <a:noFill/>
          <a:ln w="9525">
            <a:noFill/>
            <a:miter lim="800000"/>
            <a:headEnd/>
            <a:tailEnd/>
          </a:ln>
        </p:spPr>
        <p:txBody>
          <a:bodyPr>
            <a:spAutoFit/>
          </a:bodyPr>
          <a:lstStyle/>
          <a:p>
            <a:pPr>
              <a:spcBef>
                <a:spcPct val="50000"/>
              </a:spcBef>
            </a:pPr>
            <a:r>
              <a:rPr lang="en-US" sz="2400" b="1">
                <a:solidFill>
                  <a:schemeClr val="accent2"/>
                </a:solidFill>
                <a:latin typeface="Times New Roman" pitchFamily="18" charset="0"/>
                <a:cs typeface="Times New Roman" pitchFamily="18" charset="0"/>
              </a:rPr>
              <a:t>Euclidean distance between g</a:t>
            </a:r>
            <a:r>
              <a:rPr lang="en-US" sz="2400" b="1" baseline="-25000">
                <a:solidFill>
                  <a:schemeClr val="accent2"/>
                </a:solidFill>
                <a:latin typeface="Times New Roman" pitchFamily="18" charset="0"/>
                <a:cs typeface="Times New Roman" pitchFamily="18" charset="0"/>
              </a:rPr>
              <a:t>1</a:t>
            </a:r>
            <a:r>
              <a:rPr lang="en-US" sz="2400" b="1">
                <a:solidFill>
                  <a:schemeClr val="accent2"/>
                </a:solidFill>
                <a:latin typeface="Times New Roman" pitchFamily="18" charset="0"/>
                <a:cs typeface="Times New Roman" pitchFamily="18" charset="0"/>
              </a:rPr>
              <a:t> and g</a:t>
            </a:r>
            <a:r>
              <a:rPr lang="en-US" sz="2400" b="1" baseline="-25000">
                <a:solidFill>
                  <a:schemeClr val="accent2"/>
                </a:solidFill>
                <a:latin typeface="Times New Roman" pitchFamily="18" charset="0"/>
                <a:cs typeface="Times New Roman" pitchFamily="18" charset="0"/>
              </a:rPr>
              <a:t>2</a:t>
            </a:r>
          </a:p>
        </p:txBody>
      </p:sp>
      <p:sp>
        <p:nvSpPr>
          <p:cNvPr id="4103" name="Rectangle 6"/>
          <p:cNvSpPr>
            <a:spLocks noChangeArrowheads="1"/>
          </p:cNvSpPr>
          <p:nvPr/>
        </p:nvSpPr>
        <p:spPr bwMode="auto">
          <a:xfrm>
            <a:off x="0" y="3290888"/>
            <a:ext cx="9144000" cy="0"/>
          </a:xfrm>
          <a:prstGeom prst="rect">
            <a:avLst/>
          </a:prstGeom>
          <a:noFill/>
          <a:ln w="9525">
            <a:noFill/>
            <a:miter lim="800000"/>
            <a:headEnd/>
            <a:tailEnd/>
          </a:ln>
        </p:spPr>
        <p:txBody>
          <a:bodyPr wrap="none" anchor="ctr">
            <a:spAutoFit/>
          </a:bodyPr>
          <a:lstStyle/>
          <a:p>
            <a:endParaRPr lang="en-US"/>
          </a:p>
        </p:txBody>
      </p:sp>
      <p:sp>
        <p:nvSpPr>
          <p:cNvPr id="4104" name="Rectangle 7"/>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en-US"/>
          </a:p>
        </p:txBody>
      </p:sp>
      <p:graphicFrame>
        <p:nvGraphicFramePr>
          <p:cNvPr id="4098" name="Object 2"/>
          <p:cNvGraphicFramePr>
            <a:graphicFrameLocks noChangeAspect="1"/>
          </p:cNvGraphicFramePr>
          <p:nvPr/>
        </p:nvGraphicFramePr>
        <p:xfrm>
          <a:off x="4038600" y="4679950"/>
          <a:ext cx="3581400" cy="882650"/>
        </p:xfrm>
        <a:graphic>
          <a:graphicData uri="http://schemas.openxmlformats.org/presentationml/2006/ole">
            <p:oleObj spid="_x0000_s1026" name="Equation" r:id="rId5" imgW="2044700" imgH="508000" progId="Equation.3">
              <p:embed/>
            </p:oleObj>
          </a:graphicData>
        </a:graphic>
      </p:graphicFrame>
      <p:sp>
        <p:nvSpPr>
          <p:cNvPr id="4105" name="Text Box 9"/>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F10"/>
          <p:cNvPicPr>
            <a:picLocks noChangeAspect="1" noChangeArrowheads="1"/>
          </p:cNvPicPr>
          <p:nvPr/>
        </p:nvPicPr>
        <p:blipFill>
          <a:blip r:embed="rId2" cstate="print"/>
          <a:srcRect/>
          <a:stretch>
            <a:fillRect/>
          </a:stretch>
        </p:blipFill>
        <p:spPr bwMode="auto">
          <a:xfrm>
            <a:off x="304800" y="838200"/>
            <a:ext cx="2921000" cy="3505200"/>
          </a:xfrm>
          <a:prstGeom prst="rect">
            <a:avLst/>
          </a:prstGeom>
          <a:noFill/>
          <a:ln w="9525">
            <a:noFill/>
            <a:miter lim="800000"/>
            <a:headEnd/>
            <a:tailEnd/>
          </a:ln>
        </p:spPr>
      </p:pic>
      <p:pic>
        <p:nvPicPr>
          <p:cNvPr id="84995" name="Picture 3" descr="F10"/>
          <p:cNvPicPr>
            <a:picLocks noChangeAspect="1" noChangeArrowheads="1"/>
          </p:cNvPicPr>
          <p:nvPr/>
        </p:nvPicPr>
        <p:blipFill>
          <a:blip r:embed="rId3" cstate="print"/>
          <a:srcRect/>
          <a:stretch>
            <a:fillRect/>
          </a:stretch>
        </p:blipFill>
        <p:spPr bwMode="auto">
          <a:xfrm>
            <a:off x="3657600" y="914400"/>
            <a:ext cx="4605338" cy="3035300"/>
          </a:xfrm>
          <a:prstGeom prst="rect">
            <a:avLst/>
          </a:prstGeom>
          <a:noFill/>
          <a:ln w="9525">
            <a:noFill/>
            <a:miter lim="800000"/>
            <a:headEnd/>
            <a:tailEnd/>
          </a:ln>
        </p:spPr>
      </p:pic>
      <p:sp>
        <p:nvSpPr>
          <p:cNvPr id="84996" name="Text Box 4"/>
          <p:cNvSpPr txBox="1">
            <a:spLocks noChangeArrowheads="1"/>
          </p:cNvSpPr>
          <p:nvPr/>
        </p:nvSpPr>
        <p:spPr bwMode="auto">
          <a:xfrm>
            <a:off x="3200400" y="4114800"/>
            <a:ext cx="5791200" cy="336550"/>
          </a:xfrm>
          <a:prstGeom prst="rect">
            <a:avLst/>
          </a:prstGeom>
          <a:noFill/>
          <a:ln w="9525">
            <a:noFill/>
            <a:miter lim="800000"/>
            <a:headEnd/>
            <a:tailEnd/>
          </a:ln>
        </p:spPr>
        <p:txBody>
          <a:bodyPr lIns="0" rIns="0">
            <a:spAutoFit/>
          </a:bodyPr>
          <a:lstStyle/>
          <a:p>
            <a:pPr>
              <a:spcBef>
                <a:spcPct val="50000"/>
              </a:spcBef>
            </a:pPr>
            <a:r>
              <a:rPr lang="en-US" sz="1600" b="1">
                <a:latin typeface="Times New Roman" pitchFamily="18" charset="0"/>
                <a:cs typeface="Times New Roman" pitchFamily="18" charset="0"/>
              </a:rPr>
              <a:t>An Introduction to Bioinformatics Algorithms by Jones &amp; Pevzner</a:t>
            </a:r>
          </a:p>
        </p:txBody>
      </p:sp>
      <p:sp>
        <p:nvSpPr>
          <p:cNvPr id="84997" name="Text Box 5"/>
          <p:cNvSpPr txBox="1">
            <a:spLocks noChangeArrowheads="1"/>
          </p:cNvSpPr>
          <p:nvPr/>
        </p:nvSpPr>
        <p:spPr bwMode="auto">
          <a:xfrm>
            <a:off x="457200" y="4572000"/>
            <a:ext cx="8382000" cy="2123658"/>
          </a:xfrm>
          <a:prstGeom prst="rect">
            <a:avLst/>
          </a:prstGeom>
          <a:noFill/>
          <a:ln w="9525">
            <a:noFill/>
            <a:miter lim="800000"/>
            <a:headEnd/>
            <a:tailEnd/>
          </a:ln>
        </p:spPr>
        <p:txBody>
          <a:bodyPr>
            <a:spAutoFit/>
          </a:bodyPr>
          <a:lstStyle/>
          <a:p>
            <a:pPr>
              <a:spcBef>
                <a:spcPct val="50000"/>
              </a:spcBef>
            </a:pPr>
            <a:r>
              <a:rPr lang="en-US" sz="2400" b="1" dirty="0">
                <a:solidFill>
                  <a:schemeClr val="accent2"/>
                </a:solidFill>
                <a:latin typeface="Times New Roman" pitchFamily="18" charset="0"/>
                <a:cs typeface="Times New Roman" pitchFamily="18" charset="0"/>
              </a:rPr>
              <a:t>In stead of  Euclidean distance correlation can also be used as a </a:t>
            </a:r>
            <a:r>
              <a:rPr lang="en-US" sz="2400" b="1" dirty="0" smtClean="0">
                <a:solidFill>
                  <a:schemeClr val="accent2"/>
                </a:solidFill>
                <a:latin typeface="Times New Roman" pitchFamily="18" charset="0"/>
                <a:cs typeface="Times New Roman" pitchFamily="18" charset="0"/>
              </a:rPr>
              <a:t>similarity </a:t>
            </a:r>
            <a:r>
              <a:rPr lang="en-US" sz="2400" b="1" dirty="0">
                <a:solidFill>
                  <a:schemeClr val="accent2"/>
                </a:solidFill>
                <a:latin typeface="Times New Roman" pitchFamily="18" charset="0"/>
                <a:cs typeface="Times New Roman" pitchFamily="18" charset="0"/>
              </a:rPr>
              <a:t>measurement.</a:t>
            </a:r>
          </a:p>
          <a:p>
            <a:pPr>
              <a:spcBef>
                <a:spcPct val="50000"/>
              </a:spcBef>
            </a:pPr>
            <a:r>
              <a:rPr lang="en-US" sz="2400" b="1" dirty="0">
                <a:solidFill>
                  <a:schemeClr val="accent2"/>
                </a:solidFill>
                <a:latin typeface="Times New Roman" pitchFamily="18" charset="0"/>
                <a:cs typeface="Times New Roman" pitchFamily="18" charset="0"/>
              </a:rPr>
              <a:t>For biological analysis involving genes and proteins, nucleotide and or amino acid sequence similarity can also be used as distance between objects</a:t>
            </a:r>
          </a:p>
        </p:txBody>
      </p:sp>
      <p:sp>
        <p:nvSpPr>
          <p:cNvPr id="84998" name="Text Box 6"/>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609600" y="1066800"/>
            <a:ext cx="8305800" cy="4108450"/>
          </a:xfrm>
          <a:prstGeom prst="rect">
            <a:avLst/>
          </a:prstGeom>
          <a:noFill/>
          <a:ln w="9525">
            <a:noFill/>
            <a:miter lim="800000"/>
            <a:headEnd/>
            <a:tailEnd/>
          </a:ln>
        </p:spPr>
        <p:txBody>
          <a:bodyPr>
            <a:spAutoFit/>
          </a:bodyPr>
          <a:lstStyle/>
          <a:p>
            <a:pPr>
              <a:buFontTx/>
              <a:buChar char="•"/>
            </a:pPr>
            <a:r>
              <a:rPr lang="en-US" sz="2400" b="1">
                <a:latin typeface="Times New Roman" pitchFamily="18" charset="0"/>
                <a:cs typeface="Times New Roman" pitchFamily="18" charset="0"/>
              </a:rPr>
              <a:t>An agglomerative hierarchical clustering procedure produces a series of partitions of the data, P</a:t>
            </a:r>
            <a:r>
              <a:rPr lang="en-US" sz="2400" b="1" baseline="-25000">
                <a:latin typeface="Times New Roman" pitchFamily="18" charset="0"/>
                <a:cs typeface="Times New Roman" pitchFamily="18" charset="0"/>
              </a:rPr>
              <a:t>n</a:t>
            </a:r>
            <a:r>
              <a:rPr lang="en-US" sz="2400" b="1">
                <a:latin typeface="Times New Roman" pitchFamily="18" charset="0"/>
                <a:cs typeface="Times New Roman" pitchFamily="18" charset="0"/>
              </a:rPr>
              <a:t>, P</a:t>
            </a:r>
            <a:r>
              <a:rPr lang="en-US" sz="2400" b="1" baseline="-25000">
                <a:latin typeface="Times New Roman" pitchFamily="18" charset="0"/>
                <a:cs typeface="Times New Roman" pitchFamily="18" charset="0"/>
              </a:rPr>
              <a:t>n-1</a:t>
            </a:r>
            <a:r>
              <a:rPr lang="en-US" sz="2400" b="1">
                <a:latin typeface="Times New Roman" pitchFamily="18" charset="0"/>
                <a:cs typeface="Times New Roman" pitchFamily="18" charset="0"/>
              </a:rPr>
              <a:t>, ....... , P</a:t>
            </a:r>
            <a:r>
              <a:rPr lang="en-US" sz="2400" b="1" baseline="-25000">
                <a:latin typeface="Times New Roman" pitchFamily="18" charset="0"/>
                <a:cs typeface="Times New Roman" pitchFamily="18" charset="0"/>
              </a:rPr>
              <a:t>1</a:t>
            </a:r>
            <a:r>
              <a:rPr lang="en-US" sz="2400" b="1">
                <a:latin typeface="Times New Roman" pitchFamily="18" charset="0"/>
                <a:cs typeface="Times New Roman" pitchFamily="18" charset="0"/>
              </a:rPr>
              <a:t>. The first P</a:t>
            </a:r>
            <a:r>
              <a:rPr lang="en-US" sz="2400" b="1" baseline="-25000">
                <a:latin typeface="Times New Roman" pitchFamily="18" charset="0"/>
                <a:cs typeface="Times New Roman" pitchFamily="18" charset="0"/>
              </a:rPr>
              <a:t>n</a:t>
            </a:r>
            <a:r>
              <a:rPr lang="en-US" sz="2400" b="1">
                <a:latin typeface="Times New Roman" pitchFamily="18" charset="0"/>
                <a:cs typeface="Times New Roman" pitchFamily="18" charset="0"/>
              </a:rPr>
              <a:t> consists of n single object 'clusters', the last P1, consists of single group containing all n cases.</a:t>
            </a:r>
          </a:p>
          <a:p>
            <a:r>
              <a:rPr lang="en-US" sz="2400" b="1">
                <a:latin typeface="Times New Roman" pitchFamily="18" charset="0"/>
                <a:cs typeface="Times New Roman" pitchFamily="18" charset="0"/>
              </a:rPr>
              <a:t> </a:t>
            </a:r>
          </a:p>
          <a:p>
            <a:pPr>
              <a:buFontTx/>
              <a:buChar char="•"/>
            </a:pPr>
            <a:r>
              <a:rPr lang="en-US" sz="2400" b="1">
                <a:latin typeface="Times New Roman" pitchFamily="18" charset="0"/>
                <a:cs typeface="Times New Roman" pitchFamily="18" charset="0"/>
              </a:rPr>
              <a:t>At each particular stage the method joins together the two clusters which are closest together (most similar).  (At the first stage, of course, this amounts to joining together the two objects that are closest together, since at the initial stage each cluster has one object.)</a:t>
            </a:r>
          </a:p>
          <a:p>
            <a:r>
              <a:rPr lang="en-US" sz="2400" b="1">
                <a:latin typeface="Times New Roman" pitchFamily="18" charset="0"/>
                <a:cs typeface="Times New Roman" pitchFamily="18" charset="0"/>
              </a:rPr>
              <a:t>   </a:t>
            </a:r>
          </a:p>
        </p:txBody>
      </p:sp>
      <p:sp>
        <p:nvSpPr>
          <p:cNvPr id="86019" name="Text Box 3"/>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F10"/>
          <p:cNvPicPr>
            <a:picLocks noChangeAspect="1" noChangeArrowheads="1"/>
          </p:cNvPicPr>
          <p:nvPr/>
        </p:nvPicPr>
        <p:blipFill>
          <a:blip r:embed="rId2" cstate="print"/>
          <a:srcRect/>
          <a:stretch>
            <a:fillRect/>
          </a:stretch>
        </p:blipFill>
        <p:spPr bwMode="auto">
          <a:xfrm>
            <a:off x="533400" y="762000"/>
            <a:ext cx="2921000" cy="3505200"/>
          </a:xfrm>
          <a:prstGeom prst="rect">
            <a:avLst/>
          </a:prstGeom>
          <a:noFill/>
          <a:ln w="9525">
            <a:noFill/>
            <a:miter lim="800000"/>
            <a:headEnd/>
            <a:tailEnd/>
          </a:ln>
        </p:spPr>
      </p:pic>
      <p:pic>
        <p:nvPicPr>
          <p:cNvPr id="87043" name="Picture 3" descr="F10"/>
          <p:cNvPicPr>
            <a:picLocks noChangeAspect="1" noChangeArrowheads="1"/>
          </p:cNvPicPr>
          <p:nvPr/>
        </p:nvPicPr>
        <p:blipFill>
          <a:blip r:embed="rId3" cstate="print"/>
          <a:srcRect/>
          <a:stretch>
            <a:fillRect/>
          </a:stretch>
        </p:blipFill>
        <p:spPr bwMode="auto">
          <a:xfrm>
            <a:off x="4114800" y="609600"/>
            <a:ext cx="4648200" cy="4178300"/>
          </a:xfrm>
          <a:prstGeom prst="rect">
            <a:avLst/>
          </a:prstGeom>
          <a:noFill/>
          <a:ln w="9525">
            <a:noFill/>
            <a:miter lim="800000"/>
            <a:headEnd/>
            <a:tailEnd/>
          </a:ln>
        </p:spPr>
      </p:pic>
      <p:sp>
        <p:nvSpPr>
          <p:cNvPr id="87044" name="Text Box 4"/>
          <p:cNvSpPr txBox="1">
            <a:spLocks noChangeArrowheads="1"/>
          </p:cNvSpPr>
          <p:nvPr/>
        </p:nvSpPr>
        <p:spPr bwMode="auto">
          <a:xfrm>
            <a:off x="1143000" y="4953000"/>
            <a:ext cx="5791200" cy="336550"/>
          </a:xfrm>
          <a:prstGeom prst="rect">
            <a:avLst/>
          </a:prstGeom>
          <a:noFill/>
          <a:ln w="9525">
            <a:noFill/>
            <a:miter lim="800000"/>
            <a:headEnd/>
            <a:tailEnd/>
          </a:ln>
        </p:spPr>
        <p:txBody>
          <a:bodyPr lIns="0" rIns="0">
            <a:spAutoFit/>
          </a:bodyPr>
          <a:lstStyle/>
          <a:p>
            <a:pPr>
              <a:spcBef>
                <a:spcPct val="50000"/>
              </a:spcBef>
            </a:pPr>
            <a:r>
              <a:rPr lang="en-US" sz="1600" b="1">
                <a:latin typeface="Times New Roman" pitchFamily="18" charset="0"/>
                <a:cs typeface="Times New Roman" pitchFamily="18" charset="0"/>
              </a:rPr>
              <a:t>An Introduction to Bioinformatics Algorithms by Jones &amp; Pevzner</a:t>
            </a:r>
          </a:p>
        </p:txBody>
      </p:sp>
      <p:sp>
        <p:nvSpPr>
          <p:cNvPr id="87045" name="Text Box 5"/>
          <p:cNvSpPr txBox="1">
            <a:spLocks noChangeArrowheads="1"/>
          </p:cNvSpPr>
          <p:nvPr/>
        </p:nvSpPr>
        <p:spPr bwMode="auto">
          <a:xfrm>
            <a:off x="838200" y="5562600"/>
            <a:ext cx="7543800" cy="118745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Differences between methods arise because of the different ways of defining distance (or similarity) between clusters.</a:t>
            </a:r>
          </a:p>
        </p:txBody>
      </p:sp>
      <p:sp>
        <p:nvSpPr>
          <p:cNvPr id="87046" name="Text Box 6"/>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
        <p:nvSpPr>
          <p:cNvPr id="87047" name="AutoShape 7"/>
          <p:cNvSpPr>
            <a:spLocks noChangeArrowheads="1"/>
          </p:cNvSpPr>
          <p:nvPr/>
        </p:nvSpPr>
        <p:spPr bwMode="auto">
          <a:xfrm>
            <a:off x="3581400" y="2438400"/>
            <a:ext cx="457200" cy="381000"/>
          </a:xfrm>
          <a:prstGeom prst="right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07504" y="1412776"/>
            <a:ext cx="4571018" cy="3429000"/>
          </a:xfrm>
          <a:prstGeom prst="rect">
            <a:avLst/>
          </a:prstGeom>
          <a:noFill/>
          <a:ln w="9525">
            <a:noFill/>
            <a:miter lim="800000"/>
            <a:headEnd/>
            <a:tailEnd/>
          </a:ln>
        </p:spPr>
      </p:pic>
      <p:sp>
        <p:nvSpPr>
          <p:cNvPr id="4" name="TextBox 3"/>
          <p:cNvSpPr txBox="1"/>
          <p:nvPr/>
        </p:nvSpPr>
        <p:spPr>
          <a:xfrm>
            <a:off x="827584" y="5157192"/>
            <a:ext cx="3168352" cy="369332"/>
          </a:xfrm>
          <a:prstGeom prst="rect">
            <a:avLst/>
          </a:prstGeom>
          <a:noFill/>
        </p:spPr>
        <p:txBody>
          <a:bodyPr wrap="square" rtlCol="0">
            <a:spAutoFit/>
          </a:bodyPr>
          <a:lstStyle/>
          <a:p>
            <a:r>
              <a:rPr lang="en-US" dirty="0" smtClean="0"/>
              <a:t>Normal regression is suitable</a:t>
            </a:r>
            <a:endParaRPr lang="en-US" dirty="0"/>
          </a:p>
        </p:txBody>
      </p:sp>
      <p:pic>
        <p:nvPicPr>
          <p:cNvPr id="43010" name="Picture 2"/>
          <p:cNvPicPr>
            <a:picLocks noChangeAspect="1" noChangeArrowheads="1"/>
          </p:cNvPicPr>
          <p:nvPr/>
        </p:nvPicPr>
        <p:blipFill>
          <a:blip r:embed="rId3" cstate="print"/>
          <a:srcRect/>
          <a:stretch>
            <a:fillRect/>
          </a:stretch>
        </p:blipFill>
        <p:spPr bwMode="auto">
          <a:xfrm>
            <a:off x="4617679" y="1484784"/>
            <a:ext cx="4526321" cy="3405436"/>
          </a:xfrm>
          <a:prstGeom prst="rect">
            <a:avLst/>
          </a:prstGeom>
          <a:noFill/>
          <a:ln w="9525">
            <a:noFill/>
            <a:miter lim="800000"/>
            <a:headEnd/>
            <a:tailEnd/>
          </a:ln>
        </p:spPr>
      </p:pic>
      <p:sp>
        <p:nvSpPr>
          <p:cNvPr id="6" name="TextBox 5"/>
          <p:cNvSpPr txBox="1"/>
          <p:nvPr/>
        </p:nvSpPr>
        <p:spPr>
          <a:xfrm>
            <a:off x="5436096" y="5229200"/>
            <a:ext cx="3168352" cy="369332"/>
          </a:xfrm>
          <a:prstGeom prst="rect">
            <a:avLst/>
          </a:prstGeom>
          <a:noFill/>
        </p:spPr>
        <p:txBody>
          <a:bodyPr wrap="square" rtlCol="0">
            <a:spAutoFit/>
          </a:bodyPr>
          <a:lstStyle/>
          <a:p>
            <a:r>
              <a:rPr lang="en-US" dirty="0" smtClean="0"/>
              <a:t>Logistic Regression is Suitable</a:t>
            </a:r>
            <a:endParaRPr lang="en-US" dirty="0"/>
          </a:p>
        </p:txBody>
      </p:sp>
      <p:sp>
        <p:nvSpPr>
          <p:cNvPr id="7" name="TextBox 6"/>
          <p:cNvSpPr txBox="1"/>
          <p:nvPr/>
        </p:nvSpPr>
        <p:spPr>
          <a:xfrm>
            <a:off x="395536" y="548680"/>
            <a:ext cx="8640960" cy="461665"/>
          </a:xfrm>
          <a:prstGeom prst="rect">
            <a:avLst/>
          </a:prstGeom>
          <a:noFill/>
        </p:spPr>
        <p:txBody>
          <a:bodyPr wrap="square" rtlCol="0">
            <a:spAutoFit/>
          </a:bodyPr>
          <a:lstStyle/>
          <a:p>
            <a:pPr algn="ctr"/>
            <a:r>
              <a:rPr lang="en-US" sz="2400" b="1" dirty="0" smtClean="0">
                <a:solidFill>
                  <a:srgbClr val="00B050"/>
                </a:solidFill>
              </a:rPr>
              <a:t>Data types for normal/ordinary regression and Logistic regression</a:t>
            </a:r>
            <a:endParaRPr lang="en-US" sz="2400" b="1" dirty="0">
              <a:solidFill>
                <a:srgbClr val="00B0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609600" y="609600"/>
            <a:ext cx="7086600" cy="457200"/>
          </a:xfrm>
          <a:prstGeom prst="rect">
            <a:avLst/>
          </a:prstGeom>
          <a:noFill/>
          <a:ln w="9525">
            <a:noFill/>
            <a:miter lim="800000"/>
            <a:headEnd/>
            <a:tailEnd/>
          </a:ln>
        </p:spPr>
        <p:txBody>
          <a:bodyPr>
            <a:spAutoFit/>
          </a:bodyPr>
          <a:lstStyle/>
          <a:p>
            <a:pPr>
              <a:spcBef>
                <a:spcPct val="50000"/>
              </a:spcBef>
            </a:pPr>
            <a:r>
              <a:rPr lang="en-US" sz="2400" b="1">
                <a:solidFill>
                  <a:schemeClr val="accent2"/>
                </a:solidFill>
                <a:latin typeface="Times New Roman" pitchFamily="18" charset="0"/>
                <a:cs typeface="Times New Roman" pitchFamily="18" charset="0"/>
              </a:rPr>
              <a:t>How can we measure distances between clusters?</a:t>
            </a:r>
          </a:p>
        </p:txBody>
      </p:sp>
      <p:sp>
        <p:nvSpPr>
          <p:cNvPr id="88067" name="Rectangle 3"/>
          <p:cNvSpPr>
            <a:spLocks noChangeArrowheads="1"/>
          </p:cNvSpPr>
          <p:nvPr/>
        </p:nvSpPr>
        <p:spPr bwMode="auto">
          <a:xfrm>
            <a:off x="685800" y="1295400"/>
            <a:ext cx="3441700" cy="457200"/>
          </a:xfrm>
          <a:prstGeom prst="rect">
            <a:avLst/>
          </a:prstGeom>
          <a:noFill/>
          <a:ln w="9525">
            <a:noFill/>
            <a:miter lim="800000"/>
            <a:headEnd/>
            <a:tailEnd/>
          </a:ln>
        </p:spPr>
        <p:txBody>
          <a:bodyPr wrap="none" anchor="ctr">
            <a:spAutoFit/>
          </a:bodyPr>
          <a:lstStyle/>
          <a:p>
            <a:r>
              <a:rPr lang="en-US" sz="2400" b="1">
                <a:latin typeface="Times New Roman" pitchFamily="18" charset="0"/>
                <a:cs typeface="Times New Roman" pitchFamily="18" charset="0"/>
              </a:rPr>
              <a:t>Single linkage clustering</a:t>
            </a:r>
            <a:r>
              <a:rPr lang="en-US" sz="2400">
                <a:latin typeface="Times New Roman" pitchFamily="18" charset="0"/>
                <a:cs typeface="Times New Roman" pitchFamily="18" charset="0"/>
              </a:rPr>
              <a:t> </a:t>
            </a:r>
          </a:p>
        </p:txBody>
      </p:sp>
      <p:sp>
        <p:nvSpPr>
          <p:cNvPr id="88068" name="Rectangle 4"/>
          <p:cNvSpPr>
            <a:spLocks noChangeArrowheads="1"/>
          </p:cNvSpPr>
          <p:nvPr/>
        </p:nvSpPr>
        <p:spPr bwMode="auto">
          <a:xfrm>
            <a:off x="685800" y="2011363"/>
            <a:ext cx="7924800" cy="1187450"/>
          </a:xfrm>
          <a:prstGeom prst="rect">
            <a:avLst/>
          </a:prstGeom>
          <a:noFill/>
          <a:ln w="9525">
            <a:noFill/>
            <a:miter lim="800000"/>
            <a:headEnd/>
            <a:tailEnd/>
          </a:ln>
        </p:spPr>
        <p:txBody>
          <a:bodyPr anchor="ctr">
            <a:spAutoFit/>
          </a:bodyPr>
          <a:lstStyle/>
          <a:p>
            <a:pPr algn="ctr"/>
            <a:r>
              <a:rPr lang="en-US" sz="2400">
                <a:latin typeface="Times New Roman" pitchFamily="18" charset="0"/>
                <a:cs typeface="Times New Roman" pitchFamily="18" charset="0"/>
              </a:rPr>
              <a:t>Distance between two clusters A and B, </a:t>
            </a:r>
            <a:r>
              <a:rPr lang="en-US" sz="2400" b="1" i="1">
                <a:latin typeface="Times New Roman" pitchFamily="18" charset="0"/>
                <a:cs typeface="Times New Roman" pitchFamily="18" charset="0"/>
              </a:rPr>
              <a:t>D(A,B)</a:t>
            </a:r>
            <a:r>
              <a:rPr lang="en-US" sz="2400">
                <a:latin typeface="Times New Roman" pitchFamily="18" charset="0"/>
                <a:cs typeface="Times New Roman" pitchFamily="18" charset="0"/>
              </a:rPr>
              <a:t> is computed as</a:t>
            </a:r>
            <a:r>
              <a:rPr lang="en-US" sz="2400" b="1" i="1">
                <a:latin typeface="Times New Roman" pitchFamily="18" charset="0"/>
                <a:cs typeface="Times New Roman" pitchFamily="18" charset="0"/>
              </a:rPr>
              <a:t/>
            </a:r>
            <a:br>
              <a:rPr lang="en-US" sz="2400" b="1" i="1">
                <a:latin typeface="Times New Roman" pitchFamily="18" charset="0"/>
                <a:cs typeface="Times New Roman" pitchFamily="18" charset="0"/>
              </a:rPr>
            </a:br>
            <a:r>
              <a:rPr lang="en-US" sz="2400" b="1" i="1">
                <a:latin typeface="Times New Roman" pitchFamily="18" charset="0"/>
                <a:cs typeface="Times New Roman" pitchFamily="18" charset="0"/>
              </a:rPr>
              <a:t> </a:t>
            </a:r>
            <a:r>
              <a:rPr lang="en-US" sz="2400" b="1" i="1">
                <a:solidFill>
                  <a:schemeClr val="accent2"/>
                </a:solidFill>
                <a:latin typeface="Times New Roman" pitchFamily="18" charset="0"/>
                <a:cs typeface="Times New Roman" pitchFamily="18" charset="0"/>
              </a:rPr>
              <a:t>D(A,B)</a:t>
            </a:r>
            <a:r>
              <a:rPr lang="en-US" sz="2400">
                <a:solidFill>
                  <a:schemeClr val="accent2"/>
                </a:solidFill>
                <a:latin typeface="Times New Roman" pitchFamily="18" charset="0"/>
                <a:cs typeface="Times New Roman" pitchFamily="18" charset="0"/>
              </a:rPr>
              <a:t> </a:t>
            </a:r>
            <a:r>
              <a:rPr lang="en-US" sz="2400" b="1" i="1">
                <a:solidFill>
                  <a:schemeClr val="accent2"/>
                </a:solidFill>
                <a:latin typeface="Times New Roman" pitchFamily="18" charset="0"/>
                <a:cs typeface="Times New Roman" pitchFamily="18" charset="0"/>
              </a:rPr>
              <a:t>= Min { d(i,j) : Where object i is in cluster A and object j is cluster B} </a:t>
            </a:r>
            <a:endParaRPr lang="en-US" sz="2400">
              <a:solidFill>
                <a:schemeClr val="accent2"/>
              </a:solidFill>
              <a:latin typeface="Times New Roman" pitchFamily="18" charset="0"/>
              <a:cs typeface="Times New Roman" pitchFamily="18" charset="0"/>
            </a:endParaRPr>
          </a:p>
        </p:txBody>
      </p:sp>
      <p:pic>
        <p:nvPicPr>
          <p:cNvPr id="88069" name="Picture 5" descr="Single_Linkage1"/>
          <p:cNvPicPr>
            <a:picLocks noChangeAspect="1" noChangeArrowheads="1"/>
          </p:cNvPicPr>
          <p:nvPr/>
        </p:nvPicPr>
        <p:blipFill>
          <a:blip r:embed="rId2" cstate="print"/>
          <a:srcRect/>
          <a:stretch>
            <a:fillRect/>
          </a:stretch>
        </p:blipFill>
        <p:spPr bwMode="auto">
          <a:xfrm>
            <a:off x="3200400" y="3581400"/>
            <a:ext cx="2679700" cy="2847975"/>
          </a:xfrm>
          <a:prstGeom prst="rect">
            <a:avLst/>
          </a:prstGeom>
          <a:noFill/>
          <a:ln w="9525">
            <a:noFill/>
            <a:miter lim="800000"/>
            <a:headEnd/>
            <a:tailEnd/>
          </a:ln>
        </p:spPr>
      </p:pic>
      <p:sp>
        <p:nvSpPr>
          <p:cNvPr id="88070" name="Text Box 6"/>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85800" y="1295400"/>
            <a:ext cx="3898900" cy="457200"/>
          </a:xfrm>
          <a:prstGeom prst="rect">
            <a:avLst/>
          </a:prstGeom>
          <a:noFill/>
          <a:ln w="9525">
            <a:noFill/>
            <a:miter lim="800000"/>
            <a:headEnd/>
            <a:tailEnd/>
          </a:ln>
        </p:spPr>
        <p:txBody>
          <a:bodyPr wrap="none" anchor="ctr">
            <a:spAutoFit/>
          </a:bodyPr>
          <a:lstStyle/>
          <a:p>
            <a:r>
              <a:rPr lang="en-US" sz="2400" b="1">
                <a:latin typeface="Times New Roman" pitchFamily="18" charset="0"/>
                <a:cs typeface="Times New Roman" pitchFamily="18" charset="0"/>
              </a:rPr>
              <a:t>Complete linkage clustering</a:t>
            </a:r>
            <a:r>
              <a:rPr lang="en-US" sz="2400">
                <a:latin typeface="Times New Roman" pitchFamily="18" charset="0"/>
                <a:cs typeface="Times New Roman" pitchFamily="18" charset="0"/>
              </a:rPr>
              <a:t> </a:t>
            </a:r>
          </a:p>
        </p:txBody>
      </p:sp>
      <p:sp>
        <p:nvSpPr>
          <p:cNvPr id="89091" name="Rectangle 3"/>
          <p:cNvSpPr>
            <a:spLocks noChangeArrowheads="1"/>
          </p:cNvSpPr>
          <p:nvPr/>
        </p:nvSpPr>
        <p:spPr bwMode="auto">
          <a:xfrm>
            <a:off x="228600" y="2011363"/>
            <a:ext cx="8077200" cy="1187450"/>
          </a:xfrm>
          <a:prstGeom prst="rect">
            <a:avLst/>
          </a:prstGeom>
          <a:noFill/>
          <a:ln w="9525">
            <a:noFill/>
            <a:miter lim="800000"/>
            <a:headEnd/>
            <a:tailEnd/>
          </a:ln>
        </p:spPr>
        <p:txBody>
          <a:bodyPr anchor="ctr">
            <a:spAutoFit/>
          </a:bodyPr>
          <a:lstStyle/>
          <a:p>
            <a:pPr algn="ctr"/>
            <a:r>
              <a:rPr lang="en-US" sz="2400">
                <a:latin typeface="Times New Roman" pitchFamily="18" charset="0"/>
                <a:cs typeface="Times New Roman" pitchFamily="18" charset="0"/>
              </a:rPr>
              <a:t>Distance between two clusters A and B, </a:t>
            </a:r>
            <a:r>
              <a:rPr lang="en-US" sz="2400" b="1" i="1">
                <a:latin typeface="Times New Roman" pitchFamily="18" charset="0"/>
                <a:cs typeface="Times New Roman" pitchFamily="18" charset="0"/>
              </a:rPr>
              <a:t>D(A,B)</a:t>
            </a:r>
            <a:r>
              <a:rPr lang="en-US" sz="2400">
                <a:latin typeface="Times New Roman" pitchFamily="18" charset="0"/>
                <a:cs typeface="Times New Roman" pitchFamily="18" charset="0"/>
              </a:rPr>
              <a:t> is computed as</a:t>
            </a:r>
            <a:r>
              <a:rPr lang="en-US" sz="2400" b="1" i="1">
                <a:latin typeface="Times New Roman" pitchFamily="18" charset="0"/>
                <a:cs typeface="Times New Roman" pitchFamily="18" charset="0"/>
              </a:rPr>
              <a:t/>
            </a:r>
            <a:br>
              <a:rPr lang="en-US" sz="2400" b="1" i="1">
                <a:latin typeface="Times New Roman" pitchFamily="18" charset="0"/>
                <a:cs typeface="Times New Roman" pitchFamily="18" charset="0"/>
              </a:rPr>
            </a:br>
            <a:r>
              <a:rPr lang="en-US" sz="2400" b="1" i="1">
                <a:latin typeface="Times New Roman" pitchFamily="18" charset="0"/>
                <a:cs typeface="Times New Roman" pitchFamily="18" charset="0"/>
              </a:rPr>
              <a:t> </a:t>
            </a:r>
            <a:r>
              <a:rPr lang="en-US" sz="2400" b="1" i="1">
                <a:solidFill>
                  <a:schemeClr val="accent2"/>
                </a:solidFill>
                <a:latin typeface="Times New Roman" pitchFamily="18" charset="0"/>
                <a:cs typeface="Times New Roman" pitchFamily="18" charset="0"/>
              </a:rPr>
              <a:t>D(A,B)</a:t>
            </a:r>
            <a:r>
              <a:rPr lang="en-US" sz="2400" b="1">
                <a:solidFill>
                  <a:schemeClr val="accent2"/>
                </a:solidFill>
                <a:latin typeface="Times New Roman" pitchFamily="18" charset="0"/>
                <a:cs typeface="Times New Roman" pitchFamily="18" charset="0"/>
              </a:rPr>
              <a:t> </a:t>
            </a:r>
            <a:r>
              <a:rPr lang="en-US" sz="2400" b="1" i="1">
                <a:solidFill>
                  <a:schemeClr val="accent2"/>
                </a:solidFill>
                <a:latin typeface="Times New Roman" pitchFamily="18" charset="0"/>
                <a:cs typeface="Times New Roman" pitchFamily="18" charset="0"/>
              </a:rPr>
              <a:t>= Max { d(i,j) : Where object i is in cluster A and object j is cluster B}</a:t>
            </a:r>
            <a:r>
              <a:rPr lang="en-US" sz="2400" b="1" i="1">
                <a:latin typeface="Times New Roman" pitchFamily="18" charset="0"/>
                <a:cs typeface="Times New Roman" pitchFamily="18" charset="0"/>
              </a:rPr>
              <a:t> </a:t>
            </a:r>
            <a:endParaRPr lang="en-US" sz="2400">
              <a:latin typeface="Times New Roman" pitchFamily="18" charset="0"/>
              <a:cs typeface="Times New Roman" pitchFamily="18" charset="0"/>
            </a:endParaRPr>
          </a:p>
        </p:txBody>
      </p:sp>
      <p:pic>
        <p:nvPicPr>
          <p:cNvPr id="89092" name="Picture 4" descr="farthest_neighbor1"/>
          <p:cNvPicPr>
            <a:picLocks noChangeAspect="1" noChangeArrowheads="1"/>
          </p:cNvPicPr>
          <p:nvPr/>
        </p:nvPicPr>
        <p:blipFill>
          <a:blip r:embed="rId2" cstate="print"/>
          <a:srcRect/>
          <a:stretch>
            <a:fillRect/>
          </a:stretch>
        </p:blipFill>
        <p:spPr bwMode="auto">
          <a:xfrm>
            <a:off x="3124200" y="3505200"/>
            <a:ext cx="3276600" cy="3143250"/>
          </a:xfrm>
          <a:prstGeom prst="rect">
            <a:avLst/>
          </a:prstGeom>
          <a:noFill/>
          <a:ln w="9525">
            <a:noFill/>
            <a:miter lim="800000"/>
            <a:headEnd/>
            <a:tailEnd/>
          </a:ln>
        </p:spPr>
      </p:pic>
      <p:sp>
        <p:nvSpPr>
          <p:cNvPr id="89093" name="Text Box 5"/>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descr="Group_Average1_"/>
          <p:cNvPicPr>
            <a:picLocks noChangeAspect="1" noChangeArrowheads="1"/>
          </p:cNvPicPr>
          <p:nvPr/>
        </p:nvPicPr>
        <p:blipFill>
          <a:blip r:embed="rId2" cstate="print"/>
          <a:srcRect/>
          <a:stretch>
            <a:fillRect/>
          </a:stretch>
        </p:blipFill>
        <p:spPr bwMode="auto">
          <a:xfrm>
            <a:off x="2438400" y="3505200"/>
            <a:ext cx="2881313" cy="3124200"/>
          </a:xfrm>
          <a:prstGeom prst="rect">
            <a:avLst/>
          </a:prstGeom>
          <a:noFill/>
          <a:ln w="9525">
            <a:noFill/>
            <a:miter lim="800000"/>
            <a:headEnd/>
            <a:tailEnd/>
          </a:ln>
        </p:spPr>
      </p:pic>
      <p:sp>
        <p:nvSpPr>
          <p:cNvPr id="90115" name="Rectangle 3"/>
          <p:cNvSpPr>
            <a:spLocks noChangeArrowheads="1"/>
          </p:cNvSpPr>
          <p:nvPr/>
        </p:nvSpPr>
        <p:spPr bwMode="auto">
          <a:xfrm>
            <a:off x="533400" y="685800"/>
            <a:ext cx="3729038" cy="457200"/>
          </a:xfrm>
          <a:prstGeom prst="rect">
            <a:avLst/>
          </a:prstGeom>
          <a:noFill/>
          <a:ln w="9525">
            <a:noFill/>
            <a:miter lim="800000"/>
            <a:headEnd/>
            <a:tailEnd/>
          </a:ln>
        </p:spPr>
        <p:txBody>
          <a:bodyPr wrap="none" anchor="ctr">
            <a:spAutoFit/>
          </a:bodyPr>
          <a:lstStyle/>
          <a:p>
            <a:r>
              <a:rPr lang="en-US" sz="2400" b="1">
                <a:latin typeface="Times New Roman" pitchFamily="18" charset="0"/>
                <a:cs typeface="Times New Roman" pitchFamily="18" charset="0"/>
              </a:rPr>
              <a:t>Average linkage clustering</a:t>
            </a:r>
            <a:r>
              <a:rPr lang="en-US" sz="2400">
                <a:latin typeface="Times New Roman" pitchFamily="18" charset="0"/>
                <a:cs typeface="Times New Roman" pitchFamily="18" charset="0"/>
              </a:rPr>
              <a:t> </a:t>
            </a:r>
          </a:p>
        </p:txBody>
      </p:sp>
      <p:sp>
        <p:nvSpPr>
          <p:cNvPr id="90116" name="Rectangle 4"/>
          <p:cNvSpPr>
            <a:spLocks noChangeArrowheads="1"/>
          </p:cNvSpPr>
          <p:nvPr/>
        </p:nvSpPr>
        <p:spPr bwMode="auto">
          <a:xfrm>
            <a:off x="228600" y="1295400"/>
            <a:ext cx="8610600" cy="1917700"/>
          </a:xfrm>
          <a:prstGeom prst="rect">
            <a:avLst/>
          </a:prstGeom>
          <a:noFill/>
          <a:ln w="9525">
            <a:noFill/>
            <a:miter lim="800000"/>
            <a:headEnd/>
            <a:tailEnd/>
          </a:ln>
        </p:spPr>
        <p:txBody>
          <a:bodyPr anchor="ctr">
            <a:spAutoFit/>
          </a:bodyPr>
          <a:lstStyle/>
          <a:p>
            <a:pPr algn="ctr"/>
            <a:r>
              <a:rPr lang="en-US" sz="2400" b="1">
                <a:latin typeface="Times New Roman" pitchFamily="18" charset="0"/>
                <a:cs typeface="Times New Roman" pitchFamily="18" charset="0"/>
              </a:rPr>
              <a:t>Distance between two clusters A and B, </a:t>
            </a:r>
            <a:r>
              <a:rPr lang="en-US" sz="2400" b="1" i="1">
                <a:latin typeface="Times New Roman" pitchFamily="18" charset="0"/>
                <a:cs typeface="Times New Roman" pitchFamily="18" charset="0"/>
              </a:rPr>
              <a:t>D(A,B)</a:t>
            </a:r>
            <a:r>
              <a:rPr lang="en-US" sz="2400" b="1">
                <a:latin typeface="Times New Roman" pitchFamily="18" charset="0"/>
                <a:cs typeface="Times New Roman" pitchFamily="18" charset="0"/>
              </a:rPr>
              <a:t> is computed as</a:t>
            </a:r>
            <a:r>
              <a:rPr lang="en-US" sz="2400" b="1" i="1">
                <a:latin typeface="Times New Roman" pitchFamily="18" charset="0"/>
                <a:cs typeface="Times New Roman" pitchFamily="18" charset="0"/>
              </a:rPr>
              <a:t/>
            </a:r>
            <a:br>
              <a:rPr lang="en-US" sz="2400" b="1" i="1">
                <a:latin typeface="Times New Roman" pitchFamily="18" charset="0"/>
                <a:cs typeface="Times New Roman" pitchFamily="18" charset="0"/>
              </a:rPr>
            </a:br>
            <a:r>
              <a:rPr lang="en-US" sz="2400" b="1" i="1">
                <a:latin typeface="Times New Roman" pitchFamily="18" charset="0"/>
                <a:cs typeface="Times New Roman" pitchFamily="18" charset="0"/>
              </a:rPr>
              <a:t> </a:t>
            </a:r>
            <a:r>
              <a:rPr lang="en-US" sz="2400" b="1" i="1">
                <a:solidFill>
                  <a:schemeClr val="accent2"/>
                </a:solidFill>
                <a:latin typeface="Times New Roman" pitchFamily="18" charset="0"/>
                <a:cs typeface="Times New Roman" pitchFamily="18" charset="0"/>
              </a:rPr>
              <a:t>D(A,B) = T</a:t>
            </a:r>
            <a:r>
              <a:rPr lang="en-US" sz="2400" b="1" i="1" baseline="-25000">
                <a:solidFill>
                  <a:schemeClr val="accent2"/>
                </a:solidFill>
                <a:latin typeface="Times New Roman" pitchFamily="18" charset="0"/>
                <a:cs typeface="Times New Roman" pitchFamily="18" charset="0"/>
              </a:rPr>
              <a:t>AB</a:t>
            </a:r>
            <a:r>
              <a:rPr lang="en-US" sz="2400" b="1" i="1">
                <a:solidFill>
                  <a:schemeClr val="accent2"/>
                </a:solidFill>
                <a:latin typeface="Times New Roman" pitchFamily="18" charset="0"/>
                <a:cs typeface="Times New Roman" pitchFamily="18" charset="0"/>
              </a:rPr>
              <a:t> / ( N</a:t>
            </a:r>
            <a:r>
              <a:rPr lang="en-US" sz="2400" b="1" i="1" baseline="-25000">
                <a:solidFill>
                  <a:schemeClr val="accent2"/>
                </a:solidFill>
                <a:latin typeface="Times New Roman" pitchFamily="18" charset="0"/>
                <a:cs typeface="Times New Roman" pitchFamily="18" charset="0"/>
              </a:rPr>
              <a:t>A</a:t>
            </a:r>
            <a:r>
              <a:rPr lang="en-US" sz="2400" b="1" i="1">
                <a:solidFill>
                  <a:schemeClr val="accent2"/>
                </a:solidFill>
                <a:latin typeface="Times New Roman" pitchFamily="18" charset="0"/>
                <a:cs typeface="Times New Roman" pitchFamily="18" charset="0"/>
              </a:rPr>
              <a:t> * N</a:t>
            </a:r>
            <a:r>
              <a:rPr lang="en-US" sz="2400" b="1" i="1" baseline="-25000">
                <a:solidFill>
                  <a:schemeClr val="accent2"/>
                </a:solidFill>
                <a:latin typeface="Times New Roman" pitchFamily="18" charset="0"/>
                <a:cs typeface="Times New Roman" pitchFamily="18" charset="0"/>
              </a:rPr>
              <a:t>B</a:t>
            </a:r>
            <a:r>
              <a:rPr lang="en-US" sz="2400" b="1" i="1">
                <a:solidFill>
                  <a:schemeClr val="accent2"/>
                </a:solidFill>
                <a:latin typeface="Times New Roman" pitchFamily="18" charset="0"/>
                <a:cs typeface="Times New Roman" pitchFamily="18" charset="0"/>
              </a:rPr>
              <a:t>)</a:t>
            </a:r>
            <a:endParaRPr lang="en-US" sz="2400" b="1">
              <a:solidFill>
                <a:schemeClr val="accent2"/>
              </a:solidFill>
              <a:latin typeface="Times New Roman" pitchFamily="18" charset="0"/>
              <a:cs typeface="Times New Roman" pitchFamily="18" charset="0"/>
            </a:endParaRPr>
          </a:p>
          <a:p>
            <a:pPr algn="ctr"/>
            <a:r>
              <a:rPr lang="en-US" sz="2400" b="1">
                <a:latin typeface="Times New Roman" pitchFamily="18" charset="0"/>
                <a:cs typeface="Times New Roman" pitchFamily="18" charset="0"/>
              </a:rPr>
              <a:t>Where </a:t>
            </a:r>
            <a:r>
              <a:rPr lang="en-US" sz="2400" b="1" i="1">
                <a:latin typeface="Times New Roman" pitchFamily="18" charset="0"/>
                <a:cs typeface="Times New Roman" pitchFamily="18" charset="0"/>
              </a:rPr>
              <a:t>T</a:t>
            </a:r>
            <a:r>
              <a:rPr lang="en-US" sz="2400" b="1" i="1" baseline="-25000">
                <a:latin typeface="Times New Roman" pitchFamily="18" charset="0"/>
                <a:cs typeface="Times New Roman" pitchFamily="18" charset="0"/>
              </a:rPr>
              <a:t>AB</a:t>
            </a:r>
            <a:r>
              <a:rPr lang="en-US" sz="2400" b="1">
                <a:latin typeface="Times New Roman" pitchFamily="18" charset="0"/>
                <a:cs typeface="Times New Roman" pitchFamily="18" charset="0"/>
              </a:rPr>
              <a:t> is the sum of all pair wise distances between objects of cluster </a:t>
            </a:r>
            <a:r>
              <a:rPr lang="en-US" sz="2400" b="1" i="1">
                <a:latin typeface="Times New Roman" pitchFamily="18" charset="0"/>
                <a:cs typeface="Times New Roman" pitchFamily="18" charset="0"/>
              </a:rPr>
              <a:t>A</a:t>
            </a:r>
            <a:r>
              <a:rPr lang="en-US" sz="2400" b="1">
                <a:latin typeface="Times New Roman" pitchFamily="18" charset="0"/>
                <a:cs typeface="Times New Roman" pitchFamily="18" charset="0"/>
              </a:rPr>
              <a:t> and cluster </a:t>
            </a:r>
            <a:r>
              <a:rPr lang="en-US" sz="2400" b="1" i="1">
                <a:latin typeface="Times New Roman" pitchFamily="18" charset="0"/>
                <a:cs typeface="Times New Roman" pitchFamily="18" charset="0"/>
              </a:rPr>
              <a:t>B. N</a:t>
            </a:r>
            <a:r>
              <a:rPr lang="en-US" sz="2400" b="1" i="1" baseline="-25000">
                <a:latin typeface="Times New Roman" pitchFamily="18" charset="0"/>
                <a:cs typeface="Times New Roman" pitchFamily="18" charset="0"/>
              </a:rPr>
              <a:t>A</a:t>
            </a:r>
            <a:r>
              <a:rPr lang="en-US" sz="2400" b="1" i="1">
                <a:latin typeface="Times New Roman" pitchFamily="18" charset="0"/>
                <a:cs typeface="Times New Roman" pitchFamily="18" charset="0"/>
              </a:rPr>
              <a:t> </a:t>
            </a:r>
            <a:r>
              <a:rPr lang="en-US" sz="2400" b="1">
                <a:latin typeface="Times New Roman" pitchFamily="18" charset="0"/>
                <a:cs typeface="Times New Roman" pitchFamily="18" charset="0"/>
              </a:rPr>
              <a:t>and </a:t>
            </a:r>
            <a:r>
              <a:rPr lang="en-US" sz="2400" b="1" i="1">
                <a:latin typeface="Times New Roman" pitchFamily="18" charset="0"/>
                <a:cs typeface="Times New Roman" pitchFamily="18" charset="0"/>
              </a:rPr>
              <a:t>N</a:t>
            </a:r>
            <a:r>
              <a:rPr lang="en-US" sz="2400" b="1" i="1" baseline="-25000">
                <a:latin typeface="Times New Roman" pitchFamily="18" charset="0"/>
                <a:cs typeface="Times New Roman" pitchFamily="18" charset="0"/>
              </a:rPr>
              <a:t>B</a:t>
            </a:r>
            <a:r>
              <a:rPr lang="en-US" sz="2400" b="1">
                <a:latin typeface="Times New Roman" pitchFamily="18" charset="0"/>
                <a:cs typeface="Times New Roman" pitchFamily="18" charset="0"/>
              </a:rPr>
              <a:t> are the sizes of the clusters </a:t>
            </a:r>
            <a:r>
              <a:rPr lang="en-US" sz="2400" b="1" i="1">
                <a:latin typeface="Times New Roman" pitchFamily="18" charset="0"/>
                <a:cs typeface="Times New Roman" pitchFamily="18" charset="0"/>
              </a:rPr>
              <a:t>A </a:t>
            </a:r>
            <a:r>
              <a:rPr lang="en-US" sz="2400" b="1">
                <a:latin typeface="Times New Roman" pitchFamily="18" charset="0"/>
                <a:cs typeface="Times New Roman" pitchFamily="18" charset="0"/>
              </a:rPr>
              <a:t>and </a:t>
            </a:r>
            <a:r>
              <a:rPr lang="en-US" sz="2400" b="1" i="1">
                <a:latin typeface="Times New Roman" pitchFamily="18" charset="0"/>
                <a:cs typeface="Times New Roman" pitchFamily="18" charset="0"/>
              </a:rPr>
              <a:t>B </a:t>
            </a:r>
            <a:r>
              <a:rPr lang="en-US" sz="2400" b="1">
                <a:latin typeface="Times New Roman" pitchFamily="18" charset="0"/>
                <a:cs typeface="Times New Roman" pitchFamily="18" charset="0"/>
              </a:rPr>
              <a:t>respectively</a:t>
            </a:r>
            <a:r>
              <a:rPr lang="en-US" sz="2400" b="1" i="1">
                <a:latin typeface="Times New Roman" pitchFamily="18" charset="0"/>
                <a:cs typeface="Times New Roman" pitchFamily="18" charset="0"/>
              </a:rPr>
              <a:t>.</a:t>
            </a:r>
            <a:r>
              <a:rPr lang="en-US" sz="2400" b="1">
                <a:latin typeface="Times New Roman" pitchFamily="18" charset="0"/>
                <a:cs typeface="Times New Roman" pitchFamily="18" charset="0"/>
              </a:rPr>
              <a:t>   </a:t>
            </a:r>
          </a:p>
        </p:txBody>
      </p:sp>
      <p:sp>
        <p:nvSpPr>
          <p:cNvPr id="90117" name="Text Box 5"/>
          <p:cNvSpPr txBox="1">
            <a:spLocks noChangeArrowheads="1"/>
          </p:cNvSpPr>
          <p:nvPr/>
        </p:nvSpPr>
        <p:spPr bwMode="auto">
          <a:xfrm>
            <a:off x="5486400" y="3962400"/>
            <a:ext cx="3276600"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Total </a:t>
            </a:r>
            <a:r>
              <a:rPr lang="en-US" sz="2400" b="1" i="1">
                <a:latin typeface="Times New Roman" pitchFamily="18" charset="0"/>
                <a:cs typeface="Times New Roman" pitchFamily="18" charset="0"/>
              </a:rPr>
              <a:t>N</a:t>
            </a:r>
            <a:r>
              <a:rPr lang="en-US" sz="2400" b="1" i="1" baseline="-25000">
                <a:latin typeface="Times New Roman" pitchFamily="18" charset="0"/>
                <a:cs typeface="Times New Roman" pitchFamily="18" charset="0"/>
              </a:rPr>
              <a:t>A</a:t>
            </a:r>
            <a:r>
              <a:rPr lang="en-US" sz="2400" b="1" i="1">
                <a:latin typeface="Times New Roman" pitchFamily="18" charset="0"/>
                <a:cs typeface="Times New Roman" pitchFamily="18" charset="0"/>
              </a:rPr>
              <a:t> * N</a:t>
            </a:r>
            <a:r>
              <a:rPr lang="en-US" sz="2400" b="1" i="1" baseline="-25000">
                <a:latin typeface="Times New Roman" pitchFamily="18" charset="0"/>
                <a:cs typeface="Times New Roman" pitchFamily="18" charset="0"/>
              </a:rPr>
              <a:t>B</a:t>
            </a:r>
            <a:r>
              <a:rPr lang="en-US" sz="2400" b="1" i="1">
                <a:latin typeface="Times New Roman" pitchFamily="18" charset="0"/>
                <a:cs typeface="Times New Roman" pitchFamily="18" charset="0"/>
              </a:rPr>
              <a:t> </a:t>
            </a:r>
            <a:r>
              <a:rPr lang="en-US" sz="2400" b="1">
                <a:latin typeface="Times New Roman" pitchFamily="18" charset="0"/>
                <a:cs typeface="Times New Roman" pitchFamily="18" charset="0"/>
              </a:rPr>
              <a:t>edges</a:t>
            </a:r>
          </a:p>
        </p:txBody>
      </p:sp>
      <p:sp>
        <p:nvSpPr>
          <p:cNvPr id="90118" name="Text Box 6"/>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Group_Average1_"/>
          <p:cNvPicPr>
            <a:picLocks noChangeAspect="1" noChangeArrowheads="1"/>
          </p:cNvPicPr>
          <p:nvPr/>
        </p:nvPicPr>
        <p:blipFill>
          <a:blip r:embed="rId2" cstate="print"/>
          <a:srcRect/>
          <a:stretch>
            <a:fillRect/>
          </a:stretch>
        </p:blipFill>
        <p:spPr bwMode="auto">
          <a:xfrm>
            <a:off x="2895600" y="3048000"/>
            <a:ext cx="2881313" cy="3124200"/>
          </a:xfrm>
          <a:prstGeom prst="rect">
            <a:avLst/>
          </a:prstGeom>
          <a:noFill/>
          <a:ln w="9525">
            <a:noFill/>
            <a:miter lim="800000"/>
            <a:headEnd/>
            <a:tailEnd/>
          </a:ln>
        </p:spPr>
      </p:pic>
      <p:sp>
        <p:nvSpPr>
          <p:cNvPr id="91139" name="Rectangle 3"/>
          <p:cNvSpPr>
            <a:spLocks noChangeArrowheads="1"/>
          </p:cNvSpPr>
          <p:nvPr/>
        </p:nvSpPr>
        <p:spPr bwMode="auto">
          <a:xfrm>
            <a:off x="533400" y="685800"/>
            <a:ext cx="4584700" cy="457200"/>
          </a:xfrm>
          <a:prstGeom prst="rect">
            <a:avLst/>
          </a:prstGeom>
          <a:noFill/>
          <a:ln w="9525">
            <a:noFill/>
            <a:miter lim="800000"/>
            <a:headEnd/>
            <a:tailEnd/>
          </a:ln>
        </p:spPr>
        <p:txBody>
          <a:bodyPr wrap="none" anchor="ctr">
            <a:spAutoFit/>
          </a:bodyPr>
          <a:lstStyle/>
          <a:p>
            <a:r>
              <a:rPr lang="en-US" sz="2400" b="1">
                <a:latin typeface="Times New Roman" pitchFamily="18" charset="0"/>
                <a:cs typeface="Times New Roman" pitchFamily="18" charset="0"/>
              </a:rPr>
              <a:t>Average group linkage clustering</a:t>
            </a:r>
            <a:r>
              <a:rPr lang="en-US" sz="2400">
                <a:latin typeface="Times New Roman" pitchFamily="18" charset="0"/>
                <a:cs typeface="Times New Roman" pitchFamily="18" charset="0"/>
              </a:rPr>
              <a:t> </a:t>
            </a:r>
          </a:p>
        </p:txBody>
      </p:sp>
      <p:sp>
        <p:nvSpPr>
          <p:cNvPr id="91140" name="Rectangle 4"/>
          <p:cNvSpPr>
            <a:spLocks noChangeArrowheads="1"/>
          </p:cNvSpPr>
          <p:nvPr/>
        </p:nvSpPr>
        <p:spPr bwMode="auto">
          <a:xfrm>
            <a:off x="304800" y="1286858"/>
            <a:ext cx="8610600" cy="1569660"/>
          </a:xfrm>
          <a:prstGeom prst="rect">
            <a:avLst/>
          </a:prstGeom>
          <a:noFill/>
          <a:ln w="9525">
            <a:noFill/>
            <a:miter lim="800000"/>
            <a:headEnd/>
            <a:tailEnd/>
          </a:ln>
        </p:spPr>
        <p:txBody>
          <a:bodyPr anchor="ctr">
            <a:spAutoFit/>
          </a:bodyPr>
          <a:lstStyle/>
          <a:p>
            <a:pPr algn="ctr"/>
            <a:r>
              <a:rPr lang="en-US" sz="2400" b="1" dirty="0">
                <a:latin typeface="Times New Roman" pitchFamily="18" charset="0"/>
                <a:cs typeface="Times New Roman" pitchFamily="18" charset="0"/>
              </a:rPr>
              <a:t>Distance between two clusters A and B, </a:t>
            </a:r>
            <a:r>
              <a:rPr lang="en-US" sz="2400" b="1" i="1" dirty="0">
                <a:latin typeface="Times New Roman" pitchFamily="18" charset="0"/>
                <a:cs typeface="Times New Roman" pitchFamily="18" charset="0"/>
              </a:rPr>
              <a:t>D(A,B)</a:t>
            </a:r>
            <a:r>
              <a:rPr lang="en-US" sz="2400" b="1" dirty="0">
                <a:latin typeface="Times New Roman" pitchFamily="18" charset="0"/>
                <a:cs typeface="Times New Roman" pitchFamily="18" charset="0"/>
              </a:rPr>
              <a:t> is computed as</a:t>
            </a:r>
            <a:r>
              <a:rPr lang="en-US" sz="2400" b="1" i="1" dirty="0">
                <a:latin typeface="Times New Roman" pitchFamily="18" charset="0"/>
                <a:cs typeface="Times New Roman" pitchFamily="18" charset="0"/>
              </a:rPr>
              <a:t/>
            </a: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 </a:t>
            </a:r>
            <a:r>
              <a:rPr lang="en-US" sz="2400" b="1" i="1" dirty="0">
                <a:solidFill>
                  <a:schemeClr val="accent2"/>
                </a:solidFill>
                <a:latin typeface="Times New Roman" pitchFamily="18" charset="0"/>
                <a:cs typeface="Times New Roman" pitchFamily="18" charset="0"/>
              </a:rPr>
              <a:t>D(A,B) = </a:t>
            </a:r>
            <a:r>
              <a:rPr lang="en-US" sz="2400" b="1" dirty="0" smtClean="0">
                <a:solidFill>
                  <a:schemeClr val="accent2"/>
                </a:solidFill>
                <a:latin typeface="Times New Roman" pitchFamily="18" charset="0"/>
                <a:cs typeface="Times New Roman" pitchFamily="18" charset="0"/>
              </a:rPr>
              <a:t> </a:t>
            </a:r>
            <a:r>
              <a:rPr lang="en-US" sz="2400" b="1" i="1" dirty="0">
                <a:solidFill>
                  <a:schemeClr val="accent2"/>
                </a:solidFill>
                <a:latin typeface="Times New Roman" pitchFamily="18" charset="0"/>
                <a:cs typeface="Times New Roman" pitchFamily="18" charset="0"/>
              </a:rPr>
              <a:t>Average { d(</a:t>
            </a:r>
            <a:r>
              <a:rPr lang="en-US" sz="2400" b="1" i="1" dirty="0" err="1">
                <a:solidFill>
                  <a:schemeClr val="accent2"/>
                </a:solidFill>
                <a:latin typeface="Times New Roman" pitchFamily="18" charset="0"/>
                <a:cs typeface="Times New Roman" pitchFamily="18" charset="0"/>
              </a:rPr>
              <a:t>i,j</a:t>
            </a:r>
            <a:r>
              <a:rPr lang="en-US" sz="2400" b="1" i="1" dirty="0">
                <a:solidFill>
                  <a:schemeClr val="accent2"/>
                </a:solidFill>
                <a:latin typeface="Times New Roman" pitchFamily="18" charset="0"/>
                <a:cs typeface="Times New Roman" pitchFamily="18" charset="0"/>
              </a:rPr>
              <a:t>) : Where observations </a:t>
            </a:r>
            <a:r>
              <a:rPr lang="en-US" sz="2400" b="1" i="1" dirty="0" err="1">
                <a:solidFill>
                  <a:schemeClr val="accent2"/>
                </a:solidFill>
                <a:latin typeface="Times New Roman" pitchFamily="18" charset="0"/>
                <a:cs typeface="Times New Roman" pitchFamily="18" charset="0"/>
              </a:rPr>
              <a:t>i</a:t>
            </a:r>
            <a:r>
              <a:rPr lang="en-US" sz="2400" b="1" i="1" dirty="0">
                <a:solidFill>
                  <a:schemeClr val="accent2"/>
                </a:solidFill>
                <a:latin typeface="Times New Roman" pitchFamily="18" charset="0"/>
                <a:cs typeface="Times New Roman" pitchFamily="18" charset="0"/>
              </a:rPr>
              <a:t> and j are in cluster t, the cluster formed by merging clusters A and B }</a:t>
            </a:r>
          </a:p>
          <a:p>
            <a:pPr algn="ctr"/>
            <a:r>
              <a:rPr lang="en-US" sz="2400" b="1" dirty="0">
                <a:latin typeface="Times New Roman" pitchFamily="18" charset="0"/>
                <a:cs typeface="Times New Roman" pitchFamily="18" charset="0"/>
              </a:rPr>
              <a:t> </a:t>
            </a:r>
          </a:p>
        </p:txBody>
      </p:sp>
      <p:sp>
        <p:nvSpPr>
          <p:cNvPr id="91141" name="Line 5"/>
          <p:cNvSpPr>
            <a:spLocks noChangeShapeType="1"/>
          </p:cNvSpPr>
          <p:nvPr/>
        </p:nvSpPr>
        <p:spPr bwMode="auto">
          <a:xfrm>
            <a:off x="3124200" y="5334000"/>
            <a:ext cx="457200" cy="685800"/>
          </a:xfrm>
          <a:prstGeom prst="line">
            <a:avLst/>
          </a:prstGeom>
          <a:noFill/>
          <a:ln w="28575">
            <a:solidFill>
              <a:schemeClr val="accent2"/>
            </a:solidFill>
            <a:round/>
            <a:headEnd/>
            <a:tailEnd/>
          </a:ln>
        </p:spPr>
        <p:txBody>
          <a:bodyPr/>
          <a:lstStyle/>
          <a:p>
            <a:endParaRPr lang="en-US"/>
          </a:p>
        </p:txBody>
      </p:sp>
      <p:sp>
        <p:nvSpPr>
          <p:cNvPr id="91142" name="Line 6"/>
          <p:cNvSpPr>
            <a:spLocks noChangeShapeType="1"/>
          </p:cNvSpPr>
          <p:nvPr/>
        </p:nvSpPr>
        <p:spPr bwMode="auto">
          <a:xfrm>
            <a:off x="3124200" y="5334000"/>
            <a:ext cx="762000" cy="609600"/>
          </a:xfrm>
          <a:prstGeom prst="line">
            <a:avLst/>
          </a:prstGeom>
          <a:noFill/>
          <a:ln w="28575">
            <a:solidFill>
              <a:schemeClr val="accent2"/>
            </a:solidFill>
            <a:round/>
            <a:headEnd/>
            <a:tailEnd/>
          </a:ln>
        </p:spPr>
        <p:txBody>
          <a:bodyPr/>
          <a:lstStyle/>
          <a:p>
            <a:endParaRPr lang="en-US"/>
          </a:p>
        </p:txBody>
      </p:sp>
      <p:sp>
        <p:nvSpPr>
          <p:cNvPr id="91143" name="Line 7"/>
          <p:cNvSpPr>
            <a:spLocks noChangeShapeType="1"/>
          </p:cNvSpPr>
          <p:nvPr/>
        </p:nvSpPr>
        <p:spPr bwMode="auto">
          <a:xfrm flipV="1">
            <a:off x="3581400" y="5943600"/>
            <a:ext cx="304800" cy="76200"/>
          </a:xfrm>
          <a:prstGeom prst="line">
            <a:avLst/>
          </a:prstGeom>
          <a:noFill/>
          <a:ln w="28575">
            <a:solidFill>
              <a:schemeClr val="accent2"/>
            </a:solidFill>
            <a:round/>
            <a:headEnd/>
            <a:tailEnd/>
          </a:ln>
        </p:spPr>
        <p:txBody>
          <a:bodyPr/>
          <a:lstStyle/>
          <a:p>
            <a:endParaRPr lang="en-US"/>
          </a:p>
        </p:txBody>
      </p:sp>
      <p:sp>
        <p:nvSpPr>
          <p:cNvPr id="91144" name="Line 8"/>
          <p:cNvSpPr>
            <a:spLocks noChangeShapeType="1"/>
          </p:cNvSpPr>
          <p:nvPr/>
        </p:nvSpPr>
        <p:spPr bwMode="auto">
          <a:xfrm>
            <a:off x="4724400" y="3505200"/>
            <a:ext cx="838200" cy="304800"/>
          </a:xfrm>
          <a:prstGeom prst="line">
            <a:avLst/>
          </a:prstGeom>
          <a:noFill/>
          <a:ln w="28575">
            <a:solidFill>
              <a:schemeClr val="accent2"/>
            </a:solidFill>
            <a:round/>
            <a:headEnd/>
            <a:tailEnd/>
          </a:ln>
        </p:spPr>
        <p:txBody>
          <a:bodyPr/>
          <a:lstStyle/>
          <a:p>
            <a:endParaRPr lang="en-US"/>
          </a:p>
        </p:txBody>
      </p:sp>
      <p:sp>
        <p:nvSpPr>
          <p:cNvPr id="91145" name="Line 9"/>
          <p:cNvSpPr>
            <a:spLocks noChangeShapeType="1"/>
          </p:cNvSpPr>
          <p:nvPr/>
        </p:nvSpPr>
        <p:spPr bwMode="auto">
          <a:xfrm>
            <a:off x="4724400" y="3476625"/>
            <a:ext cx="914400" cy="0"/>
          </a:xfrm>
          <a:prstGeom prst="line">
            <a:avLst/>
          </a:prstGeom>
          <a:noFill/>
          <a:ln w="28575">
            <a:solidFill>
              <a:schemeClr val="accent2"/>
            </a:solidFill>
            <a:round/>
            <a:headEnd/>
            <a:tailEnd/>
          </a:ln>
        </p:spPr>
        <p:txBody>
          <a:bodyPr/>
          <a:lstStyle/>
          <a:p>
            <a:endParaRPr lang="en-US"/>
          </a:p>
        </p:txBody>
      </p:sp>
      <p:sp>
        <p:nvSpPr>
          <p:cNvPr id="91146" name="Line 10"/>
          <p:cNvSpPr>
            <a:spLocks noChangeShapeType="1"/>
          </p:cNvSpPr>
          <p:nvPr/>
        </p:nvSpPr>
        <p:spPr bwMode="auto">
          <a:xfrm flipH="1">
            <a:off x="5562600" y="3505200"/>
            <a:ext cx="76200" cy="304800"/>
          </a:xfrm>
          <a:prstGeom prst="line">
            <a:avLst/>
          </a:prstGeom>
          <a:noFill/>
          <a:ln w="28575">
            <a:solidFill>
              <a:schemeClr val="accent2"/>
            </a:solidFill>
            <a:round/>
            <a:headEnd/>
            <a:tailEnd/>
          </a:ln>
        </p:spPr>
        <p:txBody>
          <a:bodyPr/>
          <a:lstStyle/>
          <a:p>
            <a:endParaRPr lang="en-US"/>
          </a:p>
        </p:txBody>
      </p:sp>
      <p:sp>
        <p:nvSpPr>
          <p:cNvPr id="91147" name="Text Box 11"/>
          <p:cNvSpPr txBox="1">
            <a:spLocks noChangeArrowheads="1"/>
          </p:cNvSpPr>
          <p:nvPr/>
        </p:nvSpPr>
        <p:spPr bwMode="auto">
          <a:xfrm>
            <a:off x="5867400" y="4038600"/>
            <a:ext cx="2895600" cy="457200"/>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Total n(n-1)/2 edges</a:t>
            </a:r>
          </a:p>
        </p:txBody>
      </p:sp>
      <p:sp>
        <p:nvSpPr>
          <p:cNvPr id="91148" name="Text Box 12"/>
          <p:cNvSpPr txBox="1">
            <a:spLocks noChangeArrowheads="1"/>
          </p:cNvSpPr>
          <p:nvPr/>
        </p:nvSpPr>
        <p:spPr bwMode="auto">
          <a:xfrm>
            <a:off x="381000" y="152400"/>
            <a:ext cx="82296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3"/>
            <a:ext cx="8424936" cy="3477875"/>
          </a:xfrm>
          <a:prstGeom prst="rect">
            <a:avLst/>
          </a:prstGeom>
          <a:noFill/>
        </p:spPr>
        <p:txBody>
          <a:bodyPr wrap="square" rtlCol="0">
            <a:spAutoFit/>
          </a:bodyPr>
          <a:lstStyle/>
          <a:p>
            <a:r>
              <a:rPr lang="en-US" sz="2200" b="1" u="sng" dirty="0" smtClean="0">
                <a:solidFill>
                  <a:srgbClr val="00B050"/>
                </a:solidFill>
              </a:rPr>
              <a:t>Ward method of hierarchical clustering</a:t>
            </a:r>
          </a:p>
          <a:p>
            <a:r>
              <a:rPr lang="en-US" sz="2200" b="1" dirty="0" smtClean="0">
                <a:solidFill>
                  <a:srgbClr val="0070C0"/>
                </a:solidFill>
              </a:rPr>
              <a:t>Ward (1963) proposes that at each analysis step the loss of information that results from the grouping of individuals into clusters can be measured by the total sum of squared deviations of every point from the mean of the cluster to which it belongs. </a:t>
            </a:r>
          </a:p>
          <a:p>
            <a:r>
              <a:rPr lang="en-US" sz="2200" b="1" dirty="0" smtClean="0">
                <a:solidFill>
                  <a:srgbClr val="00B050"/>
                </a:solidFill>
              </a:rPr>
              <a:t>At each step of the analysis every possible pairs of clusters are considered and the two clusters whose fusion results in the minimum increase in the error sum of squares are combined. </a:t>
            </a:r>
          </a:p>
          <a:p>
            <a:r>
              <a:rPr lang="en-US" sz="2200" b="1" dirty="0" smtClean="0">
                <a:solidFill>
                  <a:srgbClr val="0070C0"/>
                </a:solidFill>
              </a:rPr>
              <a:t>The increase in error sum of squares (E. S. S.) corresponding to fusion of two clusters C</a:t>
            </a:r>
            <a:r>
              <a:rPr lang="en-US" sz="2200" b="1" baseline="-25000" dirty="0" smtClean="0">
                <a:solidFill>
                  <a:srgbClr val="0070C0"/>
                </a:solidFill>
              </a:rPr>
              <a:t>A</a:t>
            </a:r>
            <a:r>
              <a:rPr lang="en-US" sz="2200" b="1" dirty="0" smtClean="0">
                <a:solidFill>
                  <a:srgbClr val="0070C0"/>
                </a:solidFill>
              </a:rPr>
              <a:t> and C</a:t>
            </a:r>
            <a:r>
              <a:rPr lang="en-US" sz="2200" b="1" baseline="-25000" dirty="0" smtClean="0">
                <a:solidFill>
                  <a:srgbClr val="0070C0"/>
                </a:solidFill>
              </a:rPr>
              <a:t>B</a:t>
            </a:r>
            <a:r>
              <a:rPr lang="en-US" sz="2200" b="1" dirty="0" smtClean="0">
                <a:solidFill>
                  <a:srgbClr val="0070C0"/>
                </a:solidFill>
              </a:rPr>
              <a:t> is calculated as follows :</a:t>
            </a:r>
            <a:endParaRPr lang="en-US" sz="2200" b="1" dirty="0">
              <a:solidFill>
                <a:srgbClr val="0070C0"/>
              </a:solidFill>
            </a:endParaRPr>
          </a:p>
        </p:txBody>
      </p:sp>
      <p:sp>
        <p:nvSpPr>
          <p:cNvPr id="3" name="TextBox 2"/>
          <p:cNvSpPr txBox="1"/>
          <p:nvPr/>
        </p:nvSpPr>
        <p:spPr>
          <a:xfrm>
            <a:off x="611560" y="5013176"/>
            <a:ext cx="8208912" cy="461665"/>
          </a:xfrm>
          <a:prstGeom prst="rect">
            <a:avLst/>
          </a:prstGeom>
          <a:noFill/>
        </p:spPr>
        <p:txBody>
          <a:bodyPr wrap="square" rtlCol="0">
            <a:spAutoFit/>
          </a:bodyPr>
          <a:lstStyle/>
          <a:p>
            <a:r>
              <a:rPr lang="en-US" sz="2400" b="1" dirty="0" smtClean="0">
                <a:solidFill>
                  <a:srgbClr val="0070C0"/>
                </a:solidFill>
              </a:rPr>
              <a:t>Here    is the mean of all entities in C</a:t>
            </a:r>
            <a:r>
              <a:rPr lang="en-US" sz="2400" b="1" baseline="-25000" dirty="0" smtClean="0">
                <a:solidFill>
                  <a:srgbClr val="0070C0"/>
                </a:solidFill>
              </a:rPr>
              <a:t>A</a:t>
            </a:r>
            <a:r>
              <a:rPr lang="en-US" sz="2400" b="1" dirty="0" smtClean="0">
                <a:solidFill>
                  <a:srgbClr val="0070C0"/>
                </a:solidFill>
              </a:rPr>
              <a:t> and C</a:t>
            </a:r>
            <a:r>
              <a:rPr lang="en-US" sz="2400" b="1" baseline="-25000" dirty="0" smtClean="0">
                <a:solidFill>
                  <a:srgbClr val="0070C0"/>
                </a:solidFill>
              </a:rPr>
              <a:t>B</a:t>
            </a:r>
            <a:r>
              <a:rPr lang="en-US" sz="2400" b="1" dirty="0" smtClean="0">
                <a:solidFill>
                  <a:srgbClr val="0070C0"/>
                </a:solidFill>
              </a:rPr>
              <a:t>.</a:t>
            </a:r>
            <a:endParaRPr lang="en-US" sz="2400" b="1" dirty="0">
              <a:solidFill>
                <a:srgbClr val="0070C0"/>
              </a:solidFill>
            </a:endParaRPr>
          </a:p>
        </p:txBody>
      </p:sp>
      <p:sp>
        <p:nvSpPr>
          <p:cNvPr id="87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70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31640" y="5085184"/>
            <a:ext cx="144016" cy="324036"/>
          </a:xfrm>
          <a:prstGeom prst="rect">
            <a:avLst/>
          </a:prstGeom>
          <a:noFill/>
        </p:spPr>
      </p:pic>
      <p:sp>
        <p:nvSpPr>
          <p:cNvPr id="8704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704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71800" y="4005064"/>
            <a:ext cx="2509202" cy="864096"/>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424936" cy="1538883"/>
          </a:xfrm>
          <a:prstGeom prst="rect">
            <a:avLst/>
          </a:prstGeom>
          <a:noFill/>
        </p:spPr>
        <p:txBody>
          <a:bodyPr wrap="square" rtlCol="0">
            <a:spAutoFit/>
          </a:bodyPr>
          <a:lstStyle/>
          <a:p>
            <a:r>
              <a:rPr lang="en-US" sz="2800" b="1" u="sng" dirty="0" smtClean="0">
                <a:solidFill>
                  <a:srgbClr val="00B050"/>
                </a:solidFill>
              </a:rPr>
              <a:t>Ward method of hierarchical clustering</a:t>
            </a:r>
          </a:p>
          <a:p>
            <a:endParaRPr lang="en-US" dirty="0" smtClean="0"/>
          </a:p>
          <a:p>
            <a:r>
              <a:rPr lang="en-US" sz="2400" b="1" dirty="0" smtClean="0">
                <a:solidFill>
                  <a:srgbClr val="7030A0"/>
                </a:solidFill>
              </a:rPr>
              <a:t>In the following figure, the triangular point is the mean of all the other points of cluster A and B</a:t>
            </a:r>
            <a:endParaRPr lang="en-US" sz="2400" b="1" dirty="0">
              <a:solidFill>
                <a:srgbClr val="7030A0"/>
              </a:solidFill>
            </a:endParaRPr>
          </a:p>
        </p:txBody>
      </p:sp>
      <p:pic>
        <p:nvPicPr>
          <p:cNvPr id="3" name="Picture 2"/>
          <p:cNvPicPr/>
          <p:nvPr/>
        </p:nvPicPr>
        <p:blipFill>
          <a:blip r:embed="rId2" cstate="print"/>
          <a:srcRect/>
          <a:stretch>
            <a:fillRect/>
          </a:stretch>
        </p:blipFill>
        <p:spPr bwMode="auto">
          <a:xfrm>
            <a:off x="2411760" y="2132856"/>
            <a:ext cx="3240360" cy="1224136"/>
          </a:xfrm>
          <a:prstGeom prst="rect">
            <a:avLst/>
          </a:prstGeom>
          <a:noFill/>
          <a:ln w="9525">
            <a:noFill/>
            <a:miter lim="800000"/>
            <a:headEnd/>
            <a:tailEnd/>
          </a:ln>
        </p:spPr>
      </p:pic>
      <p:sp>
        <p:nvSpPr>
          <p:cNvPr id="4" name="TextBox 3"/>
          <p:cNvSpPr txBox="1"/>
          <p:nvPr/>
        </p:nvSpPr>
        <p:spPr>
          <a:xfrm>
            <a:off x="539552" y="3417381"/>
            <a:ext cx="8136904" cy="3323987"/>
          </a:xfrm>
          <a:prstGeom prst="rect">
            <a:avLst/>
          </a:prstGeom>
          <a:noFill/>
        </p:spPr>
        <p:txBody>
          <a:bodyPr wrap="square" rtlCol="0">
            <a:spAutoFit/>
          </a:bodyPr>
          <a:lstStyle/>
          <a:p>
            <a:r>
              <a:rPr lang="en-US" sz="2400" b="1" dirty="0" smtClean="0">
                <a:solidFill>
                  <a:srgbClr val="0070C0"/>
                </a:solidFill>
              </a:rPr>
              <a:t>total NA+NB distances are calculated and squared and summed up to measure the E.S.S because of merging cluster A and cluster B.</a:t>
            </a:r>
          </a:p>
          <a:p>
            <a:endParaRPr lang="en-US" sz="2400" b="1" dirty="0" smtClean="0"/>
          </a:p>
          <a:p>
            <a:r>
              <a:rPr lang="en-US" sz="2400" b="1" dirty="0" smtClean="0">
                <a:solidFill>
                  <a:srgbClr val="00B050"/>
                </a:solidFill>
              </a:rPr>
              <a:t>Therefore in ward method distances between two entities or clusters are not directly calculated. Rather at each step two such clusters or entities are chosen and merged such that the increase in E.S.S. becomes the minimum.</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large_figure1"/>
          <p:cNvPicPr>
            <a:picLocks noChangeAspect="1" noChangeArrowheads="1"/>
          </p:cNvPicPr>
          <p:nvPr/>
        </p:nvPicPr>
        <p:blipFill>
          <a:blip r:embed="rId2" cstate="print"/>
          <a:srcRect/>
          <a:stretch>
            <a:fillRect/>
          </a:stretch>
        </p:blipFill>
        <p:spPr bwMode="auto">
          <a:xfrm>
            <a:off x="3490913" y="152400"/>
            <a:ext cx="5348287" cy="6478588"/>
          </a:xfrm>
          <a:prstGeom prst="rect">
            <a:avLst/>
          </a:prstGeom>
          <a:noFill/>
          <a:ln w="9525">
            <a:noFill/>
            <a:miter lim="800000"/>
            <a:headEnd/>
            <a:tailEnd/>
          </a:ln>
        </p:spPr>
      </p:pic>
      <p:sp>
        <p:nvSpPr>
          <p:cNvPr id="92163" name="Text Box 3"/>
          <p:cNvSpPr txBox="1">
            <a:spLocks noChangeArrowheads="1"/>
          </p:cNvSpPr>
          <p:nvPr/>
        </p:nvSpPr>
        <p:spPr bwMode="auto">
          <a:xfrm>
            <a:off x="381000" y="4191000"/>
            <a:ext cx="2971800" cy="1552575"/>
          </a:xfrm>
          <a:prstGeom prst="rect">
            <a:avLst/>
          </a:prstGeom>
          <a:noFill/>
          <a:ln w="9525">
            <a:noFill/>
            <a:miter lim="800000"/>
            <a:headEnd/>
            <a:tailEnd/>
          </a:ln>
        </p:spPr>
        <p:txBody>
          <a:bodyPr>
            <a:spAutoFit/>
          </a:bodyPr>
          <a:lstStyle/>
          <a:p>
            <a:pPr>
              <a:spcBef>
                <a:spcPct val="50000"/>
              </a:spcBef>
            </a:pPr>
            <a:r>
              <a:rPr lang="en-US" sz="2400" b="1">
                <a:latin typeface="Times New Roman" pitchFamily="18" charset="0"/>
                <a:cs typeface="Times New Roman" pitchFamily="18" charset="0"/>
              </a:rPr>
              <a:t>Alizadeh et al. Nature 403: 503-511 (2000). </a:t>
            </a:r>
            <a:br>
              <a:rPr lang="en-US" sz="2400" b="1">
                <a:latin typeface="Times New Roman" pitchFamily="18" charset="0"/>
                <a:cs typeface="Times New Roman" pitchFamily="18" charset="0"/>
              </a:rPr>
            </a:br>
            <a:endParaRPr lang="en-US" sz="2400" b="1">
              <a:latin typeface="Times New Roman" pitchFamily="18" charset="0"/>
              <a:cs typeface="Times New Roman" pitchFamily="18" charset="0"/>
            </a:endParaRPr>
          </a:p>
        </p:txBody>
      </p:sp>
      <p:sp>
        <p:nvSpPr>
          <p:cNvPr id="92164" name="Text Box 4"/>
          <p:cNvSpPr txBox="1">
            <a:spLocks noChangeArrowheads="1"/>
          </p:cNvSpPr>
          <p:nvPr/>
        </p:nvSpPr>
        <p:spPr bwMode="auto">
          <a:xfrm>
            <a:off x="152400" y="152400"/>
            <a:ext cx="3352800" cy="457200"/>
          </a:xfrm>
          <a:prstGeom prst="rect">
            <a:avLst/>
          </a:prstGeom>
          <a:noFill/>
          <a:ln w="9525">
            <a:noFill/>
            <a:miter lim="800000"/>
            <a:headEnd/>
            <a:tailEnd/>
          </a:ln>
        </p:spPr>
        <p:txBody>
          <a:bodyPr>
            <a:spAutoFit/>
          </a:bodyPr>
          <a:lstStyle/>
          <a:p>
            <a:pPr>
              <a:spcBef>
                <a:spcPct val="50000"/>
              </a:spcBef>
            </a:pPr>
            <a:r>
              <a:rPr lang="en-US" sz="2400" b="1" u="sng">
                <a:latin typeface="Times New Roman" pitchFamily="18" charset="0"/>
                <a:cs typeface="Times New Roman" pitchFamily="18" charset="0"/>
              </a:rPr>
              <a:t>Hierarchical Clustering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p:cNvPicPr>
            <a:picLocks noChangeAspect="1" noChangeArrowheads="1"/>
          </p:cNvPicPr>
          <p:nvPr/>
        </p:nvPicPr>
        <p:blipFill>
          <a:blip r:embed="rId2" cstate="print"/>
          <a:srcRect/>
          <a:stretch>
            <a:fillRect/>
          </a:stretch>
        </p:blipFill>
        <p:spPr bwMode="auto">
          <a:xfrm>
            <a:off x="0" y="0"/>
            <a:ext cx="5768975" cy="6858000"/>
          </a:xfrm>
          <a:prstGeom prst="rect">
            <a:avLst/>
          </a:prstGeom>
          <a:noFill/>
          <a:ln w="9525" algn="ctr">
            <a:noFill/>
            <a:miter lim="800000"/>
            <a:headEnd/>
            <a:tailEnd/>
          </a:ln>
        </p:spPr>
      </p:pic>
      <p:sp>
        <p:nvSpPr>
          <p:cNvPr id="93187" name="Text Box 3"/>
          <p:cNvSpPr txBox="1">
            <a:spLocks noChangeArrowheads="1"/>
          </p:cNvSpPr>
          <p:nvPr/>
        </p:nvSpPr>
        <p:spPr bwMode="auto">
          <a:xfrm>
            <a:off x="5943600" y="609600"/>
            <a:ext cx="2971800" cy="118745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Classifying bacteria based on 16s rRNA sequences.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268760"/>
            <a:ext cx="7776864" cy="4154984"/>
          </a:xfrm>
          <a:prstGeom prst="rect">
            <a:avLst/>
          </a:prstGeom>
          <a:noFill/>
        </p:spPr>
        <p:txBody>
          <a:bodyPr wrap="square" rtlCol="0">
            <a:spAutoFit/>
          </a:bodyPr>
          <a:lstStyle/>
          <a:p>
            <a:r>
              <a:rPr lang="en-US" sz="2400" b="1" dirty="0" smtClean="0">
                <a:solidFill>
                  <a:schemeClr val="accent6">
                    <a:lumMod val="50000"/>
                  </a:schemeClr>
                </a:solidFill>
              </a:rPr>
              <a:t>R and Data Mining: Examples and Case Studies</a:t>
            </a:r>
          </a:p>
          <a:p>
            <a:r>
              <a:rPr lang="en-US" sz="2400" b="1" dirty="0" smtClean="0">
                <a:solidFill>
                  <a:schemeClr val="accent6">
                    <a:lumMod val="50000"/>
                  </a:schemeClr>
                </a:solidFill>
              </a:rPr>
              <a:t>by</a:t>
            </a:r>
            <a:endParaRPr lang="en-US" sz="2400" b="1" dirty="0" smtClean="0">
              <a:solidFill>
                <a:schemeClr val="accent6">
                  <a:lumMod val="50000"/>
                </a:schemeClr>
              </a:solidFill>
            </a:endParaRPr>
          </a:p>
          <a:p>
            <a:r>
              <a:rPr lang="en-US" sz="2400" b="1" dirty="0" err="1" smtClean="0">
                <a:solidFill>
                  <a:schemeClr val="accent6">
                    <a:lumMod val="50000"/>
                  </a:schemeClr>
                </a:solidFill>
              </a:rPr>
              <a:t>Yanchang</a:t>
            </a:r>
            <a:r>
              <a:rPr lang="en-US" sz="2400" b="1" dirty="0" smtClean="0">
                <a:solidFill>
                  <a:schemeClr val="accent6">
                    <a:lumMod val="50000"/>
                  </a:schemeClr>
                </a:solidFill>
              </a:rPr>
              <a:t> </a:t>
            </a:r>
            <a:r>
              <a:rPr lang="en-US" sz="2400" b="1" dirty="0" smtClean="0">
                <a:solidFill>
                  <a:schemeClr val="accent6">
                    <a:lumMod val="50000"/>
                  </a:schemeClr>
                </a:solidFill>
              </a:rPr>
              <a:t>Zhao</a:t>
            </a:r>
          </a:p>
          <a:p>
            <a:endParaRPr lang="en-US" sz="2400" b="1" dirty="0" smtClean="0">
              <a:solidFill>
                <a:schemeClr val="accent6">
                  <a:lumMod val="50000"/>
                </a:schemeClr>
              </a:solidFill>
            </a:endParaRPr>
          </a:p>
          <a:p>
            <a:r>
              <a:rPr lang="en-US" sz="2400" b="1" dirty="0" smtClean="0">
                <a:solidFill>
                  <a:schemeClr val="accent6">
                    <a:lumMod val="50000"/>
                  </a:schemeClr>
                </a:solidFill>
              </a:rPr>
              <a:t>Good for </a:t>
            </a:r>
            <a:r>
              <a:rPr lang="en-US" sz="2400" b="1" dirty="0" err="1" smtClean="0">
                <a:solidFill>
                  <a:schemeClr val="accent6">
                    <a:lumMod val="50000"/>
                  </a:schemeClr>
                </a:solidFill>
              </a:rPr>
              <a:t>beginier</a:t>
            </a:r>
            <a:endParaRPr lang="en-US" sz="2400" b="1" dirty="0" smtClean="0">
              <a:solidFill>
                <a:schemeClr val="accent6">
                  <a:lumMod val="50000"/>
                </a:schemeClr>
              </a:solidFill>
            </a:endParaRPr>
          </a:p>
          <a:p>
            <a:endParaRPr lang="en-US" sz="2400" b="1" dirty="0" smtClean="0"/>
          </a:p>
          <a:p>
            <a:r>
              <a:rPr lang="en-US" sz="2400" b="1" dirty="0" smtClean="0">
                <a:solidFill>
                  <a:srgbClr val="00B050"/>
                </a:solidFill>
              </a:rPr>
              <a:t>Freely available in the following site:</a:t>
            </a:r>
          </a:p>
          <a:p>
            <a:endParaRPr lang="en-US" sz="2400" b="1" dirty="0" smtClean="0"/>
          </a:p>
          <a:p>
            <a:r>
              <a:rPr lang="en-US" sz="2400" b="1" dirty="0" smtClean="0">
                <a:hlinkClick r:id="rId2"/>
              </a:rPr>
              <a:t>http://</a:t>
            </a:r>
            <a:r>
              <a:rPr lang="en-US" sz="2400" b="1" dirty="0" smtClean="0">
                <a:hlinkClick r:id="rId2"/>
              </a:rPr>
              <a:t>researchswinger.org/others/Rdatamining.pdf</a:t>
            </a:r>
            <a:endParaRPr lang="en-US" sz="2400" b="1" dirty="0" smtClean="0"/>
          </a:p>
          <a:p>
            <a:endParaRPr lang="en-US" sz="2400" b="1" dirty="0" smtClean="0"/>
          </a:p>
          <a:p>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a:noFill/>
        </p:spPr>
        <p:txBody>
          <a:bodyPr/>
          <a:lstStyle/>
          <a:p>
            <a:fld id="{98ABFF6F-EB0D-4FB6-8FB8-FA7613121E46}" type="slidenum">
              <a:rPr lang="en-US" smtClean="0"/>
              <a:pPr/>
              <a:t>5</a:t>
            </a:fld>
            <a:endParaRPr lang="en-US" smtClean="0"/>
          </a:p>
        </p:txBody>
      </p:sp>
      <p:grpSp>
        <p:nvGrpSpPr>
          <p:cNvPr id="2" name="Group 2"/>
          <p:cNvGrpSpPr>
            <a:grpSpLocks/>
          </p:cNvGrpSpPr>
          <p:nvPr/>
        </p:nvGrpSpPr>
        <p:grpSpPr bwMode="auto">
          <a:xfrm>
            <a:off x="227013" y="227013"/>
            <a:ext cx="8683625" cy="914400"/>
            <a:chOff x="480" y="162"/>
            <a:chExt cx="5088" cy="1005"/>
          </a:xfrm>
        </p:grpSpPr>
        <p:sp>
          <p:nvSpPr>
            <p:cNvPr id="1030" name="Rectangle 3"/>
            <p:cNvSpPr>
              <a:spLocks noChangeArrowheads="1"/>
            </p:cNvSpPr>
            <p:nvPr/>
          </p:nvSpPr>
          <p:spPr bwMode="auto">
            <a:xfrm>
              <a:off x="480" y="162"/>
              <a:ext cx="5088" cy="720"/>
            </a:xfrm>
            <a:prstGeom prst="rect">
              <a:avLst/>
            </a:prstGeom>
            <a:noFill/>
            <a:ln w="9525">
              <a:noFill/>
              <a:miter lim="800000"/>
              <a:headEnd/>
              <a:tailEnd/>
            </a:ln>
          </p:spPr>
          <p:txBody>
            <a:bodyPr lIns="0" tIns="0" rIns="0" bIns="46038" anchor="ctr"/>
            <a:lstStyle/>
            <a:p>
              <a:pPr eaLnBrk="0" hangingPunct="0"/>
              <a:r>
                <a:rPr lang="en-US" altLang="en-US" sz="2400" b="1" dirty="0">
                  <a:solidFill>
                    <a:srgbClr val="003366"/>
                  </a:solidFill>
                </a:rPr>
                <a:t>A Problem with Linear </a:t>
              </a:r>
              <a:r>
                <a:rPr lang="en-US" altLang="en-US" sz="2400" b="1" dirty="0" smtClean="0">
                  <a:solidFill>
                    <a:srgbClr val="003366"/>
                  </a:solidFill>
                </a:rPr>
                <a:t>Regression</a:t>
              </a:r>
              <a:endParaRPr lang="en-US" altLang="en-US" sz="2400" b="1" dirty="0">
                <a:solidFill>
                  <a:srgbClr val="003366"/>
                </a:solidFill>
              </a:endParaRPr>
            </a:p>
          </p:txBody>
        </p:sp>
        <p:sp>
          <p:nvSpPr>
            <p:cNvPr id="1031" name="Rectangle 4"/>
            <p:cNvSpPr>
              <a:spLocks noChangeArrowheads="1"/>
            </p:cNvSpPr>
            <p:nvPr/>
          </p:nvSpPr>
          <p:spPr bwMode="auto">
            <a:xfrm>
              <a:off x="480" y="917"/>
              <a:ext cx="2552" cy="250"/>
            </a:xfrm>
            <a:prstGeom prst="rect">
              <a:avLst/>
            </a:prstGeom>
            <a:noFill/>
            <a:ln w="9525">
              <a:noFill/>
              <a:miter lim="800000"/>
              <a:headEnd/>
              <a:tailEnd/>
            </a:ln>
          </p:spPr>
          <p:txBody>
            <a:bodyPr wrap="none" lIns="0" tIns="0" rIns="0" anchor="ctr"/>
            <a:lstStyle/>
            <a:p>
              <a:endParaRPr lang="en-US"/>
            </a:p>
          </p:txBody>
        </p:sp>
      </p:grpSp>
      <p:sp>
        <p:nvSpPr>
          <p:cNvPr id="1029" name="Text Box 5"/>
          <p:cNvSpPr txBox="1">
            <a:spLocks noChangeArrowheads="1"/>
          </p:cNvSpPr>
          <p:nvPr/>
        </p:nvSpPr>
        <p:spPr bwMode="auto">
          <a:xfrm>
            <a:off x="304800" y="998538"/>
            <a:ext cx="8626475" cy="2554545"/>
          </a:xfrm>
          <a:prstGeom prst="rect">
            <a:avLst/>
          </a:prstGeom>
          <a:noFill/>
          <a:ln w="12700">
            <a:noFill/>
            <a:miter lim="800000"/>
            <a:headEnd type="none" w="sm" len="sm"/>
            <a:tailEnd type="none" w="sm" len="sm"/>
          </a:ln>
        </p:spPr>
        <p:txBody>
          <a:bodyPr>
            <a:spAutoFit/>
          </a:bodyPr>
          <a:lstStyle/>
          <a:p>
            <a:r>
              <a:rPr lang="en-US" sz="2000" b="1" dirty="0" smtClean="0">
                <a:solidFill>
                  <a:srgbClr val="00B050"/>
                </a:solidFill>
                <a:ea typeface="Arial Unicode MS" pitchFamily="34" charset="-128"/>
                <a:cs typeface="Arial Unicode MS" pitchFamily="34" charset="-128"/>
              </a:rPr>
              <a:t>What </a:t>
            </a:r>
            <a:r>
              <a:rPr lang="en-US" sz="2000" b="1" dirty="0">
                <a:solidFill>
                  <a:srgbClr val="00B050"/>
                </a:solidFill>
                <a:ea typeface="Arial Unicode MS" pitchFamily="34" charset="-128"/>
                <a:cs typeface="Arial Unicode MS" pitchFamily="34" charset="-128"/>
              </a:rPr>
              <a:t>if we have a non-normally distributed dependent variable? The following example depicts the problem of fitting a regular regression line to a non-normal dependent variable). </a:t>
            </a:r>
          </a:p>
          <a:p>
            <a:endParaRPr lang="en-US" sz="2000" b="1" dirty="0">
              <a:ea typeface="Arial Unicode MS" pitchFamily="34" charset="-128"/>
              <a:cs typeface="Arial Unicode MS" pitchFamily="34" charset="-128"/>
            </a:endParaRPr>
          </a:p>
          <a:p>
            <a:r>
              <a:rPr lang="en-US" sz="2000" b="1" dirty="0">
                <a:solidFill>
                  <a:srgbClr val="C00000"/>
                </a:solidFill>
                <a:ea typeface="Arial Unicode MS" pitchFamily="34" charset="-128"/>
                <a:cs typeface="Arial Unicode MS" pitchFamily="34" charset="-128"/>
              </a:rPr>
              <a:t>Suppose you have a binary outcome variable. The problem of having a non-continuous dependent variable becomes apparent when you create a </a:t>
            </a:r>
            <a:r>
              <a:rPr lang="en-US" sz="2000" b="1" dirty="0" err="1">
                <a:solidFill>
                  <a:srgbClr val="C00000"/>
                </a:solidFill>
                <a:ea typeface="Arial Unicode MS" pitchFamily="34" charset="-128"/>
                <a:cs typeface="Arial Unicode MS" pitchFamily="34" charset="-128"/>
              </a:rPr>
              <a:t>scatterplot</a:t>
            </a:r>
            <a:r>
              <a:rPr lang="en-US" sz="2000" b="1" dirty="0">
                <a:solidFill>
                  <a:srgbClr val="C00000"/>
                </a:solidFill>
                <a:ea typeface="Arial Unicode MS" pitchFamily="34" charset="-128"/>
                <a:cs typeface="Arial Unicode MS" pitchFamily="34" charset="-128"/>
              </a:rPr>
              <a:t> of the relationship. Here, we see that it is very difficult to decipher a relationship among these variables.</a:t>
            </a:r>
          </a:p>
        </p:txBody>
      </p:sp>
      <p:graphicFrame>
        <p:nvGraphicFramePr>
          <p:cNvPr id="1026" name="Object 6"/>
          <p:cNvGraphicFramePr>
            <a:graphicFrameLocks noChangeAspect="1"/>
          </p:cNvGraphicFramePr>
          <p:nvPr/>
        </p:nvGraphicFramePr>
        <p:xfrm>
          <a:off x="2667000" y="3352800"/>
          <a:ext cx="3733800" cy="3222625"/>
        </p:xfrm>
        <a:graphic>
          <a:graphicData uri="http://schemas.openxmlformats.org/presentationml/2006/ole">
            <p:oleObj spid="_x0000_s39938" name="Chart" r:id="rId3" imgW="5829300" imgH="7477057" progId="Excel.Sheet.8">
              <p:embed followColorScheme="full"/>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2"/>
          </p:nvPr>
        </p:nvSpPr>
        <p:spPr>
          <a:noFill/>
        </p:spPr>
        <p:txBody>
          <a:bodyPr/>
          <a:lstStyle/>
          <a:p>
            <a:fld id="{D971D384-B8E5-47B3-8407-BC16FA9CD33A}" type="slidenum">
              <a:rPr lang="en-US" smtClean="0"/>
              <a:pPr/>
              <a:t>6</a:t>
            </a:fld>
            <a:endParaRPr lang="en-US" smtClean="0"/>
          </a:p>
        </p:txBody>
      </p:sp>
      <p:sp>
        <p:nvSpPr>
          <p:cNvPr id="2053" name="Text Box 5"/>
          <p:cNvSpPr txBox="1">
            <a:spLocks noChangeArrowheads="1"/>
          </p:cNvSpPr>
          <p:nvPr/>
        </p:nvSpPr>
        <p:spPr bwMode="auto">
          <a:xfrm>
            <a:off x="395536" y="116632"/>
            <a:ext cx="8626475" cy="3416320"/>
          </a:xfrm>
          <a:prstGeom prst="rect">
            <a:avLst/>
          </a:prstGeom>
          <a:noFill/>
          <a:ln w="12700">
            <a:noFill/>
            <a:miter lim="800000"/>
            <a:headEnd type="none" w="sm" len="sm"/>
            <a:tailEnd type="none" w="sm" len="sm"/>
          </a:ln>
        </p:spPr>
        <p:txBody>
          <a:bodyPr>
            <a:spAutoFit/>
          </a:bodyPr>
          <a:lstStyle/>
          <a:p>
            <a:r>
              <a:rPr lang="en-US" altLang="en-US" sz="2400" b="1" dirty="0" smtClean="0">
                <a:solidFill>
                  <a:srgbClr val="003366"/>
                </a:solidFill>
              </a:rPr>
              <a:t>A Problem with Linear Regression</a:t>
            </a:r>
          </a:p>
          <a:p>
            <a:endParaRPr lang="en-US" sz="2400" b="1" dirty="0" smtClean="0">
              <a:solidFill>
                <a:srgbClr val="00B050"/>
              </a:solidFill>
              <a:ea typeface="Arial Unicode MS" pitchFamily="34" charset="-128"/>
              <a:cs typeface="Arial Unicode MS" pitchFamily="34" charset="-128"/>
            </a:endParaRPr>
          </a:p>
          <a:p>
            <a:r>
              <a:rPr lang="en-US" sz="2400" b="1" dirty="0" smtClean="0">
                <a:solidFill>
                  <a:srgbClr val="00B050"/>
                </a:solidFill>
                <a:ea typeface="Arial Unicode MS" pitchFamily="34" charset="-128"/>
                <a:cs typeface="Arial Unicode MS" pitchFamily="34" charset="-128"/>
              </a:rPr>
              <a:t>We </a:t>
            </a:r>
            <a:r>
              <a:rPr lang="en-US" sz="2400" b="1" dirty="0">
                <a:solidFill>
                  <a:srgbClr val="00B050"/>
                </a:solidFill>
                <a:ea typeface="Arial Unicode MS" pitchFamily="34" charset="-128"/>
                <a:cs typeface="Arial Unicode MS" pitchFamily="34" charset="-128"/>
              </a:rPr>
              <a:t>could  severely simplify the plot by drawing a line between the means for the two dependent variable levels, but this is problematic in two ways: (a) the line seems to oversimplify the relationship and (b) it gives predictions that cannot be observable values of Y for extreme values of X.</a:t>
            </a:r>
          </a:p>
          <a:p>
            <a:endParaRPr lang="en-US" sz="2400" b="1" dirty="0">
              <a:solidFill>
                <a:srgbClr val="00B050"/>
              </a:solidFill>
              <a:ea typeface="Arial Unicode MS" pitchFamily="34" charset="-128"/>
              <a:cs typeface="Arial Unicode MS" pitchFamily="34" charset="-128"/>
            </a:endParaRPr>
          </a:p>
          <a:p>
            <a:r>
              <a:rPr lang="en-US" sz="2400" b="1" dirty="0">
                <a:solidFill>
                  <a:srgbClr val="00B050"/>
                </a:solidFill>
                <a:ea typeface="Arial Unicode MS" pitchFamily="34" charset="-128"/>
                <a:cs typeface="Arial Unicode MS" pitchFamily="34" charset="-128"/>
              </a:rPr>
              <a:t>					</a:t>
            </a:r>
          </a:p>
        </p:txBody>
      </p:sp>
      <p:graphicFrame>
        <p:nvGraphicFramePr>
          <p:cNvPr id="2050" name="Object 6"/>
          <p:cNvGraphicFramePr>
            <a:graphicFrameLocks noChangeAspect="1"/>
          </p:cNvGraphicFramePr>
          <p:nvPr/>
        </p:nvGraphicFramePr>
        <p:xfrm>
          <a:off x="550168" y="3014687"/>
          <a:ext cx="3733800" cy="3222625"/>
        </p:xfrm>
        <a:graphic>
          <a:graphicData uri="http://schemas.openxmlformats.org/presentationml/2006/ole">
            <p:oleObj spid="_x0000_s40962" name="Chart" r:id="rId3" imgW="5848485" imgH="7515157" progId="Excel.Sheet.8">
              <p:embed followColorScheme="full"/>
            </p:oleObj>
          </a:graphicData>
        </a:graphic>
      </p:graphicFrame>
      <p:sp>
        <p:nvSpPr>
          <p:cNvPr id="9" name="TextBox 8"/>
          <p:cNvSpPr txBox="1"/>
          <p:nvPr/>
        </p:nvSpPr>
        <p:spPr>
          <a:xfrm>
            <a:off x="4572000" y="2739692"/>
            <a:ext cx="4320480" cy="3785652"/>
          </a:xfrm>
          <a:prstGeom prst="rect">
            <a:avLst/>
          </a:prstGeom>
          <a:noFill/>
        </p:spPr>
        <p:txBody>
          <a:bodyPr wrap="square" rtlCol="0">
            <a:spAutoFit/>
          </a:bodyPr>
          <a:lstStyle/>
          <a:p>
            <a:r>
              <a:rPr lang="en-US" sz="2400" b="1" dirty="0" smtClean="0">
                <a:solidFill>
                  <a:srgbClr val="C00000"/>
                </a:solidFill>
              </a:rPr>
              <a:t>The reason this doesn’t work is because the approach is analogous to fitting a linear model to the probability of the event. As you know, probabilities can only take values between 0 and 1. Hence, we need a different approach to ensure that our model is appropriate for the data.</a:t>
            </a:r>
            <a:endParaRPr lang="en-US" sz="2400" b="1"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88640"/>
            <a:ext cx="4536504" cy="461665"/>
          </a:xfrm>
          <a:prstGeom prst="rect">
            <a:avLst/>
          </a:prstGeom>
        </p:spPr>
        <p:txBody>
          <a:bodyPr wrap="square">
            <a:spAutoFit/>
          </a:bodyPr>
          <a:lstStyle/>
          <a:p>
            <a:r>
              <a:rPr lang="en-US" altLang="en-US" sz="2400" b="1" dirty="0" smtClean="0">
                <a:solidFill>
                  <a:srgbClr val="003366"/>
                </a:solidFill>
              </a:rPr>
              <a:t>A Problem with Linear Regression</a:t>
            </a:r>
          </a:p>
        </p:txBody>
      </p:sp>
      <p:sp>
        <p:nvSpPr>
          <p:cNvPr id="4" name="Rectangle 3"/>
          <p:cNvSpPr txBox="1">
            <a:spLocks noChangeArrowheads="1"/>
          </p:cNvSpPr>
          <p:nvPr/>
        </p:nvSpPr>
        <p:spPr>
          <a:xfrm>
            <a:off x="467544" y="1340768"/>
            <a:ext cx="8229600" cy="3528392"/>
          </a:xfrm>
          <a:prstGeom prst="rect">
            <a:avLst/>
          </a:prstGeom>
          <a:noFill/>
        </p:spPr>
        <p:txBody>
          <a:bodyPr lIns="92075" tIns="46038" rIns="92075" bIns="46038"/>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In the OLS regression: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	Y = </a:t>
            </a:r>
            <a:r>
              <a:rPr kumimoji="0" lang="el-GR"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β</a:t>
            </a:r>
            <a:r>
              <a:rPr kumimoji="0" lang="en-US" sz="3200" b="0" i="0" u="none" strike="noStrike" kern="1200" cap="none" spc="0" normalizeH="0" baseline="-25000" noProof="0" dirty="0" smtClean="0">
                <a:ln>
                  <a:noFill/>
                </a:ln>
                <a:solidFill>
                  <a:schemeClr val="tx1"/>
                </a:solidFill>
                <a:effectLst/>
                <a:uLnTx/>
                <a:uFillTx/>
                <a:latin typeface="Benguiat Frisky" pitchFamily="66" charset="0"/>
                <a:ea typeface="+mn-ea"/>
                <a:cs typeface="+mn-cs"/>
              </a:rPr>
              <a:t>0</a:t>
            </a: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 + </a:t>
            </a: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sym typeface="Symbol" pitchFamily="18" charset="2"/>
              </a:rPr>
              <a:t></a:t>
            </a:r>
            <a:r>
              <a:rPr kumimoji="0" lang="el-GR"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β</a:t>
            </a:r>
            <a:r>
              <a:rPr kumimoji="0" lang="en-US" sz="3200" b="0" i="0" u="none" strike="noStrike" kern="1200" cap="none" spc="0" normalizeH="0" baseline="-25000" noProof="0" dirty="0" smtClean="0">
                <a:ln>
                  <a:noFill/>
                </a:ln>
                <a:solidFill>
                  <a:schemeClr val="tx1"/>
                </a:solidFill>
                <a:effectLst/>
                <a:uLnTx/>
                <a:uFillTx/>
                <a:latin typeface="Benguiat Frisky" pitchFamily="66" charset="0"/>
                <a:ea typeface="+mn-ea"/>
                <a:cs typeface="+mn-cs"/>
              </a:rPr>
              <a:t>1</a:t>
            </a: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X + e ; where Y = (0, 1)</a:t>
            </a:r>
          </a:p>
          <a:p>
            <a:pPr marL="342900" marR="0" lvl="0" indent="-342900" algn="l" defTabSz="914400" rtl="0" eaLnBrk="1" fontAlgn="auto" latinLnBrk="0" hangingPunct="1">
              <a:lnSpc>
                <a:spcPct val="100000"/>
              </a:lnSpc>
              <a:spcBef>
                <a:spcPct val="20000"/>
              </a:spcBef>
              <a:spcAft>
                <a:spcPts val="0"/>
              </a:spcAft>
              <a:buClr>
                <a:schemeClr val="hlink"/>
              </a:buClr>
              <a:buSzTx/>
              <a:buFont typeface="Wingdings" pitchFamily="2" charset="2"/>
              <a:buChar char="§"/>
              <a:tabLst/>
              <a:defRPr/>
            </a:pP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e is not normally distributed because Y takes on only two values</a:t>
            </a:r>
          </a:p>
          <a:p>
            <a:pPr marL="342900" marR="0" lvl="0" indent="-342900" algn="l" defTabSz="914400" rtl="0" eaLnBrk="1" fontAlgn="auto" latinLnBrk="0" hangingPunct="1">
              <a:lnSpc>
                <a:spcPct val="100000"/>
              </a:lnSpc>
              <a:spcBef>
                <a:spcPct val="20000"/>
              </a:spcBef>
              <a:spcAft>
                <a:spcPts val="0"/>
              </a:spcAft>
              <a:buClr>
                <a:schemeClr val="hlink"/>
              </a:buClr>
              <a:buSzTx/>
              <a:buFont typeface="Wingdings" pitchFamily="2" charset="2"/>
              <a:buChar char="§"/>
              <a:tabLst/>
              <a:defRPr/>
            </a:pP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The predicted </a:t>
            </a: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probabilities or the predicted values of y </a:t>
            </a:r>
            <a:r>
              <a:rPr kumimoji="0" lang="en-US" sz="3200" b="0" i="0" u="none" strike="noStrike" kern="1200" cap="none" spc="0" normalizeH="0" baseline="0" noProof="0" dirty="0" smtClean="0">
                <a:ln>
                  <a:noFill/>
                </a:ln>
                <a:solidFill>
                  <a:schemeClr val="tx1"/>
                </a:solidFill>
                <a:effectLst/>
                <a:uLnTx/>
                <a:uFillTx/>
                <a:latin typeface="Benguiat Frisky" pitchFamily="66" charset="0"/>
                <a:ea typeface="+mn-ea"/>
                <a:cs typeface="+mn-cs"/>
              </a:rPr>
              <a:t>can be greater than 1 or less than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cstate="print"/>
          <a:srcRect/>
          <a:stretch>
            <a:fillRect/>
          </a:stretch>
        </p:blipFill>
        <p:spPr bwMode="auto">
          <a:xfrm>
            <a:off x="2915816" y="2636912"/>
            <a:ext cx="5546551" cy="4092719"/>
          </a:xfrm>
          <a:prstGeom prst="rect">
            <a:avLst/>
          </a:prstGeom>
          <a:noFill/>
          <a:ln w="9525">
            <a:noFill/>
            <a:miter lim="800000"/>
            <a:headEnd/>
            <a:tailEnd/>
          </a:ln>
        </p:spPr>
      </p:pic>
      <p:graphicFrame>
        <p:nvGraphicFramePr>
          <p:cNvPr id="45059" name="Object 3"/>
          <p:cNvGraphicFramePr>
            <a:graphicFrameLocks noChangeAspect="1"/>
          </p:cNvGraphicFramePr>
          <p:nvPr/>
        </p:nvGraphicFramePr>
        <p:xfrm>
          <a:off x="395536" y="5085184"/>
          <a:ext cx="2438400" cy="914400"/>
        </p:xfrm>
        <a:graphic>
          <a:graphicData uri="http://schemas.openxmlformats.org/presentationml/2006/ole">
            <p:oleObj spid="_x0000_s45059" name="Equation" r:id="rId4" imgW="1231366" imgH="418918" progId="Equation.3">
              <p:embed/>
            </p:oleObj>
          </a:graphicData>
        </a:graphic>
      </p:graphicFrame>
      <p:pic>
        <p:nvPicPr>
          <p:cNvPr id="4" name="Picture 2"/>
          <p:cNvPicPr>
            <a:picLocks noChangeAspect="1" noChangeArrowheads="1"/>
          </p:cNvPicPr>
          <p:nvPr/>
        </p:nvPicPr>
        <p:blipFill>
          <a:blip r:embed="rId5" cstate="print"/>
          <a:srcRect/>
          <a:stretch>
            <a:fillRect/>
          </a:stretch>
        </p:blipFill>
        <p:spPr bwMode="auto">
          <a:xfrm>
            <a:off x="323528" y="620688"/>
            <a:ext cx="8280920" cy="1468950"/>
          </a:xfrm>
          <a:prstGeom prst="rect">
            <a:avLst/>
          </a:prstGeom>
          <a:noFill/>
          <a:ln w="9525">
            <a:noFill/>
            <a:miter lim="800000"/>
            <a:headEnd/>
            <a:tailEnd/>
          </a:ln>
        </p:spPr>
      </p:pic>
      <p:sp>
        <p:nvSpPr>
          <p:cNvPr id="5" name="Rectangle 4"/>
          <p:cNvSpPr/>
          <p:nvPr/>
        </p:nvSpPr>
        <p:spPr>
          <a:xfrm>
            <a:off x="323528" y="188640"/>
            <a:ext cx="4536504" cy="461665"/>
          </a:xfrm>
          <a:prstGeom prst="rect">
            <a:avLst/>
          </a:prstGeom>
        </p:spPr>
        <p:txBody>
          <a:bodyPr wrap="square">
            <a:spAutoFit/>
          </a:bodyPr>
          <a:lstStyle/>
          <a:p>
            <a:r>
              <a:rPr lang="en-US" altLang="en-US" sz="2400" b="1" dirty="0" smtClean="0">
                <a:solidFill>
                  <a:srgbClr val="003366"/>
                </a:solidFill>
              </a:rPr>
              <a:t>A Problem with Linear Regression</a:t>
            </a:r>
          </a:p>
        </p:txBody>
      </p:sp>
      <p:sp>
        <p:nvSpPr>
          <p:cNvPr id="6" name="TextBox 5"/>
          <p:cNvSpPr txBox="1"/>
          <p:nvPr/>
        </p:nvSpPr>
        <p:spPr>
          <a:xfrm>
            <a:off x="323528" y="2996952"/>
            <a:ext cx="2736304" cy="1938992"/>
          </a:xfrm>
          <a:prstGeom prst="rect">
            <a:avLst/>
          </a:prstGeom>
          <a:noFill/>
        </p:spPr>
        <p:txBody>
          <a:bodyPr wrap="square" rtlCol="0">
            <a:spAutoFit/>
          </a:bodyPr>
          <a:lstStyle/>
          <a:p>
            <a:r>
              <a:rPr lang="en-US" sz="2400" b="1" dirty="0" smtClean="0">
                <a:solidFill>
                  <a:srgbClr val="00B050"/>
                </a:solidFill>
              </a:rPr>
              <a:t>A solution is to calculate probability of y for a given x using the following equation</a:t>
            </a:r>
            <a:endParaRPr lang="en-US" sz="2400" b="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76672"/>
            <a:ext cx="8208912" cy="2308324"/>
          </a:xfrm>
          <a:prstGeom prst="rect">
            <a:avLst/>
          </a:prstGeom>
          <a:noFill/>
        </p:spPr>
        <p:txBody>
          <a:bodyPr wrap="square" rtlCol="0">
            <a:spAutoFit/>
          </a:bodyPr>
          <a:lstStyle/>
          <a:p>
            <a:r>
              <a:rPr lang="en-US" sz="2400" b="1" dirty="0" smtClean="0">
                <a:solidFill>
                  <a:srgbClr val="00B050"/>
                </a:solidFill>
              </a:rPr>
              <a:t>Definition of the logistic function</a:t>
            </a:r>
          </a:p>
          <a:p>
            <a:endParaRPr lang="en-US" sz="2000" b="1" dirty="0" smtClean="0">
              <a:solidFill>
                <a:srgbClr val="00B050"/>
              </a:solidFill>
            </a:endParaRPr>
          </a:p>
          <a:p>
            <a:r>
              <a:rPr lang="en-US" sz="2000" b="1" dirty="0" smtClean="0">
                <a:solidFill>
                  <a:srgbClr val="00B050"/>
                </a:solidFill>
              </a:rPr>
              <a:t>An explanation of logistic regression can begin with an explanation of the standard logistic function. The logistic function is useful because it can take an input with any value from negative to positive infinity, whereas the output always takes values between zero and one and hence is interpretable as a probability. The logistic function is defined as follows:</a:t>
            </a:r>
          </a:p>
        </p:txBody>
      </p:sp>
      <p:sp>
        <p:nvSpPr>
          <p:cNvPr id="46082" name="AutoShape 2" descr="\sigma (t)={\frac {e^{t}}{e^{t}+1}}={\frac {1}{1+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6084" name="Picture 4" descr="https://upload.wikimedia.org/wikipedia/commons/thumb/8/88/Logistic-curve.svg/320px-Logistic-curve.svg.png"/>
          <p:cNvPicPr>
            <a:picLocks noChangeAspect="1" noChangeArrowheads="1"/>
          </p:cNvPicPr>
          <p:nvPr/>
        </p:nvPicPr>
        <p:blipFill>
          <a:blip r:embed="rId2" cstate="print"/>
          <a:srcRect/>
          <a:stretch>
            <a:fillRect/>
          </a:stretch>
        </p:blipFill>
        <p:spPr bwMode="auto">
          <a:xfrm>
            <a:off x="2123728" y="4365104"/>
            <a:ext cx="3048000" cy="2028826"/>
          </a:xfrm>
          <a:prstGeom prst="rect">
            <a:avLst/>
          </a:prstGeom>
          <a:noFill/>
        </p:spPr>
      </p:pic>
      <p:sp>
        <p:nvSpPr>
          <p:cNvPr id="460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60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2852936"/>
            <a:ext cx="3979389" cy="864096"/>
          </a:xfrm>
          <a:prstGeom prst="rect">
            <a:avLst/>
          </a:prstGeom>
          <a:noFill/>
        </p:spPr>
      </p:pic>
      <p:sp>
        <p:nvSpPr>
          <p:cNvPr id="7" name="TextBox 6"/>
          <p:cNvSpPr txBox="1"/>
          <p:nvPr/>
        </p:nvSpPr>
        <p:spPr>
          <a:xfrm>
            <a:off x="539552" y="3645024"/>
            <a:ext cx="8352928" cy="707886"/>
          </a:xfrm>
          <a:prstGeom prst="rect">
            <a:avLst/>
          </a:prstGeom>
          <a:noFill/>
        </p:spPr>
        <p:txBody>
          <a:bodyPr wrap="square" rtlCol="0">
            <a:spAutoFit/>
          </a:bodyPr>
          <a:lstStyle/>
          <a:p>
            <a:r>
              <a:rPr lang="en-US" sz="2000" b="1" dirty="0" smtClean="0">
                <a:solidFill>
                  <a:srgbClr val="00B050"/>
                </a:solidFill>
              </a:rPr>
              <a:t>A graph of the logistic function with respect to  </a:t>
            </a:r>
            <a:r>
              <a:rPr lang="en-US" sz="2000" b="1" i="1" dirty="0" smtClean="0">
                <a:solidFill>
                  <a:srgbClr val="00B050"/>
                </a:solidFill>
              </a:rPr>
              <a:t>t for the </a:t>
            </a:r>
            <a:r>
              <a:rPr lang="en-US" sz="2000" b="1" dirty="0" smtClean="0">
                <a:solidFill>
                  <a:srgbClr val="00B050"/>
                </a:solidFill>
              </a:rPr>
              <a:t>interval (-6,6) is shown in figure below</a:t>
            </a:r>
            <a:endParaRPr lang="en-US" sz="2000" b="1" dirty="0">
              <a:solidFill>
                <a:srgbClr val="00B050"/>
              </a:solidFill>
            </a:endParaRPr>
          </a:p>
        </p:txBody>
      </p:sp>
      <p:sp>
        <p:nvSpPr>
          <p:cNvPr id="9" name="TextBox 8"/>
          <p:cNvSpPr txBox="1"/>
          <p:nvPr/>
        </p:nvSpPr>
        <p:spPr>
          <a:xfrm>
            <a:off x="2987824" y="6381328"/>
            <a:ext cx="1368152" cy="369332"/>
          </a:xfrm>
          <a:prstGeom prst="rect">
            <a:avLst/>
          </a:prstGeom>
          <a:noFill/>
        </p:spPr>
        <p:txBody>
          <a:bodyPr wrap="square" rtlCol="0">
            <a:spAutoFit/>
          </a:bodyPr>
          <a:lstStyle/>
          <a:p>
            <a:r>
              <a:rPr lang="en-US" dirty="0" smtClean="0"/>
              <a:t>t </a:t>
            </a:r>
            <a:r>
              <a:rPr lang="en-US" dirty="0" smtClean="0"/>
              <a:t>vs</a:t>
            </a:r>
            <a:r>
              <a:rPr lang="en-US" dirty="0" smtClean="0"/>
              <a:t>. </a:t>
            </a:r>
            <a:r>
              <a:rPr lang="en-US" dirty="0" smtClean="0"/>
              <a:t>F(x</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2043</Words>
  <Application>Microsoft Office PowerPoint</Application>
  <PresentationFormat>On-screen Show (4:3)</PresentationFormat>
  <Paragraphs>197</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1" baseType="lpstr">
      <vt:lpstr>Office Theme</vt:lpstr>
      <vt:lpstr>Chart</vt:lpstr>
      <vt:lpstr>Equation</vt:lpstr>
      <vt:lpstr>Slide 1</vt:lpstr>
      <vt:lpstr>Slide 2</vt:lpstr>
      <vt:lpstr>Why use logistic regression?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amin</dc:creator>
  <cp:lastModifiedBy>Amin</cp:lastModifiedBy>
  <cp:revision>17</cp:revision>
  <dcterms:created xsi:type="dcterms:W3CDTF">2016-10-16T12:39:55Z</dcterms:created>
  <dcterms:modified xsi:type="dcterms:W3CDTF">2016-10-20T02:30:13Z</dcterms:modified>
</cp:coreProperties>
</file>