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60" r:id="rId2"/>
    <p:sldId id="289" r:id="rId3"/>
    <p:sldId id="275" r:id="rId4"/>
    <p:sldId id="308" r:id="rId5"/>
    <p:sldId id="313" r:id="rId6"/>
    <p:sldId id="326" r:id="rId7"/>
    <p:sldId id="314" r:id="rId8"/>
    <p:sldId id="278" r:id="rId9"/>
    <p:sldId id="277" r:id="rId10"/>
    <p:sldId id="279" r:id="rId11"/>
    <p:sldId id="288" r:id="rId12"/>
    <p:sldId id="258" r:id="rId13"/>
    <p:sldId id="315" r:id="rId14"/>
    <p:sldId id="317" r:id="rId15"/>
    <p:sldId id="272" r:id="rId16"/>
    <p:sldId id="316" r:id="rId17"/>
    <p:sldId id="274" r:id="rId18"/>
    <p:sldId id="280" r:id="rId19"/>
    <p:sldId id="287" r:id="rId20"/>
    <p:sldId id="282" r:id="rId21"/>
    <p:sldId id="283" r:id="rId22"/>
    <p:sldId id="318" r:id="rId23"/>
    <p:sldId id="319" r:id="rId24"/>
    <p:sldId id="320" r:id="rId25"/>
    <p:sldId id="321" r:id="rId26"/>
    <p:sldId id="327" r:id="rId27"/>
    <p:sldId id="285" r:id="rId28"/>
    <p:sldId id="286" r:id="rId29"/>
    <p:sldId id="309" r:id="rId30"/>
    <p:sldId id="310" r:id="rId31"/>
    <p:sldId id="311" r:id="rId32"/>
    <p:sldId id="312" r:id="rId33"/>
    <p:sldId id="322" r:id="rId34"/>
    <p:sldId id="323" r:id="rId35"/>
    <p:sldId id="324" r:id="rId36"/>
    <p:sldId id="328" r:id="rId37"/>
    <p:sldId id="325" r:id="rId38"/>
  </p:sldIdLst>
  <p:sldSz cx="9144000" cy="6858000" type="screen4x3"/>
  <p:notesSz cx="9939338" cy="6805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江口遼平" initials="江口遼平" lastIdx="0" clrIdx="0">
    <p:extLst>
      <p:ext uri="{19B8F6BF-5375-455C-9EA6-DF929625EA0E}">
        <p15:presenceInfo xmlns:p15="http://schemas.microsoft.com/office/powerpoint/2012/main" userId="6b5205ddd9bfb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75135" autoAdjust="0"/>
  </p:normalViewPr>
  <p:slideViewPr>
    <p:cSldViewPr snapToGrid="0" showGuides="1">
      <p:cViewPr varScale="1">
        <p:scale>
          <a:sx n="96" d="100"/>
          <a:sy n="96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1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F091-B56C-4D5D-8421-2A7F443E693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4151"/>
            <a:ext cx="4307046" cy="341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E28AD-5E0B-4499-B292-947CD2227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4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CC4E-579C-4256-9BCE-F6306C66BD8D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75013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430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430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859F9-637D-4698-AE0A-1F919EEE6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5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Prcomp</a:t>
            </a:r>
          </a:p>
          <a:p>
            <a:r>
              <a:rPr kumimoji="1" lang="en-US" altLang="ja-JP" dirty="0" smtClean="0"/>
              <a:t>iris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01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Lm</a:t>
            </a:r>
          </a:p>
          <a:p>
            <a:r>
              <a:rPr kumimoji="1" lang="en-US" altLang="ja-JP" dirty="0" smtClean="0"/>
              <a:t>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Prcomp</a:t>
            </a:r>
          </a:p>
          <a:p>
            <a:r>
              <a:rPr kumimoji="1" lang="en-US" altLang="ja-JP" dirty="0" smtClean="0"/>
              <a:t>iris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20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9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47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300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91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963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14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plsr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mtcars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662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plsr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mtcars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73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Lm</a:t>
            </a:r>
          </a:p>
          <a:p>
            <a:r>
              <a:rPr kumimoji="1" lang="en-US" altLang="ja-JP" dirty="0" smtClean="0"/>
              <a:t>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217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65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151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86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889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549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360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461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041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76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plsr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mtcars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2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765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plsr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mtcars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163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0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446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334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28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25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84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0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86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46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14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05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59F9-637D-4698-AE0A-1F919EEE688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94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81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40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7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4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36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61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1EA-8ED8-471D-8191-5EEC5B3BA6C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9A9D-DC0C-4FE9-BC6B-18C7B66DE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8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92844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 smtClean="0">
                <a:latin typeface="Baskerville Old Face" panose="02020602080505020303" pitchFamily="18" charset="0"/>
              </a:rPr>
              <a:t>glm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 </a:t>
            </a:r>
            <a:r>
              <a:rPr lang="en-US" altLang="ja-JP" b="1" dirty="0">
                <a:latin typeface="Baskerville Old Face" panose="02020602080505020303" pitchFamily="18" charset="0"/>
              </a:rPr>
              <a:t>{stats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ja-JP" sz="2000" b="1" dirty="0" smtClean="0">
                <a:latin typeface="Baskerville Old Face" panose="02020602080505020303" pitchFamily="18" charset="0"/>
              </a:rPr>
              <a:t>      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glm</a:t>
            </a:r>
            <a:r>
              <a:rPr lang="en-US" altLang="ja-JP" sz="2000" dirty="0">
                <a:latin typeface="Baskerville Old Face" panose="02020602080505020303" pitchFamily="18" charset="0"/>
              </a:rPr>
              <a:t> is used to fit generalized linear models, specified by giving a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symbolic  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       description </a:t>
            </a:r>
            <a:r>
              <a:rPr lang="en-US" altLang="ja-JP" sz="2000" dirty="0">
                <a:latin typeface="Baskerville Old Face" panose="02020602080505020303" pitchFamily="18" charset="0"/>
              </a:rPr>
              <a:t>of the linear predictor and a description of the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error </a:t>
            </a:r>
          </a:p>
          <a:p>
            <a:pPr marL="0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     distribution.</a:t>
            </a:r>
          </a:p>
          <a:p>
            <a:pPr marL="0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  <a:endParaRPr lang="en-US" altLang="ja-JP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err="1" smtClean="0">
                <a:latin typeface="Baskerville Old Face" panose="02020602080505020303" pitchFamily="18" charset="0"/>
              </a:rPr>
              <a:t>glm</a:t>
            </a:r>
            <a:r>
              <a:rPr lang="en-US" altLang="ja-JP" dirty="0" smtClean="0">
                <a:latin typeface="Baskerville Old Face" panose="02020602080505020303" pitchFamily="18" charset="0"/>
              </a:rPr>
              <a:t>(formula, family, data, …)</a:t>
            </a:r>
            <a:endParaRPr lang="en-US" altLang="ja-JP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family	</a:t>
            </a:r>
            <a:r>
              <a:rPr lang="en-US" altLang="ja-JP" sz="2000" dirty="0">
                <a:latin typeface="Baskerville Old Face" panose="02020602080505020303" pitchFamily="18" charset="0"/>
              </a:rPr>
              <a:t>: a description of the error distribution and link function to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be </a:t>
            </a:r>
            <a:r>
              <a:rPr lang="en-US" altLang="ja-JP" sz="2000" dirty="0">
                <a:latin typeface="Baskerville Old Face" panose="02020602080505020303" pitchFamily="18" charset="0"/>
              </a:rPr>
              <a:t>used in the model. For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glm</a:t>
            </a:r>
            <a:r>
              <a:rPr lang="en-US" altLang="ja-JP" sz="2000" dirty="0">
                <a:latin typeface="Baskerville Old Face" panose="02020602080505020303" pitchFamily="18" charset="0"/>
              </a:rPr>
              <a:t> this can be a character string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naming </a:t>
            </a:r>
            <a:r>
              <a:rPr lang="en-US" altLang="ja-JP" sz="2000" dirty="0">
                <a:latin typeface="Baskerville Old Face" panose="02020602080505020303" pitchFamily="18" charset="0"/>
              </a:rPr>
              <a:t>a family function, a family function or the result of a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call </a:t>
            </a:r>
            <a:r>
              <a:rPr lang="en-US" altLang="ja-JP" sz="2000" dirty="0">
                <a:latin typeface="Baskerville Old Face" panose="02020602080505020303" pitchFamily="18" charset="0"/>
              </a:rPr>
              <a:t>to a family function. 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Hierarchical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 smtClean="0">
                <a:latin typeface="Baskerville Old Face" panose="02020602080505020303" pitchFamily="18" charset="0"/>
              </a:rPr>
              <a:t>hclust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{stats}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Hierarchical cluster analysis on a set of dissimilarities and 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methods </a:t>
            </a:r>
            <a:r>
              <a:rPr lang="en-US" altLang="ja-JP" sz="2000" dirty="0">
                <a:latin typeface="Baskerville Old Face" panose="02020602080505020303" pitchFamily="18" charset="0"/>
              </a:rPr>
              <a:t>for analyzing it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  <a:endParaRPr lang="en-US" altLang="ja-JP" sz="2000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  <a:endParaRPr lang="en-US" altLang="ja-JP" b="1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err="1">
                <a:latin typeface="Baskerville Old Face" panose="02020602080505020303" pitchFamily="18" charset="0"/>
              </a:rPr>
              <a:t>hclust</a:t>
            </a:r>
            <a:r>
              <a:rPr lang="en-US" altLang="ja-JP" sz="2000" dirty="0">
                <a:latin typeface="Baskerville Old Face" panose="02020602080505020303" pitchFamily="18" charset="0"/>
              </a:rPr>
              <a:t>(d, method = "complete",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…)</a:t>
            </a:r>
          </a:p>
          <a:p>
            <a:pPr marL="457200" lvl="1" indent="0">
              <a:buNone/>
            </a:pPr>
            <a:endParaRPr lang="en-US" altLang="ja-JP" sz="7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d	</a:t>
            </a:r>
            <a:r>
              <a:rPr lang="en-US" altLang="ja-JP" dirty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: </a:t>
            </a:r>
            <a:r>
              <a:rPr lang="en-US" altLang="ja-JP" sz="2000" dirty="0">
                <a:latin typeface="Baskerville Old Face" panose="02020602080505020303" pitchFamily="18" charset="0"/>
              </a:rPr>
              <a:t>a dissimilarity structure as produced by dist.</a:t>
            </a: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altLang="ja-JP" sz="2400" dirty="0">
                <a:latin typeface="Baskerville Old Face" panose="02020602080505020303" pitchFamily="18" charset="0"/>
              </a:rPr>
              <a:t> </a:t>
            </a:r>
            <a:r>
              <a:rPr lang="en-US" altLang="ja-JP" sz="2400" dirty="0" smtClean="0">
                <a:latin typeface="Baskerville Old Face" panose="02020602080505020303" pitchFamily="18" charset="0"/>
              </a:rPr>
              <a:t>     method</a:t>
            </a:r>
            <a:r>
              <a:rPr lang="en-US" altLang="ja-JP" sz="2400" dirty="0"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latin typeface="Baskerville Old Face" panose="02020602080505020303" pitchFamily="18" charset="0"/>
              </a:rPr>
              <a:t>the agglomeration method to be used.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                          		  This </a:t>
            </a:r>
            <a:r>
              <a:rPr lang="en-US" altLang="ja-JP" sz="2000" dirty="0">
                <a:latin typeface="Baskerville Old Face" panose="02020602080505020303" pitchFamily="18" charset="0"/>
              </a:rPr>
              <a:t>should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be</a:t>
            </a:r>
            <a:r>
              <a:rPr lang="ja-JP" altLang="en-US" sz="2000" dirty="0" smtClean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(</a:t>
            </a:r>
            <a:r>
              <a:rPr lang="en-US" altLang="ja-JP" sz="2000" dirty="0">
                <a:latin typeface="Baskerville Old Face" panose="02020602080505020303" pitchFamily="18" charset="0"/>
              </a:rPr>
              <a:t>an unambiguous abbreviation of) one of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“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ward.D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”,  “ward.D2”, </a:t>
            </a:r>
            <a:r>
              <a:rPr lang="ja-JP" altLang="en-US" sz="2000" dirty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“single”,  “complete”,                  	                “average” </a:t>
            </a:r>
            <a:r>
              <a:rPr lang="en-US" altLang="ja-JP" sz="2000" dirty="0">
                <a:latin typeface="Baskerville Old Face" panose="02020602080505020303" pitchFamily="18" charset="0"/>
              </a:rPr>
              <a:t>(= UPGMA),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“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mcquitty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” </a:t>
            </a:r>
            <a:r>
              <a:rPr lang="en-US" altLang="ja-JP" sz="2000" dirty="0">
                <a:latin typeface="Baskerville Old Face" panose="02020602080505020303" pitchFamily="18" charset="0"/>
              </a:rPr>
              <a:t>(= WPGMA),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	  		  “median” </a:t>
            </a:r>
            <a:r>
              <a:rPr lang="en-US" altLang="ja-JP" sz="2000" dirty="0">
                <a:latin typeface="Baskerville Old Face" panose="02020602080505020303" pitchFamily="18" charset="0"/>
              </a:rPr>
              <a:t>(= WPGMC)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or “centroid” </a:t>
            </a:r>
            <a:r>
              <a:rPr lang="en-US" altLang="ja-JP" sz="2000" dirty="0">
                <a:latin typeface="Baskerville Old Face" panose="02020602080505020303" pitchFamily="18" charset="0"/>
              </a:rPr>
              <a:t>(= UPGMC).</a:t>
            </a:r>
            <a:endParaRPr lang="en-US" altLang="ja-JP" sz="24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Hierarchical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latin typeface="Baskerville Old Face" panose="02020602080505020303" pitchFamily="18" charset="0"/>
              </a:rPr>
              <a:t>iris {datasets}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This famous iris data set gives the measurements in centimeters of the variables sepal length and width and petal length and width, respectively, for 50 flowers from each of 3 species of iris. The species are </a:t>
            </a:r>
            <a:r>
              <a:rPr lang="en-US" altLang="ja-JP" i="1" dirty="0" smtClean="0">
                <a:latin typeface="Baskerville Old Face" panose="02020602080505020303" pitchFamily="18" charset="0"/>
              </a:rPr>
              <a:t>Iris </a:t>
            </a:r>
            <a:r>
              <a:rPr lang="en-US" altLang="ja-JP" i="1" dirty="0" err="1" smtClean="0">
                <a:latin typeface="Baskerville Old Face" panose="02020602080505020303" pitchFamily="18" charset="0"/>
              </a:rPr>
              <a:t>setosa</a:t>
            </a:r>
            <a:r>
              <a:rPr lang="en-US" altLang="ja-JP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i="1" dirty="0" smtClean="0">
                <a:latin typeface="Baskerville Old Face" panose="02020602080505020303" pitchFamily="18" charset="0"/>
              </a:rPr>
              <a:t>versicolor</a:t>
            </a:r>
            <a:r>
              <a:rPr lang="en-US" altLang="ja-JP" dirty="0" smtClean="0">
                <a:latin typeface="Baskerville Old Face" panose="02020602080505020303" pitchFamily="18" charset="0"/>
              </a:rPr>
              <a:t>, and </a:t>
            </a:r>
            <a:r>
              <a:rPr lang="en-US" altLang="ja-JP" i="1" dirty="0" err="1" smtClean="0">
                <a:latin typeface="Baskerville Old Face" panose="02020602080505020303" pitchFamily="18" charset="0"/>
              </a:rPr>
              <a:t>virginica</a:t>
            </a:r>
            <a:r>
              <a:rPr lang="en-US" altLang="ja-JP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Format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Sepal.Length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Length of sepal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[,2]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Sepal.Width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Width of sepal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[,3]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Petal.Length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Length of petal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[,4]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Petal.Width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Width of Petal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[,5] Species		Species are </a:t>
            </a:r>
            <a:r>
              <a:rPr lang="en-US" altLang="ja-JP" sz="2000" i="1" dirty="0" err="1" smtClean="0">
                <a:latin typeface="Baskerville Old Face" panose="02020602080505020303" pitchFamily="18" charset="0"/>
              </a:rPr>
              <a:t>setosa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sz="2000" i="1" dirty="0" smtClean="0">
                <a:latin typeface="Baskerville Old Face" panose="02020602080505020303" pitchFamily="18" charset="0"/>
              </a:rPr>
              <a:t>versicolor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sz="2000" i="1" dirty="0" err="1" smtClean="0">
                <a:latin typeface="Baskerville Old Face" panose="02020602080505020303" pitchFamily="18" charset="0"/>
              </a:rPr>
              <a:t>vriginica</a:t>
            </a:r>
            <a:endParaRPr lang="en-US" altLang="ja-JP" sz="2000" i="1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Hierarchical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iris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data[sample(1:nrow(data),30),]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 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28           5.2         3.5          1.5         0.2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144          6.8         3.2          5.9         2.3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118          7.7         3.8          6.7         2.2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41           5.0         3.5          1.3         0.3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6            5.4         3.9          1.7         0.4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95           5.6         2.7          4.2         1.3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26           5.0         3.0          1.6         0.2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129          6.4         2.8          5.6         2.1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145          6.7         3.3          5.7        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2.5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4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Hierarchical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iris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data[sample(1:nrow(data),30),]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 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28           5.2         3.5          1.5         0.2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144          6.8         3.2          5.9         2.3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118          7.7         3.8          6.7         2.2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41           5.0         3.5          1.3         0.3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6            5.4         3.9          1.7         0.4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95           5.6         2.7          4.2         1.3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26           5.0         3.0          1.6         0.2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129          6.4         2.8          5.6         2.1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145          6.7         3.3          5.7        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2.5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05626" y="1661857"/>
            <a:ext cx="4948811" cy="356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0031" y="2071841"/>
            <a:ext cx="30059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Choose 30 samples at random.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Hierarchical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(data[,1:4],method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euclidean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hclust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data.d,method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hclust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 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method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method   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Distance         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euclidean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Number of objects: 30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data.cl,labels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data[,5])</a:t>
            </a:r>
          </a:p>
        </p:txBody>
      </p:sp>
    </p:spTree>
    <p:extLst>
      <p:ext uri="{BB962C8B-B14F-4D97-AF65-F5344CB8AC3E}">
        <p14:creationId xmlns:p14="http://schemas.microsoft.com/office/powerpoint/2010/main" val="19295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Hierarchical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(data[,1:4],method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euclidean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hclust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data.d,method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hclust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 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method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method   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Distance         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euclidean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Number of objects: 30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data.cl,labels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data[,5])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157709" y="1292782"/>
            <a:ext cx="4880515" cy="356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702" y="1702766"/>
            <a:ext cx="43460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Create a distance matrix by using “</a:t>
            </a:r>
            <a:r>
              <a:rPr lang="en-US" altLang="ja-JP" dirty="0" err="1" smtClean="0">
                <a:latin typeface="Baskerville Old Face" panose="02020602080505020303" pitchFamily="18" charset="0"/>
              </a:rPr>
              <a:t>euclidean</a:t>
            </a:r>
            <a:r>
              <a:rPr lang="en-US" altLang="ja-JP" dirty="0" smtClean="0">
                <a:latin typeface="Baskerville Old Face" panose="02020602080505020303" pitchFamily="18" charset="0"/>
              </a:rPr>
              <a:t>”.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Hierarchical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8837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dist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(data[,1:4],method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euclidean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hclust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data.d,method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FontTx/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hclust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 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method =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method   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ward.D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Distance         :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euclidean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Number of objects: 30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data.cl,labels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data[,5])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290507" y="1673239"/>
            <a:ext cx="4189972" cy="356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2750" y="2083223"/>
            <a:ext cx="3966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The main part of Hierarchical Clustering.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Hierarchical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4"/>
          <a:stretch/>
        </p:blipFill>
        <p:spPr>
          <a:xfrm>
            <a:off x="355710" y="1473362"/>
            <a:ext cx="8690390" cy="48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92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 smtClean="0">
                <a:latin typeface="Baskerville Old Face" panose="02020602080505020303" pitchFamily="18" charset="0"/>
              </a:rPr>
              <a:t>kmeans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 {stats}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Perform k-means clustering on a data matrix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</a:p>
          <a:p>
            <a:pPr marL="457200" lvl="1" indent="0">
              <a:buNone/>
            </a:pPr>
            <a:r>
              <a:rPr lang="en-US" altLang="ja-JP" sz="2000" dirty="0" err="1" smtClean="0">
                <a:latin typeface="Baskerville Old Face" panose="02020602080505020303" pitchFamily="18" charset="0"/>
              </a:rPr>
              <a:t>kmeans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(x, centers,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iter.max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algorithm, …)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x	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: </a:t>
            </a:r>
            <a:r>
              <a:rPr lang="en-US" altLang="ja-JP" sz="2000" dirty="0">
                <a:latin typeface="Baskerville Old Face" panose="02020602080505020303" pitchFamily="18" charset="0"/>
              </a:rPr>
              <a:t>numeric matrix of data, or an object that can be coerced to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  such </a:t>
            </a:r>
            <a:r>
              <a:rPr lang="en-US" altLang="ja-JP" sz="2000" dirty="0">
                <a:latin typeface="Baskerville Old Face" panose="02020602080505020303" pitchFamily="18" charset="0"/>
              </a:rPr>
              <a:t>a matrix. 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centers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latin typeface="Baskerville Old Face" panose="02020602080505020303" pitchFamily="18" charset="0"/>
              </a:rPr>
              <a:t>either the number of clusters, say k, or a set of initial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	  (</a:t>
            </a:r>
            <a:r>
              <a:rPr lang="en-US" altLang="ja-JP" sz="2000" dirty="0">
                <a:latin typeface="Baskerville Old Face" panose="02020602080505020303" pitchFamily="18" charset="0"/>
              </a:rPr>
              <a:t>distinct) cluster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centres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altLang="ja-JP" dirty="0" err="1" smtClean="0">
                <a:latin typeface="Baskerville Old Face" panose="02020602080505020303" pitchFamily="18" charset="0"/>
              </a:rPr>
              <a:t>iter.max</a:t>
            </a:r>
            <a:r>
              <a:rPr lang="en-US" altLang="ja-JP" dirty="0" smtClean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>
                <a:latin typeface="Baskerville Old Face" panose="02020602080505020303" pitchFamily="18" charset="0"/>
              </a:rPr>
              <a:t>: the maximum number of iterations allowed.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algorithm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>
                <a:latin typeface="Baskerville Old Face" panose="02020602080505020303" pitchFamily="18" charset="0"/>
              </a:rPr>
              <a:t>: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“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Hartigan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-Wong</a:t>
            </a:r>
            <a:r>
              <a:rPr lang="en-US" altLang="ja-JP" sz="2000" dirty="0">
                <a:latin typeface="Baskerville Old Face" panose="02020602080505020303" pitchFamily="18" charset="0"/>
              </a:rPr>
              <a:t>”, “Lloyd”, “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Forgy</a:t>
            </a:r>
            <a:r>
              <a:rPr lang="en-US" altLang="ja-JP" sz="2000" dirty="0">
                <a:latin typeface="Baskerville Old Face" panose="02020602080505020303" pitchFamily="18" charset="0"/>
              </a:rPr>
              <a:t>”,  “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MacQueen</a:t>
            </a:r>
            <a:r>
              <a:rPr lang="en-US" altLang="ja-JP" sz="2000" dirty="0">
                <a:latin typeface="Baskerville Old Face" panose="02020602080505020303" pitchFamily="18" charset="0"/>
              </a:rPr>
              <a:t>”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latin typeface="Baskerville Old Face" panose="02020602080505020303" pitchFamily="18" charset="0"/>
              </a:rPr>
              <a:t>iris {datasets}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This famous iris data set gives the measurements in centimeters of the variables sepal length and width and petal length and width, respectively, for 50 flowers from each of 3 species of iris. The species are </a:t>
            </a:r>
            <a:r>
              <a:rPr lang="en-US" altLang="ja-JP" i="1" dirty="0" smtClean="0">
                <a:latin typeface="Baskerville Old Face" panose="02020602080505020303" pitchFamily="18" charset="0"/>
              </a:rPr>
              <a:t>Iris </a:t>
            </a:r>
            <a:r>
              <a:rPr lang="en-US" altLang="ja-JP" i="1" dirty="0" err="1" smtClean="0">
                <a:latin typeface="Baskerville Old Face" panose="02020602080505020303" pitchFamily="18" charset="0"/>
              </a:rPr>
              <a:t>setosa</a:t>
            </a:r>
            <a:r>
              <a:rPr lang="en-US" altLang="ja-JP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i="1" dirty="0" smtClean="0">
                <a:latin typeface="Baskerville Old Face" panose="02020602080505020303" pitchFamily="18" charset="0"/>
              </a:rPr>
              <a:t>versicolor</a:t>
            </a:r>
            <a:r>
              <a:rPr lang="en-US" altLang="ja-JP" dirty="0" smtClean="0">
                <a:latin typeface="Baskerville Old Face" panose="02020602080505020303" pitchFamily="18" charset="0"/>
              </a:rPr>
              <a:t>, and </a:t>
            </a:r>
            <a:r>
              <a:rPr lang="en-US" altLang="ja-JP" i="1" dirty="0" err="1" smtClean="0">
                <a:latin typeface="Baskerville Old Face" panose="02020602080505020303" pitchFamily="18" charset="0"/>
              </a:rPr>
              <a:t>virginica</a:t>
            </a:r>
            <a:r>
              <a:rPr lang="en-US" altLang="ja-JP" dirty="0" smtClean="0">
                <a:latin typeface="Baskerville Old Face" panose="020206020805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Format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Sepal.Length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</a:t>
            </a:r>
            <a:r>
              <a:rPr lang="en-US" altLang="ja-JP" sz="2000" dirty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Length of sepal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[,2]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Sepal.Width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Width of sepal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[,3]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Petal.Length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Length of petal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[,4]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Petal.Width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Width of Petal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[,5] Species		Species are </a:t>
            </a:r>
            <a:r>
              <a:rPr lang="en-US" altLang="ja-JP" sz="2000" i="1" dirty="0" err="1" smtClean="0">
                <a:latin typeface="Baskerville Old Face" panose="02020602080505020303" pitchFamily="18" charset="0"/>
              </a:rPr>
              <a:t>setosa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sz="2000" i="1" dirty="0" smtClean="0">
                <a:latin typeface="Baskerville Old Face" panose="02020602080505020303" pitchFamily="18" charset="0"/>
              </a:rPr>
              <a:t>versicolor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, </a:t>
            </a:r>
            <a:r>
              <a:rPr lang="en-US" altLang="ja-JP" sz="2000" i="1" dirty="0" err="1" smtClean="0">
                <a:latin typeface="Baskerville Old Face" panose="02020602080505020303" pitchFamily="18" charset="0"/>
              </a:rPr>
              <a:t>vriginica</a:t>
            </a:r>
            <a:endParaRPr lang="en-US" altLang="ja-JP" sz="2000" i="1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2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>
                <a:latin typeface="Baskerville Old Face" panose="02020602080505020303" pitchFamily="18" charset="0"/>
              </a:rPr>
              <a:t> menarche {MASS}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>
                <a:latin typeface="Baskerville Old Face" panose="02020602080505020303" pitchFamily="18" charset="0"/>
              </a:rPr>
              <a:t>Proportions of female children at various ages during adolescence who have reached menarche.</a:t>
            </a: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Format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[,1] Age </a:t>
            </a:r>
            <a:r>
              <a:rPr lang="en-US" altLang="ja-JP" sz="2000" dirty="0">
                <a:latin typeface="Baskerville Old Face" panose="02020602080505020303" pitchFamily="18" charset="0"/>
              </a:rPr>
              <a:t>		Average age of the group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[,2] Total	</a:t>
            </a:r>
            <a:r>
              <a:rPr lang="en-US" altLang="ja-JP" sz="2000" dirty="0">
                <a:latin typeface="Baskerville Old Face" panose="02020602080505020303" pitchFamily="18" charset="0"/>
              </a:rPr>
              <a:t>	Total number of children in the group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[,3] Menarche	</a:t>
            </a:r>
            <a:r>
              <a:rPr lang="en-US" altLang="ja-JP" sz="2000" dirty="0">
                <a:latin typeface="Baskerville Old Face" panose="02020602080505020303" pitchFamily="18" charset="0"/>
              </a:rPr>
              <a:t>Number who have reached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menarche</a:t>
            </a:r>
          </a:p>
        </p:txBody>
      </p:sp>
    </p:spTree>
    <p:extLst>
      <p:ext uri="{BB962C8B-B14F-4D97-AF65-F5344CB8AC3E}">
        <p14:creationId xmlns:p14="http://schemas.microsoft.com/office/powerpoint/2010/main" val="17986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 &lt;- iris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head(data,10)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Species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1           5.1         3.5          1.4         0.2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2           4.9         3.0          1.4         0.2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3           4.7         3.2          1.3         0.2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4           4.6         3.1          1.5         0.2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5           5.0         3.6          1.4         0.2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6           5.4         3.9          1.7         0.4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7           4.6         3.4          1.4         0.3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8           5.0         3.4          1.5         0.2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9           4.4         2.9          1.4         0.2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10          4.9         3.1          1.5         0.1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setosa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15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78060" y="1292782"/>
            <a:ext cx="81334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kmeans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(data,3)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K-means clustering with 3 clusters of sizes 62, 50, 38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means: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1     5.901613    2.748387     4.393548    1.433871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2     5.006000    3.428000     1.462000    0.246000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3     6.850000    3.073684     5.742105    2.071053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Clustering vector: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 [1] 2 2 2 2 2 2 2 2 2 2 2 2 2 2 2 2 2 2 2 2 2 2 2 2 2 2 2 2 2 2 2 2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[33] 2 2 2 2 2 2 2 2 2 2 2 2 2 2 2 2 2 2 1 1 3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[65] 1 1 1 1 1 1 1 1 1 1 1 1 1 3 1 1 1 1 1 1 1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[97] 1 1 1 1 3 1 3 3 3 3 1 3 3 3 3 3 3 1 1 3 3 3 3 1 3 1 3 1 3 3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[129] 3 3 3 3 3 1 3 3 3 3 1 3 3 3 1 3 3 3 1 3 3 1</a:t>
            </a:r>
          </a:p>
        </p:txBody>
      </p:sp>
    </p:spTree>
    <p:extLst>
      <p:ext uri="{BB962C8B-B14F-4D97-AF65-F5344CB8AC3E}">
        <p14:creationId xmlns:p14="http://schemas.microsoft.com/office/powerpoint/2010/main" val="392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78060" y="1292782"/>
            <a:ext cx="81334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kmeans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(data,3)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K-means clustering with 3 clusters of sizes 62, 50, 38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means: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1     5.901613    2.748387     4.393548    1.433871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2     5.006000    3.428000     1.462000    0.246000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3     6.850000    3.073684     5.742105    2.071053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Clustering vector: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 [1] 2 2 2 2 2 2 2 2 2 2 2 2 2 2 2 2 2 2 2 2 2 2 2 2 2 2 2 2 2 2 2 2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[33] 2 2 2 2 2 2 2 2 2 2 2 2 2 2 2 2 2 2 1 1 3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[65] 1 1 1 1 1 1 1 1 1 1 1 1 1 3 1 1 1 1 1 1 1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[97] 1 1 1 1 3 1 3 3 3 3 1 3 3 3 3 3 3 1 1 3 3 3 3 1 3 1 3 1 3 3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[129] 3 3 3 3 3 1 3 3 3 3 1 3 3 3 1 3 3 3 1 3 3 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385361" y="1292782"/>
            <a:ext cx="1913457" cy="356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2775" y="1752381"/>
            <a:ext cx="406072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The main part of </a:t>
            </a:r>
            <a:r>
              <a:rPr lang="en-US" altLang="ja-JP" sz="2000" dirty="0">
                <a:latin typeface="Baskerville Old Face" panose="02020602080505020303" pitchFamily="18" charset="0"/>
              </a:rPr>
              <a:t>K-Means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Clustering.</a:t>
            </a:r>
          </a:p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In this case, k = 3.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78060" y="1292782"/>
            <a:ext cx="81334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kmeans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(data,3)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K-means clustering with 3 clusters of sizes 62, 50, 38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means: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1     5.901613    2.748387     4.393548    1.433871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2     5.006000    3.428000     1.462000    0.246000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3     6.850000    3.073684     5.742105    2.071053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Clustering vector: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 [1] 2 2 2 2 2 2 2 2 2 2 2 2 2 2 2 2 2 2 2 2 2 2 2 2 2 2 2 2 2 2 2 2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[33] 2 2 2 2 2 2 2 2 2 2 2 2 2 2 2 2 2 2 1 1 3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[65] 1 1 1 1 1 1 1 1 1 1 1 1 1 3 1 1 1 1 1 1 1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[97] 1 1 1 1 3 1 3 3 3 3 1 3 3 3 3 3 3 1 1 3 3 3 3 1 3 1 3 1 3 3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[129] 3 3 3 3 3 1 3 3 3 3 1 3 3 3 1 3 3 3 1 3 3 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78060" y="2055415"/>
            <a:ext cx="7043118" cy="356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4084" y="2450010"/>
            <a:ext cx="367119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The size of each cluster(3 clusters)</a:t>
            </a:r>
          </a:p>
        </p:txBody>
      </p:sp>
    </p:spTree>
    <p:extLst>
      <p:ext uri="{BB962C8B-B14F-4D97-AF65-F5344CB8AC3E}">
        <p14:creationId xmlns:p14="http://schemas.microsoft.com/office/powerpoint/2010/main" val="5977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78060" y="1292782"/>
            <a:ext cx="81334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kmeans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(data,3)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K-means clustering with 3 clusters of sizes 62, 50, 38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means: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1     5.901613    2.748387     4.393548    1.433871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2     5.006000    3.428000     1.462000    0.246000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3     6.850000    3.073684     5.742105    2.071053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Clustering vector: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 [1] 2 2 2 2 2 2 2 2 2 2 2 2 2 2 2 2 2 2 2 2 2 2 2 2 2 2 2 2 2 2 2 2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[33] 2 2 2 2 2 2 2 2 2 2 2 2 2 2 2 2 2 2 1 1 3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[65] 1 1 1 1 1 1 1 1 1 1 1 1 1 3 1 1 1 1 1 1 1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[97] 1 1 1 1 3 1 3 3 3 3 1 3 3 3 3 3 3 1 1 3 3 3 3 1 3 1 3 1 3 3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[129] 3 3 3 3 3 1 3 3 3 3 1 3 3 3 1 3 3 3 1 3 3 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78060" y="2563837"/>
            <a:ext cx="6720612" cy="1848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937" y="4357532"/>
            <a:ext cx="15392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Cluster mean</a:t>
            </a:r>
          </a:p>
        </p:txBody>
      </p:sp>
    </p:spTree>
    <p:extLst>
      <p:ext uri="{BB962C8B-B14F-4D97-AF65-F5344CB8AC3E}">
        <p14:creationId xmlns:p14="http://schemas.microsoft.com/office/powerpoint/2010/main" val="22273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78060" y="1292782"/>
            <a:ext cx="81334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kmeans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(data,3)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K-means clustering with 3 clusters of sizes 62, 50, 38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means: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1     5.901613    2.748387     4.393548    1.433871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2     5.006000    3.428000     1.462000    0.246000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3     6.850000    3.073684     5.742105    2.071053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Clustering vector: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 [1] 2 2 2 2 2 2 2 2 2 2 2 2 2 2 2 2 2 2 2 2 2 2 2 2 2 2 2 2 2 2 2 2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[33] 2 2 2 2 2 2 2 2 2 2 2 2 2 2 2 2 2 2 1 1 3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[65] 1 1 1 1 1 1 1 1 1 1 1 1 1 3 1 1 1 1 1 1 1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[97] 1 1 1 1 3 1 3 3 3 3 1 3 3 3 3 3 3 1 1 3 3 3 3 1 3 1 3 1 3 3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[129] 3 3 3 3 3 1 3 3 3 3 1 3 3 3 1 3 3 3 1 3 3 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78060" y="4510256"/>
            <a:ext cx="8133432" cy="2023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46369" y="4397289"/>
            <a:ext cx="30267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Result of k-means clustering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78060" y="1292782"/>
            <a:ext cx="81334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data.cl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kmeans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(data,3)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data.cl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K-means clustering with 3 clusters of sizes 62, 50, 38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Cluster means: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Sepal.Width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Petal.Length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Petal.Width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1     5.901613    2.748387     4.393548    1.433871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2     5.006000    3.428000     1.462000    0.246000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3     6.850000    3.073684     5.742105    2.071053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Clustering vector: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 [1] 2 2 2 2 2 2 2 2 2 2 2 2 2 2 2 2 2 2 2 2 2 2 2 2 2 2 2 2 2 2 2 2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[33] 2 2 2 2 2 2 2 2 2 2 2 2 2 2 2 2 2 2 1 1 3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[65] 1 1 1 1 1 1 1 1 1 1 1 1 1 3 1 1 1 1 1 1 1 1 1 1 1 1 1 1 1 1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 [97] 1 1 1 1 3 1 3 3 3 3 1 3 3 3 3 3 3 1 1 3 3 3 3 1 3 1 3 1 3 3 1 1</a:t>
            </a:r>
          </a:p>
          <a:p>
            <a:pPr marL="0" indent="0">
              <a:buFontTx/>
              <a:buNone/>
            </a:pPr>
            <a:r>
              <a:rPr lang="en-US" altLang="ja-JP" sz="1800" dirty="0">
                <a:latin typeface="MigMix 2M" panose="020B0509020203020207" pitchFamily="49" charset="-128"/>
                <a:ea typeface="MigMix 2M" panose="020B0509020203020207" pitchFamily="49" charset="-128"/>
              </a:rPr>
              <a:t>[129] 3 3 3 3 3 1 3 3 3 3 1 3 3 3 1 3 3 3 1 3 3 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358349" y="4797399"/>
            <a:ext cx="284922" cy="370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5852" y="4397289"/>
            <a:ext cx="33778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Element 1 belongs to Cluster 2.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  <p:cxnSp>
        <p:nvCxnSpPr>
          <p:cNvPr id="6" name="直線コネクタ 5"/>
          <p:cNvCxnSpPr>
            <a:stCxn id="4" idx="3"/>
            <a:endCxn id="5" idx="1"/>
          </p:cNvCxnSpPr>
          <p:nvPr/>
        </p:nvCxnSpPr>
        <p:spPr>
          <a:xfrm flipV="1">
            <a:off x="1643271" y="4597344"/>
            <a:ext cx="1412581" cy="38553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Within cluster sum of squares by cluster: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[1] 39.82097 15.15100 23.87947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between_SS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/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total_SS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=  88.4 %)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Available components:</a:t>
            </a:r>
          </a:p>
          <a:p>
            <a:pPr marL="0" indent="0">
              <a:buFontTx/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[1] "cluster"      "centers"     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totss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       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withinss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    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[5]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tot.withinss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betweenss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    "size"        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iter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        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[9] "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ifault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"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plot(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data,col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data.cl$cluster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1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K-Means Clustering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8" y="1009140"/>
            <a:ext cx="6740033" cy="58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392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err="1" smtClean="0">
                <a:latin typeface="Baskerville Old Face" panose="02020602080505020303" pitchFamily="18" charset="0"/>
              </a:rPr>
              <a:t>knn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 {class}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k-nearest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sz="2000" dirty="0">
                <a:latin typeface="Baskerville Old Face" panose="02020602080505020303" pitchFamily="18" charset="0"/>
              </a:rPr>
              <a:t> classification for test set from training set. For each row of the test set, the k nearest (in Euclidean distance) training set vectors are found, and the classification is decided by majority vote, with ties broken at random.</a:t>
            </a: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Usage</a:t>
            </a:r>
          </a:p>
          <a:p>
            <a:pPr marL="457200" lvl="1" indent="0">
              <a:buNone/>
            </a:pPr>
            <a:r>
              <a:rPr lang="en-US" altLang="ja-JP" sz="2000" dirty="0" err="1" smtClean="0">
                <a:latin typeface="Baskerville Old Face" panose="02020602080505020303" pitchFamily="18" charset="0"/>
              </a:rPr>
              <a:t>knn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(train, test, cl, k, …)</a:t>
            </a:r>
          </a:p>
          <a:p>
            <a:pPr marL="457200" lvl="1" indent="0">
              <a:buNone/>
            </a:pP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Arguments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train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: </a:t>
            </a:r>
            <a:r>
              <a:rPr lang="en-US" altLang="ja-JP" sz="2000" dirty="0">
                <a:latin typeface="Baskerville Old Face" panose="02020602080505020303" pitchFamily="18" charset="0"/>
              </a:rPr>
              <a:t>matrix or data frame of training set cases. 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test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: </a:t>
            </a:r>
            <a:r>
              <a:rPr lang="en-US" altLang="ja-JP" sz="2000" dirty="0">
                <a:latin typeface="Baskerville Old Face" panose="02020602080505020303" pitchFamily="18" charset="0"/>
              </a:rPr>
              <a:t>matrix or data frame of test set cases.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			  A </a:t>
            </a:r>
            <a:r>
              <a:rPr lang="en-US" altLang="ja-JP" sz="2000" dirty="0">
                <a:latin typeface="Baskerville Old Face" panose="02020602080505020303" pitchFamily="18" charset="0"/>
              </a:rPr>
              <a:t>vector will be interpreted as a row vector for a single case.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cl		</a:t>
            </a:r>
            <a:r>
              <a:rPr lang="en-US" altLang="ja-JP" sz="2000" dirty="0">
                <a:latin typeface="Baskerville Old Face" panose="02020602080505020303" pitchFamily="18" charset="0"/>
              </a:rPr>
              <a:t>: factor of true classifications of training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set.</a:t>
            </a:r>
          </a:p>
          <a:p>
            <a:pPr marL="457200" lvl="1" indent="0">
              <a:buNone/>
            </a:pPr>
            <a:r>
              <a:rPr lang="en-US" altLang="ja-JP" dirty="0" smtClean="0">
                <a:latin typeface="Baskerville Old Face" panose="02020602080505020303" pitchFamily="18" charset="0"/>
              </a:rPr>
              <a:t>k	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	</a:t>
            </a:r>
            <a:r>
              <a:rPr lang="en-US" altLang="ja-JP" sz="2000" dirty="0">
                <a:latin typeface="Baskerville Old Face" panose="02020602080505020303" pitchFamily="18" charset="0"/>
              </a:rPr>
              <a:t>: number of </a:t>
            </a:r>
            <a:r>
              <a:rPr lang="en-US" altLang="ja-JP" sz="2000" dirty="0" err="1">
                <a:latin typeface="Baskerville Old Face" panose="02020602080505020303" pitchFamily="18" charset="0"/>
              </a:rPr>
              <a:t>neighbours</a:t>
            </a:r>
            <a:r>
              <a:rPr lang="en-US" altLang="ja-JP" sz="2000" dirty="0">
                <a:latin typeface="Baskerville Old Face" panose="02020602080505020303" pitchFamily="18" charset="0"/>
              </a:rPr>
              <a:t> considered.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library(MASS)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data("menarche")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head(menarche,10)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Age Total Menarche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1   9.21   376        0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2  10.21   200        0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3  10.58    93        0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4  10.83   120        2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5  11.08    90        2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6  11.33    88        5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7  11.58   105       10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8  11.83   111       17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9  12.08   100       16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10 12.33    93       29</a:t>
            </a:r>
          </a:p>
        </p:txBody>
      </p:sp>
    </p:spTree>
    <p:extLst>
      <p:ext uri="{BB962C8B-B14F-4D97-AF65-F5344CB8AC3E}">
        <p14:creationId xmlns:p14="http://schemas.microsoft.com/office/powerpoint/2010/main" val="6526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91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5908"/>
            <a:ext cx="8119110" cy="5492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latin typeface="Baskerville Old Face" panose="02020602080505020303" pitchFamily="18" charset="0"/>
              </a:rPr>
              <a:t>wine {</a:t>
            </a:r>
            <a:r>
              <a:rPr lang="en-US" altLang="ja-JP" b="1" dirty="0" err="1" smtClean="0">
                <a:latin typeface="Baskerville Old Face" panose="02020602080505020303" pitchFamily="18" charset="0"/>
              </a:rPr>
              <a:t>HDclassif</a:t>
            </a:r>
            <a:r>
              <a:rPr lang="en-US" altLang="ja-JP" b="1" dirty="0" smtClean="0">
                <a:latin typeface="Baskerville Old Face" panose="02020602080505020303" pitchFamily="18" charset="0"/>
              </a:rPr>
              <a:t>} </a:t>
            </a:r>
            <a:endParaRPr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>
                <a:latin typeface="Baskerville Old Face" panose="02020602080505020303" pitchFamily="18" charset="0"/>
              </a:rPr>
              <a:t>These data are the results of a chemical analysis of wines grown in the same region in Italy but derived from three different cultivars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.</a:t>
            </a:r>
            <a:endParaRPr lang="en-US" altLang="ja-JP" sz="800" dirty="0" smtClean="0">
              <a:latin typeface="Baskerville Old Face" panose="02020602080505020303" pitchFamily="18" charset="0"/>
            </a:endParaRPr>
          </a:p>
          <a:p>
            <a:r>
              <a:rPr lang="en-US" altLang="ja-JP" dirty="0" smtClean="0">
                <a:latin typeface="Baskerville Old Face" panose="02020602080505020303" pitchFamily="18" charset="0"/>
              </a:rPr>
              <a:t>Format</a:t>
            </a:r>
            <a:endParaRPr kumimoji="1" lang="en-US" altLang="ja-JP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[,1] </a:t>
            </a:r>
            <a:r>
              <a:rPr lang="en-US" altLang="ja-JP" sz="2000" dirty="0">
                <a:latin typeface="Baskerville Old Face" panose="02020602080505020303" pitchFamily="18" charset="0"/>
              </a:rPr>
              <a:t>Alcohol			[,12] OD280/OD315 of diluted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wines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[,2] </a:t>
            </a:r>
            <a:r>
              <a:rPr lang="en-US" altLang="ja-JP" sz="2000" dirty="0">
                <a:latin typeface="Baskerville Old Face" panose="02020602080505020303" pitchFamily="18" charset="0"/>
              </a:rPr>
              <a:t>Malic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acid		[,13]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Proline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[,3] Ash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[,4]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Alcalinity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of ash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[,5] Magnesium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[,6] Total phenols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[,7]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Flavanoids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[,8]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Nonflavonoid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 phenols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[,9] </a:t>
            </a:r>
            <a:r>
              <a:rPr lang="en-US" altLang="ja-JP" sz="2000" dirty="0" err="1" smtClean="0">
                <a:latin typeface="Baskerville Old Face" panose="02020602080505020303" pitchFamily="18" charset="0"/>
              </a:rPr>
              <a:t>Proanthocyanins</a:t>
            </a:r>
            <a:endParaRPr lang="en-US" altLang="ja-JP" sz="2000" dirty="0" smtClean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[,10] </a:t>
            </a:r>
            <a:r>
              <a:rPr lang="en-US" altLang="ja-JP" sz="2000" dirty="0">
                <a:latin typeface="Baskerville Old Face" panose="02020602080505020303" pitchFamily="18" charset="0"/>
              </a:rPr>
              <a:t>Color </a:t>
            </a:r>
            <a:r>
              <a:rPr lang="en-US" altLang="ja-JP" sz="2000" dirty="0" smtClean="0">
                <a:latin typeface="Baskerville Old Face" panose="02020602080505020303" pitchFamily="18" charset="0"/>
              </a:rPr>
              <a:t>intensity</a:t>
            </a:r>
          </a:p>
          <a:p>
            <a:pPr marL="457200" lvl="1" indent="0">
              <a:buNone/>
            </a:pPr>
            <a:r>
              <a:rPr lang="en-US" altLang="ja-JP" sz="2000" dirty="0" smtClean="0">
                <a:latin typeface="Baskerville Old Face" panose="02020602080505020303" pitchFamily="18" charset="0"/>
              </a:rPr>
              <a:t>[,11] Hue</a:t>
            </a:r>
          </a:p>
        </p:txBody>
      </p:sp>
    </p:spTree>
    <p:extLst>
      <p:ext uri="{BB962C8B-B14F-4D97-AF65-F5344CB8AC3E}">
        <p14:creationId xmlns:p14="http://schemas.microsoft.com/office/powerpoint/2010/main" val="11401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install.packages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(“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HDclassif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”)</a:t>
            </a: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library(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HDclassif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data(wine)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head(wine,10)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 class   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V1   V2	  </a:t>
            </a:r>
            <a:r>
              <a:rPr lang="ja-JP" altLang="en-US" dirty="0">
                <a:latin typeface="MigMix 2M" panose="020B0509020203020207" pitchFamily="49" charset="-128"/>
                <a:ea typeface="MigMix 2M" panose="020B0509020203020207" pitchFamily="49" charset="-128"/>
              </a:rPr>
              <a:t>　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… …	 V10  V11  V12 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V13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1      1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14.23 1.71			5.64 1.04 3.92 1065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2      1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13.20 1.78			4.38 1.05 3.40 1050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3      1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13.16 2.36			5.68 1.03 3.17 1185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4      1 14.37 1.95	  </a:t>
            </a:r>
            <a:r>
              <a:rPr lang="ja-JP" altLang="en-US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　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… …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7.80 0.86 3.45 1480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5      1 13.24 2.59		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4.32 1.04 2.93  735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6      1 14.20 1.76		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6.75 1.05 2.85 1450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7      1 14.39 1.87		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5.25 1.02 3.58 1290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8      1 14.06 2.15		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5.05 1.06 3.58 1295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9      1 14.83 1.64		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	5.20 1.08 2.85 1045</a:t>
            </a:r>
          </a:p>
        </p:txBody>
      </p:sp>
    </p:spTree>
    <p:extLst>
      <p:ext uri="{BB962C8B-B14F-4D97-AF65-F5344CB8AC3E}">
        <p14:creationId xmlns:p14="http://schemas.microsoft.com/office/powerpoint/2010/main" val="42745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303315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index &lt;- sample(1:nrow(wine),40)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wine[-index,-1]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wine[index,-1]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wine[index,1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</a:t>
            </a:r>
          </a:p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train.data,test.data,train.label,k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[1] 2 3 1 2 3 1 2 3 2 3 2 1 2 3 1 3 3 3 3 1 3 2 1 2 2 3 2 1 1 2 2 1 1 3 2 3 2 3 1 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Levels: 1 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3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)/length(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[1] 0.7</a:t>
            </a:r>
          </a:p>
        </p:txBody>
      </p:sp>
    </p:spTree>
    <p:extLst>
      <p:ext uri="{BB962C8B-B14F-4D97-AF65-F5344CB8AC3E}">
        <p14:creationId xmlns:p14="http://schemas.microsoft.com/office/powerpoint/2010/main" val="2312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index &lt;- sample(1:nrow(wine),40)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wine[-index,-1]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wine[index,-1]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wine[index,1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</a:t>
            </a:r>
          </a:p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train.data,test.data,train.label,k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[1] 2 3 1 2 3 1 2 3 2 3 2 1 2 3 1 3 3 3 3 1 3 2 1 2 2 3 2 1 1 2 2 1 1 3 2 3 2 3 1 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Levels: 1 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3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)/length(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[1] 0.7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28650" y="1292782"/>
            <a:ext cx="4523861" cy="1928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94346" y="2443602"/>
            <a:ext cx="417881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Create training data &amp; test data.</a:t>
            </a:r>
          </a:p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In this case, training data have 40 rows,</a:t>
            </a:r>
          </a:p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and select it at random.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index &lt;- sample(1:nrow(wine),40)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wine[-index,-1]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wine[index,-1]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wine[index,1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</a:t>
            </a:r>
          </a:p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train.data,test.data,train.label,k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[1] 2 3 1 2 3 1 2 3 2 3 2 1 2 3 1 3 3 3 3 1 3 2 1 2 2 3 2 1 1 2 2 1 1 3 2 3 2 3 1 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Levels: 1 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3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)/length(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[1] 0.7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13214" y="3478236"/>
            <a:ext cx="6838318" cy="395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04015" y="3932885"/>
            <a:ext cx="470205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The main part of k-NN.</a:t>
            </a:r>
          </a:p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The model is constructed by training data,</a:t>
            </a:r>
          </a:p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and apply it to test data.</a:t>
            </a:r>
          </a:p>
        </p:txBody>
      </p:sp>
    </p:spTree>
    <p:extLst>
      <p:ext uri="{BB962C8B-B14F-4D97-AF65-F5344CB8AC3E}">
        <p14:creationId xmlns:p14="http://schemas.microsoft.com/office/powerpoint/2010/main" val="10957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index &lt;- sample(1:nrow(wine),40)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wine[-index,-1]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wine[index,-1]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wine[index,1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</a:t>
            </a:r>
          </a:p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train.data,test.data,train.label,k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[1] 2 3 1 2 3 1 2 3 2 3 2 1 2 3 1 3 3 3 3 1 3 2 1 2 2 3 2 1 1 2 2 1 1 3 2 3 2 3 1 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Levels: 1 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3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)/length(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[1] 0.7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28650" y="4252251"/>
            <a:ext cx="8299081" cy="600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96167" y="4950347"/>
            <a:ext cx="17315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Result of k-NN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index &lt;- sample(1:nrow(wine),40)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wine[-index,-1]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wine[index,-1]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wine[index,1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</a:t>
            </a:r>
          </a:p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train.data,test.data,train.label,k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[1] 2 3 1 2 3 1 2 3 2 3 2 1 2 3 1 3 3 3 3 1 3 2 1 2 2 3 2 1 1 2 2 1 1 3 2 3 2 3 1 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Levels: 1 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3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)/length(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[1] 0.7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82965" y="5026767"/>
            <a:ext cx="453201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Baskerville Old Face" panose="02020602080505020303" pitchFamily="18" charset="0"/>
              </a:rPr>
              <a:t>Element 1 of test data belongs to Cluster 2.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278835" y="4252251"/>
            <a:ext cx="271669" cy="299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6" idx="1"/>
          </p:cNvCxnSpPr>
          <p:nvPr/>
        </p:nvCxnSpPr>
        <p:spPr>
          <a:xfrm>
            <a:off x="1570383" y="4432852"/>
            <a:ext cx="1412582" cy="7939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k-Nearest </a:t>
            </a:r>
            <a:r>
              <a:rPr lang="en-US" altLang="ja-JP" dirty="0" err="1">
                <a:latin typeface="Baskerville Old Face" panose="02020602080505020303" pitchFamily="18" charset="0"/>
              </a:rPr>
              <a:t>Neighbour</a:t>
            </a:r>
            <a:r>
              <a:rPr lang="en-US" altLang="ja-JP" dirty="0">
                <a:latin typeface="Baskerville Old Face" panose="02020602080505020303" pitchFamily="18" charset="0"/>
              </a:rPr>
              <a:t> Classification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438232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index &lt;- sample(1:nrow(wine),40)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wine[-index,-1]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wine[-index,1]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test.data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wine[index,-1]</a:t>
            </a:r>
          </a:p>
          <a:p>
            <a:pPr marL="0" indent="0">
              <a:buFontTx/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&lt;- wine[index,1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]</a:t>
            </a:r>
          </a:p>
          <a:p>
            <a:pPr marL="0" indent="0">
              <a:buFontTx/>
              <a:buNone/>
            </a:pP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&lt;-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train.data,test.data,train.label,k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=3)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[1] 2 3 1 2 3 1 2 3 2 3 2 1 2 3 1 3 3 3 3 1 3 2 1 2 2 3 2 1 1 2 2 1 1 3 2 3 2 3 1 3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Levels: 1 2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3</a:t>
            </a:r>
          </a:p>
          <a:p>
            <a:pPr marL="0" indent="0">
              <a:buFontTx/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wine.knn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==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)/length(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test.label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[1] 0.7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55584" y="5626380"/>
            <a:ext cx="5623544" cy="360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47331" y="6025175"/>
            <a:ext cx="32447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The correct answer rate (70%)</a:t>
            </a:r>
            <a:endParaRPr kumimoji="1" lang="en-US" altLang="ja-JP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menarche.glm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cbind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(Menarche, Total-Menarche) ~ Age,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family=binomial(logit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), data=menarche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menarche.glm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(formula 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cbind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(Menarche, Total - Menarche) ~ Age,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family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binomial(logit),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data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menarche)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Deviance Residuals: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 1Q   Median       3Q      Max 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-2.0363  -0.9953  -0.4900   0.7780   1.3675  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Estimate Std. Error z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(&gt;|z|)   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-21.22639    0.77068  -27.54   &lt;2e-16 ***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Age           1.63197    0.05895   27.68   &lt;2e-16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8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menarche.glm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cbind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(Menarche, Total-Menarche) ~ Age,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family=binomial(logit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), data=menarche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menarche.glm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(formula 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cbind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(Menarche, Total - Menarche) ~ Age,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family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binomial(logit),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data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menarche)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Deviance Residuals: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 1Q   Median       3Q      Max 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-2.0363  -0.9953  -0.4900   0.7780   1.3675  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Estimate Std. Error z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(&gt;|z|)   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-21.22639    0.77068  -27.54   &lt;2e-16 ***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Age           1.63197    0.05895   27.68   &lt;2e-16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18298" y="1292781"/>
            <a:ext cx="7444526" cy="6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00905" y="2083074"/>
            <a:ext cx="393569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Baskerville Old Face" panose="02020602080505020303" pitchFamily="18" charset="0"/>
              </a:rPr>
              <a:t>The main part of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100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menarche.glm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cbind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(Menarche, Total-Menarche) ~ Age,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family=binomial(logit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), data=menarche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menarche.glm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(formula 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cbind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(Menarche, Total - Menarche) ~ Age,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family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binomial(logit),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data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menarche)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Deviance Residuals: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 1Q   Median       3Q      Max 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-2.0363  -0.9953  -0.4900   0.7780   1.3675  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Estimate Std. Error z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(&gt;|z|)   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-21.22639    0.77068  -27.54   &lt;2e-16 ***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Age           1.63197    0.05895   27.68   &lt;2e-16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76094" y="1653187"/>
            <a:ext cx="2846147" cy="32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74885" y="2085152"/>
            <a:ext cx="35205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You should select “binomial(logit)”</a:t>
            </a:r>
          </a:p>
          <a:p>
            <a:r>
              <a:rPr kumimoji="1" lang="en-US" altLang="ja-JP" dirty="0" smtClean="0">
                <a:latin typeface="Baskerville Old Face" panose="02020602080505020303" pitchFamily="18" charset="0"/>
              </a:rPr>
              <a:t>when carrying out logistic regression.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&gt; </a:t>
            </a:r>
            <a:r>
              <a:rPr lang="en-US" altLang="ja-JP" dirty="0" err="1" smtClean="0">
                <a:latin typeface="MigMix 2M" panose="020B0509020203020207" pitchFamily="49" charset="-128"/>
                <a:ea typeface="MigMix 2M" panose="020B0509020203020207" pitchFamily="49" charset="-128"/>
              </a:rPr>
              <a:t>menarche.glm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cbind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(Menarche, Total-Menarche) ~ Age,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family=binomial(logit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), data=menarche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summary(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menarche.glm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Call: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(formula =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cbind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(Menarche, Total - Menarche) ~ Age, </a:t>
            </a:r>
            <a:endParaRPr lang="en-US" altLang="ja-JP" dirty="0" smtClean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		      family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binomial(logit),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data 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= menarche)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Deviance Residuals: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Min       1Q   Median       3Q      Max 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-2.0363  -0.9953  -0.4900   0.7780   1.3675  </a:t>
            </a:r>
          </a:p>
          <a:p>
            <a:pPr marL="0" indent="0">
              <a:buNone/>
            </a:pPr>
            <a:endParaRPr lang="en-US" altLang="ja-JP" sz="800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Coefficients: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     Estimate Std. Error z value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Pr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(&gt;|z|)    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(Intercept) -21.22639    0.77068  -27.54   &lt;2e-16 ***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Age           1.63197    0.05895   27.68   &lt;2e-16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***</a:t>
            </a: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28650" y="3722102"/>
            <a:ext cx="6944555" cy="281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86339" y="3429000"/>
            <a:ext cx="35670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4-quantiles &amp; Regression coefficients.</a:t>
            </a:r>
          </a:p>
          <a:p>
            <a:r>
              <a:rPr kumimoji="1" lang="en-US" altLang="ja-JP" dirty="0" smtClean="0">
                <a:latin typeface="Baskerville Old Face" panose="02020602080505020303" pitchFamily="18" charset="0"/>
              </a:rPr>
              <a:t>This result is the same as “lm”.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28650" y="1292782"/>
            <a:ext cx="8144510" cy="524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---</a:t>
            </a:r>
          </a:p>
          <a:p>
            <a:pPr marL="0" indent="0">
              <a:buNone/>
            </a:pP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Signif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(Dispersion parameter for binomial family taken to be 1)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    Null deviance: 3693.884  on 24  degrees of freedom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Residual deviance:   26.703  on 23  degrees of freedom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AIC: 114.76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Number of Fisher Scoring iterations: </a:t>
            </a:r>
            <a:r>
              <a:rPr lang="en-US" altLang="ja-JP" dirty="0" smtClean="0">
                <a:latin typeface="MigMix 2M" panose="020B0509020203020207" pitchFamily="49" charset="-128"/>
                <a:ea typeface="MigMix 2M" panose="020B0509020203020207" pitchFamily="49" charset="-128"/>
              </a:rPr>
              <a:t>4</a:t>
            </a:r>
          </a:p>
          <a:p>
            <a:pPr marL="0" indent="0">
              <a:buNone/>
            </a:pPr>
            <a:endParaRPr lang="en-US" altLang="ja-JP" dirty="0"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plot(Menarche/Total ~ Age, data=menarche)</a:t>
            </a:r>
          </a:p>
          <a:p>
            <a:pPr marL="0" indent="0">
              <a:buNone/>
            </a:pP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&gt; lines(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menarche$Age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altLang="ja-JP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glm.out$fitted</a:t>
            </a:r>
            <a:r>
              <a:rPr lang="en-US" altLang="ja-JP" dirty="0">
                <a:latin typeface="MigMix 2M" panose="020B0509020203020207" pitchFamily="49" charset="-128"/>
                <a:ea typeface="MigMix 2M" panose="020B0509020203020207" pitchFamily="49" charset="-128"/>
              </a:rPr>
              <a:t>, type="l", col="red")</a:t>
            </a:r>
          </a:p>
        </p:txBody>
      </p:sp>
    </p:spTree>
    <p:extLst>
      <p:ext uri="{BB962C8B-B14F-4D97-AF65-F5344CB8AC3E}">
        <p14:creationId xmlns:p14="http://schemas.microsoft.com/office/powerpoint/2010/main" val="843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4510" cy="68965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Logistic Regression</a:t>
            </a:r>
            <a:endParaRPr kumimoji="1" lang="ja-JP" altLang="en-US" dirty="0">
              <a:latin typeface="Baskerville Old Face" panose="02020602080505020303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/>
          <a:stretch/>
        </p:blipFill>
        <p:spPr>
          <a:xfrm>
            <a:off x="165492" y="1523998"/>
            <a:ext cx="8912518" cy="53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2402</TotalTime>
  <Words>3124</Words>
  <Application>Microsoft Office PowerPoint</Application>
  <PresentationFormat>画面に合わせる (4:3)</PresentationFormat>
  <Paragraphs>557</Paragraphs>
  <Slides>37</Slides>
  <Notes>37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4" baseType="lpstr">
      <vt:lpstr>MigMix 2M</vt:lpstr>
      <vt:lpstr>ＭＳ Ｐゴシック</vt:lpstr>
      <vt:lpstr>Arial</vt:lpstr>
      <vt:lpstr>Baskerville Old Face</vt:lpstr>
      <vt:lpstr>Calibri</vt:lpstr>
      <vt:lpstr>Calibri Light</vt:lpstr>
      <vt:lpstr>Office テーマ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k-Nearest Neighbour Classification</vt:lpstr>
      <vt:lpstr>k-Nearest Neighbour Classification</vt:lpstr>
      <vt:lpstr>k-Nearest Neighbour Classification</vt:lpstr>
      <vt:lpstr>k-Nearest Neighbour Classification</vt:lpstr>
      <vt:lpstr>k-Nearest Neighbour Classification</vt:lpstr>
      <vt:lpstr>k-Nearest Neighbour Classification</vt:lpstr>
      <vt:lpstr>k-Nearest Neighbour Classification</vt:lpstr>
      <vt:lpstr>k-Nearest Neighbour Classification</vt:lpstr>
      <vt:lpstr>k-Nearest Neighbour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江口遼平</dc:creator>
  <cp:lastModifiedBy>江口遼平</cp:lastModifiedBy>
  <cp:revision>119</cp:revision>
  <cp:lastPrinted>2016-10-12T07:02:26Z</cp:lastPrinted>
  <dcterms:created xsi:type="dcterms:W3CDTF">2016-10-04T03:22:45Z</dcterms:created>
  <dcterms:modified xsi:type="dcterms:W3CDTF">2016-10-20T04:52:24Z</dcterms:modified>
</cp:coreProperties>
</file>