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9939325" cy="6805600"/>
  <p:embeddedFontLst>
    <p:embeddedFont>
      <p:font typeface="Libre Baskerville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LibreBaskerville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LibreBaskerville-italic.fntdata"/><Relationship Id="rId21" Type="http://schemas.openxmlformats.org/officeDocument/2006/relationships/slide" Target="slides/slide17.xml"/><Relationship Id="rId43" Type="http://schemas.openxmlformats.org/officeDocument/2006/relationships/font" Target="fonts/LibreBaskerville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306888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629275" y="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464300"/>
            <a:ext cx="4306888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Prcomp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Prcomp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iris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mtcars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mtcars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mtcars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plsr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mtcars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438525" y="850900"/>
            <a:ext cx="3062288" cy="22971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93775" y="3275013"/>
            <a:ext cx="7951787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5629275" y="6464300"/>
            <a:ext cx="4308474" cy="341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タイトルとコンテンツ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タイトルと 縦書きテキスト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縦書きタイトルと 縦書きテキスト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タイトル スライド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セクション見出し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つのコンテンツ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較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タイトルのみ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白紙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タイトル付きの コンテンツ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タイトル付きの図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28650" y="1365908"/>
            <a:ext cx="8192843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glm {stats}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glm is used to fit generalized linear models, specified by giving a symbolic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description of the linear predictor and a description of the error 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distribution.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glm(formula, family, data,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family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 description of the error distribution and link function to 		  be used in the model. For glm this can be a character string 		  naming a family function, a family function or the result of a 		  call to a family function.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hclust{stats}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 analysis on a set of dissimilarities and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methods for analyzing it.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hclust(d, method = "complete",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 dissimilarity structure as produced by dist.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method	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agglomeration method to be used.                            		  This should be (an unambiguous abbreviation of) one of 		  “ward.D”,  “ward.D2”,  “single”,  “complete”,                  	                “average” (= UPGMA), “mcquitty” (= WPGMA),  	  		  “median” (= WPGMC) or “centroid” (= UPGMC).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iris {datasets}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famous iris data set gives the measurements in centimeters of the variables sepal length and width and petal length and width, respectively, for 50 flowers from each of 3 species of iris. The species are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Iris setosa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versicolor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virginica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Format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[,1] Sepal.Length 	Length of sepal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[,2] Sepal.Width	Width of sepal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[,3] Petal.Length	Length of petal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[,4] Petal.Width	Width of Petal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[,5] Species		Species are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setosa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versicolor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vriginica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iris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data[sample(1:nrow(data),30),]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head(data,10)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28           5.2         3.5          1.5         0.2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144          6.8         3.2          5.9         2.3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118          7.7         3.8          6.7         2.2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41           5.0         3.5          1.3         0.3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6            5.4         3.9          1.7         0.4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95           5.6         2.7          4.2         1.3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26           5.0         3.0          1.6         0.2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129          6.4         2.8          5.6         2.1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145          6.7         3.3          5.7         2.5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iris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data[sample(1:nrow(data),30),]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head(data,10)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28           5.2         3.5          1.5         0.2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144          6.8         3.2          5.9         2.3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118          7.7         3.8          6.7         2.2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41           5.0         3.5          1.3         0.3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6            5.4         3.9          1.7         0.4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95           5.6         2.7          4.2         1.3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26           5.0         3.0          1.6         0.2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129          6.4         2.8          5.6         2.1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145          6.7         3.3          5.7         2.5</a:t>
            </a:r>
          </a:p>
        </p:txBody>
      </p:sp>
      <p:sp>
        <p:nvSpPr>
          <p:cNvPr id="181" name="Shape 181"/>
          <p:cNvSpPr/>
          <p:nvPr/>
        </p:nvSpPr>
        <p:spPr>
          <a:xfrm>
            <a:off x="905625" y="1661857"/>
            <a:ext cx="4948811" cy="35665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380030" y="2071841"/>
            <a:ext cx="3005950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Choose 30 samples at random.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data.d &lt;- dist(data[,1:4],method = "euclidean")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hclust(data.d,method = "ward.D")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hclust(d = data.d, method = "ward.D")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method   : ward.D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        : euclidean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objects: 30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plot(data.cl,labels = data[,5])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data.d &lt;- dist(data[,1:4],method = "euclidean")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hclust(data.d,method = "ward.D")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hclust(d = data.d, method = "ward.D")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method   : ward.D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        : euclidean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objects: 30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plot(data.cl,labels = data[,5])</a:t>
            </a:r>
          </a:p>
        </p:txBody>
      </p:sp>
      <p:sp>
        <p:nvSpPr>
          <p:cNvPr id="197" name="Shape 197"/>
          <p:cNvSpPr/>
          <p:nvPr/>
        </p:nvSpPr>
        <p:spPr>
          <a:xfrm>
            <a:off x="2157708" y="1292782"/>
            <a:ext cx="4880514" cy="35665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670701" y="1702766"/>
            <a:ext cx="4346061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 distance matrix by using “euclidean”.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28650" y="1298837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data.d &lt;- dist(data[,1:4],method = "euclidean")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hclust(data.d,method = "ward.D")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hclust(d = data.d, method = "ward.D")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method   : ward.D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        : euclidean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objects: 30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plot(data.cl,labels = data[,5])</a:t>
            </a:r>
          </a:p>
        </p:txBody>
      </p:sp>
      <p:sp>
        <p:nvSpPr>
          <p:cNvPr id="206" name="Shape 206"/>
          <p:cNvSpPr/>
          <p:nvPr/>
        </p:nvSpPr>
        <p:spPr>
          <a:xfrm>
            <a:off x="2290507" y="1673239"/>
            <a:ext cx="4189972" cy="35665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22750" y="2083223"/>
            <a:ext cx="3966149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Hierarchical Clustering.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Hierarchical Clustering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14934" l="0" r="0" t="0"/>
          <a:stretch/>
        </p:blipFill>
        <p:spPr>
          <a:xfrm>
            <a:off x="355710" y="1473362"/>
            <a:ext cx="8690390" cy="48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28650" y="1365908"/>
            <a:ext cx="8119110" cy="539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kmeans {stats}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 k-means clustering on a data matrix.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kmeans(x, centers, iter.max, algorithm,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numeric matrix of data, or an object that can be coerced to 		  such a matrix.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centers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: either the number of clusters, say k, or a set of initial 			  (distinct) cluster centres.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iter.max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the maximum number of iterations allowed.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: “Hartigan-Wong”, “Lloyd”, “Forgy”,  “MacQueen”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iris {datasets}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famous iris data set gives the measurements in centimeters of the variables sepal length and width and petal length and width, respectively, for 50 flowers from each of 3 species of iris. The species are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Iris setosa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versicolor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virginica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Format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[,1] Sepal.Length 	Length of sepal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[,2] Sepal.Width	Width of sepal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[,3] Petal.Length	Length of petal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[,4] Petal.Width	Width of Petal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[,5] Species		Species are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setosa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versicolor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vriginica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8650" y="1365908"/>
            <a:ext cx="8119110" cy="53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menarche {MASS}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Proportions of female children at various ages during adolescence who have reached menarche.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Format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[,1] Age 		Average age of the group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[,2] Total		Total number of children in the group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[,3] Menarche	Number who have reached menarche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 &lt;- iris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head(data,10)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Sepal.Length Sepal.Width Petal.Length Petal.Width Species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    5.1         3.5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4.9         3.0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   4.7         3.2          1.3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     4.6         3.1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 5.0         3.6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     5.4         3.9          1.7         0.4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     4.6         3.4          1.4         0.3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        5.0         3.4          1.5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        4.4         2.9          1.4         0.2  setosa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      4.9         3.1          1.5         0.1  setosa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78060" y="1292782"/>
            <a:ext cx="81334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kmeans(data,3)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with 3 clusters of sizes 62, 50, 38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means: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1     5.901613    2.748387     4.393548    1.433871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2     5.006000    3.428000     1.462000    0.246000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3     6.850000    3.073684     5.742105    2.071053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vector: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[1] 2 2 2 2 2 2 2 2 2 2 2 2 2 2 2 2 2 2 2 2 2 2 2 2 2 2 2 2 2 2 2 2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[33] 2 2 2 2 2 2 2 2 2 2 2 2 2 2 2 2 2 2 1 1 3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[65] 1 1 1 1 1 1 1 1 1 1 1 1 1 3 1 1 1 1 1 1 1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[97] 1 1 1 1 3 1 3 3 3 3 1 3 3 3 3 3 3 1 1 3 3 3 3 1 3 1 3 1 3 3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[129] 3 3 3 3 3 1 3 3 3 3 1 3 3 3 1 3 3 3 1 3 3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78060" y="1292782"/>
            <a:ext cx="81334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kmeans(data,3)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with 3 clusters of sizes 62, 50, 38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means: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1     5.901613    2.748387     4.393548    1.433871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2     5.006000    3.428000     1.462000    0.246000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3     6.850000    3.073684     5.742105    2.071053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vector: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[1] 2 2 2 2 2 2 2 2 2 2 2 2 2 2 2 2 2 2 2 2 2 2 2 2 2 2 2 2 2 2 2 2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[33] 2 2 2 2 2 2 2 2 2 2 2 2 2 2 2 2 2 2 1 1 3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[65] 1 1 1 1 1 1 1 1 1 1 1 1 1 3 1 1 1 1 1 1 1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[97] 1 1 1 1 3 1 3 3 3 3 1 3 3 3 3 3 3 1 1 3 3 3 3 1 3 1 3 1 3 3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[129] 3 3 3 3 3 1 3 3 3 3 1 3 3 3 1 3 3 3 1 3 3 1</a:t>
            </a:r>
          </a:p>
        </p:txBody>
      </p:sp>
      <p:sp>
        <p:nvSpPr>
          <p:cNvPr id="250" name="Shape 250"/>
          <p:cNvSpPr/>
          <p:nvPr/>
        </p:nvSpPr>
        <p:spPr>
          <a:xfrm>
            <a:off x="2385360" y="1292782"/>
            <a:ext cx="1913456" cy="35665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162775" y="1752381"/>
            <a:ext cx="4060727" cy="7078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K-Means Clustering.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case, k = 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78060" y="1292782"/>
            <a:ext cx="81334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kmeans(data,3)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with 3 clusters of sizes 62, 50, 38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means: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1     5.901613    2.748387     4.393548    1.433871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2     5.006000    3.428000     1.462000    0.246000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3     6.850000    3.073684     5.742105    2.071053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vector: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[1] 2 2 2 2 2 2 2 2 2 2 2 2 2 2 2 2 2 2 2 2 2 2 2 2 2 2 2 2 2 2 2 2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[33] 2 2 2 2 2 2 2 2 2 2 2 2 2 2 2 2 2 2 1 1 3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[65] 1 1 1 1 1 1 1 1 1 1 1 1 1 3 1 1 1 1 1 1 1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[97] 1 1 1 1 3 1 3 3 3 3 1 3 3 3 3 3 3 1 1 3 3 3 3 1 3 1 3 1 3 3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[129] 3 3 3 3 3 1 3 3 3 3 1 3 3 3 1 3 3 3 1 3 3 1</a:t>
            </a:r>
          </a:p>
        </p:txBody>
      </p:sp>
      <p:sp>
        <p:nvSpPr>
          <p:cNvPr id="259" name="Shape 259"/>
          <p:cNvSpPr/>
          <p:nvPr/>
        </p:nvSpPr>
        <p:spPr>
          <a:xfrm>
            <a:off x="678060" y="2055415"/>
            <a:ext cx="7043118" cy="35665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4554083" y="2450009"/>
            <a:ext cx="3671198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size of each cluster(3 clusters)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78060" y="1292782"/>
            <a:ext cx="81334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kmeans(data,3)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with 3 clusters of sizes 62, 50, 38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means: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1     5.901613    2.748387     4.393548    1.433871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2     5.006000    3.428000     1.462000    0.246000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3     6.850000    3.073684     5.742105    2.071053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vector: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[1] 2 2 2 2 2 2 2 2 2 2 2 2 2 2 2 2 2 2 2 2 2 2 2 2 2 2 2 2 2 2 2 2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[33] 2 2 2 2 2 2 2 2 2 2 2 2 2 2 2 2 2 2 1 1 3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[65] 1 1 1 1 1 1 1 1 1 1 1 1 1 3 1 1 1 1 1 1 1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[97] 1 1 1 1 3 1 3 3 3 3 1 3 3 3 3 3 3 1 1 3 3 3 3 1 3 1 3 1 3 3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[129] 3 3 3 3 3 1 3 3 3 3 1 3 3 3 1 3 3 3 1 3 3 1</a:t>
            </a:r>
          </a:p>
        </p:txBody>
      </p:sp>
      <p:sp>
        <p:nvSpPr>
          <p:cNvPr id="268" name="Shape 268"/>
          <p:cNvSpPr/>
          <p:nvPr/>
        </p:nvSpPr>
        <p:spPr>
          <a:xfrm>
            <a:off x="678060" y="2563836"/>
            <a:ext cx="6720612" cy="184880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6170937" y="4357532"/>
            <a:ext cx="1539204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Cluster mean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78060" y="1292782"/>
            <a:ext cx="81334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kmeans(data,3)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with 3 clusters of sizes 62, 50, 38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means: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1     5.901613    2.748387     4.393548    1.433871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2     5.006000    3.428000     1.462000    0.246000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3     6.850000    3.073684     5.742105    2.071053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vector: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[1] 2 2 2 2 2 2 2 2 2 2 2 2 2 2 2 2 2 2 2 2 2 2 2 2 2 2 2 2 2 2 2 2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[33] 2 2 2 2 2 2 2 2 2 2 2 2 2 2 2 2 2 2 1 1 3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[65] 1 1 1 1 1 1 1 1 1 1 1 1 1 3 1 1 1 1 1 1 1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[97] 1 1 1 1 3 1 3 3 3 3 1 3 3 3 3 3 3 1 1 3 3 3 3 1 3 1 3 1 3 3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[129] 3 3 3 3 3 1 3 3 3 3 1 3 3 3 1 3 3 3 1 3 3 1</a:t>
            </a:r>
          </a:p>
        </p:txBody>
      </p:sp>
      <p:sp>
        <p:nvSpPr>
          <p:cNvPr id="277" name="Shape 277"/>
          <p:cNvSpPr/>
          <p:nvPr/>
        </p:nvSpPr>
        <p:spPr>
          <a:xfrm>
            <a:off x="678060" y="4510255"/>
            <a:ext cx="8133431" cy="202389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5746369" y="4397289"/>
            <a:ext cx="3026790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 of k-means clustering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78060" y="1292782"/>
            <a:ext cx="81334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 &lt;- kmeans(data,3)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data.cl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K-means clustering with 3 clusters of sizes 62, 50, 38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means: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Sepal.Length Sepal.Width Petal.Length Petal.Width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1     5.901613    2.748387     4.393548    1.433871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2     5.006000    3.428000     1.462000    0.246000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3     6.850000    3.073684     5.742105    2.071053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vector: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[1] 2 2 2 2 2 2 2 2 2 2 2 2 2 2 2 2 2 2 2 2 2 2 2 2 2 2 2 2 2 2 2 2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[33] 2 2 2 2 2 2 2 2 2 2 2 2 2 2 2 2 2 2 1 1 3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[65] 1 1 1 1 1 1 1 1 1 1 1 1 1 3 1 1 1 1 1 1 1 1 1 1 1 1 1 1 1 1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[97] 1 1 1 1 3 1 3 3 3 3 1 3 3 3 3 3 3 1 1 3 3 3 3 1 3 1 3 1 3 3 1 1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[129] 3 3 3 3 3 1 3 3 3 3 1 3 3 3 1 3 3 3 1 3 3 1</a:t>
            </a:r>
          </a:p>
        </p:txBody>
      </p:sp>
      <p:sp>
        <p:nvSpPr>
          <p:cNvPr id="286" name="Shape 286"/>
          <p:cNvSpPr/>
          <p:nvPr/>
        </p:nvSpPr>
        <p:spPr>
          <a:xfrm>
            <a:off x="1358349" y="4797398"/>
            <a:ext cx="284921" cy="37094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3055851" y="4397289"/>
            <a:ext cx="3377848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Element 1 belongs to Cluster 2.</a:t>
            </a:r>
          </a:p>
        </p:txBody>
      </p:sp>
      <p:cxnSp>
        <p:nvCxnSpPr>
          <p:cNvPr id="288" name="Shape 288"/>
          <p:cNvCxnSpPr>
            <a:stCxn id="286" idx="3"/>
            <a:endCxn id="287" idx="1"/>
          </p:cNvCxnSpPr>
          <p:nvPr/>
        </p:nvCxnSpPr>
        <p:spPr>
          <a:xfrm flipH="1" rot="10800000">
            <a:off x="1643271" y="4597373"/>
            <a:ext cx="1412700" cy="38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cluster sum of squares by cluster: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39.82097 15.15100 23.87947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(between_SS / total_SS =  88.4 %)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components: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"cluster"      "centers"      "totss"        "withinss"  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"tot.withinss" "betweenss"    "size"         "iter"      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[9] "ifault"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plot(data,col=data.cl$cluster)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K-Means Clustering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858" y="1009140"/>
            <a:ext cx="6740032" cy="584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28650" y="1365908"/>
            <a:ext cx="8119110" cy="539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knn {class}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 for test set from training set. For each row of the test set, the k nearest (in Euclidean distance) training set vectors are found, and the classification is decided by majority vote, with ties broken at random.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Usage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knn(train, test, cl, k, …)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matrix or data frame of training set cases.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: matrix or data frame of test set cases. 				  A vector will be interpreted as a row vector for a single case.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factor of true classifications of training set.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	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: number of neighbours considered.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library(MASS)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data("menarche")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head(menarche,10)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Age Total Menarche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1   9.21   376        0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2  10.21   200        0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3  10.58    93        0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4  10.83   120        2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5  11.08    90        2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6  11.33    88        5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7  11.58   105       10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8  11.83   111       17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9  12.08   100       16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10 12.33    93       29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628650" y="365126"/>
            <a:ext cx="8119110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28650" y="1365908"/>
            <a:ext cx="8119110" cy="5492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wine {HDclassif} 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data are the results of a chemical analysis of wines grown in the same region in Italy but derived from three different cultivars.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Format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[,1] Alcohol			[,12] OD280/OD315 of diluted wines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[,2] Malic acid		[,13] Proline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[,3] Ash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[,4] Alcalinity of ash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[,5] Magnesium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[,6] Total phenols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[,7] Flavanoids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[,8] Nonflavonoid phenols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[,9] Proanthocyanins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[,10] Color intensity</a:t>
            </a: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[,11] Hue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install.packages(“HDclassif”)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library(HDclassif)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data(wine)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head(wine,10)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class    V1   V2	  　… …	 V10  V11  V12  V13	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1 14.23 1.71			5.64 1.04 3.92 1065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1 13.20 1.78			4.38 1.05 3.40 1050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1 13.16 2.36			5.68 1.03 3.17 1185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1 14.37 1.95	  　… …	7.80 0.86 3.45 1480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1 13.24 2.59			4.32 1.04 2.93  735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1 14.20 1.76			6.75 1.05 2.85 1450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    1 14.39 1.87			5.25 1.02 3.58 1290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   1 14.06 2.15			5.05 1.06 3.58 1295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   1 14.83 1.64			5.20 1.08 2.85 1045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28650" y="1292782"/>
            <a:ext cx="8303315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index &lt;- sample(1:nrow(wine),40)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train.data &lt;- wine[-index,-1]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train.label &lt;- wine[-index,1]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test.data &lt;- wine[index,-1]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test.label &lt;- wine[index,1]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 &lt;- knn(train.data,test.data,train.label,k=3)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 2 3 1 2 3 1 2 3 2 3 2 1 2 3 1 3 3 3 3 1 3 2 1 2 2 3 2 1 1 2 2 1 1 3 2 3 2 3 1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Levels: 1 2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sum(wine.knn==test.label)/length(test.label)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0.7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28650" y="1292782"/>
            <a:ext cx="84382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index &lt;- sample(1:nrow(wine),40)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train.data &lt;- wine[-index,-1]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train.label &lt;- wine[-index,1]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test.data &lt;- wine[index,-1]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test.label &lt;- wine[index,1]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 &lt;- knn(train.data,test.data,train.label,k=3)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 2 3 1 2 3 1 2 3 2 3 2 1 2 3 1 3 3 3 3 1 3 2 1 2 2 3 2 1 1 2 2 1 1 3 2 3 2 3 1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Levels: 1 2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sum(wine.knn==test.label)/length(test.label)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0.7</a:t>
            </a:r>
          </a:p>
        </p:txBody>
      </p:sp>
      <p:sp>
        <p:nvSpPr>
          <p:cNvPr id="338" name="Shape 338"/>
          <p:cNvSpPr/>
          <p:nvPr/>
        </p:nvSpPr>
        <p:spPr>
          <a:xfrm>
            <a:off x="628650" y="1292782"/>
            <a:ext cx="4523860" cy="192848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4594346" y="2443601"/>
            <a:ext cx="4178814" cy="1015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training data &amp; test data.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case, training data have 40 rows,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select it at random.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28650" y="1292782"/>
            <a:ext cx="84382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index &lt;- sample(1:nrow(wine),40)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train.data &lt;- wine[-index,-1]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train.label &lt;- wine[-index,1]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test.data &lt;- wine[index,-1]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test.label &lt;- wine[index,1]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 &lt;- knn(train.data,test.data,train.label,k=3)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 2 3 1 2 3 1 2 3 2 3 2 1 2 3 1 3 3 3 3 1 3 2 1 2 2 3 2 1 1 2 2 1 1 3 2 3 2 3 1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Levels: 1 2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sum(wine.knn==test.label)/length(test.label)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0.7</a:t>
            </a:r>
          </a:p>
        </p:txBody>
      </p:sp>
      <p:sp>
        <p:nvSpPr>
          <p:cNvPr id="347" name="Shape 347"/>
          <p:cNvSpPr/>
          <p:nvPr/>
        </p:nvSpPr>
        <p:spPr>
          <a:xfrm>
            <a:off x="913213" y="3478235"/>
            <a:ext cx="6838318" cy="39563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104014" y="3932885"/>
            <a:ext cx="4702054" cy="1015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k-NN.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model is constructed by training data,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apply it to test data.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28650" y="1292782"/>
            <a:ext cx="84382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index &lt;- sample(1:nrow(wine),40)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train.data &lt;- wine[-index,-1]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train.label &lt;- wine[-index,1]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test.data &lt;- wine[index,-1]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test.label &lt;- wine[index,1]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 &lt;- knn(train.data,test.data,train.label,k=3)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 2 3 1 2 3 1 2 3 2 3 2 1 2 3 1 3 3 3 3 1 3 2 1 2 2 3 2 1 1 2 2 1 1 3 2 3 2 3 1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Levels: 1 2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sum(wine.knn==test.label)/length(test.label)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0.7</a:t>
            </a:r>
          </a:p>
        </p:txBody>
      </p:sp>
      <p:sp>
        <p:nvSpPr>
          <p:cNvPr id="356" name="Shape 356"/>
          <p:cNvSpPr/>
          <p:nvPr/>
        </p:nvSpPr>
        <p:spPr>
          <a:xfrm>
            <a:off x="628650" y="4252251"/>
            <a:ext cx="8299080" cy="60051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196167" y="4950346"/>
            <a:ext cx="1731564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 of k-NN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28650" y="1292782"/>
            <a:ext cx="84382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index &lt;- sample(1:nrow(wine),40)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train.data &lt;- wine[-index,-1]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train.label &lt;- wine[-index,1]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test.data &lt;- wine[index,-1]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test.label &lt;- wine[index,1]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 &lt;- knn(train.data,test.data,train.label,k=3)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 2 3 1 2 3 1 2 3 2 3 2 1 2 3 1 3 3 3 3 1 3 2 1 2 2 3 2 1 1 2 2 1 1 3 2 3 2 3 1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Levels: 1 2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sum(wine.knn==test.label)/length(test.label)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0.7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2982965" y="5026767"/>
            <a:ext cx="4532009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Element 1 of test data belongs to Cluster 2.</a:t>
            </a:r>
          </a:p>
        </p:txBody>
      </p:sp>
      <p:sp>
        <p:nvSpPr>
          <p:cNvPr id="366" name="Shape 366"/>
          <p:cNvSpPr/>
          <p:nvPr/>
        </p:nvSpPr>
        <p:spPr>
          <a:xfrm>
            <a:off x="1278834" y="4252251"/>
            <a:ext cx="271668" cy="29987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5" idx="1"/>
          </p:cNvCxnSpPr>
          <p:nvPr/>
        </p:nvCxnSpPr>
        <p:spPr>
          <a:xfrm>
            <a:off x="1570265" y="4432722"/>
            <a:ext cx="1412699" cy="79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k-Nearest Neighbour Classification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28650" y="1292782"/>
            <a:ext cx="8438231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index &lt;- sample(1:nrow(wine),40)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train.data &lt;- wine[-index,-1]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train.label &lt;- wine[-index,1]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test.data &lt;- wine[index,-1]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test.label &lt;- wine[index,1]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 &lt;- knn(train.data,test.data,train.label,k=3)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wine.knn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[1] 2 3 1 2 3 1 2 3 2 3 2 1 2 3 1 3 3 3 3 1 3 2 1 2 2 3 2 1 1 2 2 1 1 3 2 3 2 3 1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Levels: 1 2 3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sum(wine.knn==test.label)/length(test.label)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0.7</a:t>
            </a:r>
          </a:p>
        </p:txBody>
      </p:sp>
      <p:sp>
        <p:nvSpPr>
          <p:cNvPr id="375" name="Shape 375"/>
          <p:cNvSpPr/>
          <p:nvPr/>
        </p:nvSpPr>
        <p:spPr>
          <a:xfrm>
            <a:off x="955583" y="5626380"/>
            <a:ext cx="5623544" cy="36085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447330" y="6025175"/>
            <a:ext cx="3244799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correct answer rate (70%)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menarche.glm = glm(cbind(Menarche, Total-Menarche) ~ Age, 		      family=binomial(logit), data=menarche)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summary(menarche.glm)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glm(formula = cbind(Menarche, Total - Menarche) ~ Age,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family = binomial(logit), data = menarche)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Residuals: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Min       1Q   Median       3Q      Max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-2.0363  -0.9953  -0.4900   0.7780   1.3675  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Estimate Std. Error z value Pr(&gt;|z|)  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(Intercept) -21.22639    0.77068  -27.54   &lt;2e-16 ***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          1.63197    0.05895   27.68   &lt;2e-16 ***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menarche.glm = glm(cbind(Menarche, Total-Menarche) ~ Age, 		      family=binomial(logit), data=menarche)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summary(menarche.glm)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glm(formula = cbind(Menarche, Total - Menarche) ~ Age,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family = binomial(logit), data = menarche)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Residuals: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Min       1Q   Median       3Q      Max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-2.0363  -0.9953  -0.4900   0.7780   1.3675  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Estimate Std. Error z value Pr(&gt;|z|)  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(Intercept) -21.22639    0.77068  -27.54   &lt;2e-16 ***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          1.63197    0.05895   27.68   &lt;2e-16 ***</a:t>
            </a:r>
          </a:p>
        </p:txBody>
      </p:sp>
      <p:sp>
        <p:nvSpPr>
          <p:cNvPr id="119" name="Shape 119"/>
          <p:cNvSpPr/>
          <p:nvPr/>
        </p:nvSpPr>
        <p:spPr>
          <a:xfrm>
            <a:off x="918298" y="1292780"/>
            <a:ext cx="7444526" cy="68135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700905" y="2083074"/>
            <a:ext cx="3935692" cy="400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main part of Logistic 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menarche.glm = glm(cbind(Menarche, Total-Menarche) ~ Age, 		      family=binomial(logit), data=menarche)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summary(menarche.glm)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glm(formula = cbind(Menarche, Total - Menarche) ~ Age,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family = binomial(logit), data = menarche)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Residuals: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Min       1Q   Median       3Q      Max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-2.0363  -0.9953  -0.4900   0.7780   1.3675  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Estimate Std. Error z value Pr(&gt;|z|)  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(Intercept) -21.22639    0.77068  -27.54   &lt;2e-16 ***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          1.63197    0.05895   27.68   &lt;2e-16 ***</a:t>
            </a:r>
          </a:p>
        </p:txBody>
      </p:sp>
      <p:sp>
        <p:nvSpPr>
          <p:cNvPr id="128" name="Shape 128"/>
          <p:cNvSpPr/>
          <p:nvPr/>
        </p:nvSpPr>
        <p:spPr>
          <a:xfrm>
            <a:off x="3276093" y="1653186"/>
            <a:ext cx="2846147" cy="32094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074885" y="2085151"/>
            <a:ext cx="3520515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should select “binomial(logit)”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carrying out logistic regression.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menarche.glm = glm(cbind(Menarche, Total-Menarche) ~ Age, 		      family=binomial(logit), data=menarche)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summary(menarche.glm)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glm(formula = cbind(Menarche, Total - Menarche) ~ Age,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family = binomial(logit), data = menarche)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Residuals: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Min       1Q   Median       3Q      Max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-2.0363  -0.9953  -0.4900   0.7780   1.3675  </a:t>
            </a:r>
          </a:p>
          <a:p>
            <a:pPr indent="0" lvl="0" marL="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Coefficients: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Estimate Std. Error z value Pr(&gt;|z|)    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(Intercept) -21.22639    0.77068  -27.54   &lt;2e-16 ***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          1.63197    0.05895   27.68   &lt;2e-16 ***</a:t>
            </a:r>
          </a:p>
        </p:txBody>
      </p:sp>
      <p:sp>
        <p:nvSpPr>
          <p:cNvPr id="137" name="Shape 137"/>
          <p:cNvSpPr/>
          <p:nvPr/>
        </p:nvSpPr>
        <p:spPr>
          <a:xfrm>
            <a:off x="628650" y="3722101"/>
            <a:ext cx="6944555" cy="281204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886339" y="3429000"/>
            <a:ext cx="3567002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4-quantiles &amp; Regression coefficients.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result is the same as “lm”.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28650" y="1292782"/>
            <a:ext cx="8144509" cy="52413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Signif. codes:  0 ‘***’ 0.001 ‘**’ 0.01 ‘*’ 0.05 ‘.’ 0.1 ‘ ’ 1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(Dispersion parameter for binomial family taken to be 1)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Null deviance: 3693.884  on 24  degrees of freedom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 deviance:   26.703  on 23  degrees of freedom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AIC: 114.76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Fisher Scoring iterations: 4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plot(Menarche/Total ~ Age, data=menarche)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lines(menarche$Age, glm.out$fitted, type="l", col="red")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28650" y="365126"/>
            <a:ext cx="8144509" cy="689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Logistic Regression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9604"/>
          <a:stretch/>
        </p:blipFill>
        <p:spPr>
          <a:xfrm>
            <a:off x="165492" y="1523998"/>
            <a:ext cx="8912517" cy="530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