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9" r:id="rId2"/>
    <p:sldId id="258" r:id="rId3"/>
    <p:sldId id="337" r:id="rId4"/>
    <p:sldId id="344" r:id="rId5"/>
    <p:sldId id="345" r:id="rId6"/>
    <p:sldId id="346" r:id="rId7"/>
    <p:sldId id="347" r:id="rId8"/>
    <p:sldId id="336" r:id="rId9"/>
    <p:sldId id="311" r:id="rId10"/>
    <p:sldId id="349" r:id="rId11"/>
    <p:sldId id="350" r:id="rId12"/>
    <p:sldId id="351" r:id="rId13"/>
    <p:sldId id="339" r:id="rId14"/>
    <p:sldId id="340" r:id="rId15"/>
    <p:sldId id="352" r:id="rId16"/>
    <p:sldId id="353" r:id="rId17"/>
    <p:sldId id="342" r:id="rId18"/>
    <p:sldId id="354" r:id="rId19"/>
  </p:sldIdLst>
  <p:sldSz cx="9144000" cy="6858000" type="screen4x3"/>
  <p:notesSz cx="9939338" cy="6805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江口遼平" initials="江口遼平" lastIdx="0" clrIdx="0">
    <p:extLst>
      <p:ext uri="{19B8F6BF-5375-455C-9EA6-DF929625EA0E}">
        <p15:presenceInfo xmlns:p15="http://schemas.microsoft.com/office/powerpoint/2012/main" userId="6b5205ddd9bfb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75135" autoAdjust="0"/>
  </p:normalViewPr>
  <p:slideViewPr>
    <p:cSldViewPr snapToGrid="0" showGuides="1">
      <p:cViewPr varScale="1">
        <p:scale>
          <a:sx n="30" d="100"/>
          <a:sy n="30" d="100"/>
        </p:scale>
        <p:origin x="47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F091-B56C-4D5D-8421-2A7F443E693A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28AD-5E0B-4499-B292-947CD222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4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CC4E-579C-4256-9BCE-F6306C66BD8D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75013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430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430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859F9-637D-4698-AE0A-1F919EEE6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Lm</a:t>
            </a:r>
          </a:p>
          <a:p>
            <a:r>
              <a:rPr kumimoji="1" lang="en-US" altLang="ja-JP" dirty="0" smtClean="0"/>
              <a:t>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0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54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Lm</a:t>
            </a:r>
          </a:p>
          <a:p>
            <a:r>
              <a:rPr kumimoji="1" lang="en-US" altLang="ja-JP" dirty="0" smtClean="0"/>
              <a:t>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34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59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8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7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1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7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9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1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1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85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Lm</a:t>
            </a:r>
          </a:p>
          <a:p>
            <a:r>
              <a:rPr kumimoji="1" lang="en-US" altLang="ja-JP" dirty="0" smtClean="0"/>
              <a:t>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58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8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40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7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4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36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1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1EA-8ED8-471D-8191-5EEC5B3BA6CB}" type="datetimeFigureOut">
              <a:rPr kumimoji="1" lang="ja-JP" altLang="en-US" smtClean="0"/>
              <a:t>2016/11/10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Baskerville Old Face" panose="02020602080505020303" pitchFamily="18" charset="0"/>
              </a:rPr>
              <a:t>Support Vector Machine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 smtClean="0">
                <a:latin typeface="Baskerville Old Face" panose="02020602080505020303" pitchFamily="18" charset="0"/>
              </a:rPr>
              <a:t>ksvm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 {</a:t>
            </a:r>
            <a:r>
              <a:rPr lang="en-US" altLang="ja-JP" b="1" dirty="0" err="1" smtClean="0">
                <a:latin typeface="Baskerville Old Face" panose="02020602080505020303" pitchFamily="18" charset="0"/>
              </a:rPr>
              <a:t>kernlab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Support Vector Machines are an excellent tool for classification, novelty detection, and regression.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ksvm</a:t>
            </a:r>
            <a:r>
              <a:rPr lang="en-US" altLang="ja-JP" sz="2000" dirty="0">
                <a:latin typeface="Baskerville Old Face" panose="02020602080505020303" pitchFamily="18" charset="0"/>
              </a:rPr>
              <a:t> supports the well known C-svc, nu-svc, (classification) one-class-svc (novelty) eps-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svr</a:t>
            </a:r>
            <a:r>
              <a:rPr lang="en-US" altLang="ja-JP" sz="2000" dirty="0">
                <a:latin typeface="Baskerville Old Face" panose="02020602080505020303" pitchFamily="18" charset="0"/>
              </a:rPr>
              <a:t>, nu-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svr</a:t>
            </a:r>
            <a:r>
              <a:rPr lang="en-US" altLang="ja-JP" sz="2000" dirty="0">
                <a:latin typeface="Baskerville Old Face" panose="02020602080505020303" pitchFamily="18" charset="0"/>
              </a:rPr>
              <a:t> (regression) formulations along with native multi-class classification formulations and the bound-constraint SVM formulations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b="1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err="1" smtClean="0">
                <a:latin typeface="Baskerville Old Face" panose="02020602080505020303" pitchFamily="18" charset="0"/>
              </a:rPr>
              <a:t>ksvm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(formula, data, type, kernel, …)</a:t>
            </a:r>
          </a:p>
          <a:p>
            <a:pPr marL="457200" lvl="1" indent="0">
              <a:buNone/>
            </a:pPr>
            <a:endParaRPr lang="en-US" altLang="ja-JP" sz="7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formula	</a:t>
            </a:r>
            <a:r>
              <a:rPr lang="en-US" altLang="ja-JP" dirty="0">
                <a:latin typeface="Baskerville Old Face" panose="02020602080505020303" pitchFamily="18" charset="0"/>
              </a:rPr>
              <a:t>:</a:t>
            </a:r>
            <a:r>
              <a:rPr lang="en-US" altLang="ja-JP" sz="2000" dirty="0">
                <a:latin typeface="Baskerville Old Face" panose="02020602080505020303" pitchFamily="18" charset="0"/>
              </a:rPr>
              <a:t> a formula, with a response but no interaction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terms.</a:t>
            </a:r>
          </a:p>
          <a:p>
            <a:pPr marL="457200" lvl="1" indent="0">
              <a:buNone/>
            </a:pPr>
            <a:r>
              <a:rPr lang="en-US" altLang="ja-JP" sz="2400" dirty="0" smtClean="0">
                <a:latin typeface="Baskerville Old Face" panose="02020602080505020303" pitchFamily="18" charset="0"/>
              </a:rPr>
              <a:t>data</a:t>
            </a:r>
            <a:r>
              <a:rPr lang="en-US" altLang="ja-JP" sz="2400" dirty="0"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latin typeface="Baskerville Old Face" panose="02020602080505020303" pitchFamily="18" charset="0"/>
              </a:rPr>
              <a:t>an optional data frame in which to interpret the variables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             </a:t>
            </a: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                      named </a:t>
            </a:r>
            <a:r>
              <a:rPr lang="en-US" altLang="ja-JP" sz="2000" dirty="0">
                <a:latin typeface="Baskerville Old Face" panose="02020602080505020303" pitchFamily="18" charset="0"/>
              </a:rPr>
              <a:t>in the formula.</a:t>
            </a:r>
            <a:endParaRPr lang="en-US" altLang="ja-JP" sz="24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Neural Network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181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train.nnet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nnet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(Species~., size=3, data=train)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train.nnet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test, type="class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test$Species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endParaRPr lang="en-US" altLang="ja-JP" sz="800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     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test.preddict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50          0         0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0         49         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0          1        49</a:t>
            </a:r>
          </a:p>
        </p:txBody>
      </p:sp>
    </p:spTree>
    <p:extLst>
      <p:ext uri="{BB962C8B-B14F-4D97-AF65-F5344CB8AC3E}">
        <p14:creationId xmlns:p14="http://schemas.microsoft.com/office/powerpoint/2010/main" val="36241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Neural Network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181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train.nnet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nnet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(Species~., size=3, data=train)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train.nnet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test, type="class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test$Species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endParaRPr lang="en-US" altLang="ja-JP" sz="800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     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test.preddict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50          0         0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0         49         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0          1        49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96504" y="2373747"/>
            <a:ext cx="6446405" cy="42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46528" y="2054694"/>
            <a:ext cx="369395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The main part of </a:t>
            </a:r>
            <a:r>
              <a:rPr lang="en-US" altLang="ja-JP" sz="2000" dirty="0">
                <a:latin typeface="Baskerville Old Face" panose="02020602080505020303" pitchFamily="18" charset="0"/>
              </a:rPr>
              <a:t>Neural Network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Neural Network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181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train.nnet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nnet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(Species~., size=3, data=train)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train.nnet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test, type="class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test$Species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endParaRPr lang="en-US" altLang="ja-JP" sz="800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     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test.preddict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50          0         0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0         49         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0          1        49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96504" y="3472882"/>
            <a:ext cx="5328805" cy="246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97348" y="5877032"/>
            <a:ext cx="28287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Result of </a:t>
            </a:r>
            <a:r>
              <a:rPr lang="en-US" altLang="ja-JP" sz="2000" dirty="0">
                <a:latin typeface="Baskerville Old Face" panose="02020602080505020303" pitchFamily="18" charset="0"/>
              </a:rPr>
              <a:t>Neural Network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Self Organizing Map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 smtClean="0">
                <a:latin typeface="Baskerville Old Face" panose="02020602080505020303" pitchFamily="18" charset="0"/>
              </a:rPr>
              <a:t>som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 {</a:t>
            </a:r>
            <a:r>
              <a:rPr lang="en-US" altLang="ja-JP" b="1" dirty="0" err="1" smtClean="0">
                <a:latin typeface="Baskerville Old Face" panose="02020602080505020303" pitchFamily="18" charset="0"/>
              </a:rPr>
              <a:t>som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Produces an object of class "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som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" which 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is a Self-Organizing Map fit of the data.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b="1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err="1" smtClean="0">
                <a:latin typeface="Baskerville Old Face" panose="02020602080505020303" pitchFamily="18" charset="0"/>
              </a:rPr>
              <a:t>som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(data,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xdim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ydim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…)</a:t>
            </a:r>
          </a:p>
          <a:p>
            <a:pPr marL="457200" lvl="1" indent="0">
              <a:buNone/>
            </a:pPr>
            <a:endParaRPr lang="en-US" altLang="ja-JP" sz="7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data</a:t>
            </a:r>
            <a:r>
              <a:rPr lang="en-US" altLang="ja-JP" dirty="0">
                <a:solidFill>
                  <a:prstClr val="black"/>
                </a:solidFill>
                <a:latin typeface="Baskerville Old Face" panose="02020602080505020303" pitchFamily="18" charset="0"/>
              </a:rPr>
              <a:t>	:</a:t>
            </a:r>
            <a:r>
              <a:rPr lang="en-US" altLang="ja-JP" sz="20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a data frame or matrix of input data.</a:t>
            </a:r>
          </a:p>
          <a:p>
            <a:pPr marL="457200" lvl="1" indent="0">
              <a:buNone/>
            </a:pPr>
            <a:r>
              <a:rPr lang="en-US" altLang="ja-JP" dirty="0" err="1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xdim</a:t>
            </a:r>
            <a:r>
              <a:rPr lang="en-US" altLang="ja-JP" dirty="0">
                <a:solidFill>
                  <a:prstClr val="black"/>
                </a:solidFill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solidFill>
                  <a:prstClr val="black"/>
                </a:solidFill>
                <a:latin typeface="Baskerville Old Face" panose="02020602080505020303" pitchFamily="18" charset="0"/>
              </a:rPr>
              <a:t>an integer specifying the x-dimension of the map.</a:t>
            </a:r>
          </a:p>
          <a:p>
            <a:pPr marL="457200" lvl="1" indent="0">
              <a:buNone/>
            </a:pPr>
            <a:r>
              <a:rPr lang="en-US" altLang="ja-JP" dirty="0" err="1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ydim</a:t>
            </a:r>
            <a:r>
              <a:rPr lang="en-US" altLang="ja-JP" dirty="0">
                <a:solidFill>
                  <a:prstClr val="black"/>
                </a:solidFill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solidFill>
                  <a:prstClr val="black"/>
                </a:solidFill>
                <a:latin typeface="Baskerville Old Face" panose="02020602080505020303" pitchFamily="18" charset="0"/>
              </a:rPr>
              <a:t>an integer specifying the y-dimension of the map.</a:t>
            </a:r>
          </a:p>
        </p:txBody>
      </p:sp>
    </p:spTree>
    <p:extLst>
      <p:ext uri="{BB962C8B-B14F-4D97-AF65-F5344CB8AC3E}">
        <p14:creationId xmlns:p14="http://schemas.microsoft.com/office/powerpoint/2010/main" val="31992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Self Organizing Map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181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install.packages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(“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som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”)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library(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som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iris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Species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1           5.1         3.5          1.4         0.2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2           4.9         3.0          1.4         0.2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3           4.7         3.2          1.3         0.2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4           4.6         3.1          1.5         0.2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5           5.0         3.6          1.4         0.2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6           5.4         3.9          1.7         0.4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7           4.6         3.4          1.4         0.3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8           5.0         3.4          1.5         0.2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Self Organizing Map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181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model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som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(data[,-5] ,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xdim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=10,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ydim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=10)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label 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as.numeric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model$visual$x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model$visual$y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pch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= label, 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col = label,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cex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= 2)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96504" y="1302336"/>
            <a:ext cx="5421169" cy="42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07087" y="1650503"/>
            <a:ext cx="427795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The main part of </a:t>
            </a:r>
            <a:r>
              <a:rPr lang="en-US" altLang="ja-JP" sz="2000" dirty="0">
                <a:latin typeface="Baskerville Old Face" panose="02020602080505020303" pitchFamily="18" charset="0"/>
              </a:rPr>
              <a:t>Self Organizing Map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Self Organizing Map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181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model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som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(data[,-5] ,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xdim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=10,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ydim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=10)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label 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as.numeric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(data[,5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model$visual$x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model$visual$y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pch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= label, 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col = label,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cex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= 2)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96504" y="1302336"/>
            <a:ext cx="5421169" cy="42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07087" y="1650503"/>
            <a:ext cx="427795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The main part of </a:t>
            </a:r>
            <a:r>
              <a:rPr lang="en-US" altLang="ja-JP" sz="2000" dirty="0">
                <a:latin typeface="Baskerville Old Face" panose="02020602080505020303" pitchFamily="18" charset="0"/>
              </a:rPr>
              <a:t>Self Organizing Map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Self Organizing Map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785"/>
            <a:ext cx="9144000" cy="55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5" y="2381693"/>
            <a:ext cx="7931888" cy="44407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Self Organizing Map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11527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plot(model)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points(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model$visual$x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model$visual$y,pch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label,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  col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label,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cex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3)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7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Support Vector Machine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install.packages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(“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kernlab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library(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kernlab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iris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Species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1           5.1         3.5          1.4         0.2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2           4.9         3.0          1.4         0.2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3           4.7         3.2          1.3         0.2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4           4.6         3.1          1.5         0.2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5           5.0         3.6          1.4         0.2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6           5.4         3.9          1.7         0.4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7           4.6         3.4          1.4         0.3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8           5.0         3.4          1.5         0.2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Support Vector Machine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train.svm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ksvm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 ~., data=train, type="C-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bsvc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		     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  kernel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rbfdot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train.svm,test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test.predict,test$Species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sz="800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49          0         0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1         49         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0          1        46</a:t>
            </a:r>
          </a:p>
        </p:txBody>
      </p:sp>
    </p:spTree>
    <p:extLst>
      <p:ext uri="{BB962C8B-B14F-4D97-AF65-F5344CB8AC3E}">
        <p14:creationId xmlns:p14="http://schemas.microsoft.com/office/powerpoint/2010/main" val="22575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Support Vector Machine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train.svm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ksvm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 ~., data=train, type="C-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bsvc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		     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  kernel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rbfdot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train.svm,test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test.predict,test$Species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sz="800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49          0         0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1         49         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0          1        46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905164" y="1292782"/>
            <a:ext cx="4895272" cy="766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16051" y="2006280"/>
            <a:ext cx="33105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Create training data &amp; test data</a:t>
            </a:r>
          </a:p>
        </p:txBody>
      </p:sp>
    </p:spTree>
    <p:extLst>
      <p:ext uri="{BB962C8B-B14F-4D97-AF65-F5344CB8AC3E}">
        <p14:creationId xmlns:p14="http://schemas.microsoft.com/office/powerpoint/2010/main" val="28041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Support Vector Machine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train.svm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ksvm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 ~., data=train, type="C-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bsvc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		     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  kernel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rbfdot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train.svm,test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test.predict,test$Species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sz="800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49          0         0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1         49         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0          1        46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905163" y="2327255"/>
            <a:ext cx="7592291" cy="766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03628" y="3132124"/>
            <a:ext cx="4503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The main part of </a:t>
            </a:r>
            <a:r>
              <a:rPr lang="en-US" altLang="ja-JP" sz="2000" dirty="0">
                <a:latin typeface="Baskerville Old Face" panose="02020602080505020303" pitchFamily="18" charset="0"/>
              </a:rPr>
              <a:t>Support Vector Machine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Support Vector Machine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train.svm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ksvm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 ~., data=train, type="C-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bsvc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		     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  kernel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rbfdot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train.svm,test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test.predict,test$Species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sz="800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49          0         0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1         49         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0          1        46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904759" y="3408218"/>
            <a:ext cx="5034223" cy="42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4228" y="3046921"/>
            <a:ext cx="41208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Baskerville Old Face" panose="02020602080505020303" pitchFamily="18" charset="0"/>
              </a:rPr>
              <a:t>A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pply </a:t>
            </a:r>
            <a:r>
              <a:rPr lang="en-US" altLang="ja-JP" sz="2000" dirty="0">
                <a:latin typeface="Baskerville Old Face" panose="02020602080505020303" pitchFamily="18" charset="0"/>
              </a:rPr>
              <a:t>constructed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models to test data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Support Vector Machine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train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data[seq.int(1, 150, by=2),]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test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data[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setdiff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(1:150, train),]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train.svm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ksvm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(Species ~., data=train, type="C-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bsvc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",		     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  kernel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rbfdot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predict(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train.svm,test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table(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test.predict,test$Species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sz="800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test.predict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versicolor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49          0         0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versicolor      1         49         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virginica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0          1        46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0" y="3823854"/>
            <a:ext cx="5467350" cy="2050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3313" y="5804128"/>
            <a:ext cx="363712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Result of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Sapport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64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Neural Network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 smtClean="0">
                <a:latin typeface="Baskerville Old Face" panose="02020602080505020303" pitchFamily="18" charset="0"/>
              </a:rPr>
              <a:t>nnet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 {</a:t>
            </a:r>
            <a:r>
              <a:rPr lang="en-US" altLang="ja-JP" b="1" dirty="0" err="1" smtClean="0">
                <a:latin typeface="Baskerville Old Face" panose="02020602080505020303" pitchFamily="18" charset="0"/>
              </a:rPr>
              <a:t>nnet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Fit single-hidden-layer neural network,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possibly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with </a:t>
            </a:r>
            <a:r>
              <a:rPr lang="en-US" altLang="ja-JP" sz="2000" dirty="0">
                <a:latin typeface="Baskerville Old Face" panose="02020602080505020303" pitchFamily="18" charset="0"/>
              </a:rPr>
              <a:t>skip-layer connections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b="1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err="1" smtClean="0">
                <a:latin typeface="Baskerville Old Face" panose="02020602080505020303" pitchFamily="18" charset="0"/>
              </a:rPr>
              <a:t>nnet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(formula, data, size, …)</a:t>
            </a:r>
          </a:p>
          <a:p>
            <a:pPr marL="457200" lvl="1" indent="0">
              <a:buNone/>
            </a:pPr>
            <a:endParaRPr lang="en-US" altLang="ja-JP" sz="7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formula	:</a:t>
            </a:r>
            <a:r>
              <a:rPr lang="en-US" altLang="ja-JP" sz="2000" dirty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number </a:t>
            </a:r>
            <a:r>
              <a:rPr lang="en-US" altLang="ja-JP" sz="2000" dirty="0">
                <a:latin typeface="Baskerville Old Face" panose="02020602080505020303" pitchFamily="18" charset="0"/>
              </a:rPr>
              <a:t>of variables randomly sampled as candidates at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each split.</a:t>
            </a: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data</a:t>
            </a:r>
            <a:r>
              <a:rPr lang="en-US" altLang="ja-JP" dirty="0">
                <a:latin typeface="Baskerville Old Face" panose="02020602080505020303" pitchFamily="18" charset="0"/>
              </a:rPr>
              <a:t>	</a:t>
            </a:r>
            <a:r>
              <a:rPr lang="en-US" altLang="ja-JP" dirty="0" smtClean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Data </a:t>
            </a:r>
            <a:r>
              <a:rPr lang="en-US" altLang="ja-JP" sz="2000" dirty="0">
                <a:latin typeface="Baskerville Old Face" panose="02020602080505020303" pitchFamily="18" charset="0"/>
              </a:rPr>
              <a:t>frame from which variables specified in formula are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 preferentially </a:t>
            </a:r>
            <a:r>
              <a:rPr lang="en-US" altLang="ja-JP" sz="2000" dirty="0">
                <a:latin typeface="Baskerville Old Face" panose="02020602080505020303" pitchFamily="18" charset="0"/>
              </a:rPr>
              <a:t>to be taken.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size	</a:t>
            </a:r>
            <a:r>
              <a:rPr lang="en-US" altLang="ja-JP" dirty="0">
                <a:latin typeface="Baskerville Old Face" panose="02020602080505020303" pitchFamily="18" charset="0"/>
              </a:rPr>
              <a:t>	</a:t>
            </a:r>
            <a:r>
              <a:rPr lang="en-US" altLang="ja-JP" dirty="0" smtClean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number </a:t>
            </a:r>
            <a:r>
              <a:rPr lang="en-US" altLang="ja-JP" sz="2000" dirty="0">
                <a:latin typeface="Baskerville Old Face" panose="02020602080505020303" pitchFamily="18" charset="0"/>
              </a:rPr>
              <a:t>of units in the hidden layer. Can be zero if there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are </a:t>
            </a:r>
            <a:r>
              <a:rPr lang="en-US" altLang="ja-JP" sz="2000" dirty="0">
                <a:latin typeface="Baskerville Old Face" panose="02020602080505020303" pitchFamily="18" charset="0"/>
              </a:rPr>
              <a:t>skip-layer units.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Neural Network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181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library(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nnet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iris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Species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1           5.1         3.5          1.4         0.2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2           4.9         3.0          1.4         0.2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3           4.7         3.2          1.3         0.2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4           4.6         3.1          1.5         0.2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5           5.0         3.6          1.4         0.2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6           5.4         3.9          1.7         0.4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7           4.6         3.4          1.4         0.3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8           5.0         3.4          1.5         0.2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5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2985</TotalTime>
  <Words>773</Words>
  <Application>Microsoft Office PowerPoint</Application>
  <PresentationFormat>画面に合わせる (4:3)</PresentationFormat>
  <Paragraphs>237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MigMix 2M</vt:lpstr>
      <vt:lpstr>ＭＳ Ｐゴシック</vt:lpstr>
      <vt:lpstr>Arial</vt:lpstr>
      <vt:lpstr>Baskerville Old Face</vt:lpstr>
      <vt:lpstr>Calibri</vt:lpstr>
      <vt:lpstr>Calibri Light</vt:lpstr>
      <vt:lpstr>Office テーマ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Neural Network</vt:lpstr>
      <vt:lpstr>Neural Network</vt:lpstr>
      <vt:lpstr>Neural Network</vt:lpstr>
      <vt:lpstr>Neural Network</vt:lpstr>
      <vt:lpstr>Neural Network</vt:lpstr>
      <vt:lpstr>Self Organizing Map</vt:lpstr>
      <vt:lpstr>Self Organizing Map</vt:lpstr>
      <vt:lpstr>Self Organizing Map</vt:lpstr>
      <vt:lpstr>Self Organizing Map</vt:lpstr>
      <vt:lpstr>Self Organizing Map</vt:lpstr>
      <vt:lpstr>Self Organizing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江口遼平</dc:creator>
  <cp:lastModifiedBy>江口遼平</cp:lastModifiedBy>
  <cp:revision>155</cp:revision>
  <cp:lastPrinted>2016-10-12T07:02:26Z</cp:lastPrinted>
  <dcterms:created xsi:type="dcterms:W3CDTF">2016-10-04T03:22:45Z</dcterms:created>
  <dcterms:modified xsi:type="dcterms:W3CDTF">2016-11-10T03:41:57Z</dcterms:modified>
</cp:coreProperties>
</file>