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custom-properties" Target="docProps/custom.xml"/><Relationship Id="rId2" Type="http://schemas.openxmlformats.org/officeDocument/2006/relationships/officeDocument" Target="ppt/presentation.xml"/><Relationship Id="rId1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</p:sldIdLst>
  <p:sldSz cy="5143500" cx="9144000"/>
  <p:notesSz cx="6858000" cy="9144000"/>
  <p:embeddedFontLst>
    <p:embeddedFont>
      <p:font typeface="Century Gothic"/>
      <p:regular r:id="rId107"/>
      <p:bold r:id="rId108"/>
      <p:italic r:id="rId109"/>
      <p:boldItalic r:id="rId1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1" roundtripDataSignature="AMtx7miA69rc9qJokwILD9JNNIaGRzF8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21" Type="http://schemas.openxmlformats.org/officeDocument/2006/relationships/slide" Target="slides/slide16.xml"/><Relationship Id="rId84" Type="http://schemas.openxmlformats.org/officeDocument/2006/relationships/slide" Target="slides/slide79.xml"/><Relationship Id="rId89" Type="http://schemas.openxmlformats.org/officeDocument/2006/relationships/slide" Target="slides/slide84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112" Type="http://schemas.openxmlformats.org/officeDocument/2006/relationships/customXml" Target="../customXml/item1.xml"/><Relationship Id="rId107" Type="http://schemas.openxmlformats.org/officeDocument/2006/relationships/font" Target="fonts/CenturyGothic-regular.fntdata"/><Relationship Id="rId16" Type="http://schemas.openxmlformats.org/officeDocument/2006/relationships/slide" Target="slides/slide11.xml"/><Relationship Id="rId102" Type="http://schemas.openxmlformats.org/officeDocument/2006/relationships/slide" Target="slides/slide97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11" Type="http://schemas.openxmlformats.org/officeDocument/2006/relationships/slide" Target="slides/slide6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95" Type="http://schemas.openxmlformats.org/officeDocument/2006/relationships/slide" Target="slides/slide90.xml"/><Relationship Id="rId90" Type="http://schemas.openxmlformats.org/officeDocument/2006/relationships/slide" Target="slides/slide85.xml"/><Relationship Id="rId5" Type="http://schemas.openxmlformats.org/officeDocument/2006/relationships/notesMaster" Target="notesMasters/notesMaster1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customXml" Target="../customXml/item2.xml"/><Relationship Id="rId85" Type="http://schemas.openxmlformats.org/officeDocument/2006/relationships/slide" Target="slides/slide80.xml"/><Relationship Id="rId80" Type="http://schemas.openxmlformats.org/officeDocument/2006/relationships/slide" Target="slides/slide75.xml"/><Relationship Id="rId108" Type="http://schemas.openxmlformats.org/officeDocument/2006/relationships/font" Target="fonts/CenturyGothic-bold.fntdata"/><Relationship Id="rId103" Type="http://schemas.openxmlformats.org/officeDocument/2006/relationships/slide" Target="slides/slide98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59" Type="http://schemas.openxmlformats.org/officeDocument/2006/relationships/slide" Target="slides/slide54.xml"/><Relationship Id="rId96" Type="http://schemas.openxmlformats.org/officeDocument/2006/relationships/slide" Target="slides/slide91.xml"/><Relationship Id="rId91" Type="http://schemas.openxmlformats.org/officeDocument/2006/relationships/slide" Target="slides/slide86.xml"/><Relationship Id="rId75" Type="http://schemas.openxmlformats.org/officeDocument/2006/relationships/slide" Target="slides/slide70.xml"/><Relationship Id="rId70" Type="http://schemas.openxmlformats.org/officeDocument/2006/relationships/slide" Target="slides/slide65.xml"/><Relationship Id="rId54" Type="http://schemas.openxmlformats.org/officeDocument/2006/relationships/slide" Target="slides/slide49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106" Type="http://schemas.openxmlformats.org/officeDocument/2006/relationships/slide" Target="slides/slide101.xml"/><Relationship Id="rId49" Type="http://schemas.openxmlformats.org/officeDocument/2006/relationships/slide" Target="slides/slide44.xml"/><Relationship Id="rId36" Type="http://schemas.openxmlformats.org/officeDocument/2006/relationships/slide" Target="slides/slide31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5" Type="http://schemas.openxmlformats.org/officeDocument/2006/relationships/slide" Target="slides/slide10.xml"/><Relationship Id="rId57" Type="http://schemas.openxmlformats.org/officeDocument/2006/relationships/slide" Target="slides/slide52.xml"/><Relationship Id="rId114" Type="http://schemas.openxmlformats.org/officeDocument/2006/relationships/customXml" Target="../customXml/item3.xml"/><Relationship Id="rId44" Type="http://schemas.openxmlformats.org/officeDocument/2006/relationships/slide" Target="slides/slide39.xml"/><Relationship Id="rId101" Type="http://schemas.openxmlformats.org/officeDocument/2006/relationships/slide" Target="slides/slide96.xml"/><Relationship Id="rId31" Type="http://schemas.openxmlformats.org/officeDocument/2006/relationships/slide" Target="slides/slide26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86" Type="http://schemas.openxmlformats.org/officeDocument/2006/relationships/slide" Target="slides/slide81.xml"/><Relationship Id="rId81" Type="http://schemas.openxmlformats.org/officeDocument/2006/relationships/slide" Target="slides/slide76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65" Type="http://schemas.openxmlformats.org/officeDocument/2006/relationships/slide" Target="slides/slide60.xml"/><Relationship Id="rId60" Type="http://schemas.openxmlformats.org/officeDocument/2006/relationships/slide" Target="slides/slide55.xml"/><Relationship Id="rId52" Type="http://schemas.openxmlformats.org/officeDocument/2006/relationships/slide" Target="slides/slide4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09" Type="http://schemas.openxmlformats.org/officeDocument/2006/relationships/font" Target="fonts/CenturyGothic-italic.fntdata"/><Relationship Id="rId39" Type="http://schemas.openxmlformats.org/officeDocument/2006/relationships/slide" Target="slides/slide3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104" Type="http://schemas.openxmlformats.org/officeDocument/2006/relationships/slide" Target="slides/slide99.xml"/><Relationship Id="rId34" Type="http://schemas.openxmlformats.org/officeDocument/2006/relationships/slide" Target="slides/slide29.xml"/><Relationship Id="rId97" Type="http://schemas.openxmlformats.org/officeDocument/2006/relationships/slide" Target="slides/slide92.xml"/><Relationship Id="rId76" Type="http://schemas.openxmlformats.org/officeDocument/2006/relationships/slide" Target="slides/slide71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92" Type="http://schemas.openxmlformats.org/officeDocument/2006/relationships/slide" Target="slides/slide87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9" Type="http://schemas.openxmlformats.org/officeDocument/2006/relationships/slide" Target="slides/slide24.xml"/><Relationship Id="rId2" Type="http://schemas.openxmlformats.org/officeDocument/2006/relationships/viewProps" Target="viewProps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24" Type="http://schemas.openxmlformats.org/officeDocument/2006/relationships/slide" Target="slides/slide19.xml"/><Relationship Id="rId110" Type="http://schemas.openxmlformats.org/officeDocument/2006/relationships/font" Target="fonts/CenturyGothic-boldItalic.fntdata"/><Relationship Id="rId87" Type="http://schemas.openxmlformats.org/officeDocument/2006/relationships/slide" Target="slides/slide82.xml"/><Relationship Id="rId66" Type="http://schemas.openxmlformats.org/officeDocument/2006/relationships/slide" Target="slides/slide61.xml"/><Relationship Id="rId82" Type="http://schemas.openxmlformats.org/officeDocument/2006/relationships/slide" Target="slides/slide77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05" Type="http://schemas.openxmlformats.org/officeDocument/2006/relationships/slide" Target="slides/slide100.xml"/><Relationship Id="rId100" Type="http://schemas.openxmlformats.org/officeDocument/2006/relationships/slide" Target="slides/slide95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14" Type="http://schemas.openxmlformats.org/officeDocument/2006/relationships/slide" Target="slides/slide9.xml"/><Relationship Id="rId77" Type="http://schemas.openxmlformats.org/officeDocument/2006/relationships/slide" Target="slides/slide72.xml"/><Relationship Id="rId56" Type="http://schemas.openxmlformats.org/officeDocument/2006/relationships/slide" Target="slides/slide51.xml"/><Relationship Id="rId98" Type="http://schemas.openxmlformats.org/officeDocument/2006/relationships/slide" Target="slides/slide93.xml"/><Relationship Id="rId93" Type="http://schemas.openxmlformats.org/officeDocument/2006/relationships/slide" Target="slides/slide88.xml"/><Relationship Id="rId8" Type="http://schemas.openxmlformats.org/officeDocument/2006/relationships/slide" Target="slides/slide3.xml"/><Relationship Id="rId72" Type="http://schemas.openxmlformats.org/officeDocument/2006/relationships/slide" Target="slides/slide67.xml"/><Relationship Id="rId51" Type="http://schemas.openxmlformats.org/officeDocument/2006/relationships/slide" Target="slides/slide46.xml"/><Relationship Id="rId3" Type="http://schemas.openxmlformats.org/officeDocument/2006/relationships/presProps" Target="presProps.xml"/><Relationship Id="rId46" Type="http://schemas.openxmlformats.org/officeDocument/2006/relationships/slide" Target="slides/slide41.xml"/><Relationship Id="rId25" Type="http://schemas.openxmlformats.org/officeDocument/2006/relationships/slide" Target="slides/slide20.xml"/><Relationship Id="rId67" Type="http://schemas.openxmlformats.org/officeDocument/2006/relationships/slide" Target="slides/slide62.xml"/><Relationship Id="rId41" Type="http://schemas.openxmlformats.org/officeDocument/2006/relationships/slide" Target="slides/slide36.xml"/><Relationship Id="rId20" Type="http://schemas.openxmlformats.org/officeDocument/2006/relationships/slide" Target="slides/slide15.xml"/><Relationship Id="rId111" Type="http://customschemas.google.com/relationships/presentationmetadata" Target="metadata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62" Type="http://schemas.openxmlformats.org/officeDocument/2006/relationships/slide" Target="slides/slide57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9" name="Google Shape;90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122ee73d25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8" name="Google Shape;918;g122ee73d2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9ffa863cd_0_3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109ffa863cd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3ae240cb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f3ae240c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3ae240cbb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f3ae240cb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3ae240cbb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f3ae240cb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3ae240cbb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f3ae240cb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16d3f5ae16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116d3f5ae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19d7336f2c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119d7336f2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19d7336f2c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119d7336f2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9d7336f2c_0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119d7336f2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9ffa863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109ffa863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19d7336f2c_0_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119d7336f2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19d7336f2c_0_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119d7336f2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1de86916bf_0_1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11de86916b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1de86916bf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11de86916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1de86916bf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g11de86916b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1de86916bf_0_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g11de86916b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1de86916bf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11de86916b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1de86916bf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g11de86916b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1de86916bf_0_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11de86916b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1de86916bf_0_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g11de86916b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de86916bf_0_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g11de86916b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1de86916bf_0_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g11de86916b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1de86916bf_0_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g11de86916bf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192a97120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g1192a9712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f3b8623a98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gf3b8623a9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1de86916bf_0_1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g11de86916bf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1de86916bf_0_1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g11de86916bf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1de86916bf_0_1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g11de86916bf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1d75c45fb2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g11d75c45fb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1d75c45fb2_1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g11d75c45fb2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6295da5bc_0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116295da5b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1d75c45fb2_1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g11d75c45fb2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1d75c45fb2_1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g11d75c45fb2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1d75c45fb2_1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g11d75c45fb2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1d75c45fb2_1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6" name="Google Shape;416;g11d75c45fb2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1d75c45fb2_1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" name="Google Shape;424;g11d75c45fb2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1d75c45fb2_1_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g11d75c45fb2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1d75c45fb2_1_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1" name="Google Shape;441;g11d75c45fb2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11d75c45fb2_1_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8" name="Google Shape;448;g11d75c45fb2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1e53e81613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0" name="Google Shape;460;g11e53e816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1e53e81613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9" name="Google Shape;469;g11e53e8161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1e947d9f0b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7" name="Google Shape;477;g11e947d9f0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11e947d9f0b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4" name="Google Shape;484;g11e947d9f0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1e53e81613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1" name="Google Shape;491;g11e53e8161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1e947d9f0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8" name="Google Shape;498;g11e947d9f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e947d9f0b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0" name="Google Shape;510;g11e947d9f0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1f3a96393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9" name="Google Shape;519;g11f3a963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1f3a963934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7" name="Google Shape;527;g11f3a96393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1f3a963934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4" name="Google Shape;534;g11f3a96393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1f3a963934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6" name="Google Shape;546;g11f3a96393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1f3a963934_0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8" name="Google Shape;558;g11f3a96393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876022976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1187602297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11f3a963934_0_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7" name="Google Shape;567;g11f3a963934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1f3a963934_0_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5" name="Google Shape;575;g11f3a96393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1f3a963934_0_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2" name="Google Shape;582;g11f3a96393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1204b1f9745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4" name="Google Shape;594;g1204b1f97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1204b1f9745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3" name="Google Shape;603;g1204b1f974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204b1f9745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0" name="Google Shape;610;g1204b1f974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204b1f9745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7" name="Google Shape;617;g1204b1f974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11f4cc3f04d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4" name="Google Shape;624;g11f4cc3f04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120695f316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6" name="Google Shape;636;g120695f31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120695f3161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5" name="Google Shape;645;g120695f316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876022976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1187602297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120695f3161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2" name="Google Shape;652;g120695f316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120695f3161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9" name="Google Shape;659;g120695f316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120695f3161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6" name="Google Shape;666;g120695f316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20695f3161_0_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3" name="Google Shape;673;g120695f316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120695f3161_0_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5" name="Google Shape;685;g120695f316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120695f3161_0_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7" name="Google Shape;697;g120695f316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120695f3161_0_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6" name="Google Shape;706;g120695f316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120695f3161_0_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4" name="Google Shape;714;g120695f316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11f910b088e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1" name="Google Shape;721;g11f910b088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11f910b088e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3" name="Google Shape;733;g11f910b088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1876022976_0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1187602297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1f910b088e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2" name="Google Shape;742;g11f910b088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11f910b088e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9" name="Google Shape;749;g11f910b088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11f910b088e_0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6" name="Google Shape;756;g11f910b088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120c3f6929e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8" name="Google Shape;768;g120c3f692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120c3f6929e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7" name="Google Shape;777;g120c3f6929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120c3f6929e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4" name="Google Shape;784;g120c3f6929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120c3f6929e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1" name="Google Shape;791;g120c3f6929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120ed58db9f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8" name="Google Shape;798;g120ed58db9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120ed58db9f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0" name="Google Shape;810;g120ed58db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120ed58db9f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0" name="Google Shape;820;g120ed58db9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876022976_0_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1187602297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120ed58db9f_0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9" name="Google Shape;829;g120ed58db9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120ed58db9f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6" name="Google Shape;836;g120ed58db9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120ed58db9f_0_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4" name="Google Shape;844;g120ed58db9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120ed58db9f_0_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1" name="Google Shape;851;g120ed58db9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121077a03f6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1" name="Google Shape;861;g121077a03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121077a03f6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0" name="Google Shape;870;g121077a03f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121077a03f6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7" name="Google Shape;877;g121077a03f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121077a03f6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4" name="Google Shape;884;g121077a03f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121077a03f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1" name="Google Shape;891;g121077a03f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109ffa863cd_0_3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2" name="Google Shape;902;g109ffa863cd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1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g109ffa863cd_0_27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g109ffa863cd_0_27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g109ffa863cd_0_2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g109ffa863cd_0_27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g109ffa863cd_0_27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" name="Google Shape;14;g109ffa863cd_0_2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" name="Google Shape;19;g109ffa863cd_0_24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" name="Google Shape;20;g109ffa863cd_0_2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g109ffa863cd_0_2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g109ffa863cd_0_2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g109ffa863cd_0_2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g109ffa863cd_0_25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109ffa863cd_0_25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g109ffa863cd_0_2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g109ffa863cd_0_26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g109ffa863cd_0_2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g109ffa863cd_0_2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109ffa863cd_0_2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0.xml"/><Relationship Id="rId3" Type="http://schemas.openxmlformats.org/officeDocument/2006/relationships/hyperlink" Target="https://discord.com/invite/gFKWUdTkaj" TargetMode="External"/><Relationship Id="rId4" Type="http://schemas.openxmlformats.org/officeDocument/2006/relationships/image" Target="../media/image29.png"/><Relationship Id="rId5" Type="http://schemas.openxmlformats.org/officeDocument/2006/relationships/image" Target="../media/image32.png"/></Relationships>
</file>

<file path=ppt/slides/_rels/slide101.xml.rels><?xml version="1.0" encoding="UTF-8" standalone="yes"?><Relationships xmlns="http://schemas.openxmlformats.org/package/2006/relationships"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1.xml"/><Relationship Id="rId3" Type="http://schemas.openxmlformats.org/officeDocument/2006/relationships/hyperlink" Target="https://github.com/digitalinnovationone/trilha-net-fundamentos-desafio" TargetMode="External"/><Relationship Id="rId4" Type="http://schemas.openxmlformats.org/officeDocument/2006/relationships/image" Target="../media/image34.png"/><Relationship Id="rId9" Type="http://schemas.openxmlformats.org/officeDocument/2006/relationships/image" Target="../media/image4.png"/><Relationship Id="rId5" Type="http://schemas.openxmlformats.org/officeDocument/2006/relationships/hyperlink" Target="https://github.com/leonardo-buta" TargetMode="External"/><Relationship Id="rId6" Type="http://schemas.openxmlformats.org/officeDocument/2006/relationships/hyperlink" Target="https://www.linkedin.com/in/leonardo-buta" TargetMode="External"/><Relationship Id="rId7" Type="http://schemas.openxmlformats.org/officeDocument/2006/relationships/image" Target="../media/image8.png"/><Relationship Id="rId8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time.graphics/pt/line/291016" TargetMode="External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scalablepath.com/dot-net/microsoft-dot-net-framework" TargetMode="External"/><Relationship Id="rId4" Type="http://schemas.openxmlformats.org/officeDocument/2006/relationships/hyperlink" Target="https://www.quora.com/Why-was-C-developed-when-an-object-oriented-programming-language-like-C++-already-existed" TargetMode="External"/><Relationship Id="rId5" Type="http://schemas.openxmlformats.org/officeDocument/2006/relationships/hyperlink" Target="https://docs.microsoft.com/pt-br/dotnet/core/introduction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leonardo-buta" TargetMode="External"/><Relationship Id="rId4" Type="http://schemas.openxmlformats.org/officeDocument/2006/relationships/hyperlink" Target="https://www.linkedin.com/in/leonardo-buta" TargetMode="External"/><Relationship Id="rId5" Type="http://schemas.openxmlformats.org/officeDocument/2006/relationships/image" Target="../media/image8.png"/><Relationship Id="rId6" Type="http://schemas.openxmlformats.org/officeDocument/2006/relationships/image" Target="../media/image2.png"/><Relationship Id="rId7" Type="http://schemas.openxmlformats.org/officeDocument/2006/relationships/image" Target="../media/image4.png"/><Relationship Id="rId8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otnet.microsoft.com/en-us/platform/support/policy/dotnet-core" TargetMode="External"/><Relationship Id="rId4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pt.wikipedia.org/wiki/.NET_Framework" TargetMode="External"/><Relationship Id="rId4" Type="http://schemas.openxmlformats.org/officeDocument/2006/relationships/hyperlink" Target="https://dotnet.microsoft.com/en-us/platform/support/policy/dotnet-core" TargetMode="External"/><Relationship Id="rId5" Type="http://schemas.openxmlformats.org/officeDocument/2006/relationships/hyperlink" Target="https://docs.microsoft.com/pt-br/dotnet/core/get-started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guru99.com/compiler-design-phases-of-compiler.html" TargetMode="External"/><Relationship Id="rId4" Type="http://schemas.openxmlformats.org/officeDocument/2006/relationships/hyperlink" Target="https://freecontent.manning.com/how-is-c-compiled/" TargetMode="External"/><Relationship Id="rId5" Type="http://schemas.openxmlformats.org/officeDocument/2006/relationships/image" Target="../media/image1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www.youtube.com/watch?v=afUiVvDUIRA" TargetMode="External"/><Relationship Id="rId4" Type="http://schemas.openxmlformats.org/officeDocument/2006/relationships/image" Target="../media/image35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jpdeffo.medium.com/how-dotnet-core-compilation-work-for-absolute-beginners-fdba62b3167c" TargetMode="External"/><Relationship Id="rId4" Type="http://schemas.openxmlformats.org/officeDocument/2006/relationships/hyperlink" Target="https://www.geeksforgeeks.org/what-is-just-in-time-jit-compiler-in-dot-net/" TargetMode="External"/><Relationship Id="rId5" Type="http://schemas.openxmlformats.org/officeDocument/2006/relationships/hyperlink" Target="https://www.quora.com/Is-assembly-just-another-name-for-machine-code" TargetMode="External"/><Relationship Id="rId6" Type="http://schemas.openxmlformats.org/officeDocument/2006/relationships/hyperlink" Target="https://hpc-wiki.info/hpc/Compiler" TargetMode="External"/><Relationship Id="rId7" Type="http://schemas.openxmlformats.org/officeDocument/2006/relationships/hyperlink" Target="https://freecontent.manning.com/how-is-c-compiled/" TargetMode="External"/><Relationship Id="rId8" Type="http://schemas.openxmlformats.org/officeDocument/2006/relationships/hyperlink" Target="https://codeasy.net/lesson/c_sharp_compilation_process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1.png"/><Relationship Id="rId4" Type="http://schemas.openxmlformats.org/officeDocument/2006/relationships/image" Target="../media/image1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code.visualstudio.com/download" TargetMode="External"/><Relationship Id="rId4" Type="http://schemas.openxmlformats.org/officeDocument/2006/relationships/hyperlink" Target="https://dotnet.microsoft.com/en-us/download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0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docs.microsoft.com/en-us/dotnet/core/tools/" TargetMode="External"/><Relationship Id="rId4" Type="http://schemas.openxmlformats.org/officeDocument/2006/relationships/hyperlink" Target="https://docs.microsoft.com/pt-br/dotnet/csharp/fundamentals/coding-style/coding-conventions" TargetMode="External"/><Relationship Id="rId5" Type="http://schemas.openxmlformats.org/officeDocument/2006/relationships/hyperlink" Target="https://docs.microsoft.com/en-us/dotnet/standard/design-guidelines/general-naming-conventions" TargetMode="External"/><Relationship Id="rId6" Type="http://schemas.openxmlformats.org/officeDocument/2006/relationships/hyperlink" Target="https://www.tutorialspoint.com/csharp/csharp_basic_syntax.htm" TargetMode="External"/><Relationship Id="rId7" Type="http://schemas.openxmlformats.org/officeDocument/2006/relationships/hyperlink" Target="https://www.ralms.net/dica/entity%20framework%20core/snakecase/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6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8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www.tutorialspoint.com/csharp/csharp_data_types.htm" TargetMode="External"/><Relationship Id="rId4" Type="http://schemas.openxmlformats.org/officeDocument/2006/relationships/hyperlink" Target="https://docs.microsoft.com/pt-br/dotnet/api/system.datetime?view=net-6.0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1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hyperlink" Target="https://docs.microsoft.com/pt-br/dotnet/csharp/language-reference/operators/assignment-operator" TargetMode="External"/><Relationship Id="rId4" Type="http://schemas.openxmlformats.org/officeDocument/2006/relationships/hyperlink" Target="https://pediaa.com/what-is-the-difference-between-int-parse-and-convert-toint32-in-c/" TargetMode="External"/><Relationship Id="rId5" Type="http://schemas.openxmlformats.org/officeDocument/2006/relationships/hyperlink" Target="https://www.w3schools.com/cs/cs_operators.php" TargetMode="External"/><Relationship Id="rId6" Type="http://schemas.openxmlformats.org/officeDocument/2006/relationships/hyperlink" Target="https://docs.microsoft.com/en-us/dotnet/csharp/programming-guide/types/casting-and-type-conversions" TargetMode="Externa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6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4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hyperlink" Target="https://docs.microsoft.com/pt-br/dotnet/csharp/language-reference/statements/selection-statements" TargetMode="External"/><Relationship Id="rId4" Type="http://schemas.openxmlformats.org/officeDocument/2006/relationships/hyperlink" Target="https://docs.microsoft.com/pt-br/dotnet/csharp/language-reference/operators/conditional-operator" TargetMode="Externa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6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8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5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hyperlink" Target="https://docs.microsoft.com/pt-br/dotnet/csharp/language-reference/operators/boolean-logical-operators" TargetMode="External"/><Relationship Id="rId4" Type="http://schemas.openxmlformats.org/officeDocument/2006/relationships/hyperlink" Target="https://www.w3schools.com/cs/cs_operators.php" TargetMode="Externa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6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27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hyperlink" Target="https://www.w3schools.com/cs/cs_operators.php" TargetMode="External"/><Relationship Id="rId4" Type="http://schemas.openxmlformats.org/officeDocument/2006/relationships/hyperlink" Target="https://docs.microsoft.com/pt-br/dotnet/csharp/language-reference/operators/arithmetic-operators" TargetMode="External"/><Relationship Id="rId5" Type="http://schemas.openxmlformats.org/officeDocument/2006/relationships/hyperlink" Target="https://www.educba.com/math-functions-in-c-sharp/" TargetMode="Externa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36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hyperlink" Target="https://docs.microsoft.com/pt-br/dotnet/csharp/language-reference/statements/iteration-statements" TargetMode="External"/><Relationship Id="rId4" Type="http://schemas.openxmlformats.org/officeDocument/2006/relationships/hyperlink" Target="https://wellsb.com/csharp/beginners/create-menu-csharp-console-application" TargetMode="External"/><Relationship Id="rId5" Type="http://schemas.openxmlformats.org/officeDocument/2006/relationships/hyperlink" Target="https://www.programiz.com/csharp-programming/do-while-loop" TargetMode="External"/><Relationship Id="rId6" Type="http://schemas.openxmlformats.org/officeDocument/2006/relationships/hyperlink" Target="https://www.bestprog.net/en/2019/11/13/c-the-do-while-loop-examples-of-using/" TargetMode="Externa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6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30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Relationship Id="rId3" Type="http://schemas.openxmlformats.org/officeDocument/2006/relationships/hyperlink" Target="https://docs.microsoft.com/pt-br/visualstudio/extensibility/internals/solution-dot-sln-file?view=vs-2022" TargetMode="External"/><Relationship Id="rId4" Type="http://schemas.openxmlformats.org/officeDocument/2006/relationships/hyperlink" Target="https://docs.microsoft.com/pt-br/aspnet/web-forms/overview/deployment/web-deployment-in-the-enterprise/understanding-the-project-file" TargetMode="External"/><Relationship Id="rId5" Type="http://schemas.openxmlformats.org/officeDocument/2006/relationships/hyperlink" Target="https://code.visualstudio.com/docs/languages/csharp" TargetMode="External"/><Relationship Id="rId6" Type="http://schemas.openxmlformats.org/officeDocument/2006/relationships/hyperlink" Target="https://docs.microsoft.com/pt-br/visualstudio/ide/solutions-and-projects-in-visual-studio?view=vs-2022" TargetMode="Externa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1.xml"/><Relationship Id="rId3" Type="http://schemas.openxmlformats.org/officeDocument/2006/relationships/image" Target="../media/image33.png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<Relationship Id="rId3" Type="http://schemas.openxmlformats.org/officeDocument/2006/relationships/hyperlink" Target="https://docs.microsoft.com/pt-br/dotnet/csharp/programming-guide/arrays/" TargetMode="External"/><Relationship Id="rId4" Type="http://schemas.openxmlformats.org/officeDocument/2006/relationships/hyperlink" Target="https://docs.microsoft.com/pt-br/dotnet/api/system.collections.generic.list-1?view=net-6.0" TargetMode="External"/><Relationship Id="rId5" Type="http://schemas.openxmlformats.org/officeDocument/2006/relationships/hyperlink" Target="https://www.codecademy.com/learn/learn-c-sharp/modules/learn-csharp-arrays-and-loops/cheatsheet" TargetMode="Externa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4.xml"/><Relationship Id="rId3" Type="http://schemas.openxmlformats.org/officeDocument/2006/relationships/image" Target="../media/image6.png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7.xml"/><Relationship Id="rId3" Type="http://schemas.openxmlformats.org/officeDocument/2006/relationships/hyperlink" Target="https://www.macoratti.net/13/09/net_pcod1.htm" TargetMode="External"/><Relationship Id="rId4" Type="http://schemas.openxmlformats.org/officeDocument/2006/relationships/hyperlink" Target="https://www.programiz.com/csharp-programming/comments" TargetMode="External"/><Relationship Id="rId5" Type="http://schemas.openxmlformats.org/officeDocument/2006/relationships/hyperlink" Target="https://docs.microsoft.com/pt-br/dotnet/csharp/language-reference/language-specification/documentation-comments" TargetMode="External"/><Relationship Id="rId6" Type="http://schemas.openxmlformats.org/officeDocument/2006/relationships/hyperlink" Target="https://www.pluralsight.com/guides/multiline-comments-in-csharp" TargetMode="Externa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Relationship Id="rId3" Type="http://schemas.openxmlformats.org/officeDocument/2006/relationships/hyperlink" Target="https://github.com/leonardo-buta" TargetMode="External"/><Relationship Id="rId4" Type="http://schemas.openxmlformats.org/officeDocument/2006/relationships/hyperlink" Target="https://www.linkedin.com/in/leonardo-buta" TargetMode="External"/><Relationship Id="rId5" Type="http://schemas.openxmlformats.org/officeDocument/2006/relationships/image" Target="../media/image8.png"/><Relationship Id="rId6" Type="http://schemas.openxmlformats.org/officeDocument/2006/relationships/image" Target="../media/image2.png"/><Relationship Id="rId7" Type="http://schemas.openxmlformats.org/officeDocument/2006/relationships/image" Target="../media/image4.png"/><Relationship Id="rId8" Type="http://schemas.openxmlformats.org/officeDocument/2006/relationships/image" Target="../media/image3.png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Leonardo Buta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 .NET</a:t>
            </a:r>
            <a:endParaRPr sz="16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@llbuta</a:t>
            </a:r>
            <a:endParaRPr b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https://www.linkedin.com/in/leonardo-buta</a:t>
            </a:r>
            <a:endParaRPr b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Fundamentos .NET</a:t>
            </a:r>
            <a:endParaRPr b="1" sz="40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sz="40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sz="40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pic>
        <p:nvPicPr>
          <p:cNvPr id="60" name="Google Shape;6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925" y="3981700"/>
            <a:ext cx="3936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575" y="4392025"/>
            <a:ext cx="478300" cy="47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Fundamentos .NET</a:t>
            </a:r>
            <a:endParaRPr b="1" i="0" sz="14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.NET, história, versões, usos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2" name="Google Shape;15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76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2400" u="none" cap="none" strike="noStrik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b="0" i="0" lang="en-US" sz="2400" u="sng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Online (Discord)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2" name="Google Shape;91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55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b="0" i="0" sz="55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3" name="Google Shape;91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4" name="Google Shape;914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122ee73d252_0_0"/>
          <p:cNvSpPr txBox="1"/>
          <p:nvPr/>
        </p:nvSpPr>
        <p:spPr>
          <a:xfrm>
            <a:off x="565525" y="1293025"/>
            <a:ext cx="80169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Repositório do desafio: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1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https://github.com/digitalinnovationone/trilha-net-fundamentos-desafio</a:t>
            </a:r>
            <a:endParaRPr b="1" sz="19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9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1" name="Google Shape;921;g122ee73d252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 de projeto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2" name="Google Shape;922;g122ee73d252_0_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pic>
        <p:nvPicPr>
          <p:cNvPr id="923" name="Google Shape;923;g122ee73d252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8450" y="621375"/>
            <a:ext cx="1231350" cy="1231350"/>
          </a:xfrm>
          <a:prstGeom prst="rect">
            <a:avLst/>
          </a:prstGeom>
          <a:noFill/>
          <a:ln>
            <a:noFill/>
          </a:ln>
        </p:spPr>
      </p:pic>
      <p:sp>
        <p:nvSpPr>
          <p:cNvPr id="924" name="Google Shape;924;g122ee73d252_0_0"/>
          <p:cNvSpPr txBox="1"/>
          <p:nvPr/>
        </p:nvSpPr>
        <p:spPr>
          <a:xfrm>
            <a:off x="578425" y="2541400"/>
            <a:ext cx="7991100" cy="207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Canal Youtube: Leonardo Buta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GitHub: </a:t>
            </a:r>
            <a:r>
              <a:rPr lang="en-US" sz="24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https://github.com/leonardo-buta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Linkedin: </a:t>
            </a: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https://www.linkedin.com/in/leonardo-buta</a:t>
            </a:r>
            <a:endParaRPr sz="2400" u="sng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Instagram: @llbuta</a:t>
            </a:r>
            <a:endParaRPr sz="2400" u="sng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1" sz="19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5" name="Google Shape;925;g122ee73d252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9825" y="3782450"/>
            <a:ext cx="308900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6" name="Google Shape;926;g122ee73d252_0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7475" y="3388850"/>
            <a:ext cx="3936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7" name="Google Shape;927;g122ee73d252_0_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49825" y="3079950"/>
            <a:ext cx="308900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8" name="Google Shape;928;g122ee73d252_0_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49825" y="2723100"/>
            <a:ext cx="308900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.NET é uma plataforma de desenvolvimento unificado que permite a construção de sistemas e aplicações.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C# é uma linguagem de programação usada no .NET.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ao .NET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g109ffa863cd_0_3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f3ae240cbb_0_0"/>
          <p:cNvSpPr txBox="1"/>
          <p:nvPr/>
        </p:nvSpPr>
        <p:spPr>
          <a:xfrm>
            <a:off x="563550" y="1799950"/>
            <a:ext cx="8016900" cy="29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Microsoft começou a trabalhar no C# no final dos anos 90, tendo sua primeira versão do framework lançada em 2002, tendo como objetivo competir com o Java.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conceito de multiplataforma era estrondoso na época, e a Microsoft trabalhou em melhorias e implementações do Java em sua plataforma, mas foi impedida pela Sun.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gf3ae240cbb_0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História do .NET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gf3ae240cbb_0_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f3ae240cbb_0_14"/>
          <p:cNvSpPr txBox="1"/>
          <p:nvPr/>
        </p:nvSpPr>
        <p:spPr>
          <a:xfrm>
            <a:off x="563550" y="1799950"/>
            <a:ext cx="8016900" cy="294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Isso motivou a Microsoft a desenvolver um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ecossistema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integrado ao Windows, que fosse fácil para desenvolver aplicativos desktop e web, e que e fosse amarrado apenas ao Windows, aumentando assim a sua relevância.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f3ae240cbb_0_14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História do .NET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gf3ae240cbb_0_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3ae240cbb_0_21"/>
          <p:cNvSpPr txBox="1"/>
          <p:nvPr/>
        </p:nvSpPr>
        <p:spPr>
          <a:xfrm>
            <a:off x="632425" y="3464950"/>
            <a:ext cx="8016900" cy="12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9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https://time.graphics/pt/line/291016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f3ae240cbb_0_21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Evolução </a:t>
            </a: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.NET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gf3ae240cbb_0_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pic>
        <p:nvPicPr>
          <p:cNvPr id="182" name="Google Shape;182;gf3ae240cbb_0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325" y="1529313"/>
            <a:ext cx="7883102" cy="22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f3ae240cbb_0_8"/>
          <p:cNvSpPr txBox="1"/>
          <p:nvPr/>
        </p:nvSpPr>
        <p:spPr>
          <a:xfrm>
            <a:off x="543025" y="1902100"/>
            <a:ext cx="8061900" cy="216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17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7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https://www.scalablepath.com/dot-net/microsoft-dot-net-framework</a:t>
            </a:r>
            <a:endParaRPr sz="17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17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7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https://www.quora.com/Why-was-C-developed-when-an-object-oriented-programming-language-like-C++-already-existed</a:t>
            </a:r>
            <a:endParaRPr sz="17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17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7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https://docs.microsoft.com/pt-br/dotnet/core/introduction</a:t>
            </a:r>
            <a:endParaRPr sz="17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17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17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f3ae240cbb_0_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gf3ae240cbb_0_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6d3f5ae16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g116d3f5ae16_0_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sp>
        <p:nvSpPr>
          <p:cNvPr id="196" name="Google Shape;196;g116d3f5ae16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cap="none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b="1" i="0" sz="2800" cap="none" strike="sng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116d3f5ae16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Introdução ao .NET, história, versões, usos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116d3f5ae16_0_0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116d3f5ae16_0_0"/>
          <p:cNvSpPr/>
          <p:nvPr/>
        </p:nvSpPr>
        <p:spPr>
          <a:xfrm>
            <a:off x="2262750" y="2865875"/>
            <a:ext cx="649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Diferenças entre .NET Framework (Legado) e .NET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16d3f5ae16_0_0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116d3f5ae16_0_0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Compilador .NET e seu funcionamento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19d7336f2c_0_1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Fundamentos .NET</a:t>
            </a:r>
            <a:endParaRPr b="1" i="0" sz="14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119d7336f2c_0_1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b="1" lang="en-US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8" name="Google Shape;208;g119d7336f2c_0_1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Diferenças entre .NET Framework (Legado) e .NET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9" name="Google Shape;209;g119d7336f2c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g119d7336f2c_0_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19d7336f2c_0_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sp>
        <p:nvSpPr>
          <p:cNvPr id="216" name="Google Shape;216;g119d7336f2c_0_15"/>
          <p:cNvSpPr txBox="1"/>
          <p:nvPr/>
        </p:nvSpPr>
        <p:spPr>
          <a:xfrm>
            <a:off x="718150" y="240175"/>
            <a:ext cx="3000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Diferenças </a:t>
            </a:r>
            <a:endParaRPr sz="40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7" name="Google Shape;217;g119d7336f2c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450" y="1387100"/>
            <a:ext cx="5894500" cy="29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9d7336f2c_0_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sp>
        <p:nvSpPr>
          <p:cNvPr id="223" name="Google Shape;223;g119d7336f2c_0_50"/>
          <p:cNvSpPr txBox="1"/>
          <p:nvPr/>
        </p:nvSpPr>
        <p:spPr>
          <a:xfrm>
            <a:off x="718150" y="240175"/>
            <a:ext cx="7443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Versões .NET Framework</a:t>
            </a:r>
            <a:endParaRPr sz="40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4" name="Google Shape;224;g119d7336f2c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650" y="1105625"/>
            <a:ext cx="6901169" cy="3798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9ffa863cd_0_0"/>
          <p:cNvSpPr txBox="1"/>
          <p:nvPr/>
        </p:nvSpPr>
        <p:spPr>
          <a:xfrm>
            <a:off x="565525" y="636550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 Mim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7" name="Google Shape;67;g109ffa863cd_0_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sp>
        <p:nvSpPr>
          <p:cNvPr id="68" name="Google Shape;68;g109ffa863cd_0_0"/>
          <p:cNvSpPr txBox="1"/>
          <p:nvPr/>
        </p:nvSpPr>
        <p:spPr>
          <a:xfrm>
            <a:off x="565525" y="1481050"/>
            <a:ext cx="7991100" cy="32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 .NET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me motiva é mudar a vida das pessoas através da tecnologia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Gosto de viajar, jogos e tudo do mundo da tecnologia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Canal Youtube: Leonardo Buta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GitHub: </a:t>
            </a:r>
            <a:r>
              <a:rPr lang="en-US" sz="24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https://github.com/leonardo-buta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Linkedin: </a:t>
            </a: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https://www.linkedin.com/in/leonardo-buta</a:t>
            </a:r>
            <a:endParaRPr sz="2400" u="sng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Instagram: @llbuta</a:t>
            </a:r>
            <a:endParaRPr sz="2400" u="sng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1" sz="19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" name="Google Shape;69;g109ffa863cd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825" y="4087250"/>
            <a:ext cx="308900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g109ffa863cd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7475" y="3693650"/>
            <a:ext cx="3936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g109ffa863cd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9825" y="3384750"/>
            <a:ext cx="308900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g109ffa863cd_0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9825" y="3027900"/>
            <a:ext cx="308900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19d7336f2c_0_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sp>
        <p:nvSpPr>
          <p:cNvPr id="230" name="Google Shape;230;g119d7336f2c_0_67"/>
          <p:cNvSpPr txBox="1"/>
          <p:nvPr/>
        </p:nvSpPr>
        <p:spPr>
          <a:xfrm>
            <a:off x="718150" y="240175"/>
            <a:ext cx="7443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Versões .NET </a:t>
            </a:r>
            <a:endParaRPr sz="400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1" name="Google Shape;231;g119d7336f2c_0_67"/>
          <p:cNvSpPr txBox="1"/>
          <p:nvPr/>
        </p:nvSpPr>
        <p:spPr>
          <a:xfrm>
            <a:off x="563550" y="3881050"/>
            <a:ext cx="80169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https://dotnet.microsoft.com/en-us/platform/support/policy/dotnet-core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2" name="Google Shape;232;g119d7336f2c_0_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0600" y="1328825"/>
            <a:ext cx="7489848" cy="213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19d7336f2c_0_43"/>
          <p:cNvSpPr txBox="1"/>
          <p:nvPr/>
        </p:nvSpPr>
        <p:spPr>
          <a:xfrm>
            <a:off x="565525" y="2338825"/>
            <a:ext cx="8016900" cy="209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https://pt.wikipedia.org/wiki/.NET_Framework</a:t>
            </a:r>
            <a:endParaRPr sz="19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https://dotnet.microsoft.com/en-us/platform/support/policy/dotnet-core</a:t>
            </a:r>
            <a:endParaRPr sz="19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https://docs.microsoft.com/pt-br/dotnet/core/get-started</a:t>
            </a:r>
            <a:endParaRPr sz="19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19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19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19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119d7336f2c_0_4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9" name="Google Shape;239;g119d7336f2c_0_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1de86916bf_0_10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5" name="Google Shape;245;g11de86916bf_0_10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sp>
        <p:nvSpPr>
          <p:cNvPr id="246" name="Google Shape;246;g11de86916bf_0_10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cap="none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b="1" i="0" sz="2800" cap="none" strike="sng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g11de86916bf_0_10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Introdução ao .NET, história, versões, usos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g11de86916bf_0_100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11de86916bf_0_100"/>
          <p:cNvSpPr/>
          <p:nvPr/>
        </p:nvSpPr>
        <p:spPr>
          <a:xfrm>
            <a:off x="2262750" y="2865875"/>
            <a:ext cx="649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Diferenças entre .NET Framework (Legado) e .NET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11de86916bf_0_100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11de86916bf_0_100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Compilador .NET e seu funcionamento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1de86916bf_0_0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Fundamentos .NET</a:t>
            </a:r>
            <a:endParaRPr b="1" i="0" sz="14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11de86916bf_0_0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b="1" lang="en-US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8" name="Google Shape;258;g11de86916bf_0_0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Compilador .NET e seu funcionamento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9" name="Google Shape;259;g11de86916bf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g11de86916bf_0_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1de86916bf_0_9"/>
          <p:cNvSpPr txBox="1"/>
          <p:nvPr/>
        </p:nvSpPr>
        <p:spPr>
          <a:xfrm>
            <a:off x="565525" y="1481050"/>
            <a:ext cx="6965700" cy="3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Linguagem de alto nível: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linguagem que entendemos e escrevemos nosso código fonte.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Linguagem de baixo nível: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linguagem que a máquina entende. Possui pouca abstração, sendo difícil de entender.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g11de86916bf_0_9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um compilador?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7" name="Google Shape;267;g11de86916bf_0_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1de86916bf_0_4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Hello world!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3" name="Google Shape;273;g11de86916bf_0_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pic>
        <p:nvPicPr>
          <p:cNvPr id="274" name="Google Shape;274;g11de86916bf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525" y="1384000"/>
            <a:ext cx="6459825" cy="363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1de86916bf_0_28"/>
          <p:cNvSpPr txBox="1"/>
          <p:nvPr/>
        </p:nvSpPr>
        <p:spPr>
          <a:xfrm>
            <a:off x="565525" y="1481050"/>
            <a:ext cx="8016900" cy="149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g11de86916bf_0_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Assembly e Machine Code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1" name="Google Shape;281;g11de86916bf_0_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pic>
        <p:nvPicPr>
          <p:cNvPr id="282" name="Google Shape;282;g11de86916bf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3725" y="1544475"/>
            <a:ext cx="3912324" cy="33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1de86916bf_0_36"/>
          <p:cNvSpPr txBox="1"/>
          <p:nvPr/>
        </p:nvSpPr>
        <p:spPr>
          <a:xfrm>
            <a:off x="565525" y="1481050"/>
            <a:ext cx="80169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Compilador: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É um programa que realiza a conversão de linguagem de alto nível para baixo nível.</a:t>
            </a:r>
            <a:endParaRPr b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g11de86916bf_0_36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um compilador?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9" name="Google Shape;289;g11de86916bf_0_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pic>
        <p:nvPicPr>
          <p:cNvPr id="290" name="Google Shape;290;g11de86916bf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29225"/>
            <a:ext cx="7666725" cy="208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1de86916bf_0_59"/>
          <p:cNvSpPr txBox="1"/>
          <p:nvPr/>
        </p:nvSpPr>
        <p:spPr>
          <a:xfrm>
            <a:off x="681975" y="4027650"/>
            <a:ext cx="6775800" cy="11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https://www.guru99.com/compiler-design-phases-of-compiler.html</a:t>
            </a:r>
            <a:endParaRPr b="1"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18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https://freecontent.manning.com/how-is-c-compiled</a:t>
            </a:r>
            <a:endParaRPr b="1" sz="18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g11de86916bf_0_59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Fases de um compilador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7" name="Google Shape;297;g11de86916bf_0_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pic>
        <p:nvPicPr>
          <p:cNvPr id="298" name="Google Shape;298;g11de86916bf_0_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238" y="1438325"/>
            <a:ext cx="8195535" cy="22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1de86916bf_0_7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Compilador do .NET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4" name="Google Shape;304;g11de86916bf_0_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pic>
        <p:nvPicPr>
          <p:cNvPr id="305" name="Google Shape;305;g11de86916bf_0_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825" y="1584925"/>
            <a:ext cx="8010525" cy="267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 txBox="1"/>
          <p:nvPr/>
        </p:nvSpPr>
        <p:spPr>
          <a:xfrm>
            <a:off x="565525" y="1857725"/>
            <a:ext cx="8016900" cy="27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76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Apresentar a história do .NET, como surgiu, aplicações e o que você pode fazer com ele.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evolução da plataforma .NET.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Principais IDEs.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76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Apresentar de maneira prática seus fundamentos e sua lógica de programação, criando algoritmos para demonstrar seu uso.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1de86916bf_0_7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Código Fonte              IL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1" name="Google Shape;311;g11de86916bf_0_7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pic>
        <p:nvPicPr>
          <p:cNvPr id="312" name="Google Shape;312;g11de86916bf_0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363" y="1558975"/>
            <a:ext cx="7153275" cy="31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1de86916bf_0_5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Compilador e Transpilador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8" name="Google Shape;318;g11de86916bf_0_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sp>
        <p:nvSpPr>
          <p:cNvPr id="319" name="Google Shape;319;g11de86916bf_0_52"/>
          <p:cNvSpPr txBox="1"/>
          <p:nvPr/>
        </p:nvSpPr>
        <p:spPr>
          <a:xfrm>
            <a:off x="565525" y="1481050"/>
            <a:ext cx="7487400" cy="353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Compilador: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É um programa que realiza a conversão de linguagem de alto nível para baixo nível. Exemplo: C#, Java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Transpilador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É a conversão de uma linguagem ou implementação para outra. A sua saída permanece em linguagem de alto nível.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Exemplo: Typescript para Javascript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1de86916bf_0_94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Nem toda linguagem é compilada!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5" name="Google Shape;325;g11de86916bf_0_9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sp>
        <p:nvSpPr>
          <p:cNvPr id="326" name="Google Shape;326;g11de86916bf_0_94"/>
          <p:cNvSpPr txBox="1"/>
          <p:nvPr/>
        </p:nvSpPr>
        <p:spPr>
          <a:xfrm>
            <a:off x="565525" y="1785675"/>
            <a:ext cx="7046100" cy="32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Linguagem compilada: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São linguagens o código fonte é traduzido para o código de máquina. 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Exemplo: C#, Java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Linguagem interpretada: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São linguagens que fazem a leitura e interpretação diretamente do código fonte.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Exemplo: Javascript, PHP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192a971202_0_0"/>
          <p:cNvSpPr txBox="1"/>
          <p:nvPr/>
        </p:nvSpPr>
        <p:spPr>
          <a:xfrm>
            <a:off x="565525" y="504075"/>
            <a:ext cx="8016900" cy="306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9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Vídeo: Compilador (O Programa Essencial de Todos os Programadores) - Código Fonte TV</a:t>
            </a:r>
            <a:endParaRPr sz="19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9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https://www.youtube.com/watch?v=afUiVvDUIRA</a:t>
            </a:r>
            <a:endParaRPr/>
          </a:p>
        </p:txBody>
      </p:sp>
      <p:sp>
        <p:nvSpPr>
          <p:cNvPr id="332" name="Google Shape;332;g1192a971202_0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3" name="Google Shape;333;g1192a971202_0_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pic>
        <p:nvPicPr>
          <p:cNvPr id="334" name="Google Shape;334;g1192a971202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2750" y="2735625"/>
            <a:ext cx="4126125" cy="2320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f3b8623a98_0_6"/>
          <p:cNvSpPr txBox="1"/>
          <p:nvPr/>
        </p:nvSpPr>
        <p:spPr>
          <a:xfrm>
            <a:off x="565525" y="1045100"/>
            <a:ext cx="8016900" cy="36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https://jpdeffo.medium.com/how-dotnet-core-compilation-work-for-absolute-beginners-fdba62b3167c</a:t>
            </a:r>
            <a:endParaRPr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https://www.geeksforgeeks.org/what-is-just-in-time-jit-compiler-in-dot-net/</a:t>
            </a:r>
            <a:endParaRPr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https://www.quora.com/Is-assembly-just-another-name-for-machine-code</a:t>
            </a:r>
            <a:endParaRPr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https://hpc-wiki.info/hpc/Compiler</a:t>
            </a:r>
            <a:endParaRPr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https://freecontent.manning.com/how-is-c-compiled/</a:t>
            </a:r>
            <a:endParaRPr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https://codeasy.net/lesson/c_sharp_compilation_process</a:t>
            </a:r>
            <a:endParaRPr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gf3b8623a98_0_6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1" name="Google Shape;341;gf3b8623a98_0_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1de86916bf_0_11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7" name="Google Shape;347;g11de86916bf_0_1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sp>
        <p:nvSpPr>
          <p:cNvPr id="348" name="Google Shape;348;g11de86916bf_0_111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cap="none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b="1" i="0" sz="2800" cap="none" strike="sng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g11de86916bf_0_111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Introdução ao .NET, história, versões, usos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g11de86916bf_0_111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g11de86916bf_0_111"/>
          <p:cNvSpPr/>
          <p:nvPr/>
        </p:nvSpPr>
        <p:spPr>
          <a:xfrm>
            <a:off x="2262750" y="2865875"/>
            <a:ext cx="649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Diferenças entre .NET Framework (Legado) e .NET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g11de86916bf_0_111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3</a:t>
            </a:r>
            <a:endParaRPr b="1" sz="2800" strike="sng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g11de86916bf_0_111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Compilador .NET e seu funcionamento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1de86916bf_0_12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9" name="Google Shape;359;g11de86916bf_0_122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b="1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i="0" sz="2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g11de86916bf_0_122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Configuração do Ambiente e IDEs</a:t>
            </a:r>
            <a:endParaRPr b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g11de86916bf_0_122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g11de86916bf_0_122"/>
          <p:cNvSpPr/>
          <p:nvPr/>
        </p:nvSpPr>
        <p:spPr>
          <a:xfrm>
            <a:off x="2262750" y="2865875"/>
            <a:ext cx="649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Sintaxe e Indentação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g11de86916bf_0_122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g11de86916bf_0_122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 de dados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g11de86916bf_0_1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1de86916bf_0_133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Fundamentos .NET</a:t>
            </a:r>
            <a:endParaRPr b="1" i="0" sz="14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g11de86916bf_0_133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b="1" lang="en-US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2" name="Google Shape;372;g11de86916bf_0_133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Configuração do Ambiente e IDEs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73" name="Google Shape;373;g11de86916bf_0_1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g11de86916bf_0_1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1d75c45fb2_1_0"/>
          <p:cNvSpPr txBox="1"/>
          <p:nvPr/>
        </p:nvSpPr>
        <p:spPr>
          <a:xfrm>
            <a:off x="565525" y="1481050"/>
            <a:ext cx="7019100" cy="30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 IDE (Integrated Development Environment), ou ambiente de desenvolvimento integrado, é um software que facilita e integra diversas facilidades para a escrita e depuração do código.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g11d75c45fb2_1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uma IDE ?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1" name="Google Shape;381;g11d75c45fb2_1_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1d75c45fb2_1_20"/>
          <p:cNvSpPr txBox="1"/>
          <p:nvPr/>
        </p:nvSpPr>
        <p:spPr>
          <a:xfrm>
            <a:off x="565525" y="1481050"/>
            <a:ext cx="70191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É a principal IDE para o .NET, com suporte para o C#, C++, Python, Node.js, Unity e mobile.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Vantagens</a:t>
            </a:r>
            <a:endParaRPr b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Versão gratuita (Community)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Debug rico em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detalhes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Disponível para Windows e Mac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g11d75c45fb2_1_2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Visual Studio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8" name="Google Shape;388;g11d75c45fb2_1_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pic>
        <p:nvPicPr>
          <p:cNvPr id="389" name="Google Shape;389;g11d75c45fb2_1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6475" y="2307100"/>
            <a:ext cx="1284350" cy="128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Nenhum conhecimento prévio,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porém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ajudaria muito conhecer lógica de programação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6" name="Google Shape;86;g116295da5bc_0_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1d75c45fb2_1_7"/>
          <p:cNvSpPr txBox="1"/>
          <p:nvPr/>
        </p:nvSpPr>
        <p:spPr>
          <a:xfrm>
            <a:off x="565525" y="1481050"/>
            <a:ext cx="7019100" cy="30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Desvantagens</a:t>
            </a:r>
            <a:endParaRPr b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 disponível para Linux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Performance. Exige muitos recursos da máquina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g11d75c45fb2_1_7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Visual Studio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6" name="Google Shape;396;g11d75c45fb2_1_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pic>
        <p:nvPicPr>
          <p:cNvPr id="397" name="Google Shape;397;g11d75c45fb2_1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5600" y="1850775"/>
            <a:ext cx="1284350" cy="128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1d75c45fb2_1_27"/>
          <p:cNvSpPr txBox="1"/>
          <p:nvPr/>
        </p:nvSpPr>
        <p:spPr>
          <a:xfrm>
            <a:off x="565525" y="1481050"/>
            <a:ext cx="70191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VS Code é um editor de texto usado para facilitar o desenvolvimento de diversas linguagens.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Vantagens</a:t>
            </a:r>
            <a:endParaRPr b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Totalmente gratuito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Possibilidade de instalar extensões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Disponível para Windows, Mac e Linux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Muito leve em performance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g11d75c45fb2_1_27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Visual Studio Code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4" name="Google Shape;404;g11d75c45fb2_1_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pic>
        <p:nvPicPr>
          <p:cNvPr id="405" name="Google Shape;405;g11d75c45fb2_1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1850" y="2056000"/>
            <a:ext cx="1622775" cy="162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1d75c45fb2_1_35"/>
          <p:cNvSpPr txBox="1"/>
          <p:nvPr/>
        </p:nvSpPr>
        <p:spPr>
          <a:xfrm>
            <a:off x="565525" y="1481050"/>
            <a:ext cx="70191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Desv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antagens</a:t>
            </a:r>
            <a:endParaRPr b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É necessário uma configuração inicial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Não muito intuitivo para algumas funcionalidades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g11d75c45fb2_1_35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Visual Studio Code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2" name="Google Shape;412;g11d75c45fb2_1_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pic>
        <p:nvPicPr>
          <p:cNvPr id="413" name="Google Shape;413;g11d75c45fb2_1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1850" y="1518575"/>
            <a:ext cx="1622775" cy="162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11d75c45fb2_1_42"/>
          <p:cNvSpPr txBox="1"/>
          <p:nvPr/>
        </p:nvSpPr>
        <p:spPr>
          <a:xfrm>
            <a:off x="565525" y="1481050"/>
            <a:ext cx="7019100" cy="35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Van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tagens</a:t>
            </a:r>
            <a:endParaRPr b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Rico em funcionalidades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Forte integração com o .NET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Facilidade em trabalhar com o Unity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Recomendações de refatoração de código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Atalhos e comandos que aumentam a produtividade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g11d75c45fb2_1_4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Rider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0" name="Google Shape;420;g11d75c45fb2_1_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pic>
        <p:nvPicPr>
          <p:cNvPr id="421" name="Google Shape;421;g11d75c45fb2_1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9225" y="1163597"/>
            <a:ext cx="3853200" cy="140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1d75c45fb2_1_50"/>
          <p:cNvSpPr txBox="1"/>
          <p:nvPr/>
        </p:nvSpPr>
        <p:spPr>
          <a:xfrm>
            <a:off x="565525" y="1481050"/>
            <a:ext cx="7019100" cy="20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Desv</a:t>
            </a: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antagens</a:t>
            </a:r>
            <a:endParaRPr b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Pago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Performance. Exige muitos recursos da máquina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g11d75c45fb2_1_5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Rider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8" name="Google Shape;428;g11d75c45fb2_1_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pic>
        <p:nvPicPr>
          <p:cNvPr id="429" name="Google Shape;429;g11d75c45fb2_1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9225" y="1163597"/>
            <a:ext cx="3853200" cy="140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1d75c45fb2_1_58"/>
          <p:cNvSpPr txBox="1"/>
          <p:nvPr/>
        </p:nvSpPr>
        <p:spPr>
          <a:xfrm>
            <a:off x="565525" y="1481050"/>
            <a:ext cx="7019100" cy="33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Vamos instalar: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.NET SDK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 Code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g11d75c45fb2_1_5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Configurando nosso ambiente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6" name="Google Shape;436;g11d75c45fb2_1_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pic>
        <p:nvPicPr>
          <p:cNvPr id="437" name="Google Shape;437;g11d75c45fb2_1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7775" y="2091138"/>
            <a:ext cx="961225" cy="9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g11d75c45fb2_1_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9050" y="2091138"/>
            <a:ext cx="961225" cy="96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1d75c45fb2_1_66"/>
          <p:cNvSpPr txBox="1"/>
          <p:nvPr/>
        </p:nvSpPr>
        <p:spPr>
          <a:xfrm>
            <a:off x="565525" y="1045100"/>
            <a:ext cx="8016900" cy="36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https://code.visualstudio.com/download</a:t>
            </a:r>
            <a:endParaRPr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https://dotnet.microsoft.com/en-us/download</a:t>
            </a:r>
            <a:endParaRPr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g11d75c45fb2_1_66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5" name="Google Shape;445;g11d75c45fb2_1_6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1d75c45fb2_1_7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1" name="Google Shape;451;g11d75c45fb2_1_7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i="0" sz="2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2" name="Google Shape;452;g11d75c45fb2_1_7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Configuração do Ambiente e IDEs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g11d75c45fb2_1_74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g11d75c45fb2_1_74"/>
          <p:cNvSpPr/>
          <p:nvPr/>
        </p:nvSpPr>
        <p:spPr>
          <a:xfrm>
            <a:off x="2262750" y="2865875"/>
            <a:ext cx="649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Sintaxe e Indentação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g11d75c45fb2_1_74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6" name="Google Shape;456;g11d75c45fb2_1_74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 de dados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g11d75c45fb2_1_7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1e53e81613_0_0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Fundamentos .NET</a:t>
            </a:r>
            <a:endParaRPr b="1" i="0" sz="14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g11e53e81613_0_0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b="1" lang="en-US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4" name="Google Shape;464;g11e53e81613_0_0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Sintaxe e Indentação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65" name="Google Shape;465;g11e53e81613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g11e53e81613_0_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11e53e81613_0_22"/>
          <p:cNvSpPr txBox="1"/>
          <p:nvPr/>
        </p:nvSpPr>
        <p:spPr>
          <a:xfrm>
            <a:off x="565525" y="1481050"/>
            <a:ext cx="7019100" cy="14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Vamos estudar como é composto um projeto, classes e suas convenções no C#!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g11e53e81613_0_2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Sintaxe e convenções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3" name="Google Shape;473;g11e53e81613_0_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pic>
        <p:nvPicPr>
          <p:cNvPr id="474" name="Google Shape;474;g11e53e81613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4245" y="2709620"/>
            <a:ext cx="2213325" cy="221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b="1" i="0" sz="2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Introdução ao .NET, história, versões, usos</a:t>
            </a:r>
            <a:endParaRPr b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2262750" y="2865875"/>
            <a:ext cx="649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Diferenças entre .NET Framework (Legado) e .NET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Compilador .NET e seu funcionamento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1e947d9f0b_0_19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0" name="Google Shape;480;g11e947d9f0b_0_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pic>
        <p:nvPicPr>
          <p:cNvPr id="481" name="Google Shape;481;g11e947d9f0b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3500" y="1392200"/>
            <a:ext cx="5639875" cy="368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1e947d9f0b_0_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Cases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7" name="Google Shape;487;g11e947d9f0b_0_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pic>
        <p:nvPicPr>
          <p:cNvPr id="488" name="Google Shape;488;g11e947d9f0b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7750" y="1626775"/>
            <a:ext cx="7143750" cy="24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1e53e81613_0_16"/>
          <p:cNvSpPr txBox="1"/>
          <p:nvPr/>
        </p:nvSpPr>
        <p:spPr>
          <a:xfrm>
            <a:off x="565525" y="1045100"/>
            <a:ext cx="8016900" cy="36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https://docs.microsoft.com/en-us/dotnet/core/tools/</a:t>
            </a:r>
            <a:endParaRPr sz="19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https://docs.microsoft.com/pt-br/dotnet/csharp/fundamentals/coding-style/coding-conventions</a:t>
            </a:r>
            <a:endParaRPr sz="19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https://docs.microsoft.com/en-us/dotnet/standard/design-guidelines/general-naming-conventions</a:t>
            </a:r>
            <a:endParaRPr sz="19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https://www.tutorialspoint.com/csharp/csharp_basic_syntax.htm</a:t>
            </a:r>
            <a:endParaRPr sz="19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https://www.ralms.net/dica/entity%20framework%20core/snakecase/</a:t>
            </a:r>
            <a:endParaRPr sz="19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g11e53e81613_0_16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5" name="Google Shape;495;g11e53e81613_0_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1e947d9f0b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1" name="Google Shape;501;g11e947d9f0b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i="0" sz="2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g11e947d9f0b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Configuração do Ambiente e IDEs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g11e947d9f0b_0_0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5</a:t>
            </a:r>
            <a:endParaRPr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g11e947d9f0b_0_0"/>
          <p:cNvSpPr/>
          <p:nvPr/>
        </p:nvSpPr>
        <p:spPr>
          <a:xfrm>
            <a:off x="2262750" y="2865875"/>
            <a:ext cx="649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Sintaxe e Indentação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g11e947d9f0b_0_0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g11e947d9f0b_0_0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 de dados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g11e947d9f0b_0_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1e947d9f0b_0_11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Fundamentos .NET</a:t>
            </a:r>
            <a:endParaRPr b="1" i="0" sz="14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g11e947d9f0b_0_11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b="1" lang="en-US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4" name="Google Shape;514;g11e947d9f0b_0_11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Dados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15" name="Google Shape;515;g11e947d9f0b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g11e947d9f0b_0_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1f3a963934_0_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dados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2" name="Google Shape;522;g11f3a963934_0_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pic>
        <p:nvPicPr>
          <p:cNvPr id="523" name="Google Shape;523;g11f3a963934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6250" y="1305750"/>
            <a:ext cx="4001200" cy="3331099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g11f3a963934_0_0"/>
          <p:cNvSpPr txBox="1"/>
          <p:nvPr/>
        </p:nvSpPr>
        <p:spPr>
          <a:xfrm>
            <a:off x="529350" y="4510950"/>
            <a:ext cx="67410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11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https://www.softwaretestinghelp.com/c-sharp/csharp-data-types-and-variables/</a:t>
            </a:r>
            <a:endParaRPr b="1" sz="11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11f3a963934_0_8"/>
          <p:cNvSpPr txBox="1"/>
          <p:nvPr/>
        </p:nvSpPr>
        <p:spPr>
          <a:xfrm>
            <a:off x="565525" y="1045100"/>
            <a:ext cx="8016900" cy="36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https://www.tutorialspoint.com/csharp/csharp_data_types.htm</a:t>
            </a:r>
            <a:endParaRPr sz="19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https://docs.microsoft.com/pt-br/dotnet/api/system.datetime?view=net-6.0</a:t>
            </a:r>
            <a:endParaRPr sz="19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19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g11f3a963934_0_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1" name="Google Shape;531;g11f3a963934_0_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1f3a963934_0_1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7" name="Google Shape;537;g11f3a963934_0_1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i="0" sz="2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8" name="Google Shape;538;g11f3a963934_0_1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Configuração do Ambiente e IDEs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g11f3a963934_0_19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5</a:t>
            </a:r>
            <a:endParaRPr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g11f3a963934_0_19"/>
          <p:cNvSpPr/>
          <p:nvPr/>
        </p:nvSpPr>
        <p:spPr>
          <a:xfrm>
            <a:off x="2262750" y="2865875"/>
            <a:ext cx="649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Sintaxe e Indentação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g11f3a963934_0_19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6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g11f3a963934_0_19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 de dados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g11f3a963934_0_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1f3a963934_0_3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9" name="Google Shape;549;g11f3a963934_0_3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b="1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1" i="0" sz="2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g11f3a963934_0_3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Operadores de Atribuição</a:t>
            </a:r>
            <a:endParaRPr b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g11f3a963934_0_30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g11f3a963934_0_30"/>
          <p:cNvSpPr/>
          <p:nvPr/>
        </p:nvSpPr>
        <p:spPr>
          <a:xfrm>
            <a:off x="2262750" y="2865875"/>
            <a:ext cx="649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Operadores condicionais (IF, else, switch, case)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g11f3a963934_0_30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g11f3a963934_0_30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Operadores lógicos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g11f3a963934_0_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1f3a963934_0_41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Fundamentos .NET</a:t>
            </a:r>
            <a:endParaRPr b="1" i="0" sz="14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g11f3a963934_0_41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b="1" lang="en-US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7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2" name="Google Shape;562;g11f3a963934_0_41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Operadores de Atribuição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63" name="Google Shape;563;g11f3a963934_0_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g11f3a963934_0_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876022976_0_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1876022976_0_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i="0" sz="2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1876022976_0_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Configuração do Ambiente e IDEs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g11876022976_0_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11876022976_0_7"/>
          <p:cNvSpPr/>
          <p:nvPr/>
        </p:nvSpPr>
        <p:spPr>
          <a:xfrm>
            <a:off x="2262750" y="2865875"/>
            <a:ext cx="649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Sintaxe e Indentação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11876022976_0_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g11876022976_0_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 de dados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1876022976_0_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11f3a963934_0_73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Operador de atribuição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0" name="Google Shape;570;g11f3a963934_0_7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pic>
        <p:nvPicPr>
          <p:cNvPr id="571" name="Google Shape;571;g11f3a963934_0_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45425"/>
            <a:ext cx="8839201" cy="2098382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g11f3a963934_0_73"/>
          <p:cNvSpPr txBox="1"/>
          <p:nvPr/>
        </p:nvSpPr>
        <p:spPr>
          <a:xfrm>
            <a:off x="390325" y="4219525"/>
            <a:ext cx="6492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https://docs.microsoft.com/pt-br/dotnet/csharp/language-reference/operators/assignment-operator</a:t>
            </a:r>
            <a:endParaRPr sz="11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11f3a963934_0_66"/>
          <p:cNvSpPr txBox="1"/>
          <p:nvPr/>
        </p:nvSpPr>
        <p:spPr>
          <a:xfrm>
            <a:off x="565525" y="1045100"/>
            <a:ext cx="8016900" cy="36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https://docs.microsoft.com/pt-br/dotnet/csharp/language-reference/operators/assignment-operator</a:t>
            </a:r>
            <a:endParaRPr sz="19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https://pediaa.com/what-is-the-difference-between-int-parse-and-convert-toint32-in-c/</a:t>
            </a:r>
            <a:endParaRPr sz="19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https://www.w3schools.com/cs/cs_operators.php</a:t>
            </a:r>
            <a:endParaRPr sz="19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https://docs.microsoft.com/en-us/dotnet/csharp/programming-guide/types/casting-and-type-conversions</a:t>
            </a:r>
            <a:endParaRPr sz="19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19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19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g11f3a963934_0_66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79" name="Google Shape;579;g11f3a963934_0_6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11f3a963934_0_8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5" name="Google Shape;585;g11f3a963934_0_8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</a:t>
            </a: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1" i="0" sz="2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g11f3a963934_0_8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Operadores de Atribuição</a:t>
            </a:r>
            <a:endParaRPr b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g11f3a963934_0_88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g11f3a963934_0_88"/>
          <p:cNvSpPr/>
          <p:nvPr/>
        </p:nvSpPr>
        <p:spPr>
          <a:xfrm>
            <a:off x="2262750" y="2865875"/>
            <a:ext cx="649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Operadores condicionais (IF, else, switch, case)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g11f3a963934_0_88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g11f3a963934_0_88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Operadores lógicos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g11f3a963934_0_8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204b1f9745_0_0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Fundamentos .NET</a:t>
            </a:r>
            <a:endParaRPr b="1" i="0" sz="14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g1204b1f9745_0_0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b="1" lang="en-US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8" name="Google Shape;598;g1204b1f9745_0_0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Operadores condicionais (IF, else, switch, case)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99" name="Google Shape;599;g1204b1f9745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g1204b1f9745_0_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1204b1f9745_0_8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Operador condicional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6" name="Google Shape;606;g1204b1f9745_0_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sp>
        <p:nvSpPr>
          <p:cNvPr id="607" name="Google Shape;607;g1204b1f9745_0_8"/>
          <p:cNvSpPr txBox="1"/>
          <p:nvPr/>
        </p:nvSpPr>
        <p:spPr>
          <a:xfrm>
            <a:off x="565525" y="1481050"/>
            <a:ext cx="7019100" cy="14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operador condicional possibilita mudar o fluxo de execução de seu código, indicando um caminho que ele deve percorrer.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1204b1f9745_0_18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Operador condicional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3" name="Google Shape;613;g1204b1f9745_0_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pic>
        <p:nvPicPr>
          <p:cNvPr id="614" name="Google Shape;614;g1204b1f9745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3750" y="1200525"/>
            <a:ext cx="3796324" cy="361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1204b1f9745_0_25"/>
          <p:cNvSpPr txBox="1"/>
          <p:nvPr/>
        </p:nvSpPr>
        <p:spPr>
          <a:xfrm>
            <a:off x="565525" y="1045100"/>
            <a:ext cx="8016900" cy="36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https://docs.microsoft.com/pt-br/dotnet/csharp/language-reference/statements/selection-statements</a:t>
            </a:r>
            <a:endParaRPr sz="19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https://docs.microsoft.com/pt-br/dotnet/csharp/language-reference/operators/conditional-operator</a:t>
            </a:r>
            <a:endParaRPr sz="19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19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19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19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19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g1204b1f9745_0_25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1" name="Google Shape;621;g1204b1f9745_0_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1f4cc3f04d_0_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7" name="Google Shape;627;g11f4cc3f04d_0_1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</a:t>
            </a: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b="1" i="0" sz="2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8" name="Google Shape;628;g11f4cc3f04d_0_1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Operadores de Atribuição</a:t>
            </a:r>
            <a:endParaRPr b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g11f4cc3f04d_0_1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8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0" name="Google Shape;630;g11f4cc3f04d_0_1"/>
          <p:cNvSpPr/>
          <p:nvPr/>
        </p:nvSpPr>
        <p:spPr>
          <a:xfrm>
            <a:off x="2262750" y="2865875"/>
            <a:ext cx="649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Operadores condicionais (IF, else, switch, case)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g11f4cc3f04d_0_1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g11f4cc3f04d_0_1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Operadores lógicos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g11f4cc3f04d_0_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120695f3161_0_0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Fundamentos .NET</a:t>
            </a:r>
            <a:endParaRPr b="1" i="0" sz="14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g120695f3161_0_0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b="1" lang="en-US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40" name="Google Shape;640;g120695f3161_0_0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Operadores lógicos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41" name="Google Shape;641;g120695f3161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642" name="Google Shape;642;g120695f3161_0_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20695f3161_0_8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Operador OR (Pipe, || )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48" name="Google Shape;648;g120695f3161_0_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pic>
        <p:nvPicPr>
          <p:cNvPr id="649" name="Google Shape;649;g120695f3161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1200" y="1293025"/>
            <a:ext cx="2743775" cy="390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876022976_0_2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6" name="Google Shape;116;g11876022976_0_21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i="0" sz="2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1876022976_0_21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Operadores de Atribuição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1876022976_0_21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1876022976_0_21"/>
          <p:cNvSpPr/>
          <p:nvPr/>
        </p:nvSpPr>
        <p:spPr>
          <a:xfrm>
            <a:off x="2262750" y="2865875"/>
            <a:ext cx="649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Operadores condicionais (IF, else, switch, case)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1876022976_0_21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11876022976_0_21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Operadores lógicos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1876022976_0_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120695f3161_0_17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Operador AND (&amp;&amp;)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55" name="Google Shape;655;g120695f3161_0_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pic>
        <p:nvPicPr>
          <p:cNvPr id="656" name="Google Shape;656;g120695f3161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9650" y="1221900"/>
            <a:ext cx="3212576" cy="3824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120695f3161_0_35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Operador NOT (!)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2" name="Google Shape;662;g120695f3161_0_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pic>
        <p:nvPicPr>
          <p:cNvPr id="663" name="Google Shape;663;g120695f3161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1125" y="1251450"/>
            <a:ext cx="2737050" cy="38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120695f3161_0_25"/>
          <p:cNvSpPr txBox="1"/>
          <p:nvPr/>
        </p:nvSpPr>
        <p:spPr>
          <a:xfrm>
            <a:off x="565525" y="1045100"/>
            <a:ext cx="8016900" cy="36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19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https://docs.microsoft.com/pt-br/dotnet/csharp/language-reference/operators/boolean-logical-operators</a:t>
            </a:r>
            <a:endParaRPr sz="19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https://www.w3schools.com/cs/cs_operators.php</a:t>
            </a:r>
            <a:endParaRPr sz="19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19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19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19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19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Google Shape;669;g120695f3161_0_25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70" name="Google Shape;670;g120695f3161_0_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120695f3161_0_6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76" name="Google Shape;676;g120695f3161_0_6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7</a:t>
            </a:r>
            <a:endParaRPr b="1" i="0" sz="2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g120695f3161_0_6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Operadores de Atribuição</a:t>
            </a:r>
            <a:endParaRPr b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g120695f3161_0_66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8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Google Shape;679;g120695f3161_0_66"/>
          <p:cNvSpPr/>
          <p:nvPr/>
        </p:nvSpPr>
        <p:spPr>
          <a:xfrm>
            <a:off x="2262750" y="2865875"/>
            <a:ext cx="649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Operadores condicionais (IF, else, switch, case)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Google Shape;680;g120695f3161_0_66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9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g120695f3161_0_66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Operadores lógicos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g120695f3161_0_6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120695f3161_0_4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88" name="Google Shape;688;g120695f3161_0_43"/>
          <p:cNvSpPr txBox="1"/>
          <p:nvPr/>
        </p:nvSpPr>
        <p:spPr>
          <a:xfrm>
            <a:off x="678550" y="1851725"/>
            <a:ext cx="15213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b="1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b="1" i="0" sz="2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Google Shape;689;g120695f3161_0_4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Operadores Aritméticos e a classe Math</a:t>
            </a:r>
            <a:endParaRPr b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0" name="Google Shape;690;g120695f3161_0_43"/>
          <p:cNvSpPr txBox="1"/>
          <p:nvPr/>
        </p:nvSpPr>
        <p:spPr>
          <a:xfrm>
            <a:off x="678550" y="2808725"/>
            <a:ext cx="15213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g120695f3161_0_43"/>
          <p:cNvSpPr/>
          <p:nvPr/>
        </p:nvSpPr>
        <p:spPr>
          <a:xfrm>
            <a:off x="2262750" y="2865875"/>
            <a:ext cx="649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Estruturas de Repetição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Google Shape;692;g120695f3161_0_43"/>
          <p:cNvSpPr txBox="1"/>
          <p:nvPr/>
        </p:nvSpPr>
        <p:spPr>
          <a:xfrm>
            <a:off x="678550" y="3765725"/>
            <a:ext cx="15213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g120695f3161_0_43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Estrutura de um programa e método principal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g120695f3161_0_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120695f3161_0_77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Fundamentos .NET</a:t>
            </a:r>
            <a:endParaRPr b="1" i="0" sz="14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Google Shape;700;g120695f3161_0_77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b="1" lang="en-US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10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01" name="Google Shape;701;g120695f3161_0_77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Operadores Aritméticos e a classe Math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02" name="Google Shape;702;g120695f3161_0_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703" name="Google Shape;703;g120695f3161_0_7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120695f3161_0_8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Operadores </a:t>
            </a: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Aritméticos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09" name="Google Shape;709;g120695f3161_0_8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pic>
        <p:nvPicPr>
          <p:cNvPr id="710" name="Google Shape;710;g120695f3161_0_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025" y="1365875"/>
            <a:ext cx="6756874" cy="2781624"/>
          </a:xfrm>
          <a:prstGeom prst="rect">
            <a:avLst/>
          </a:prstGeom>
          <a:noFill/>
          <a:ln>
            <a:noFill/>
          </a:ln>
        </p:spPr>
      </p:pic>
      <p:sp>
        <p:nvSpPr>
          <p:cNvPr id="711" name="Google Shape;711;g120695f3161_0_86"/>
          <p:cNvSpPr txBox="1"/>
          <p:nvPr/>
        </p:nvSpPr>
        <p:spPr>
          <a:xfrm>
            <a:off x="848025" y="4220350"/>
            <a:ext cx="418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https://www.w3schools.com/cs/cs_operators.php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120695f3161_0_97"/>
          <p:cNvSpPr txBox="1"/>
          <p:nvPr/>
        </p:nvSpPr>
        <p:spPr>
          <a:xfrm>
            <a:off x="565525" y="1045100"/>
            <a:ext cx="8016900" cy="36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https://www.w3schools.com/cs/cs_operators.php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https://docs.microsoft.com/pt-br/dotnet/csharp/language-reference/operators/arithmetic-operators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https://www.educba.com/math-functions-in-c-sharp/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17" name="Google Shape;717;g120695f3161_0_97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8" name="Google Shape;718;g120695f3161_0_9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11f910b088e_0_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24" name="Google Shape;724;g11f910b088e_0_1"/>
          <p:cNvSpPr txBox="1"/>
          <p:nvPr/>
        </p:nvSpPr>
        <p:spPr>
          <a:xfrm>
            <a:off x="678550" y="1851725"/>
            <a:ext cx="15213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10</a:t>
            </a:r>
            <a:endParaRPr b="1" i="0" sz="2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g11f910b088e_0_1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Operadores Aritméticos e a classe Math</a:t>
            </a:r>
            <a:endParaRPr b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g11f910b088e_0_1"/>
          <p:cNvSpPr txBox="1"/>
          <p:nvPr/>
        </p:nvSpPr>
        <p:spPr>
          <a:xfrm>
            <a:off x="678550" y="2808725"/>
            <a:ext cx="15213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b="1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g11f910b088e_0_1"/>
          <p:cNvSpPr/>
          <p:nvPr/>
        </p:nvSpPr>
        <p:spPr>
          <a:xfrm>
            <a:off x="2262750" y="2865875"/>
            <a:ext cx="649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Estruturas de Repetição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8" name="Google Shape;728;g11f910b088e_0_1"/>
          <p:cNvSpPr txBox="1"/>
          <p:nvPr/>
        </p:nvSpPr>
        <p:spPr>
          <a:xfrm>
            <a:off x="678550" y="3765725"/>
            <a:ext cx="15213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Google Shape;729;g11f910b088e_0_1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Estrutura de um programa e método principal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Google Shape;730;g11f910b088e_0_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11f910b088e_0_12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Fundamentos .NET</a:t>
            </a:r>
            <a:endParaRPr b="1" i="0" sz="14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6" name="Google Shape;736;g11f910b088e_0_12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b="1" lang="en-US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7" name="Google Shape;737;g11f910b088e_0_12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Estruturas de Repetição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38" name="Google Shape;738;g11f910b088e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739" name="Google Shape;739;g11f910b088e_0_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876022976_0_3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g11876022976_0_39"/>
          <p:cNvSpPr txBox="1"/>
          <p:nvPr/>
        </p:nvSpPr>
        <p:spPr>
          <a:xfrm>
            <a:off x="678550" y="1851725"/>
            <a:ext cx="15213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i="0" sz="2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g11876022976_0_3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Operadores Aritméticos e a classe Math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11876022976_0_39"/>
          <p:cNvSpPr txBox="1"/>
          <p:nvPr/>
        </p:nvSpPr>
        <p:spPr>
          <a:xfrm>
            <a:off x="678550" y="2808725"/>
            <a:ext cx="15213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11876022976_0_39"/>
          <p:cNvSpPr/>
          <p:nvPr/>
        </p:nvSpPr>
        <p:spPr>
          <a:xfrm>
            <a:off x="2262750" y="2865875"/>
            <a:ext cx="649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Estruturas de Repetição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1876022976_0_39"/>
          <p:cNvSpPr txBox="1"/>
          <p:nvPr/>
        </p:nvSpPr>
        <p:spPr>
          <a:xfrm>
            <a:off x="678550" y="3765725"/>
            <a:ext cx="15213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1876022976_0_39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Estrutura de um programa e método principal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1876022976_0_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11f910b088e_0_21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Laço de repetição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45" name="Google Shape;745;g11f910b088e_0_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pic>
        <p:nvPicPr>
          <p:cNvPr id="746" name="Google Shape;746;g11f910b088e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3300" y="1197250"/>
            <a:ext cx="2367525" cy="389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11f910b088e_0_32"/>
          <p:cNvSpPr txBox="1"/>
          <p:nvPr/>
        </p:nvSpPr>
        <p:spPr>
          <a:xfrm>
            <a:off x="565525" y="1045100"/>
            <a:ext cx="8016900" cy="36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https://docs.microsoft.com/pt-br/dotnet/csharp/language-reference/statements/iteration-statements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https://wellsb.com/csharp/beginners/create-menu-csharp-console-application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https://www.programiz.com/csharp-programming/do-while-loop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https://www.bestprog.net/en/2019/11/13/c-the-do-while-loop-examples-of-using/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52" name="Google Shape;752;g11f910b088e_0_3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53" name="Google Shape;753;g11f910b088e_0_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11f910b088e_0_4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59" name="Google Shape;759;g11f910b088e_0_42"/>
          <p:cNvSpPr txBox="1"/>
          <p:nvPr/>
        </p:nvSpPr>
        <p:spPr>
          <a:xfrm>
            <a:off x="678550" y="1851725"/>
            <a:ext cx="15213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10</a:t>
            </a:r>
            <a:endParaRPr b="1" i="0" sz="2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Google Shape;760;g11f910b088e_0_42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Operadores Aritméticos e a classe Math</a:t>
            </a:r>
            <a:endParaRPr b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g11f910b088e_0_42"/>
          <p:cNvSpPr txBox="1"/>
          <p:nvPr/>
        </p:nvSpPr>
        <p:spPr>
          <a:xfrm>
            <a:off x="678550" y="2808725"/>
            <a:ext cx="15213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11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Google Shape;762;g11f910b088e_0_42"/>
          <p:cNvSpPr/>
          <p:nvPr/>
        </p:nvSpPr>
        <p:spPr>
          <a:xfrm>
            <a:off x="2262750" y="2865875"/>
            <a:ext cx="649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Estruturas de Repetição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Google Shape;763;g11f910b088e_0_42"/>
          <p:cNvSpPr txBox="1"/>
          <p:nvPr/>
        </p:nvSpPr>
        <p:spPr>
          <a:xfrm>
            <a:off x="678550" y="3765725"/>
            <a:ext cx="15213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g11f910b088e_0_42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Estrutura de um programa e método principal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5" name="Google Shape;765;g11f910b088e_0_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120c3f6929e_0_0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Fundamentos .NET</a:t>
            </a:r>
            <a:endParaRPr b="1" i="0" sz="14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Google Shape;771;g120c3f6929e_0_0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b="1" lang="en-US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72" name="Google Shape;772;g120c3f6929e_0_0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 de um programa e método principal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73" name="Google Shape;773;g120c3f6929e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Google Shape;774;g120c3f6929e_0_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120c3f6929e_0_22"/>
          <p:cNvSpPr txBox="1"/>
          <p:nvPr/>
        </p:nvSpPr>
        <p:spPr>
          <a:xfrm>
            <a:off x="565525" y="1481050"/>
            <a:ext cx="7019100" cy="263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.csproj: Contém informações referente a um projeto (build, debug, versão)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.sln: Contém informações que carregam um agrupamento de projetos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Google Shape;780;g120c3f6929e_0_2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Arquivos de projeto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81" name="Google Shape;781;g120c3f6929e_0_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120c3f6929e_0_3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Arquivos de projeto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87" name="Google Shape;787;g120c3f6929e_0_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pic>
        <p:nvPicPr>
          <p:cNvPr id="788" name="Google Shape;788;g120c3f6929e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33450"/>
            <a:ext cx="7626401" cy="325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120c3f6929e_0_8"/>
          <p:cNvSpPr txBox="1"/>
          <p:nvPr/>
        </p:nvSpPr>
        <p:spPr>
          <a:xfrm>
            <a:off x="565525" y="1371150"/>
            <a:ext cx="8016900" cy="3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200" u="sng">
                <a:solidFill>
                  <a:schemeClr val="hlink"/>
                </a:solidFill>
                <a:hlinkClick r:id="rId3"/>
              </a:rPr>
              <a:t>https://docs.microsoft.com/pt-br/visualstudio/extensibility/internals/solution-dot-sln-file?view=vs-2022</a:t>
            </a:r>
            <a:endParaRPr sz="12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200" u="sng">
                <a:solidFill>
                  <a:schemeClr val="hlink"/>
                </a:solidFill>
                <a:hlinkClick r:id="rId4"/>
              </a:rPr>
              <a:t>https://docs.microsoft.com/pt-br/aspnet/web-forms/overview/deployment/web-deployment-in-the-enterprise/understanding-the-project-file</a:t>
            </a:r>
            <a:endParaRPr sz="12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200" u="sng">
                <a:solidFill>
                  <a:schemeClr val="hlink"/>
                </a:solidFill>
                <a:hlinkClick r:id="rId5"/>
              </a:rPr>
              <a:t>https://code.visualstudio.com/docs/languages/csharp</a:t>
            </a:r>
            <a:endParaRPr sz="12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200" u="sng">
                <a:solidFill>
                  <a:schemeClr val="hlink"/>
                </a:solidFill>
                <a:hlinkClick r:id="rId6"/>
              </a:rPr>
              <a:t>https://docs.microsoft.com/pt-br/visualstudio/ide/solutions-and-projects-in-visual-studio?view=vs-2022</a:t>
            </a:r>
            <a:endParaRPr sz="12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1200"/>
          </a:p>
        </p:txBody>
      </p:sp>
      <p:sp>
        <p:nvSpPr>
          <p:cNvPr id="794" name="Google Shape;794;g120c3f6929e_0_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5" name="Google Shape;795;g120c3f6929e_0_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120ed58db9f_0_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1" name="Google Shape;801;g120ed58db9f_0_17"/>
          <p:cNvSpPr txBox="1"/>
          <p:nvPr/>
        </p:nvSpPr>
        <p:spPr>
          <a:xfrm>
            <a:off x="678550" y="1851725"/>
            <a:ext cx="15213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10</a:t>
            </a:r>
            <a:endParaRPr b="1" i="0" sz="2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g120ed58db9f_0_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Operadores Aritméticos e a classe Math</a:t>
            </a:r>
            <a:endParaRPr b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3" name="Google Shape;803;g120ed58db9f_0_17"/>
          <p:cNvSpPr txBox="1"/>
          <p:nvPr/>
        </p:nvSpPr>
        <p:spPr>
          <a:xfrm>
            <a:off x="678550" y="2808725"/>
            <a:ext cx="15213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11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4" name="Google Shape;804;g120ed58db9f_0_17"/>
          <p:cNvSpPr/>
          <p:nvPr/>
        </p:nvSpPr>
        <p:spPr>
          <a:xfrm>
            <a:off x="2262750" y="2865875"/>
            <a:ext cx="649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Estruturas de Repetição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5" name="Google Shape;805;g120ed58db9f_0_17"/>
          <p:cNvSpPr txBox="1"/>
          <p:nvPr/>
        </p:nvSpPr>
        <p:spPr>
          <a:xfrm>
            <a:off x="678550" y="3765725"/>
            <a:ext cx="15213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12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6" name="Google Shape;806;g120ed58db9f_0_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Estrutura de um programa e método principal</a:t>
            </a:r>
            <a:endParaRPr sz="2400" strike="sng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7" name="Google Shape;807;g120ed58db9f_0_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120ed58db9f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13" name="Google Shape;813;g120ed58db9f_0_0"/>
          <p:cNvSpPr txBox="1"/>
          <p:nvPr/>
        </p:nvSpPr>
        <p:spPr>
          <a:xfrm>
            <a:off x="678550" y="1851725"/>
            <a:ext cx="15213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b="1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b="1" i="0" sz="2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4" name="Google Shape;814;g120ed58db9f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Array e Listas</a:t>
            </a:r>
            <a:endParaRPr b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5" name="Google Shape;815;g120ed58db9f_0_0"/>
          <p:cNvSpPr txBox="1"/>
          <p:nvPr/>
        </p:nvSpPr>
        <p:spPr>
          <a:xfrm>
            <a:off x="678550" y="2808725"/>
            <a:ext cx="15213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6" name="Google Shape;816;g120ed58db9f_0_0"/>
          <p:cNvSpPr/>
          <p:nvPr/>
        </p:nvSpPr>
        <p:spPr>
          <a:xfrm>
            <a:off x="2262750" y="2865875"/>
            <a:ext cx="649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Comentários e boas práticas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Google Shape;817;g120ed58db9f_0_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120ed58db9f_0_9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Fundamentos .NET</a:t>
            </a:r>
            <a:endParaRPr b="1" i="0" sz="14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3" name="Google Shape;823;g120ed58db9f_0_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13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24" name="Google Shape;824;g120ed58db9f_0_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Array e Listas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25" name="Google Shape;825;g120ed58db9f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g120ed58db9f_0_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876022976_0_5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g11876022976_0_53"/>
          <p:cNvSpPr txBox="1"/>
          <p:nvPr/>
        </p:nvSpPr>
        <p:spPr>
          <a:xfrm>
            <a:off x="678550" y="1851725"/>
            <a:ext cx="15213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i="0" sz="2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1876022976_0_5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Array e Listas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11876022976_0_53"/>
          <p:cNvSpPr txBox="1"/>
          <p:nvPr/>
        </p:nvSpPr>
        <p:spPr>
          <a:xfrm>
            <a:off x="678550" y="2808725"/>
            <a:ext cx="15213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1876022976_0_53"/>
          <p:cNvSpPr/>
          <p:nvPr/>
        </p:nvSpPr>
        <p:spPr>
          <a:xfrm>
            <a:off x="2262750" y="2865875"/>
            <a:ext cx="649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Comentários e boas práticas</a:t>
            </a:r>
            <a:endParaRPr b="0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11876022976_0_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120ed58db9f_0_29"/>
          <p:cNvSpPr txBox="1"/>
          <p:nvPr/>
        </p:nvSpPr>
        <p:spPr>
          <a:xfrm>
            <a:off x="565525" y="1481050"/>
            <a:ext cx="7019100" cy="263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array é uma estrutura de dados que armazena valores do mesmo tipo, com um tamanho fixo.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int[] array = new int[4];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int[] array = new int[] { 42, 75, 74, 61 };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string[] nomes = { “Jan, “Fev };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2" name="Google Shape;832;g120ed58db9f_0_29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Array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33" name="Google Shape;833;g120ed58db9f_0_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120ed58db9f_0_35"/>
          <p:cNvSpPr txBox="1"/>
          <p:nvPr/>
        </p:nvSpPr>
        <p:spPr>
          <a:xfrm>
            <a:off x="565525" y="1810625"/>
            <a:ext cx="7019100" cy="29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Índice: É a posição de um determinado valor de um array, sempre começando com zero.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 elemento = array[0];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array[0] = 42;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9" name="Google Shape;839;g120ed58db9f_0_35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Array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40" name="Google Shape;840;g120ed58db9f_0_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pic>
        <p:nvPicPr>
          <p:cNvPr id="841" name="Google Shape;841;g120ed58db9f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1175" y="2644850"/>
            <a:ext cx="3143250" cy="12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20ed58db9f_0_52"/>
          <p:cNvSpPr txBox="1"/>
          <p:nvPr/>
        </p:nvSpPr>
        <p:spPr>
          <a:xfrm>
            <a:off x="565525" y="1371150"/>
            <a:ext cx="8016900" cy="334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https://docs.microsoft.com/pt-br/dotnet/csharp/programming-guide/arrays/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200" u="sng">
                <a:solidFill>
                  <a:schemeClr val="hlink"/>
                </a:solidFill>
                <a:hlinkClick r:id="rId4"/>
              </a:rPr>
              <a:t>https://docs.microsoft.com/pt-br/dotnet/api/system.collections.generic.list-1</a:t>
            </a:r>
            <a:endParaRPr sz="12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200" u="sng">
                <a:solidFill>
                  <a:schemeClr val="hlink"/>
                </a:solidFill>
                <a:hlinkClick r:id="rId5"/>
              </a:rPr>
              <a:t>https://www.codecademy.com/learn/learn-c-sharp/modules/learn-csharp-arrays-and-loops/cheatsheet</a:t>
            </a:r>
            <a:endParaRPr sz="1200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1200"/>
          </a:p>
        </p:txBody>
      </p:sp>
      <p:sp>
        <p:nvSpPr>
          <p:cNvPr id="847" name="Google Shape;847;g120ed58db9f_0_5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48" name="Google Shape;848;g120ed58db9f_0_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120ed58db9f_0_4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54" name="Google Shape;854;g120ed58db9f_0_43"/>
          <p:cNvSpPr txBox="1"/>
          <p:nvPr/>
        </p:nvSpPr>
        <p:spPr>
          <a:xfrm>
            <a:off x="678550" y="1851725"/>
            <a:ext cx="15213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13</a:t>
            </a:r>
            <a:endParaRPr sz="2800" strike="sng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5" name="Google Shape;855;g120ed58db9f_0_4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Array e Listas</a:t>
            </a:r>
            <a:endParaRPr b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6" name="Google Shape;856;g120ed58db9f_0_43"/>
          <p:cNvSpPr txBox="1"/>
          <p:nvPr/>
        </p:nvSpPr>
        <p:spPr>
          <a:xfrm>
            <a:off x="678550" y="2808725"/>
            <a:ext cx="15213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b="1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7" name="Google Shape;857;g120ed58db9f_0_43"/>
          <p:cNvSpPr/>
          <p:nvPr/>
        </p:nvSpPr>
        <p:spPr>
          <a:xfrm>
            <a:off x="2262750" y="2865875"/>
            <a:ext cx="649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Comentários e boas práticas</a:t>
            </a:r>
            <a:endParaRPr b="1" i="0" sz="24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8" name="Google Shape;858;g120ed58db9f_0_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282C"/>
        </a:solidFill>
      </p:bgPr>
    </p:bg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121077a03f6_0_0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Fundamentos .NET</a:t>
            </a:r>
            <a:endParaRPr b="1" i="0" sz="14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4" name="Google Shape;864;g121077a03f6_0_0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24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r>
              <a:rPr b="1" lang="en-US" sz="24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 b="0" i="0" sz="24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65" name="Google Shape;865;g121077a03f6_0_0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Comentários e boas práticas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66" name="Google Shape;866;g121077a03f6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867" name="Google Shape;867;g121077a03f6_0_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121077a03f6_0_9"/>
          <p:cNvSpPr txBox="1"/>
          <p:nvPr/>
        </p:nvSpPr>
        <p:spPr>
          <a:xfrm>
            <a:off x="565525" y="1481050"/>
            <a:ext cx="7019100" cy="263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comentários servem para documentar o seu código, explicando um determinado método ou execução.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Auxiliam outros programadores a entender o que está acontecendo.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3" name="Google Shape;873;g121077a03f6_0_9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Comentários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4" name="Google Shape;874;g121077a03f6_0_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121077a03f6_0_23"/>
          <p:cNvSpPr txBox="1"/>
          <p:nvPr/>
        </p:nvSpPr>
        <p:spPr>
          <a:xfrm>
            <a:off x="565525" y="1481050"/>
            <a:ext cx="7019100" cy="32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Comentário com </a:t>
            </a:r>
            <a:r>
              <a:rPr b="1" lang="en-US" sz="2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“//” </a:t>
            </a:r>
            <a:r>
              <a:rPr lang="en-US" sz="2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É representado em uma única linha</a:t>
            </a:r>
            <a:endParaRPr sz="2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Comentário com </a:t>
            </a:r>
            <a:r>
              <a:rPr b="1" lang="en-US" sz="2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“/* comentário */”</a:t>
            </a:r>
            <a:r>
              <a:rPr lang="en-US" sz="2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Permite escrever com várias linhas</a:t>
            </a:r>
            <a:endParaRPr sz="2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Comentário com </a:t>
            </a:r>
            <a:r>
              <a:rPr b="1" lang="en-US" sz="2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&lt;summary&gt;</a:t>
            </a:r>
            <a:r>
              <a:rPr lang="en-US" sz="22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Permite documentar classes, métodos, parâmetros, etc</a:t>
            </a:r>
            <a:endParaRPr sz="22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0" name="Google Shape;880;g121077a03f6_0_2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c</a:t>
            </a: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omentários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1" name="Google Shape;881;g121077a03f6_0_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121077a03f6_0_15"/>
          <p:cNvSpPr txBox="1"/>
          <p:nvPr/>
        </p:nvSpPr>
        <p:spPr>
          <a:xfrm>
            <a:off x="565525" y="1579325"/>
            <a:ext cx="8016900" cy="3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b="1" lang="en-US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https://www.macoratti.net/13/09/net_pcod1.htm</a:t>
            </a:r>
            <a:endParaRPr b="1"/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https://www.programiz.com/csharp-programming/comments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5"/>
              </a:rPr>
              <a:t>https://docs.microsoft.com/pt-br/dotnet/csharp/language-reference/language-specification/documentation-comments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https://www.pluralsight.com/guides/multiline-comments-in-csharp</a:t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87" name="Google Shape;887;g121077a03f6_0_15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8" name="Google Shape;888;g121077a03f6_0_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121077a03f6_0_31"/>
          <p:cNvSpPr txBox="1"/>
          <p:nvPr/>
        </p:nvSpPr>
        <p:spPr>
          <a:xfrm>
            <a:off x="565525" y="636550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400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94" name="Google Shape;894;g121077a03f6_0_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  <p:sp>
        <p:nvSpPr>
          <p:cNvPr id="895" name="Google Shape;895;g121077a03f6_0_31"/>
          <p:cNvSpPr txBox="1"/>
          <p:nvPr/>
        </p:nvSpPr>
        <p:spPr>
          <a:xfrm>
            <a:off x="565525" y="1481050"/>
            <a:ext cx="7991100" cy="32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857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Canal Youtube: Leonardo Buta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GitHub: </a:t>
            </a:r>
            <a:r>
              <a:rPr lang="en-US" sz="24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https://github.com/leonardo-buta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Linkedin: </a:t>
            </a: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https://www.linkedin.com/in/leonardo-buta</a:t>
            </a:r>
            <a:endParaRPr sz="2400" u="sng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361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Instagram: @llbuta</a:t>
            </a:r>
            <a:endParaRPr sz="2400" u="sng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1" sz="1900" u="none" cap="none" strike="noStrik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6" name="Google Shape;896;g121077a03f6_0_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825" y="3401450"/>
            <a:ext cx="308900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7" name="Google Shape;897;g121077a03f6_0_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7475" y="3007850"/>
            <a:ext cx="3936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8" name="Google Shape;898;g121077a03f6_0_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9825" y="2698950"/>
            <a:ext cx="308900" cy="3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9" name="Google Shape;899;g121077a03f6_0_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9825" y="2342100"/>
            <a:ext cx="308900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109ffa863cd_0_3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Repositório do módulo: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https://github.com/leonardo-buta/exemplo-fundamentos-dio</a:t>
            </a:r>
            <a:endParaRPr b="1" i="0" sz="22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Documentação oficial da M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icrosoft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https://docs.microsoft.com/pt-br/dotnet/csharp/</a:t>
            </a:r>
            <a:endParaRPr b="1" i="1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5" name="Google Shape;905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4000" u="none" cap="none" strike="noStrik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b="0" i="0" sz="4000" u="none" cap="none" strike="noStrik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6" name="Google Shape;906;g109ffa863cd_0_3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9" ma:contentTypeDescription="Crie um novo documento." ma:contentTypeScope="" ma:versionID="59f9dd30b52a3a1a79fad08b5e484c81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742e4e222b222884beae76def05d303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4D42FED-D86D-4FBF-8168-E9260B31FF2E}"/>
</file>

<file path=customXml/itemProps2.xml><?xml version="1.0" encoding="utf-8"?>
<ds:datastoreItem xmlns:ds="http://schemas.openxmlformats.org/officeDocument/2006/customXml" ds:itemID="{4F9757D8-3C81-470E-A3C8-EBC4BE7798EB}"/>
</file>

<file path=customXml/itemProps3.xml><?xml version="1.0" encoding="utf-8"?>
<ds:datastoreItem xmlns:ds="http://schemas.openxmlformats.org/officeDocument/2006/customXml" ds:itemID="{4F331AB2-46CD-42AC-A1D9-4E5CE592D54D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