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64D19B7-845E-4E59-9EFD-75F5D45CA411}" type="datetimeFigureOut">
              <a:rPr lang="en-CA" smtClean="0"/>
              <a:t>2018-12-12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360327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4D19B7-845E-4E59-9EFD-75F5D45CA411}" type="datetimeFigureOut">
              <a:rPr lang="en-CA" smtClean="0"/>
              <a:t>2018-12-12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250966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4D19B7-845E-4E59-9EFD-75F5D45CA411}" type="datetimeFigureOut">
              <a:rPr lang="en-CA" smtClean="0"/>
              <a:t>2018-12-12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285867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matchingName="Title Only" type="obj" userDrawn="1">
  <p:cSld name="1_Title Only">
    <p:bg>
      <p:bgPr>
        <a:solidFill>
          <a:schemeClr val="lt1"/>
        </a:solidFill>
        <a:effectLst/>
      </p:bgPr>
    </p:bg>
    <p:spTree>
      <p:nvGrpSpPr>
        <p:cNvPr id="1" name=""/>
        <p:cNvGrpSpPr/>
        <p:nvPr/>
      </p:nvGrpSpPr>
      <p:grpSpPr bwMode="auto">
        <a:xfrm>
          <a:off x="0" y="0"/>
          <a:ext cx="0" cy="0"/>
          <a:chOff x="0" y="0"/>
          <a:chExt cx="0" cy="0"/>
        </a:xfrm>
      </p:grpSpPr>
      <p:sp>
        <p:nvSpPr>
          <p:cNvPr id="4" name="Google Shape;14;p2"/>
          <p:cNvSpPr/>
          <p:nvPr/>
        </p:nvSpPr>
        <p:spPr bwMode="auto">
          <a:xfrm>
            <a:off x="5" y="0"/>
            <a:ext cx="12180993" cy="6858000"/>
          </a:xfrm>
          <a:custGeom>
            <a:avLst/>
            <a:gdLst/>
            <a:ahLst/>
            <a:cxnLst/>
            <a:rect l="l" t="t" r="r" b="b"/>
            <a:pathLst>
              <a:path w="9135745" h="5143500" extrusionOk="0">
                <a:moveTo>
                  <a:pt x="9135538" y="0"/>
                </a:moveTo>
                <a:lnTo>
                  <a:pt x="9135538" y="5143500"/>
                </a:lnTo>
                <a:lnTo>
                  <a:pt x="0" y="5143500"/>
                </a:lnTo>
                <a:lnTo>
                  <a:pt x="0" y="0"/>
                </a:lnTo>
                <a:lnTo>
                  <a:pt x="9135538" y="0"/>
                </a:lnTo>
                <a:close/>
              </a:path>
            </a:pathLst>
          </a:custGeom>
          <a:solidFill>
            <a:srgbClr val="2D2D2D"/>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defRPr/>
            </a:pPr>
            <a:endParaRPr sz="2400" b="0" i="0" u="none" strike="noStrike" cap="none">
              <a:solidFill>
                <a:schemeClr val="dk1"/>
              </a:solidFill>
              <a:latin typeface="Calibri"/>
              <a:ea typeface="Calibri"/>
              <a:cs typeface="Calibri"/>
            </a:endParaRPr>
          </a:p>
        </p:txBody>
      </p:sp>
      <p:sp>
        <p:nvSpPr>
          <p:cNvPr id="5" name="Google Shape;15;p2"/>
          <p:cNvSpPr>
            <a:spLocks noGrp="1"/>
          </p:cNvSpPr>
          <p:nvPr>
            <p:ph type="title"/>
          </p:nvPr>
        </p:nvSpPr>
        <p:spPr bwMode="auto">
          <a:xfrm>
            <a:off x="1027007" y="523307"/>
            <a:ext cx="10138000" cy="836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rgbClr val="000000"/>
              </a:buClr>
              <a:buSzPts val="1400"/>
              <a:buFont typeface="Arial"/>
              <a:buNone/>
              <a:defRPr sz="2933" b="0" i="0" u="none" strike="noStrike" cap="none">
                <a:solidFill>
                  <a:srgbClr val="414141"/>
                </a:solidFill>
                <a:latin typeface="Verdana"/>
                <a:ea typeface="Verdana"/>
                <a:cs typeface="Verdana"/>
              </a:defRPr>
            </a:lvl1pPr>
            <a:lvl2pPr marR="0" lvl="1"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defRPr>
            </a:lvl9pPr>
          </a:lstStyle>
          <a:p>
            <a:pPr>
              <a:defRPr/>
            </a:pPr>
            <a:endParaRPr/>
          </a:p>
        </p:txBody>
      </p:sp>
      <p:sp>
        <p:nvSpPr>
          <p:cNvPr id="6" name="Google Shape;16;p2"/>
          <p:cNvSpPr>
            <a:spLocks noGrp="1"/>
          </p:cNvSpPr>
          <p:nvPr>
            <p:ph type="ftr" idx="11"/>
          </p:nvPr>
        </p:nvSpPr>
        <p:spPr bwMode="auto">
          <a:xfrm>
            <a:off x="4145280" y="6377940"/>
            <a:ext cx="3901600" cy="3428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9pPr>
          </a:lstStyle>
          <a:p>
            <a:pPr>
              <a:defRPr/>
            </a:pPr>
            <a:endParaRPr/>
          </a:p>
        </p:txBody>
      </p:sp>
      <p:sp>
        <p:nvSpPr>
          <p:cNvPr id="7" name="Google Shape;17;p2"/>
          <p:cNvSpPr>
            <a:spLocks noGrp="1"/>
          </p:cNvSpPr>
          <p:nvPr>
            <p:ph type="dt" idx="10"/>
          </p:nvPr>
        </p:nvSpPr>
        <p:spPr bwMode="auto">
          <a:xfrm>
            <a:off x="609600" y="6377940"/>
            <a:ext cx="2804000" cy="3428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defRPr>
            </a:lvl9pPr>
          </a:lstStyle>
          <a:p>
            <a:pPr>
              <a:defRPr/>
            </a:pPr>
            <a:endParaRPr/>
          </a:p>
        </p:txBody>
      </p:sp>
      <p:sp>
        <p:nvSpPr>
          <p:cNvPr id="8" name="Google Shape;18;p2"/>
          <p:cNvSpPr>
            <a:spLocks noGrp="1"/>
          </p:cNvSpPr>
          <p:nvPr>
            <p:ph type="sldNum" idx="12"/>
          </p:nvPr>
        </p:nvSpPr>
        <p:spPr bwMode="auto">
          <a:xfrm>
            <a:off x="8778240" y="6377940"/>
            <a:ext cx="2804000" cy="3428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800"/>
              <a:buFont typeface="Arial"/>
              <a:buNone/>
              <a:defRPr sz="2400" b="0" i="0" u="none" strike="noStrike" cap="none">
                <a:solidFill>
                  <a:srgbClr val="888888"/>
                </a:solidFill>
                <a:latin typeface="Calibri"/>
                <a:ea typeface="Calibri"/>
                <a:cs typeface="Calibri"/>
              </a:defRPr>
            </a:lvl9pPr>
          </a:lstStyle>
          <a:p>
            <a:pPr>
              <a:defRPr/>
            </a:pPr>
            <a:fld id="{00000000-1234-1234-1234-123412341234}" type="slidenum">
              <a:rPr lang="en-CA" smtClean="0"/>
              <a:pPr>
                <a:defRPr/>
              </a:pPr>
              <a:t>‹#›</a:t>
            </a:fld>
            <a:endParaRPr lang="en-CA"/>
          </a:p>
        </p:txBody>
      </p:sp>
    </p:spTree>
    <p:extLst>
      <p:ext uri="{BB962C8B-B14F-4D97-AF65-F5344CB8AC3E}">
        <p14:creationId xmlns:p14="http://schemas.microsoft.com/office/powerpoint/2010/main" val="3126106930"/>
      </p:ext>
    </p:extLst>
  </p:cSld>
  <p:clrMapOvr>
    <a:masterClrMapping/>
  </p:clrMapOvr>
  <p:hf/>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4D19B7-845E-4E59-9EFD-75F5D45CA411}" type="datetimeFigureOut">
              <a:rPr lang="en-CA" smtClean="0"/>
              <a:t>2018-12-12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18193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4D19B7-845E-4E59-9EFD-75F5D45CA411}" type="datetimeFigureOut">
              <a:rPr lang="en-CA" smtClean="0"/>
              <a:t>2018-12-12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182716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64D19B7-845E-4E59-9EFD-75F5D45CA411}" type="datetimeFigureOut">
              <a:rPr lang="en-CA" smtClean="0"/>
              <a:t>2018-12-12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408454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4D19B7-845E-4E59-9EFD-75F5D45CA411}" type="datetimeFigureOut">
              <a:rPr lang="en-CA" smtClean="0"/>
              <a:t>2018-12-12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395030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64D19B7-845E-4E59-9EFD-75F5D45CA411}" type="datetimeFigureOut">
              <a:rPr lang="en-CA" smtClean="0"/>
              <a:t>2018-12-12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140161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D19B7-845E-4E59-9EFD-75F5D45CA411}" type="datetimeFigureOut">
              <a:rPr lang="en-CA" smtClean="0"/>
              <a:t>2018-12-12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134771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4D19B7-845E-4E59-9EFD-75F5D45CA411}" type="datetimeFigureOut">
              <a:rPr lang="en-CA" smtClean="0"/>
              <a:t>2018-12-12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408297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4D19B7-845E-4E59-9EFD-75F5D45CA411}" type="datetimeFigureOut">
              <a:rPr lang="en-CA" smtClean="0"/>
              <a:t>2018-12-12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A2AC2C-D291-4913-9028-425FE7259076}" type="slidenum">
              <a:rPr lang="en-CA" smtClean="0"/>
              <a:t>‹#›</a:t>
            </a:fld>
            <a:endParaRPr lang="en-CA"/>
          </a:p>
        </p:txBody>
      </p:sp>
    </p:spTree>
    <p:extLst>
      <p:ext uri="{BB962C8B-B14F-4D97-AF65-F5344CB8AC3E}">
        <p14:creationId xmlns:p14="http://schemas.microsoft.com/office/powerpoint/2010/main" val="50425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D19B7-845E-4E59-9EFD-75F5D45CA411}" type="datetimeFigureOut">
              <a:rPr lang="en-CA" smtClean="0"/>
              <a:t>2018-12-12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2AC2C-D291-4913-9028-425FE7259076}" type="slidenum">
              <a:rPr lang="en-CA" smtClean="0"/>
              <a:t>‹#›</a:t>
            </a:fld>
            <a:endParaRPr lang="en-CA"/>
          </a:p>
        </p:txBody>
      </p:sp>
    </p:spTree>
    <p:extLst>
      <p:ext uri="{BB962C8B-B14F-4D97-AF65-F5344CB8AC3E}">
        <p14:creationId xmlns:p14="http://schemas.microsoft.com/office/powerpoint/2010/main" val="236295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mitrogeras-eval-votesystemapi.apigee.io/"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36;p5"/>
          <p:cNvSpPr/>
          <p:nvPr/>
        </p:nvSpPr>
        <p:spPr bwMode="auto">
          <a:xfrm>
            <a:off x="0" y="1"/>
            <a:ext cx="12192000" cy="6852073"/>
          </a:xfrm>
          <a:custGeom>
            <a:avLst/>
            <a:gdLst/>
            <a:ahLst/>
            <a:cxnLst/>
            <a:rect l="l" t="t" r="r" b="b"/>
            <a:pathLst>
              <a:path w="9144000" h="5139055" extrusionOk="0">
                <a:moveTo>
                  <a:pt x="0" y="0"/>
                </a:moveTo>
                <a:lnTo>
                  <a:pt x="9144000" y="0"/>
                </a:lnTo>
                <a:lnTo>
                  <a:pt x="9144000" y="5138541"/>
                </a:lnTo>
                <a:lnTo>
                  <a:pt x="0" y="5138541"/>
                </a:lnTo>
                <a:lnTo>
                  <a:pt x="0" y="0"/>
                </a:lnTo>
                <a:close/>
              </a:path>
            </a:pathLst>
          </a:custGeom>
          <a:solidFill>
            <a:srgbClr val="2D2D2D"/>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5" name="Google Shape;37;p5"/>
          <p:cNvSpPr/>
          <p:nvPr/>
        </p:nvSpPr>
        <p:spPr bwMode="auto">
          <a:xfrm>
            <a:off x="0" y="1"/>
            <a:ext cx="12192000" cy="6851388"/>
          </a:xfrm>
          <a:prstGeom prst="rect">
            <a:avLst/>
          </a:prstGeom>
          <a:blipFill>
            <a:blip r:embed="rId2"/>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6" name="Google Shape;38;p5"/>
          <p:cNvSpPr/>
          <p:nvPr/>
        </p:nvSpPr>
        <p:spPr bwMode="auto">
          <a:xfrm>
            <a:off x="1324670" y="13868"/>
            <a:ext cx="9487931" cy="6857999"/>
          </a:xfrm>
          <a:prstGeom prst="rect">
            <a:avLst/>
          </a:prstGeom>
          <a:blipFill>
            <a:blip r:embed="rId3"/>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7" name="Google Shape;39;p5"/>
          <p:cNvSpPr/>
          <p:nvPr/>
        </p:nvSpPr>
        <p:spPr bwMode="auto">
          <a:xfrm>
            <a:off x="5007678" y="1104357"/>
            <a:ext cx="2190327" cy="0"/>
          </a:xfrm>
          <a:custGeom>
            <a:avLst/>
            <a:gdLst/>
            <a:ahLst/>
            <a:cxnLst/>
            <a:rect l="l" t="t" r="r" b="b"/>
            <a:pathLst>
              <a:path w="1642745" h="120000" extrusionOk="0">
                <a:moveTo>
                  <a:pt x="0" y="0"/>
                </a:moveTo>
                <a:lnTo>
                  <a:pt x="1642338"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8" name="Google Shape;40;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9" name="Google Shape;41;p5"/>
          <p:cNvSpPr/>
          <p:nvPr/>
        </p:nvSpPr>
        <p:spPr bwMode="auto">
          <a:xfrm>
            <a:off x="5337200" y="6020315"/>
            <a:ext cx="1524000" cy="0"/>
          </a:xfrm>
          <a:custGeom>
            <a:avLst/>
            <a:gdLst/>
            <a:ahLst/>
            <a:cxnLst/>
            <a:rect l="l" t="t" r="r" b="b"/>
            <a:pathLst>
              <a:path w="1143000" h="120000" extrusionOk="0">
                <a:moveTo>
                  <a:pt x="0" y="0"/>
                </a:moveTo>
                <a:lnTo>
                  <a:pt x="1143000"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0" name="Google Shape;42;p5"/>
          <p:cNvSpPr/>
          <p:nvPr/>
        </p:nvSpPr>
        <p:spPr bwMode="auto">
          <a:xfrm>
            <a:off x="5000261" y="5807625"/>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1" name="Google Shape;43;p5"/>
          <p:cNvSpPr/>
          <p:nvPr/>
        </p:nvSpPr>
        <p:spPr bwMode="auto">
          <a:xfrm>
            <a:off x="1" y="1"/>
            <a:ext cx="533775" cy="6857999"/>
          </a:xfrm>
          <a:prstGeom prst="rect">
            <a:avLst/>
          </a:prstGeom>
          <a:blipFill>
            <a:blip r:embed="rId4"/>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2" name="Google Shape;44;p5"/>
          <p:cNvSpPr/>
          <p:nvPr/>
        </p:nvSpPr>
        <p:spPr bwMode="auto">
          <a:xfrm>
            <a:off x="11658227" y="27737"/>
            <a:ext cx="533772" cy="6830263"/>
          </a:xfrm>
          <a:prstGeom prst="rect">
            <a:avLst/>
          </a:prstGeom>
          <a:blipFill>
            <a:blip r:embed="rId5"/>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3" name="Google Shape;45;p5"/>
          <p:cNvSpPr/>
          <p:nvPr/>
        </p:nvSpPr>
        <p:spPr bwMode="auto">
          <a:xfrm>
            <a:off x="4973473" y="1104357"/>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4" name="Google Shape;46;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5" name="Google Shape;51;p5"/>
          <p:cNvSpPr>
            <a:spLocks noGrp="1"/>
          </p:cNvSpPr>
          <p:nvPr>
            <p:ph type="title"/>
          </p:nvPr>
        </p:nvSpPr>
        <p:spPr bwMode="auto">
          <a:xfrm>
            <a:off x="2739742" y="2976375"/>
            <a:ext cx="6688841" cy="1022273"/>
          </a:xfrm>
          <a:prstGeom prst="rect">
            <a:avLst/>
          </a:prstGeom>
          <a:noFill/>
          <a:ln>
            <a:noFill/>
          </a:ln>
        </p:spPr>
        <p:txBody>
          <a:bodyPr spcFirstLastPara="1" vert="horz" wrap="square" lIns="0" tIns="16933" rIns="0" bIns="0" rtlCol="0" anchor="t" anchorCtr="0">
            <a:noAutofit/>
          </a:bodyPr>
          <a:lstStyle/>
          <a:p>
            <a:pPr marL="16933" algn="ctr">
              <a:defRPr/>
            </a:pPr>
            <a:r>
              <a:rPr lang="en-CA" sz="6400" b="1" dirty="0">
                <a:solidFill>
                  <a:srgbClr val="E5B8B7"/>
                </a:solidFill>
                <a:latin typeface="Trebuchet MS"/>
                <a:ea typeface="Trebuchet MS"/>
                <a:cs typeface="Trebuchet MS"/>
              </a:rPr>
              <a:t/>
            </a:r>
            <a:br>
              <a:rPr lang="en-CA" sz="6400" b="1" dirty="0">
                <a:solidFill>
                  <a:srgbClr val="E5B8B7"/>
                </a:solidFill>
                <a:latin typeface="Trebuchet MS"/>
                <a:ea typeface="Trebuchet MS"/>
                <a:cs typeface="Trebuchet MS"/>
              </a:rPr>
            </a:br>
            <a:r>
              <a:rPr lang="en-CA" sz="6400" b="1" dirty="0">
                <a:solidFill>
                  <a:srgbClr val="E5B8B7"/>
                </a:solidFill>
                <a:latin typeface="Trebuchet MS"/>
                <a:ea typeface="Trebuchet MS"/>
                <a:cs typeface="Trebuchet MS"/>
              </a:rPr>
              <a:t/>
            </a:r>
            <a:br>
              <a:rPr lang="en-CA" sz="6400" b="1" dirty="0">
                <a:solidFill>
                  <a:srgbClr val="E5B8B7"/>
                </a:solidFill>
                <a:latin typeface="Trebuchet MS"/>
                <a:ea typeface="Trebuchet MS"/>
                <a:cs typeface="Trebuchet MS"/>
              </a:rPr>
            </a:br>
            <a:r>
              <a:rPr lang="en-CA" sz="2400" b="1" dirty="0" err="1">
                <a:solidFill>
                  <a:srgbClr val="E5B8B7"/>
                </a:solidFill>
                <a:latin typeface="Trebuchet MS"/>
                <a:ea typeface="Trebuchet MS"/>
                <a:cs typeface="Trebuchet MS"/>
              </a:rPr>
              <a:t>Dmytro</a:t>
            </a:r>
            <a:r>
              <a:rPr lang="en-CA" sz="2400" b="1" dirty="0">
                <a:solidFill>
                  <a:srgbClr val="E5B8B7"/>
                </a:solidFill>
                <a:latin typeface="Trebuchet MS"/>
                <a:ea typeface="Trebuchet MS"/>
                <a:cs typeface="Trebuchet MS"/>
              </a:rPr>
              <a:t> </a:t>
            </a:r>
            <a:r>
              <a:rPr lang="en-CA" sz="2400" b="1" dirty="0" err="1">
                <a:solidFill>
                  <a:srgbClr val="E5B8B7"/>
                </a:solidFill>
                <a:latin typeface="Trebuchet MS"/>
                <a:ea typeface="Trebuchet MS"/>
                <a:cs typeface="Trebuchet MS"/>
              </a:rPr>
              <a:t>Geras</a:t>
            </a:r>
            <a:r>
              <a:rPr lang="en-CA" sz="2400" b="1" dirty="0">
                <a:solidFill>
                  <a:srgbClr val="E5B8B7"/>
                </a:solidFill>
                <a:latin typeface="Trebuchet MS"/>
                <a:ea typeface="Trebuchet MS"/>
                <a:cs typeface="Trebuchet MS"/>
              </a:rPr>
              <a:t> - 300932912</a:t>
            </a:r>
            <a:br>
              <a:rPr lang="en-CA" sz="2400" b="1" dirty="0">
                <a:solidFill>
                  <a:srgbClr val="E5B8B7"/>
                </a:solidFill>
                <a:latin typeface="Trebuchet MS"/>
                <a:ea typeface="Trebuchet MS"/>
                <a:cs typeface="Trebuchet MS"/>
              </a:rPr>
            </a:br>
            <a:r>
              <a:rPr lang="en-CA" sz="2400" b="1" dirty="0" err="1">
                <a:solidFill>
                  <a:srgbClr val="E5B8B7"/>
                </a:solidFill>
                <a:latin typeface="Trebuchet MS"/>
                <a:ea typeface="Trebuchet MS"/>
                <a:cs typeface="Trebuchet MS"/>
              </a:rPr>
              <a:t>Vitalii</a:t>
            </a:r>
            <a:r>
              <a:rPr lang="en-CA" sz="2400" b="1" dirty="0">
                <a:solidFill>
                  <a:srgbClr val="E5B8B7"/>
                </a:solidFill>
                <a:latin typeface="Trebuchet MS"/>
                <a:ea typeface="Trebuchet MS"/>
                <a:cs typeface="Trebuchet MS"/>
              </a:rPr>
              <a:t> </a:t>
            </a:r>
            <a:r>
              <a:rPr lang="en-CA" sz="2400" b="1" dirty="0" err="1">
                <a:solidFill>
                  <a:srgbClr val="E5B8B7"/>
                </a:solidFill>
                <a:latin typeface="Trebuchet MS"/>
                <a:ea typeface="Trebuchet MS"/>
                <a:cs typeface="Trebuchet MS"/>
              </a:rPr>
              <a:t>Pielievin</a:t>
            </a:r>
            <a:r>
              <a:rPr lang="en-CA" sz="2400" b="1" dirty="0">
                <a:solidFill>
                  <a:srgbClr val="E5B8B7"/>
                </a:solidFill>
                <a:latin typeface="Trebuchet MS"/>
                <a:ea typeface="Trebuchet MS"/>
                <a:cs typeface="Trebuchet MS"/>
              </a:rPr>
              <a:t> – 300885108</a:t>
            </a:r>
            <a:br>
              <a:rPr lang="en-CA" sz="2400" b="1" dirty="0">
                <a:solidFill>
                  <a:srgbClr val="E5B8B7"/>
                </a:solidFill>
                <a:latin typeface="Trebuchet MS"/>
                <a:ea typeface="Trebuchet MS"/>
                <a:cs typeface="Trebuchet MS"/>
              </a:rPr>
            </a:br>
            <a:endParaRPr sz="2400" dirty="0">
              <a:latin typeface="Trebuchet MS"/>
              <a:ea typeface="Trebuchet MS"/>
              <a:cs typeface="Trebuchet MS"/>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1365" y="1696220"/>
            <a:ext cx="3908612" cy="2695314"/>
          </a:xfrm>
          <a:prstGeom prst="rect">
            <a:avLst/>
          </a:prstGeom>
        </p:spPr>
      </p:pic>
      <p:sp>
        <p:nvSpPr>
          <p:cNvPr id="17" name="Rectangle 16"/>
          <p:cNvSpPr/>
          <p:nvPr/>
        </p:nvSpPr>
        <p:spPr>
          <a:xfrm>
            <a:off x="4576184" y="2047119"/>
            <a:ext cx="281551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Voter API</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34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36;p5"/>
          <p:cNvSpPr/>
          <p:nvPr/>
        </p:nvSpPr>
        <p:spPr bwMode="auto">
          <a:xfrm>
            <a:off x="0" y="1"/>
            <a:ext cx="12192000" cy="6852073"/>
          </a:xfrm>
          <a:custGeom>
            <a:avLst/>
            <a:gdLst/>
            <a:ahLst/>
            <a:cxnLst/>
            <a:rect l="l" t="t" r="r" b="b"/>
            <a:pathLst>
              <a:path w="9144000" h="5139055" extrusionOk="0">
                <a:moveTo>
                  <a:pt x="0" y="0"/>
                </a:moveTo>
                <a:lnTo>
                  <a:pt x="9144000" y="0"/>
                </a:lnTo>
                <a:lnTo>
                  <a:pt x="9144000" y="5138541"/>
                </a:lnTo>
                <a:lnTo>
                  <a:pt x="0" y="5138541"/>
                </a:lnTo>
                <a:lnTo>
                  <a:pt x="0" y="0"/>
                </a:lnTo>
                <a:close/>
              </a:path>
            </a:pathLst>
          </a:custGeom>
          <a:solidFill>
            <a:srgbClr val="2D2D2D"/>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5" name="Google Shape;37;p5"/>
          <p:cNvSpPr/>
          <p:nvPr/>
        </p:nvSpPr>
        <p:spPr bwMode="auto">
          <a:xfrm>
            <a:off x="0" y="1"/>
            <a:ext cx="12192000" cy="6851388"/>
          </a:xfrm>
          <a:prstGeom prst="rect">
            <a:avLst/>
          </a:prstGeom>
          <a:blipFill>
            <a:blip r:embed="rId2"/>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6" name="Google Shape;38;p5"/>
          <p:cNvSpPr/>
          <p:nvPr/>
        </p:nvSpPr>
        <p:spPr bwMode="auto">
          <a:xfrm>
            <a:off x="1332864" y="1"/>
            <a:ext cx="9487931" cy="6857999"/>
          </a:xfrm>
          <a:prstGeom prst="rect">
            <a:avLst/>
          </a:prstGeom>
          <a:blipFill>
            <a:blip r:embed="rId3"/>
            <a:stretch/>
          </a:blipFill>
          <a:ln>
            <a:noFill/>
          </a:ln>
        </p:spPr>
        <p:txBody>
          <a:bodyPr spcFirstLastPara="1" wrap="square" lIns="0" tIns="0" rIns="0" bIns="0" anchor="t" anchorCtr="0">
            <a:noAutofit/>
          </a:bodyPr>
          <a:lstStyle/>
          <a:p>
            <a:pPr>
              <a:buClr>
                <a:srgbClr val="000000"/>
              </a:buClr>
              <a:buSzPts val="1800"/>
              <a:defRPr/>
            </a:pPr>
            <a:endParaRPr sz="2400" dirty="0">
              <a:solidFill>
                <a:schemeClr val="dk1"/>
              </a:solidFill>
              <a:latin typeface="Calibri"/>
              <a:ea typeface="Calibri"/>
              <a:cs typeface="Calibri"/>
            </a:endParaRPr>
          </a:p>
        </p:txBody>
      </p:sp>
      <p:sp>
        <p:nvSpPr>
          <p:cNvPr id="7" name="Google Shape;39;p5"/>
          <p:cNvSpPr/>
          <p:nvPr/>
        </p:nvSpPr>
        <p:spPr bwMode="auto">
          <a:xfrm>
            <a:off x="5007678" y="1104357"/>
            <a:ext cx="2190327" cy="0"/>
          </a:xfrm>
          <a:custGeom>
            <a:avLst/>
            <a:gdLst/>
            <a:ahLst/>
            <a:cxnLst/>
            <a:rect l="l" t="t" r="r" b="b"/>
            <a:pathLst>
              <a:path w="1642745" h="120000" extrusionOk="0">
                <a:moveTo>
                  <a:pt x="0" y="0"/>
                </a:moveTo>
                <a:lnTo>
                  <a:pt x="1642338"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8" name="Google Shape;40;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9" name="Google Shape;41;p5"/>
          <p:cNvSpPr/>
          <p:nvPr/>
        </p:nvSpPr>
        <p:spPr bwMode="auto">
          <a:xfrm>
            <a:off x="5337200" y="6020315"/>
            <a:ext cx="1524000" cy="0"/>
          </a:xfrm>
          <a:custGeom>
            <a:avLst/>
            <a:gdLst/>
            <a:ahLst/>
            <a:cxnLst/>
            <a:rect l="l" t="t" r="r" b="b"/>
            <a:pathLst>
              <a:path w="1143000" h="120000" extrusionOk="0">
                <a:moveTo>
                  <a:pt x="0" y="0"/>
                </a:moveTo>
                <a:lnTo>
                  <a:pt x="1143000"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0" name="Google Shape;42;p5"/>
          <p:cNvSpPr/>
          <p:nvPr/>
        </p:nvSpPr>
        <p:spPr bwMode="auto">
          <a:xfrm>
            <a:off x="5000261" y="5807625"/>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1" name="Google Shape;43;p5"/>
          <p:cNvSpPr/>
          <p:nvPr/>
        </p:nvSpPr>
        <p:spPr bwMode="auto">
          <a:xfrm>
            <a:off x="1" y="1"/>
            <a:ext cx="533775" cy="6857999"/>
          </a:xfrm>
          <a:prstGeom prst="rect">
            <a:avLst/>
          </a:prstGeom>
          <a:blipFill>
            <a:blip r:embed="rId4"/>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2" name="Google Shape;44;p5"/>
          <p:cNvSpPr/>
          <p:nvPr/>
        </p:nvSpPr>
        <p:spPr bwMode="auto">
          <a:xfrm>
            <a:off x="11658227" y="27737"/>
            <a:ext cx="533772" cy="6830263"/>
          </a:xfrm>
          <a:prstGeom prst="rect">
            <a:avLst/>
          </a:prstGeom>
          <a:blipFill>
            <a:blip r:embed="rId5"/>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3" name="Google Shape;45;p5"/>
          <p:cNvSpPr/>
          <p:nvPr/>
        </p:nvSpPr>
        <p:spPr bwMode="auto">
          <a:xfrm>
            <a:off x="4973473" y="1104357"/>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4" name="Google Shape;46;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pic>
        <p:nvPicPr>
          <p:cNvPr id="17" name="Picture 16"/>
          <p:cNvPicPr>
            <a:picLocks noChangeAspect="1"/>
          </p:cNvPicPr>
          <p:nvPr/>
        </p:nvPicPr>
        <p:blipFill>
          <a:blip r:embed="rId6"/>
          <a:stretch>
            <a:fillRect/>
          </a:stretch>
        </p:blipFill>
        <p:spPr bwMode="auto">
          <a:xfrm>
            <a:off x="10978233" y="153226"/>
            <a:ext cx="1056328" cy="705463"/>
          </a:xfrm>
          <a:prstGeom prst="rect">
            <a:avLst/>
          </a:prstGeom>
        </p:spPr>
      </p:pic>
      <p:sp>
        <p:nvSpPr>
          <p:cNvPr id="2" name="Title 1"/>
          <p:cNvSpPr>
            <a:spLocks noGrp="1"/>
          </p:cNvSpPr>
          <p:nvPr>
            <p:ph type="title"/>
          </p:nvPr>
        </p:nvSpPr>
        <p:spPr>
          <a:xfrm>
            <a:off x="944094" y="653178"/>
            <a:ext cx="10428265" cy="836400"/>
          </a:xfrm>
        </p:spPr>
        <p:txBody>
          <a:bodyPr>
            <a:normAutofit fontScale="90000"/>
          </a:bodyPr>
          <a:lstStyle/>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Lessons and experiences gained by doing the project</a:t>
            </a:r>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r>
            <a:b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dirty="0"/>
          </a:p>
        </p:txBody>
      </p:sp>
      <p:sp>
        <p:nvSpPr>
          <p:cNvPr id="3" name="Rectangle 2"/>
          <p:cNvSpPr/>
          <p:nvPr/>
        </p:nvSpPr>
        <p:spPr>
          <a:xfrm>
            <a:off x="2340753" y="1560308"/>
            <a:ext cx="8188294" cy="4247317"/>
          </a:xfrm>
          <a:prstGeom prst="rect">
            <a:avLst/>
          </a:prstGeom>
          <a:noFill/>
        </p:spPr>
        <p:txBody>
          <a:bodyPr wrap="square" lIns="91440" tIns="45720" rIns="91440" bIns="45720">
            <a:spAutoFit/>
          </a:bodyPr>
          <a:lstStyle/>
          <a:p>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We refreshed </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our knowledge about how to make an </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application</a:t>
            </a:r>
          </a:p>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to </a:t>
            </a:r>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support asynchronous</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have learnt principles of REST and implemented </a:t>
            </a:r>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Get/post/put/delete method</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a:p>
            <a:endPar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 </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are able to generate our API document using Swagger</a:t>
            </a: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have learnt how to publish our API to AWS Elastic </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Beanstalk</a:t>
            </a:r>
          </a:p>
          <a:p>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know how principles of using </a:t>
            </a:r>
            <a:r>
              <a:rPr lang="en-CA"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APIgee</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and how to generate portal </a:t>
            </a:r>
            <a:endPar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for </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our application using this service and Swagger document</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a:p>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have learnt how to serialise and </a:t>
            </a:r>
            <a:r>
              <a:rPr lang="en-CA"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deserialise</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objects using </a:t>
            </a:r>
            <a:r>
              <a:rPr lang="en-CA"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Webclient</a:t>
            </a:r>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and JSON</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a:p>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To test our API we implemented client application using Google Charts and AJAX.                                                    </a:t>
            </a:r>
          </a:p>
        </p:txBody>
      </p:sp>
    </p:spTree>
    <p:extLst>
      <p:ext uri="{BB962C8B-B14F-4D97-AF65-F5344CB8AC3E}">
        <p14:creationId xmlns:p14="http://schemas.microsoft.com/office/powerpoint/2010/main" val="417610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36;p5"/>
          <p:cNvSpPr/>
          <p:nvPr/>
        </p:nvSpPr>
        <p:spPr bwMode="auto">
          <a:xfrm>
            <a:off x="0" y="1"/>
            <a:ext cx="12192000" cy="6852073"/>
          </a:xfrm>
          <a:custGeom>
            <a:avLst/>
            <a:gdLst/>
            <a:ahLst/>
            <a:cxnLst/>
            <a:rect l="l" t="t" r="r" b="b"/>
            <a:pathLst>
              <a:path w="9144000" h="5139055" extrusionOk="0">
                <a:moveTo>
                  <a:pt x="0" y="0"/>
                </a:moveTo>
                <a:lnTo>
                  <a:pt x="9144000" y="0"/>
                </a:lnTo>
                <a:lnTo>
                  <a:pt x="9144000" y="5138541"/>
                </a:lnTo>
                <a:lnTo>
                  <a:pt x="0" y="5138541"/>
                </a:lnTo>
                <a:lnTo>
                  <a:pt x="0" y="0"/>
                </a:lnTo>
                <a:close/>
              </a:path>
            </a:pathLst>
          </a:custGeom>
          <a:solidFill>
            <a:srgbClr val="2D2D2D"/>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5" name="Google Shape;37;p5"/>
          <p:cNvSpPr/>
          <p:nvPr/>
        </p:nvSpPr>
        <p:spPr bwMode="auto">
          <a:xfrm>
            <a:off x="0" y="1"/>
            <a:ext cx="12192000" cy="6851388"/>
          </a:xfrm>
          <a:prstGeom prst="rect">
            <a:avLst/>
          </a:prstGeom>
          <a:blipFill>
            <a:blip r:embed="rId2"/>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6" name="Google Shape;38;p5"/>
          <p:cNvSpPr/>
          <p:nvPr/>
        </p:nvSpPr>
        <p:spPr bwMode="auto">
          <a:xfrm>
            <a:off x="1332864" y="153226"/>
            <a:ext cx="9487931" cy="6857999"/>
          </a:xfrm>
          <a:prstGeom prst="rect">
            <a:avLst/>
          </a:prstGeom>
          <a:blipFill>
            <a:blip r:embed="rId3"/>
            <a:stretch/>
          </a:blipFill>
          <a:ln>
            <a:noFill/>
          </a:ln>
        </p:spPr>
        <p:txBody>
          <a:bodyPr spcFirstLastPara="1" wrap="square" lIns="0" tIns="0" rIns="0" bIns="0" anchor="t" anchorCtr="0">
            <a:noAutofit/>
          </a:bodyPr>
          <a:lstStyle/>
          <a:p>
            <a:pPr>
              <a:buClr>
                <a:srgbClr val="000000"/>
              </a:buClr>
              <a:buSzPts val="1800"/>
              <a:defRPr/>
            </a:pPr>
            <a:endParaRPr sz="2400" dirty="0">
              <a:solidFill>
                <a:schemeClr val="dk1"/>
              </a:solidFill>
              <a:latin typeface="Calibri"/>
              <a:ea typeface="Calibri"/>
              <a:cs typeface="Calibri"/>
            </a:endParaRPr>
          </a:p>
        </p:txBody>
      </p:sp>
      <p:sp>
        <p:nvSpPr>
          <p:cNvPr id="7" name="Google Shape;39;p5"/>
          <p:cNvSpPr/>
          <p:nvPr/>
        </p:nvSpPr>
        <p:spPr bwMode="auto">
          <a:xfrm>
            <a:off x="5007678" y="1104357"/>
            <a:ext cx="2190327" cy="0"/>
          </a:xfrm>
          <a:custGeom>
            <a:avLst/>
            <a:gdLst/>
            <a:ahLst/>
            <a:cxnLst/>
            <a:rect l="l" t="t" r="r" b="b"/>
            <a:pathLst>
              <a:path w="1642745" h="120000" extrusionOk="0">
                <a:moveTo>
                  <a:pt x="0" y="0"/>
                </a:moveTo>
                <a:lnTo>
                  <a:pt x="1642338"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8" name="Google Shape;40;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9" name="Google Shape;41;p5"/>
          <p:cNvSpPr/>
          <p:nvPr/>
        </p:nvSpPr>
        <p:spPr bwMode="auto">
          <a:xfrm>
            <a:off x="5337200" y="6020315"/>
            <a:ext cx="1524000" cy="0"/>
          </a:xfrm>
          <a:custGeom>
            <a:avLst/>
            <a:gdLst/>
            <a:ahLst/>
            <a:cxnLst/>
            <a:rect l="l" t="t" r="r" b="b"/>
            <a:pathLst>
              <a:path w="1143000" h="120000" extrusionOk="0">
                <a:moveTo>
                  <a:pt x="0" y="0"/>
                </a:moveTo>
                <a:lnTo>
                  <a:pt x="1143000"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0" name="Google Shape;42;p5"/>
          <p:cNvSpPr/>
          <p:nvPr/>
        </p:nvSpPr>
        <p:spPr bwMode="auto">
          <a:xfrm>
            <a:off x="5000261" y="5807625"/>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1" name="Google Shape;43;p5"/>
          <p:cNvSpPr/>
          <p:nvPr/>
        </p:nvSpPr>
        <p:spPr bwMode="auto">
          <a:xfrm>
            <a:off x="1" y="1"/>
            <a:ext cx="533775" cy="6857999"/>
          </a:xfrm>
          <a:prstGeom prst="rect">
            <a:avLst/>
          </a:prstGeom>
          <a:blipFill>
            <a:blip r:embed="rId4"/>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2" name="Google Shape;44;p5"/>
          <p:cNvSpPr/>
          <p:nvPr/>
        </p:nvSpPr>
        <p:spPr bwMode="auto">
          <a:xfrm>
            <a:off x="11658227" y="27737"/>
            <a:ext cx="533772" cy="6830263"/>
          </a:xfrm>
          <a:prstGeom prst="rect">
            <a:avLst/>
          </a:prstGeom>
          <a:blipFill>
            <a:blip r:embed="rId5"/>
            <a:stretch/>
          </a:blip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3" name="Google Shape;45;p5"/>
          <p:cNvSpPr/>
          <p:nvPr/>
        </p:nvSpPr>
        <p:spPr bwMode="auto">
          <a:xfrm>
            <a:off x="4973473" y="1104357"/>
            <a:ext cx="2190327" cy="0"/>
          </a:xfrm>
          <a:custGeom>
            <a:avLst/>
            <a:gdLst/>
            <a:ahLst/>
            <a:cxnLst/>
            <a:rect l="l" t="t" r="r" b="b"/>
            <a:pathLst>
              <a:path w="1642745" h="120000" extrusionOk="0">
                <a:moveTo>
                  <a:pt x="0" y="0"/>
                </a:moveTo>
                <a:lnTo>
                  <a:pt x="1642325" y="0"/>
                </a:lnTo>
              </a:path>
            </a:pathLst>
          </a:custGeom>
          <a:noFill/>
          <a:ln w="18275" cap="flat" cmpd="sng">
            <a:solidFill>
              <a:srgbClr val="ED3463"/>
            </a:solidFill>
            <a:prstDash val="solid"/>
            <a:round/>
            <a:headEnd type="none" w="sm" len="sm"/>
            <a:tailEnd type="none" w="sm" len="sm"/>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sp>
        <p:nvSpPr>
          <p:cNvPr id="14" name="Google Shape;46;p5"/>
          <p:cNvSpPr/>
          <p:nvPr/>
        </p:nvSpPr>
        <p:spPr bwMode="auto">
          <a:xfrm>
            <a:off x="5322163" y="834136"/>
            <a:ext cx="1524000" cy="24553"/>
          </a:xfrm>
          <a:custGeom>
            <a:avLst/>
            <a:gdLst/>
            <a:ahLst/>
            <a:cxnLst/>
            <a:rect l="l" t="t" r="r" b="b"/>
            <a:pathLst>
              <a:path w="1143000" h="18415" extrusionOk="0">
                <a:moveTo>
                  <a:pt x="0" y="18288"/>
                </a:moveTo>
                <a:lnTo>
                  <a:pt x="1143000" y="18288"/>
                </a:lnTo>
                <a:lnTo>
                  <a:pt x="1143000" y="0"/>
                </a:lnTo>
                <a:lnTo>
                  <a:pt x="0" y="0"/>
                </a:lnTo>
                <a:lnTo>
                  <a:pt x="0" y="18288"/>
                </a:lnTo>
                <a:close/>
              </a:path>
            </a:pathLst>
          </a:custGeom>
          <a:solidFill>
            <a:srgbClr val="ED3463"/>
          </a:solidFill>
          <a:ln>
            <a:noFill/>
          </a:ln>
        </p:spPr>
        <p:txBody>
          <a:bodyPr spcFirstLastPara="1" wrap="square" lIns="0" tIns="0" rIns="0" bIns="0" anchor="t" anchorCtr="0">
            <a:noAutofit/>
          </a:bodyPr>
          <a:lstStyle/>
          <a:p>
            <a:pPr>
              <a:buClr>
                <a:srgbClr val="000000"/>
              </a:buClr>
              <a:buSzPts val="1800"/>
              <a:defRPr/>
            </a:pPr>
            <a:endParaRPr sz="2400">
              <a:solidFill>
                <a:schemeClr val="dk1"/>
              </a:solidFill>
              <a:latin typeface="Calibri"/>
              <a:ea typeface="Calibri"/>
              <a:cs typeface="Calibri"/>
            </a:endParaRPr>
          </a:p>
        </p:txBody>
      </p:sp>
      <p:pic>
        <p:nvPicPr>
          <p:cNvPr id="17" name="Picture 16"/>
          <p:cNvPicPr>
            <a:picLocks noChangeAspect="1"/>
          </p:cNvPicPr>
          <p:nvPr/>
        </p:nvPicPr>
        <p:blipFill>
          <a:blip r:embed="rId6"/>
          <a:stretch>
            <a:fillRect/>
          </a:stretch>
        </p:blipFill>
        <p:spPr bwMode="auto">
          <a:xfrm>
            <a:off x="10978233" y="153226"/>
            <a:ext cx="1056328" cy="705463"/>
          </a:xfrm>
          <a:prstGeom prst="rect">
            <a:avLst/>
          </a:prstGeom>
        </p:spPr>
      </p:pic>
      <p:sp>
        <p:nvSpPr>
          <p:cNvPr id="2" name="Title 1"/>
          <p:cNvSpPr>
            <a:spLocks noGrp="1"/>
          </p:cNvSpPr>
          <p:nvPr>
            <p:ph type="title"/>
          </p:nvPr>
        </p:nvSpPr>
        <p:spPr>
          <a:xfrm>
            <a:off x="944094" y="653178"/>
            <a:ext cx="10428265" cy="836400"/>
          </a:xfrm>
        </p:spPr>
        <p:txBody>
          <a:bodyPr>
            <a:normAutofit/>
          </a:bodyPr>
          <a:lstStyle/>
          <a:p>
            <a:endParaRPr lang="en-CA" dirty="0"/>
          </a:p>
        </p:txBody>
      </p:sp>
      <p:sp>
        <p:nvSpPr>
          <p:cNvPr id="3" name="Rectangle 2"/>
          <p:cNvSpPr/>
          <p:nvPr/>
        </p:nvSpPr>
        <p:spPr>
          <a:xfrm>
            <a:off x="2103188" y="1702267"/>
            <a:ext cx="8188294" cy="4247317"/>
          </a:xfrm>
          <a:prstGeom prst="rect">
            <a:avLst/>
          </a:prstGeom>
          <a:noFill/>
        </p:spPr>
        <p:txBody>
          <a:bodyPr wrap="square" lIns="91440" tIns="45720" rIns="91440" bIns="45720">
            <a:spAutoFit/>
          </a:bodyPr>
          <a:lstStyle/>
          <a:p>
            <a:r>
              <a:rPr lang="uk-UA"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We wanted to focus on online </a:t>
            </a:r>
            <a:r>
              <a:rPr lang="en-US"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api</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and charts, that are so popular nowadays in events like voting on an election or just voting for your favorite product.</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a:p>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The purpose of our API is to provide people with an ability to place/enter information that would be available to rate/vote, you can use it both for voting for the candidates or voting which product is the best one, possibilities of using it are very broad as it would be a simple to use charting project</a:t>
            </a:r>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a:p>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Potential customers are developers who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for example</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want to implement voting system for students for what course is the best one to take, or business sites where customers  would be able to vote on their products, individuals who would like to get some insight on what is trendy, etc.</a:t>
            </a:r>
          </a:p>
          <a:p>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CA" dirty="0" smtClean="0">
                <a:ln w="10160">
                  <a:solidFill>
                    <a:schemeClr val="accent5"/>
                  </a:solidFill>
                  <a:prstDash val="solid"/>
                </a:ln>
                <a:solidFill>
                  <a:srgbClr val="00B0F0"/>
                </a:solidFill>
                <a:effectLst>
                  <a:outerShdw blurRad="38100" dist="22860" dir="5400000" algn="tl" rotWithShape="0">
                    <a:srgbClr val="000000">
                      <a:alpha val="30000"/>
                    </a:srgbClr>
                  </a:outerShdw>
                </a:effectLst>
                <a:hlinkClick r:id="rId7"/>
              </a:rPr>
              <a:t>https://dmitrogeras-eval-votesystemapi.apigee.io/</a:t>
            </a:r>
            <a:endParaRPr lang="en-CA" dirty="0" smtClean="0">
              <a:ln w="10160">
                <a:solidFill>
                  <a:schemeClr val="accent5"/>
                </a:solidFill>
                <a:prstDash val="solid"/>
              </a:ln>
              <a:solidFill>
                <a:srgbClr val="00B0F0"/>
              </a:solidFill>
              <a:effectLst>
                <a:outerShdw blurRad="38100" dist="22860" dir="5400000" algn="tl" rotWithShape="0">
                  <a:srgbClr val="000000">
                    <a:alpha val="30000"/>
                  </a:srgbClr>
                </a:outerShdw>
              </a:effectLst>
            </a:endParaRPr>
          </a:p>
          <a:p>
            <a:r>
              <a:rPr lang="en-CA"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en-CA"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88249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Trebuchet MS</vt:lpstr>
      <vt:lpstr>Verdana</vt:lpstr>
      <vt:lpstr>Office Theme</vt:lpstr>
      <vt:lpstr>  Dmytro Geras - 300932912 Vitalii Pielievin – 300885108 </vt:lpstr>
      <vt:lpstr>Lessons and experiences gained by doing the project :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Dmytro Geras - 300932912 Vitalii Pielievin – 300885108</dc:title>
  <dc:creator>dmitrog dmitrog</dc:creator>
  <cp:lastModifiedBy>dmitrog dmitrog</cp:lastModifiedBy>
  <cp:revision>4</cp:revision>
  <dcterms:created xsi:type="dcterms:W3CDTF">2018-12-12T22:13:47Z</dcterms:created>
  <dcterms:modified xsi:type="dcterms:W3CDTF">2018-12-12T22:35:15Z</dcterms:modified>
</cp:coreProperties>
</file>