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Xt/vVwfK6gicvj+hgX54eX+h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3d1f30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1f3d1f308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1f3d1f30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3d1f30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1f3d1f308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1f3d1f308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f3d1f308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f3d1f308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Mapping: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271405" y="1784239"/>
            <a:ext cx="86011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Simple Mortgage Origination Process Steps</a:t>
            </a: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f3d1f30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f3d1f3080_0_1"/>
          <p:cNvSpPr/>
          <p:nvPr/>
        </p:nvSpPr>
        <p:spPr>
          <a:xfrm>
            <a:off x="389381" y="1975698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 sz="1350" dirty="0"/>
          </a:p>
        </p:txBody>
      </p:sp>
      <p:sp>
        <p:nvSpPr>
          <p:cNvPr id="106" name="Google Shape;106;g11f3d1f3080_0_1"/>
          <p:cNvSpPr/>
          <p:nvPr/>
        </p:nvSpPr>
        <p:spPr>
          <a:xfrm>
            <a:off x="2082799" y="1823316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Borrower Submit loan application</a:t>
            </a:r>
            <a:endParaRPr sz="1350" dirty="0"/>
          </a:p>
        </p:txBody>
      </p:sp>
      <p:sp>
        <p:nvSpPr>
          <p:cNvPr id="112" name="Google Shape;112;g11f3d1f3080_0_1"/>
          <p:cNvSpPr/>
          <p:nvPr/>
        </p:nvSpPr>
        <p:spPr>
          <a:xfrm>
            <a:off x="3203398" y="3087112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Rejected</a:t>
            </a:r>
            <a:endParaRPr lang="en-US" sz="1350" dirty="0"/>
          </a:p>
        </p:txBody>
      </p:sp>
      <p:sp>
        <p:nvSpPr>
          <p:cNvPr id="113" name="Google Shape;113;g11f3d1f3080_0_1"/>
          <p:cNvSpPr/>
          <p:nvPr/>
        </p:nvSpPr>
        <p:spPr>
          <a:xfrm>
            <a:off x="4323998" y="1467673"/>
            <a:ext cx="1420578" cy="1101891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Prequalification Check</a:t>
            </a:r>
            <a:endParaRPr lang="en-US" sz="1350" dirty="0"/>
          </a:p>
        </p:txBody>
      </p:sp>
      <p:sp>
        <p:nvSpPr>
          <p:cNvPr id="118" name="Google Shape;118;g11f3d1f3080_0_1"/>
          <p:cNvSpPr/>
          <p:nvPr/>
        </p:nvSpPr>
        <p:spPr>
          <a:xfrm>
            <a:off x="6651155" y="1836126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 Loan program and rate contact to borrower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Google Shape;122;g11f3d1f3080_0_1"/>
          <p:cNvSpPr txBox="1"/>
          <p:nvPr/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800" b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:- Simple Mortgage Origination Process Steps</a:t>
            </a:r>
            <a:endParaRPr sz="1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12F2DC-7583-6E34-848C-581F8224CC97}"/>
              </a:ext>
            </a:extLst>
          </p:cNvPr>
          <p:cNvCxnSpPr>
            <a:stCxn id="105" idx="3"/>
          </p:cNvCxnSpPr>
          <p:nvPr/>
        </p:nvCxnSpPr>
        <p:spPr>
          <a:xfrm>
            <a:off x="1659407" y="2204307"/>
            <a:ext cx="4675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C78B0-464E-A0F0-4C8B-CE97326E8C9F}"/>
              </a:ext>
            </a:extLst>
          </p:cNvPr>
          <p:cNvCxnSpPr>
            <a:cxnSpLocks/>
            <a:stCxn id="106" idx="3"/>
            <a:endCxn id="113" idx="1"/>
          </p:cNvCxnSpPr>
          <p:nvPr/>
        </p:nvCxnSpPr>
        <p:spPr>
          <a:xfrm flipV="1">
            <a:off x="3476816" y="2018619"/>
            <a:ext cx="847182" cy="109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94442F-86C2-585E-5C65-877598D2D299}"/>
              </a:ext>
            </a:extLst>
          </p:cNvPr>
          <p:cNvCxnSpPr>
            <a:endCxn id="112" idx="0"/>
          </p:cNvCxnSpPr>
          <p:nvPr/>
        </p:nvCxnSpPr>
        <p:spPr>
          <a:xfrm flipH="1">
            <a:off x="3900407" y="2314575"/>
            <a:ext cx="671593" cy="772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E6F950-DB2E-6E0A-3B64-9420D891A6D5}"/>
              </a:ext>
            </a:extLst>
          </p:cNvPr>
          <p:cNvCxnSpPr>
            <a:cxnSpLocks/>
            <a:stCxn id="113" idx="3"/>
            <a:endCxn id="118" idx="1"/>
          </p:cNvCxnSpPr>
          <p:nvPr/>
        </p:nvCxnSpPr>
        <p:spPr>
          <a:xfrm>
            <a:off x="5744576" y="2018619"/>
            <a:ext cx="906579" cy="18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8;g11f3d1f3080_0_1">
            <a:extLst>
              <a:ext uri="{FF2B5EF4-FFF2-40B4-BE49-F238E27FC236}">
                <a16:creationId xmlns:a16="http://schemas.microsoft.com/office/drawing/2014/main" id="{0A267C91-9447-FA2B-B8B1-7F93B9D4A745}"/>
              </a:ext>
            </a:extLst>
          </p:cNvPr>
          <p:cNvSpPr/>
          <p:nvPr/>
        </p:nvSpPr>
        <p:spPr>
          <a:xfrm>
            <a:off x="6651155" y="4270533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Borrower Negotiates Terms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Google Shape;118;g11f3d1f3080_0_1">
            <a:extLst>
              <a:ext uri="{FF2B5EF4-FFF2-40B4-BE49-F238E27FC236}">
                <a16:creationId xmlns:a16="http://schemas.microsoft.com/office/drawing/2014/main" id="{5F6E1994-4736-9B2B-5F06-2CD3D29FEE15}"/>
              </a:ext>
            </a:extLst>
          </p:cNvPr>
          <p:cNvSpPr/>
          <p:nvPr/>
        </p:nvSpPr>
        <p:spPr>
          <a:xfrm>
            <a:off x="2663363" y="4214260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Borrower signs rate contract.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FD3E2B-AE66-2A34-BB98-83BAF0ED2BC9}"/>
              </a:ext>
            </a:extLst>
          </p:cNvPr>
          <p:cNvCxnSpPr>
            <a:stCxn id="118" idx="2"/>
            <a:endCxn id="35" idx="0"/>
          </p:cNvCxnSpPr>
          <p:nvPr/>
        </p:nvCxnSpPr>
        <p:spPr>
          <a:xfrm>
            <a:off x="7484593" y="2572488"/>
            <a:ext cx="0" cy="1698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6A8D1-53CC-5087-8340-46C94AA741D9}"/>
              </a:ext>
            </a:extLst>
          </p:cNvPr>
          <p:cNvCxnSpPr>
            <a:stCxn id="35" idx="1"/>
            <a:endCxn id="36" idx="3"/>
          </p:cNvCxnSpPr>
          <p:nvPr/>
        </p:nvCxnSpPr>
        <p:spPr>
          <a:xfrm flipH="1" flipV="1">
            <a:off x="4330238" y="4582441"/>
            <a:ext cx="2320917" cy="56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30E2C7-1730-F0BB-DD5B-F3295FF00BB4}"/>
              </a:ext>
            </a:extLst>
          </p:cNvPr>
          <p:cNvSpPr txBox="1"/>
          <p:nvPr/>
        </p:nvSpPr>
        <p:spPr>
          <a:xfrm>
            <a:off x="5877118" y="1939207"/>
            <a:ext cx="52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52075-9A73-ABC8-C88F-92D5EB55301D}"/>
              </a:ext>
            </a:extLst>
          </p:cNvPr>
          <p:cNvSpPr txBox="1"/>
          <p:nvPr/>
        </p:nvSpPr>
        <p:spPr>
          <a:xfrm>
            <a:off x="3874992" y="2579836"/>
            <a:ext cx="43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No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FC5A1F-A066-9220-C1D7-E93AD7D9FB31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772239" y="4582441"/>
            <a:ext cx="891124" cy="28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18;g11f3d1f3080_0_1">
            <a:extLst>
              <a:ext uri="{FF2B5EF4-FFF2-40B4-BE49-F238E27FC236}">
                <a16:creationId xmlns:a16="http://schemas.microsoft.com/office/drawing/2014/main" id="{C4AEC0FC-258A-B6FB-001E-7B65320B694E}"/>
              </a:ext>
            </a:extLst>
          </p:cNvPr>
          <p:cNvSpPr/>
          <p:nvPr/>
        </p:nvSpPr>
        <p:spPr>
          <a:xfrm>
            <a:off x="105364" y="4154551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borrower documents(</a:t>
            </a:r>
            <a:r>
              <a:rPr lang="en-IN" sz="13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assests,income,etc</a:t>
            </a: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1f3d1f30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1f3d1f3080_0_8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As-Is Process Map: </a:t>
            </a:r>
            <a:r>
              <a:rPr lang="en-US" i="1" dirty="0">
                <a:solidFill>
                  <a:srgbClr val="0070C0"/>
                </a:solidFill>
              </a:rPr>
              <a:t>[Continued]</a:t>
            </a:r>
            <a:endParaRPr dirty="0"/>
          </a:p>
        </p:txBody>
      </p:sp>
      <p:sp>
        <p:nvSpPr>
          <p:cNvPr id="2" name="Google Shape;118;g11f3d1f3080_0_1">
            <a:extLst>
              <a:ext uri="{FF2B5EF4-FFF2-40B4-BE49-F238E27FC236}">
                <a16:creationId xmlns:a16="http://schemas.microsoft.com/office/drawing/2014/main" id="{2A2C1756-00DD-38E8-62F3-1A88E1A3A6CB}"/>
              </a:ext>
            </a:extLst>
          </p:cNvPr>
          <p:cNvSpPr/>
          <p:nvPr/>
        </p:nvSpPr>
        <p:spPr>
          <a:xfrm>
            <a:off x="477748" y="1307749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borrower documents(assets,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income, etc)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18;g11f3d1f3080_0_1">
            <a:extLst>
              <a:ext uri="{FF2B5EF4-FFF2-40B4-BE49-F238E27FC236}">
                <a16:creationId xmlns:a16="http://schemas.microsoft.com/office/drawing/2014/main" id="{E780B5F7-7F3C-0A23-9A8C-BC0F38A2CA66}"/>
              </a:ext>
            </a:extLst>
          </p:cNvPr>
          <p:cNvSpPr/>
          <p:nvPr/>
        </p:nvSpPr>
        <p:spPr>
          <a:xfrm>
            <a:off x="3382713" y="1307749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title, insurance, appraisal documents.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18;g11f3d1f3080_0_1">
            <a:extLst>
              <a:ext uri="{FF2B5EF4-FFF2-40B4-BE49-F238E27FC236}">
                <a16:creationId xmlns:a16="http://schemas.microsoft.com/office/drawing/2014/main" id="{2260BE54-B1FE-7CE9-258E-F461940AD347}"/>
              </a:ext>
            </a:extLst>
          </p:cNvPr>
          <p:cNvSpPr/>
          <p:nvPr/>
        </p:nvSpPr>
        <p:spPr>
          <a:xfrm>
            <a:off x="6200746" y="1325687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Loan Package.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13;g11f3d1f3080_0_1">
            <a:extLst>
              <a:ext uri="{FF2B5EF4-FFF2-40B4-BE49-F238E27FC236}">
                <a16:creationId xmlns:a16="http://schemas.microsoft.com/office/drawing/2014/main" id="{F21676E4-9FB9-7AC7-9CE5-078A7FA5ACB8}"/>
              </a:ext>
            </a:extLst>
          </p:cNvPr>
          <p:cNvSpPr/>
          <p:nvPr/>
        </p:nvSpPr>
        <p:spPr>
          <a:xfrm>
            <a:off x="6447043" y="2569992"/>
            <a:ext cx="1420578" cy="948611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Underwriting Approval?</a:t>
            </a:r>
            <a:endParaRPr lang="en-US" sz="1350" dirty="0"/>
          </a:p>
        </p:txBody>
      </p:sp>
      <p:sp>
        <p:nvSpPr>
          <p:cNvPr id="7" name="Google Shape;118;g11f3d1f3080_0_1">
            <a:extLst>
              <a:ext uri="{FF2B5EF4-FFF2-40B4-BE49-F238E27FC236}">
                <a16:creationId xmlns:a16="http://schemas.microsoft.com/office/drawing/2014/main" id="{B727D169-A6CE-CC82-1994-925F357C4C88}"/>
              </a:ext>
            </a:extLst>
          </p:cNvPr>
          <p:cNvSpPr/>
          <p:nvPr/>
        </p:nvSpPr>
        <p:spPr>
          <a:xfrm>
            <a:off x="6200746" y="4233447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 borrower of rejection.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18;g11f3d1f3080_0_1">
            <a:extLst>
              <a:ext uri="{FF2B5EF4-FFF2-40B4-BE49-F238E27FC236}">
                <a16:creationId xmlns:a16="http://schemas.microsoft.com/office/drawing/2014/main" id="{076BEB9F-F20B-6E93-1E27-178F18344CFB}"/>
              </a:ext>
            </a:extLst>
          </p:cNvPr>
          <p:cNvSpPr/>
          <p:nvPr/>
        </p:nvSpPr>
        <p:spPr>
          <a:xfrm>
            <a:off x="3738562" y="2692638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Loan Package Review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13;g11f3d1f3080_0_1">
            <a:extLst>
              <a:ext uri="{FF2B5EF4-FFF2-40B4-BE49-F238E27FC236}">
                <a16:creationId xmlns:a16="http://schemas.microsoft.com/office/drawing/2014/main" id="{CE871F91-53AE-E3C9-2815-A92E683454EF}"/>
              </a:ext>
            </a:extLst>
          </p:cNvPr>
          <p:cNvSpPr/>
          <p:nvPr/>
        </p:nvSpPr>
        <p:spPr>
          <a:xfrm>
            <a:off x="1434334" y="2681702"/>
            <a:ext cx="1420578" cy="948611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Approved</a:t>
            </a:r>
            <a:endParaRPr lang="en-US" sz="1350" dirty="0"/>
          </a:p>
        </p:txBody>
      </p:sp>
      <p:sp>
        <p:nvSpPr>
          <p:cNvPr id="10" name="Google Shape;118;g11f3d1f3080_0_1">
            <a:extLst>
              <a:ext uri="{FF2B5EF4-FFF2-40B4-BE49-F238E27FC236}">
                <a16:creationId xmlns:a16="http://schemas.microsoft.com/office/drawing/2014/main" id="{2CF3BE7A-63FA-4B3F-B3DE-0061272F7E58}"/>
              </a:ext>
            </a:extLst>
          </p:cNvPr>
          <p:cNvSpPr/>
          <p:nvPr/>
        </p:nvSpPr>
        <p:spPr>
          <a:xfrm>
            <a:off x="2764955" y="3923272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 borrower of rejection.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18;g11f3d1f3080_0_1">
            <a:extLst>
              <a:ext uri="{FF2B5EF4-FFF2-40B4-BE49-F238E27FC236}">
                <a16:creationId xmlns:a16="http://schemas.microsoft.com/office/drawing/2014/main" id="{A5617E57-74E5-C124-61F2-87CC85D963C2}"/>
              </a:ext>
            </a:extLst>
          </p:cNvPr>
          <p:cNvSpPr/>
          <p:nvPr/>
        </p:nvSpPr>
        <p:spPr>
          <a:xfrm>
            <a:off x="213622" y="3975773"/>
            <a:ext cx="1666875" cy="736362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 Closing</a:t>
            </a:r>
            <a:endParaRPr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5;g11f3d1f3080_0_1">
            <a:extLst>
              <a:ext uri="{FF2B5EF4-FFF2-40B4-BE49-F238E27FC236}">
                <a16:creationId xmlns:a16="http://schemas.microsoft.com/office/drawing/2014/main" id="{4EB09652-2B62-BB8F-E7FC-A38F6B484AE6}"/>
              </a:ext>
            </a:extLst>
          </p:cNvPr>
          <p:cNvSpPr/>
          <p:nvPr/>
        </p:nvSpPr>
        <p:spPr>
          <a:xfrm>
            <a:off x="1770506" y="5269929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Process</a:t>
            </a:r>
            <a:r>
              <a:rPr lang="en-US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5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1C1A5D-7F33-5927-8511-BE85D88C288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4623" y="1675930"/>
            <a:ext cx="1238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4A28C4-B275-4465-6B31-58503D558D7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049588" y="1675930"/>
            <a:ext cx="1151158" cy="17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490637-A73C-5A28-36F4-39AE73014DC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34184" y="2062049"/>
            <a:ext cx="123148" cy="507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6F39EB-8954-E8E3-4446-734C2378D6C6}"/>
              </a:ext>
            </a:extLst>
          </p:cNvPr>
          <p:cNvCxnSpPr>
            <a:stCxn id="6" idx="2"/>
          </p:cNvCxnSpPr>
          <p:nvPr/>
        </p:nvCxnSpPr>
        <p:spPr>
          <a:xfrm>
            <a:off x="7157332" y="3518603"/>
            <a:ext cx="0" cy="714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9D51B0-5EE0-B26B-8ACA-BE15CD9ACCEA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5405437" y="3044298"/>
            <a:ext cx="1041606" cy="16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09E7F3-4581-983A-C8D9-6929CCC4C0EA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2854912" y="3060819"/>
            <a:ext cx="883650" cy="95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CB931E-86CC-EB93-35F6-9356AA045B54}"/>
              </a:ext>
            </a:extLst>
          </p:cNvPr>
          <p:cNvCxnSpPr>
            <a:endCxn id="11" idx="0"/>
          </p:cNvCxnSpPr>
          <p:nvPr/>
        </p:nvCxnSpPr>
        <p:spPr>
          <a:xfrm flipH="1">
            <a:off x="1047060" y="3312977"/>
            <a:ext cx="638865" cy="662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3D1D22-EC65-4871-4A97-3748D8E4B714}"/>
              </a:ext>
            </a:extLst>
          </p:cNvPr>
          <p:cNvCxnSpPr/>
          <p:nvPr/>
        </p:nvCxnSpPr>
        <p:spPr>
          <a:xfrm>
            <a:off x="2590786" y="3362325"/>
            <a:ext cx="791927" cy="560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68346-4F1F-670B-B8AD-C69EDD1C3E2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6533" y="4710559"/>
            <a:ext cx="739467" cy="559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764BCA-66C9-3953-1AA9-9BBA177C23D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405519" y="4659634"/>
            <a:ext cx="1192874" cy="610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80BA6-D698-B1DC-CA5A-2A9C229C7AA8}"/>
              </a:ext>
            </a:extLst>
          </p:cNvPr>
          <p:cNvSpPr txBox="1"/>
          <p:nvPr/>
        </p:nvSpPr>
        <p:spPr>
          <a:xfrm>
            <a:off x="928576" y="3456079"/>
            <a:ext cx="52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DD1969-C740-D75A-6324-29F8B6F0503B}"/>
              </a:ext>
            </a:extLst>
          </p:cNvPr>
          <p:cNvSpPr txBox="1"/>
          <p:nvPr/>
        </p:nvSpPr>
        <p:spPr>
          <a:xfrm>
            <a:off x="2947038" y="3490487"/>
            <a:ext cx="43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313A40-7ED5-6B4E-8F09-90012B32F409}"/>
              </a:ext>
            </a:extLst>
          </p:cNvPr>
          <p:cNvSpPr txBox="1"/>
          <p:nvPr/>
        </p:nvSpPr>
        <p:spPr>
          <a:xfrm>
            <a:off x="6816346" y="3718769"/>
            <a:ext cx="43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7287D5-FED5-116F-50D6-D18F05FF1A42}"/>
              </a:ext>
            </a:extLst>
          </p:cNvPr>
          <p:cNvSpPr txBox="1"/>
          <p:nvPr/>
        </p:nvSpPr>
        <p:spPr>
          <a:xfrm>
            <a:off x="5656224" y="2839688"/>
            <a:ext cx="52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1f3d1f308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f3d1f3080_0_15"/>
          <p:cNvSpPr txBox="1">
            <a:spLocks noGrp="1"/>
          </p:cNvSpPr>
          <p:nvPr>
            <p:ph type="body" idx="1"/>
          </p:nvPr>
        </p:nvSpPr>
        <p:spPr>
          <a:xfrm>
            <a:off x="480601" y="1825625"/>
            <a:ext cx="4020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350" dirty="0"/>
              <a:t>Automation of Prequalified Process.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350" dirty="0"/>
              <a:t>Streamlined Contract Negotiation.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350" dirty="0"/>
              <a:t>Integrated Document Collection System.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350" dirty="0"/>
              <a:t>Parallel Processing of Documentation Review.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350" dirty="0"/>
              <a:t>Enhanced Communication Channels.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350" dirty="0"/>
              <a:t>Continuous Feedback Loop.</a:t>
            </a:r>
          </a:p>
        </p:txBody>
      </p:sp>
      <p:sp>
        <p:nvSpPr>
          <p:cNvPr id="138" name="Google Shape;138;g11f3d1f3080_0_15"/>
          <p:cNvSpPr txBox="1"/>
          <p:nvPr/>
        </p:nvSpPr>
        <p:spPr>
          <a:xfrm>
            <a:off x="282638" y="1094702"/>
            <a:ext cx="8229600" cy="36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Improvement Opportunities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As-Is Process Map: [Continued]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Devyani Mahlley</cp:lastModifiedBy>
  <cp:revision>4</cp:revision>
  <dcterms:created xsi:type="dcterms:W3CDTF">2020-03-26T22:50:15Z</dcterms:created>
  <dcterms:modified xsi:type="dcterms:W3CDTF">2024-08-20T12:57:47Z</dcterms:modified>
</cp:coreProperties>
</file>