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9" r:id="rId4"/>
    <p:sldId id="261" r:id="rId5"/>
    <p:sldId id="262" r:id="rId6"/>
    <p:sldId id="264" r:id="rId7"/>
    <p:sldId id="265" r:id="rId8"/>
    <p:sldId id="260" r:id="rId9"/>
    <p:sldId id="258" r:id="rId10"/>
    <p:sldId id="263"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1" d="100"/>
          <a:sy n="81" d="100"/>
        </p:scale>
        <p:origin x="1498" y="53"/>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TECHNICAL\Forage_Material\CDAP_JP\Home%20Loan%20Data%20for%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TECHNICAL\Forage_Material\CDAP_JP\Home%20Loan%20Data%20for%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TECHNICAL\Forage_Material\CDAP_JP\Home%20Loan%20Data%20for%20Analysis(AutoRecovere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863839745104464E-2"/>
          <c:y val="9.7638888888888914E-2"/>
          <c:w val="0.88152129338140572"/>
          <c:h val="0.42934505130623962"/>
        </c:manualLayout>
      </c:layout>
      <c:lineChart>
        <c:grouping val="standard"/>
        <c:varyColors val="0"/>
        <c:ser>
          <c:idx val="0"/>
          <c:order val="0"/>
          <c:tx>
            <c:strRef>
              <c:f>Sheet2!$B$7</c:f>
              <c:strCache>
                <c:ptCount val="1"/>
                <c:pt idx="0">
                  <c:v>Wide Area Location Code</c:v>
                </c:pt>
              </c:strCache>
            </c:strRef>
          </c:tx>
          <c:spPr>
            <a:ln w="28575" cap="rnd">
              <a:solidFill>
                <a:schemeClr val="accent1"/>
              </a:solidFill>
              <a:round/>
            </a:ln>
            <a:effectLst/>
          </c:spPr>
          <c:marker>
            <c:symbol val="none"/>
          </c:marker>
          <c:val>
            <c:numRef>
              <c:f>Sheet2!$B$8:$B$55</c:f>
              <c:numCache>
                <c:formatCode>General</c:formatCode>
                <c:ptCount val="48"/>
                <c:pt idx="1">
                  <c:v>1</c:v>
                </c:pt>
                <c:pt idx="2">
                  <c:v>2</c:v>
                </c:pt>
                <c:pt idx="3">
                  <c:v>4</c:v>
                </c:pt>
                <c:pt idx="4">
                  <c:v>5</c:v>
                </c:pt>
                <c:pt idx="5">
                  <c:v>6</c:v>
                </c:pt>
                <c:pt idx="6">
                  <c:v>8</c:v>
                </c:pt>
                <c:pt idx="7">
                  <c:v>9</c:v>
                </c:pt>
                <c:pt idx="8">
                  <c:v>10</c:v>
                </c:pt>
                <c:pt idx="9">
                  <c:v>12</c:v>
                </c:pt>
                <c:pt idx="10">
                  <c:v>13</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34</c:v>
                </c:pt>
                <c:pt idx="30">
                  <c:v>35</c:v>
                </c:pt>
                <c:pt idx="31">
                  <c:v>36</c:v>
                </c:pt>
                <c:pt idx="32">
                  <c:v>37</c:v>
                </c:pt>
                <c:pt idx="33">
                  <c:v>38</c:v>
                </c:pt>
                <c:pt idx="34">
                  <c:v>39</c:v>
                </c:pt>
                <c:pt idx="35">
                  <c:v>40</c:v>
                </c:pt>
                <c:pt idx="36">
                  <c:v>41</c:v>
                </c:pt>
                <c:pt idx="37">
                  <c:v>42</c:v>
                </c:pt>
                <c:pt idx="38">
                  <c:v>44</c:v>
                </c:pt>
                <c:pt idx="39">
                  <c:v>45</c:v>
                </c:pt>
                <c:pt idx="40">
                  <c:v>46</c:v>
                </c:pt>
                <c:pt idx="41">
                  <c:v>47</c:v>
                </c:pt>
                <c:pt idx="42">
                  <c:v>48</c:v>
                </c:pt>
                <c:pt idx="43">
                  <c:v>49</c:v>
                </c:pt>
                <c:pt idx="44">
                  <c:v>50</c:v>
                </c:pt>
                <c:pt idx="45">
                  <c:v>51</c:v>
                </c:pt>
                <c:pt idx="46">
                  <c:v>53</c:v>
                </c:pt>
                <c:pt idx="47">
                  <c:v>55</c:v>
                </c:pt>
              </c:numCache>
            </c:numRef>
          </c:val>
          <c:smooth val="0"/>
          <c:extLst>
            <c:ext xmlns:c16="http://schemas.microsoft.com/office/drawing/2014/chart" uri="{C3380CC4-5D6E-409C-BE32-E72D297353CC}">
              <c16:uniqueId val="{00000000-AB8B-4FD1-8555-4C9446664034}"/>
            </c:ext>
          </c:extLst>
        </c:ser>
        <c:ser>
          <c:idx val="1"/>
          <c:order val="1"/>
          <c:tx>
            <c:strRef>
              <c:f>Sheet2!$C$7</c:f>
              <c:strCache>
                <c:ptCount val="1"/>
                <c:pt idx="0">
                  <c:v>No of Borrowers</c:v>
                </c:pt>
              </c:strCache>
            </c:strRef>
          </c:tx>
          <c:spPr>
            <a:ln w="28575" cap="rnd">
              <a:solidFill>
                <a:schemeClr val="accent2"/>
              </a:solidFill>
              <a:round/>
            </a:ln>
            <a:effectLst/>
          </c:spPr>
          <c:marker>
            <c:symbol val="none"/>
          </c:marker>
          <c:val>
            <c:numRef>
              <c:f>Sheet2!$C$8:$C$55</c:f>
              <c:numCache>
                <c:formatCode>General</c:formatCode>
                <c:ptCount val="48"/>
                <c:pt idx="1">
                  <c:v>6</c:v>
                </c:pt>
                <c:pt idx="2">
                  <c:v>1</c:v>
                </c:pt>
                <c:pt idx="3">
                  <c:v>16</c:v>
                </c:pt>
                <c:pt idx="4">
                  <c:v>7</c:v>
                </c:pt>
                <c:pt idx="5">
                  <c:v>80</c:v>
                </c:pt>
                <c:pt idx="6">
                  <c:v>21</c:v>
                </c:pt>
                <c:pt idx="7">
                  <c:v>5</c:v>
                </c:pt>
                <c:pt idx="8">
                  <c:v>3</c:v>
                </c:pt>
                <c:pt idx="9">
                  <c:v>23</c:v>
                </c:pt>
                <c:pt idx="10">
                  <c:v>16</c:v>
                </c:pt>
                <c:pt idx="11">
                  <c:v>1</c:v>
                </c:pt>
                <c:pt idx="12">
                  <c:v>3</c:v>
                </c:pt>
                <c:pt idx="13">
                  <c:v>17</c:v>
                </c:pt>
                <c:pt idx="14">
                  <c:v>14</c:v>
                </c:pt>
                <c:pt idx="15">
                  <c:v>4</c:v>
                </c:pt>
                <c:pt idx="16">
                  <c:v>4</c:v>
                </c:pt>
                <c:pt idx="17">
                  <c:v>5</c:v>
                </c:pt>
                <c:pt idx="18">
                  <c:v>5</c:v>
                </c:pt>
                <c:pt idx="19">
                  <c:v>2</c:v>
                </c:pt>
                <c:pt idx="20">
                  <c:v>13</c:v>
                </c:pt>
                <c:pt idx="21">
                  <c:v>13</c:v>
                </c:pt>
                <c:pt idx="22">
                  <c:v>17</c:v>
                </c:pt>
                <c:pt idx="23">
                  <c:v>15</c:v>
                </c:pt>
                <c:pt idx="24">
                  <c:v>2</c:v>
                </c:pt>
                <c:pt idx="25">
                  <c:v>8</c:v>
                </c:pt>
                <c:pt idx="26">
                  <c:v>2</c:v>
                </c:pt>
                <c:pt idx="27">
                  <c:v>4</c:v>
                </c:pt>
                <c:pt idx="28">
                  <c:v>5</c:v>
                </c:pt>
                <c:pt idx="29">
                  <c:v>14</c:v>
                </c:pt>
                <c:pt idx="30">
                  <c:v>3</c:v>
                </c:pt>
                <c:pt idx="31">
                  <c:v>17</c:v>
                </c:pt>
                <c:pt idx="32">
                  <c:v>8</c:v>
                </c:pt>
                <c:pt idx="33">
                  <c:v>1</c:v>
                </c:pt>
                <c:pt idx="34">
                  <c:v>19</c:v>
                </c:pt>
                <c:pt idx="35">
                  <c:v>4</c:v>
                </c:pt>
                <c:pt idx="36">
                  <c:v>11</c:v>
                </c:pt>
                <c:pt idx="37">
                  <c:v>9</c:v>
                </c:pt>
                <c:pt idx="38">
                  <c:v>2</c:v>
                </c:pt>
                <c:pt idx="39">
                  <c:v>4</c:v>
                </c:pt>
                <c:pt idx="40">
                  <c:v>3</c:v>
                </c:pt>
                <c:pt idx="41">
                  <c:v>11</c:v>
                </c:pt>
                <c:pt idx="42">
                  <c:v>31</c:v>
                </c:pt>
                <c:pt idx="43">
                  <c:v>6</c:v>
                </c:pt>
                <c:pt idx="44">
                  <c:v>3</c:v>
                </c:pt>
                <c:pt idx="45">
                  <c:v>15</c:v>
                </c:pt>
                <c:pt idx="46">
                  <c:v>21</c:v>
                </c:pt>
                <c:pt idx="47">
                  <c:v>5</c:v>
                </c:pt>
              </c:numCache>
            </c:numRef>
          </c:val>
          <c:smooth val="0"/>
          <c:extLst>
            <c:ext xmlns:c16="http://schemas.microsoft.com/office/drawing/2014/chart" uri="{C3380CC4-5D6E-409C-BE32-E72D297353CC}">
              <c16:uniqueId val="{00000001-AB8B-4FD1-8555-4C9446664034}"/>
            </c:ext>
          </c:extLst>
        </c:ser>
        <c:ser>
          <c:idx val="2"/>
          <c:order val="2"/>
          <c:tx>
            <c:strRef>
              <c:f>Sheet2!$D$7</c:f>
              <c:strCache>
                <c:ptCount val="1"/>
                <c:pt idx="0">
                  <c:v>% Minority in Local Area</c:v>
                </c:pt>
              </c:strCache>
            </c:strRef>
          </c:tx>
          <c:spPr>
            <a:ln w="28575" cap="rnd">
              <a:solidFill>
                <a:schemeClr val="accent3"/>
              </a:solidFill>
              <a:round/>
            </a:ln>
            <a:effectLst/>
          </c:spPr>
          <c:marker>
            <c:symbol val="none"/>
          </c:marker>
          <c:val>
            <c:numRef>
              <c:f>Sheet2!$D$8:$D$55</c:f>
              <c:numCache>
                <c:formatCode>General</c:formatCode>
                <c:ptCount val="48"/>
                <c:pt idx="1">
                  <c:v>10.0433</c:v>
                </c:pt>
                <c:pt idx="2">
                  <c:v>16.91</c:v>
                </c:pt>
                <c:pt idx="3">
                  <c:v>22.77</c:v>
                </c:pt>
                <c:pt idx="4">
                  <c:v>13.66</c:v>
                </c:pt>
                <c:pt idx="5">
                  <c:v>55</c:v>
                </c:pt>
                <c:pt idx="6">
                  <c:v>25.148</c:v>
                </c:pt>
                <c:pt idx="7">
                  <c:v>11.04</c:v>
                </c:pt>
                <c:pt idx="8">
                  <c:v>27.929999999999996</c:v>
                </c:pt>
                <c:pt idx="9">
                  <c:v>34.166521739130431</c:v>
                </c:pt>
                <c:pt idx="10">
                  <c:v>30.476874999999996</c:v>
                </c:pt>
                <c:pt idx="11">
                  <c:v>79.349999999999994</c:v>
                </c:pt>
                <c:pt idx="12">
                  <c:v>10.946666666666665</c:v>
                </c:pt>
                <c:pt idx="13">
                  <c:v>20.608333333333334</c:v>
                </c:pt>
                <c:pt idx="14">
                  <c:v>12.580714285714288</c:v>
                </c:pt>
                <c:pt idx="15">
                  <c:v>9.9074999999999989</c:v>
                </c:pt>
                <c:pt idx="16">
                  <c:v>17.134999999999998</c:v>
                </c:pt>
                <c:pt idx="17">
                  <c:v>27.65</c:v>
                </c:pt>
                <c:pt idx="18">
                  <c:v>31.554000000000002</c:v>
                </c:pt>
                <c:pt idx="19">
                  <c:v>9.8149999999999995</c:v>
                </c:pt>
                <c:pt idx="20">
                  <c:v>45.569230769230771</c:v>
                </c:pt>
                <c:pt idx="21">
                  <c:v>17.876153846153848</c:v>
                </c:pt>
                <c:pt idx="22">
                  <c:v>13.583529411764706</c:v>
                </c:pt>
                <c:pt idx="23">
                  <c:v>14.322000000000003</c:v>
                </c:pt>
                <c:pt idx="24">
                  <c:v>16.524999999999999</c:v>
                </c:pt>
                <c:pt idx="25">
                  <c:v>10.40625</c:v>
                </c:pt>
                <c:pt idx="26">
                  <c:v>7.14</c:v>
                </c:pt>
                <c:pt idx="27">
                  <c:v>7.9874999999999998</c:v>
                </c:pt>
                <c:pt idx="28">
                  <c:v>52.691999999999993</c:v>
                </c:pt>
                <c:pt idx="29">
                  <c:v>35.159285714285716</c:v>
                </c:pt>
                <c:pt idx="30">
                  <c:v>47.813333333333333</c:v>
                </c:pt>
                <c:pt idx="31">
                  <c:v>25.401764705882357</c:v>
                </c:pt>
                <c:pt idx="32">
                  <c:v>23.998750000000001</c:v>
                </c:pt>
                <c:pt idx="33">
                  <c:v>7.92</c:v>
                </c:pt>
                <c:pt idx="34">
                  <c:v>13.186842105263157</c:v>
                </c:pt>
                <c:pt idx="35">
                  <c:v>16.555</c:v>
                </c:pt>
                <c:pt idx="36">
                  <c:v>19.851818181818178</c:v>
                </c:pt>
                <c:pt idx="37">
                  <c:v>14.842222222222224</c:v>
                </c:pt>
                <c:pt idx="38">
                  <c:v>3.8200000000000003</c:v>
                </c:pt>
                <c:pt idx="39">
                  <c:v>35.774999999999999</c:v>
                </c:pt>
                <c:pt idx="40">
                  <c:v>6.4933333333333332</c:v>
                </c:pt>
                <c:pt idx="41">
                  <c:v>16.878181818181819</c:v>
                </c:pt>
                <c:pt idx="42">
                  <c:v>36.379032258064527</c:v>
                </c:pt>
                <c:pt idx="43">
                  <c:v>15.341666666666667</c:v>
                </c:pt>
                <c:pt idx="44">
                  <c:v>4</c:v>
                </c:pt>
                <c:pt idx="45">
                  <c:v>29.445333333333334</c:v>
                </c:pt>
                <c:pt idx="46">
                  <c:v>24.132857142857144</c:v>
                </c:pt>
                <c:pt idx="47">
                  <c:v>5.7439999999999998</c:v>
                </c:pt>
              </c:numCache>
            </c:numRef>
          </c:val>
          <c:smooth val="0"/>
          <c:extLst>
            <c:ext xmlns:c16="http://schemas.microsoft.com/office/drawing/2014/chart" uri="{C3380CC4-5D6E-409C-BE32-E72D297353CC}">
              <c16:uniqueId val="{00000002-AB8B-4FD1-8555-4C9446664034}"/>
            </c:ext>
          </c:extLst>
        </c:ser>
        <c:ser>
          <c:idx val="3"/>
          <c:order val="3"/>
          <c:tx>
            <c:strRef>
              <c:f>Sheet2!$E$7</c:f>
              <c:strCache>
                <c:ptCount val="1"/>
                <c:pt idx="0">
                  <c:v>Median Family Income in Local Area</c:v>
                </c:pt>
              </c:strCache>
            </c:strRef>
          </c:tx>
          <c:spPr>
            <a:ln w="28575" cap="rnd">
              <a:solidFill>
                <a:schemeClr val="accent4"/>
              </a:solidFill>
              <a:round/>
            </a:ln>
            <a:effectLst/>
          </c:spPr>
          <c:marker>
            <c:symbol val="none"/>
          </c:marker>
          <c:val>
            <c:numRef>
              <c:f>Sheet2!$E$8:$E$55</c:f>
              <c:numCache>
                <c:formatCode>General</c:formatCode>
                <c:ptCount val="48"/>
                <c:pt idx="1">
                  <c:v>75350</c:v>
                </c:pt>
                <c:pt idx="2">
                  <c:v>93100</c:v>
                </c:pt>
                <c:pt idx="3">
                  <c:v>77212</c:v>
                </c:pt>
                <c:pt idx="4">
                  <c:v>71657</c:v>
                </c:pt>
                <c:pt idx="5">
                  <c:v>88998</c:v>
                </c:pt>
                <c:pt idx="6">
                  <c:v>95795</c:v>
                </c:pt>
                <c:pt idx="7">
                  <c:v>98540</c:v>
                </c:pt>
                <c:pt idx="8">
                  <c:v>96600</c:v>
                </c:pt>
                <c:pt idx="9">
                  <c:v>68913.043478260865</c:v>
                </c:pt>
                <c:pt idx="10">
                  <c:v>72206.25</c:v>
                </c:pt>
                <c:pt idx="11">
                  <c:v>97500</c:v>
                </c:pt>
                <c:pt idx="12">
                  <c:v>72066.666666666672</c:v>
                </c:pt>
                <c:pt idx="13">
                  <c:v>85944.444444444438</c:v>
                </c:pt>
                <c:pt idx="14">
                  <c:v>76700</c:v>
                </c:pt>
                <c:pt idx="15">
                  <c:v>93300</c:v>
                </c:pt>
                <c:pt idx="16">
                  <c:v>81300</c:v>
                </c:pt>
                <c:pt idx="17">
                  <c:v>80720</c:v>
                </c:pt>
                <c:pt idx="18">
                  <c:v>57660</c:v>
                </c:pt>
                <c:pt idx="19">
                  <c:v>85000</c:v>
                </c:pt>
                <c:pt idx="20">
                  <c:v>108369.23076923077</c:v>
                </c:pt>
                <c:pt idx="21">
                  <c:v>109946.15384615384</c:v>
                </c:pt>
                <c:pt idx="22">
                  <c:v>78952.941176470587</c:v>
                </c:pt>
                <c:pt idx="23">
                  <c:v>102320</c:v>
                </c:pt>
                <c:pt idx="24">
                  <c:v>52700</c:v>
                </c:pt>
                <c:pt idx="25">
                  <c:v>76875</c:v>
                </c:pt>
                <c:pt idx="26">
                  <c:v>80400</c:v>
                </c:pt>
                <c:pt idx="27">
                  <c:v>85850</c:v>
                </c:pt>
                <c:pt idx="28">
                  <c:v>70800</c:v>
                </c:pt>
                <c:pt idx="29">
                  <c:v>96628.571428571435</c:v>
                </c:pt>
                <c:pt idx="30">
                  <c:v>64300</c:v>
                </c:pt>
                <c:pt idx="31">
                  <c:v>87000</c:v>
                </c:pt>
                <c:pt idx="32">
                  <c:v>86212.5</c:v>
                </c:pt>
                <c:pt idx="33">
                  <c:v>89200</c:v>
                </c:pt>
                <c:pt idx="34">
                  <c:v>77973.68421052632</c:v>
                </c:pt>
                <c:pt idx="35">
                  <c:v>74000</c:v>
                </c:pt>
                <c:pt idx="36">
                  <c:v>84072.727272727279</c:v>
                </c:pt>
                <c:pt idx="37">
                  <c:v>80544.444444444438</c:v>
                </c:pt>
                <c:pt idx="38">
                  <c:v>89000</c:v>
                </c:pt>
                <c:pt idx="39">
                  <c:v>76200</c:v>
                </c:pt>
                <c:pt idx="40">
                  <c:v>81833.333333333328</c:v>
                </c:pt>
                <c:pt idx="41">
                  <c:v>73136.363636363632</c:v>
                </c:pt>
                <c:pt idx="42">
                  <c:v>81006.451612903227</c:v>
                </c:pt>
                <c:pt idx="43">
                  <c:v>81216.666666666672</c:v>
                </c:pt>
                <c:pt idx="44">
                  <c:v>81200</c:v>
                </c:pt>
                <c:pt idx="45">
                  <c:v>97046.666666666672</c:v>
                </c:pt>
                <c:pt idx="46">
                  <c:v>96223.809523809527</c:v>
                </c:pt>
                <c:pt idx="47">
                  <c:v>88580</c:v>
                </c:pt>
              </c:numCache>
            </c:numRef>
          </c:val>
          <c:smooth val="0"/>
          <c:extLst>
            <c:ext xmlns:c16="http://schemas.microsoft.com/office/drawing/2014/chart" uri="{C3380CC4-5D6E-409C-BE32-E72D297353CC}">
              <c16:uniqueId val="{00000003-AB8B-4FD1-8555-4C9446664034}"/>
            </c:ext>
          </c:extLst>
        </c:ser>
        <c:ser>
          <c:idx val="4"/>
          <c:order val="4"/>
          <c:tx>
            <c:strRef>
              <c:f>Sheet2!$F$7</c:f>
              <c:strCache>
                <c:ptCount val="1"/>
                <c:pt idx="0">
                  <c:v>Borrower Annual Income</c:v>
                </c:pt>
              </c:strCache>
            </c:strRef>
          </c:tx>
          <c:spPr>
            <a:ln w="28575" cap="rnd">
              <a:solidFill>
                <a:schemeClr val="accent5"/>
              </a:solidFill>
              <a:round/>
            </a:ln>
            <a:effectLst/>
          </c:spPr>
          <c:marker>
            <c:symbol val="none"/>
          </c:marker>
          <c:val>
            <c:numRef>
              <c:f>Sheet2!$F$8:$F$55</c:f>
              <c:numCache>
                <c:formatCode>General</c:formatCode>
                <c:ptCount val="48"/>
                <c:pt idx="1">
                  <c:v>130167</c:v>
                </c:pt>
                <c:pt idx="2">
                  <c:v>66000</c:v>
                </c:pt>
                <c:pt idx="3">
                  <c:v>98937</c:v>
                </c:pt>
                <c:pt idx="4">
                  <c:v>127429</c:v>
                </c:pt>
                <c:pt idx="5">
                  <c:v>15248</c:v>
                </c:pt>
                <c:pt idx="6">
                  <c:v>151476</c:v>
                </c:pt>
                <c:pt idx="7">
                  <c:v>125800</c:v>
                </c:pt>
                <c:pt idx="8">
                  <c:v>117000</c:v>
                </c:pt>
                <c:pt idx="9">
                  <c:v>112739.13043478261</c:v>
                </c:pt>
                <c:pt idx="10">
                  <c:v>95500</c:v>
                </c:pt>
                <c:pt idx="11">
                  <c:v>170000</c:v>
                </c:pt>
                <c:pt idx="12">
                  <c:v>106000</c:v>
                </c:pt>
                <c:pt idx="13">
                  <c:v>126777.77777777778</c:v>
                </c:pt>
                <c:pt idx="14">
                  <c:v>81785.71428571429</c:v>
                </c:pt>
                <c:pt idx="15">
                  <c:v>121500</c:v>
                </c:pt>
                <c:pt idx="16">
                  <c:v>146750</c:v>
                </c:pt>
                <c:pt idx="17">
                  <c:v>196600</c:v>
                </c:pt>
                <c:pt idx="18">
                  <c:v>82600</c:v>
                </c:pt>
                <c:pt idx="19">
                  <c:v>50500</c:v>
                </c:pt>
                <c:pt idx="20">
                  <c:v>132461.53846153847</c:v>
                </c:pt>
                <c:pt idx="21">
                  <c:v>95615.38461538461</c:v>
                </c:pt>
                <c:pt idx="22">
                  <c:v>114294.11764705883</c:v>
                </c:pt>
                <c:pt idx="23">
                  <c:v>146400</c:v>
                </c:pt>
                <c:pt idx="24">
                  <c:v>133000</c:v>
                </c:pt>
                <c:pt idx="25">
                  <c:v>114375</c:v>
                </c:pt>
                <c:pt idx="26">
                  <c:v>83000</c:v>
                </c:pt>
                <c:pt idx="27">
                  <c:v>144000</c:v>
                </c:pt>
                <c:pt idx="28">
                  <c:v>82600</c:v>
                </c:pt>
                <c:pt idx="29">
                  <c:v>149214.28571428571</c:v>
                </c:pt>
                <c:pt idx="30">
                  <c:v>93000</c:v>
                </c:pt>
                <c:pt idx="31">
                  <c:v>153941.17647058822</c:v>
                </c:pt>
                <c:pt idx="32">
                  <c:v>158125</c:v>
                </c:pt>
                <c:pt idx="33">
                  <c:v>183000</c:v>
                </c:pt>
                <c:pt idx="34">
                  <c:v>101052.63157894737</c:v>
                </c:pt>
                <c:pt idx="35">
                  <c:v>118250</c:v>
                </c:pt>
                <c:pt idx="36">
                  <c:v>108090.90909090909</c:v>
                </c:pt>
                <c:pt idx="37">
                  <c:v>122222.22222222222</c:v>
                </c:pt>
                <c:pt idx="38">
                  <c:v>91500</c:v>
                </c:pt>
                <c:pt idx="39">
                  <c:v>152000</c:v>
                </c:pt>
                <c:pt idx="40">
                  <c:v>102666.66666666667</c:v>
                </c:pt>
                <c:pt idx="41">
                  <c:v>88909.090909090912</c:v>
                </c:pt>
                <c:pt idx="42">
                  <c:v>159806.45161290321</c:v>
                </c:pt>
                <c:pt idx="43">
                  <c:v>75500</c:v>
                </c:pt>
                <c:pt idx="44">
                  <c:v>129333.33333333333</c:v>
                </c:pt>
                <c:pt idx="45">
                  <c:v>103266.66666666667</c:v>
                </c:pt>
                <c:pt idx="46">
                  <c:v>143095.23809523811</c:v>
                </c:pt>
                <c:pt idx="47">
                  <c:v>109600</c:v>
                </c:pt>
              </c:numCache>
            </c:numRef>
          </c:val>
          <c:smooth val="0"/>
          <c:extLst>
            <c:ext xmlns:c16="http://schemas.microsoft.com/office/drawing/2014/chart" uri="{C3380CC4-5D6E-409C-BE32-E72D297353CC}">
              <c16:uniqueId val="{00000004-AB8B-4FD1-8555-4C9446664034}"/>
            </c:ext>
          </c:extLst>
        </c:ser>
        <c:ser>
          <c:idx val="5"/>
          <c:order val="5"/>
          <c:tx>
            <c:strRef>
              <c:f>Sheet2!$G$7</c:f>
              <c:strCache>
                <c:ptCount val="1"/>
                <c:pt idx="0">
                  <c:v>Borrower Income Ratio</c:v>
                </c:pt>
              </c:strCache>
            </c:strRef>
          </c:tx>
          <c:spPr>
            <a:ln w="28575" cap="rnd">
              <a:solidFill>
                <a:schemeClr val="accent6"/>
              </a:solidFill>
              <a:round/>
            </a:ln>
            <a:effectLst/>
          </c:spPr>
          <c:marker>
            <c:symbol val="none"/>
          </c:marker>
          <c:val>
            <c:numRef>
              <c:f>Sheet2!$G$8:$G$55</c:f>
              <c:numCache>
                <c:formatCode>General</c:formatCode>
                <c:ptCount val="48"/>
                <c:pt idx="1">
                  <c:v>1.8</c:v>
                </c:pt>
                <c:pt idx="3">
                  <c:v>1.288</c:v>
                </c:pt>
                <c:pt idx="4">
                  <c:v>1.78</c:v>
                </c:pt>
                <c:pt idx="5">
                  <c:v>1.776</c:v>
                </c:pt>
                <c:pt idx="6">
                  <c:v>1.605</c:v>
                </c:pt>
                <c:pt idx="7">
                  <c:v>1.292</c:v>
                </c:pt>
                <c:pt idx="8">
                  <c:v>1.2112000000000001</c:v>
                </c:pt>
                <c:pt idx="9">
                  <c:v>1.6421434782608693</c:v>
                </c:pt>
                <c:pt idx="10">
                  <c:v>1.3476875000000001</c:v>
                </c:pt>
                <c:pt idx="11">
                  <c:v>1.7436</c:v>
                </c:pt>
                <c:pt idx="12">
                  <c:v>1.4528000000000001</c:v>
                </c:pt>
                <c:pt idx="13">
                  <c:v>1.4885222222222225</c:v>
                </c:pt>
                <c:pt idx="14">
                  <c:v>1.0765071428571429</c:v>
                </c:pt>
                <c:pt idx="15">
                  <c:v>1.2921999999999998</c:v>
                </c:pt>
                <c:pt idx="16">
                  <c:v>1.8578750000000002</c:v>
                </c:pt>
                <c:pt idx="17">
                  <c:v>2.4745200000000001</c:v>
                </c:pt>
                <c:pt idx="18">
                  <c:v>1.4405600000000001</c:v>
                </c:pt>
                <c:pt idx="19">
                  <c:v>0.58374999999999999</c:v>
                </c:pt>
                <c:pt idx="20">
                  <c:v>1.2063000000000001</c:v>
                </c:pt>
                <c:pt idx="21">
                  <c:v>0.87536153846153841</c:v>
                </c:pt>
                <c:pt idx="22">
                  <c:v>1.4369823529411767</c:v>
                </c:pt>
                <c:pt idx="23">
                  <c:v>1.4540133333333334</c:v>
                </c:pt>
                <c:pt idx="24">
                  <c:v>2.5236999999999998</c:v>
                </c:pt>
                <c:pt idx="25">
                  <c:v>1.4329999999999998</c:v>
                </c:pt>
                <c:pt idx="26">
                  <c:v>1.0486499999999999</c:v>
                </c:pt>
                <c:pt idx="27">
                  <c:v>1.6786749999999999</c:v>
                </c:pt>
                <c:pt idx="28">
                  <c:v>1.16666</c:v>
                </c:pt>
                <c:pt idx="29">
                  <c:v>1.5765214285714286</c:v>
                </c:pt>
                <c:pt idx="30">
                  <c:v>1.4296999999999997</c:v>
                </c:pt>
                <c:pt idx="31">
                  <c:v>1.8340999999999996</c:v>
                </c:pt>
                <c:pt idx="32">
                  <c:v>1.9311125</c:v>
                </c:pt>
                <c:pt idx="33">
                  <c:v>2.0516000000000001</c:v>
                </c:pt>
                <c:pt idx="34">
                  <c:v>1.2842526315789473</c:v>
                </c:pt>
                <c:pt idx="35">
                  <c:v>1.5979749999999999</c:v>
                </c:pt>
                <c:pt idx="36">
                  <c:v>1.3275636363636363</c:v>
                </c:pt>
                <c:pt idx="37">
                  <c:v>1.5320666666666667</c:v>
                </c:pt>
                <c:pt idx="38">
                  <c:v>1.0280499999999999</c:v>
                </c:pt>
                <c:pt idx="39">
                  <c:v>1.9616</c:v>
                </c:pt>
                <c:pt idx="40">
                  <c:v>1.2395333333333334</c:v>
                </c:pt>
                <c:pt idx="41">
                  <c:v>1.1907727272727273</c:v>
                </c:pt>
                <c:pt idx="42">
                  <c:v>1.998048387096774</c:v>
                </c:pt>
                <c:pt idx="43">
                  <c:v>0.92613333333333336</c:v>
                </c:pt>
                <c:pt idx="44">
                  <c:v>1.6232333333333333</c:v>
                </c:pt>
                <c:pt idx="45">
                  <c:v>1.08632</c:v>
                </c:pt>
                <c:pt idx="46">
                  <c:v>1.5304142857142859</c:v>
                </c:pt>
                <c:pt idx="47">
                  <c:v>1.2885</c:v>
                </c:pt>
              </c:numCache>
            </c:numRef>
          </c:val>
          <c:smooth val="0"/>
          <c:extLst>
            <c:ext xmlns:c16="http://schemas.microsoft.com/office/drawing/2014/chart" uri="{C3380CC4-5D6E-409C-BE32-E72D297353CC}">
              <c16:uniqueId val="{00000005-AB8B-4FD1-8555-4C9446664034}"/>
            </c:ext>
          </c:extLst>
        </c:ser>
        <c:ser>
          <c:idx val="6"/>
          <c:order val="6"/>
          <c:tx>
            <c:strRef>
              <c:f>Sheet2!$H$7</c:f>
              <c:strCache>
                <c:ptCount val="1"/>
                <c:pt idx="0">
                  <c:v>Borrower Debt to Income Ratio</c:v>
                </c:pt>
              </c:strCache>
            </c:strRef>
          </c:tx>
          <c:spPr>
            <a:ln w="28575" cap="rnd">
              <a:solidFill>
                <a:schemeClr val="accent1">
                  <a:lumMod val="60000"/>
                </a:schemeClr>
              </a:solidFill>
              <a:round/>
            </a:ln>
            <a:effectLst/>
          </c:spPr>
          <c:marker>
            <c:symbol val="none"/>
          </c:marker>
          <c:val>
            <c:numRef>
              <c:f>Sheet2!$H$8:$H$55</c:f>
              <c:numCache>
                <c:formatCode>General</c:formatCode>
                <c:ptCount val="48"/>
                <c:pt idx="1">
                  <c:v>32.159999999999997</c:v>
                </c:pt>
                <c:pt idx="2">
                  <c:v>43</c:v>
                </c:pt>
                <c:pt idx="3">
                  <c:v>23.87</c:v>
                </c:pt>
                <c:pt idx="4">
                  <c:v>25.14</c:v>
                </c:pt>
                <c:pt idx="5">
                  <c:v>33.11</c:v>
                </c:pt>
                <c:pt idx="6">
                  <c:v>26.09</c:v>
                </c:pt>
                <c:pt idx="7">
                  <c:v>27</c:v>
                </c:pt>
                <c:pt idx="8">
                  <c:v>23.333333333333332</c:v>
                </c:pt>
                <c:pt idx="9">
                  <c:v>32.913043478260867</c:v>
                </c:pt>
                <c:pt idx="10">
                  <c:v>28.875</c:v>
                </c:pt>
                <c:pt idx="11">
                  <c:v>20</c:v>
                </c:pt>
                <c:pt idx="12">
                  <c:v>26.666666666666668</c:v>
                </c:pt>
                <c:pt idx="13">
                  <c:v>25.5</c:v>
                </c:pt>
                <c:pt idx="14">
                  <c:v>31.571428571428573</c:v>
                </c:pt>
                <c:pt idx="15">
                  <c:v>26.5</c:v>
                </c:pt>
                <c:pt idx="16">
                  <c:v>30.5</c:v>
                </c:pt>
                <c:pt idx="17">
                  <c:v>25.2</c:v>
                </c:pt>
                <c:pt idx="18">
                  <c:v>30.6</c:v>
                </c:pt>
                <c:pt idx="19">
                  <c:v>30</c:v>
                </c:pt>
                <c:pt idx="20">
                  <c:v>34.07692307692308</c:v>
                </c:pt>
                <c:pt idx="21">
                  <c:v>40.46153846153846</c:v>
                </c:pt>
                <c:pt idx="22">
                  <c:v>29.235294117647058</c:v>
                </c:pt>
                <c:pt idx="23">
                  <c:v>29.733333333333334</c:v>
                </c:pt>
                <c:pt idx="24">
                  <c:v>23.5</c:v>
                </c:pt>
                <c:pt idx="25">
                  <c:v>27.5</c:v>
                </c:pt>
                <c:pt idx="26">
                  <c:v>25</c:v>
                </c:pt>
                <c:pt idx="27">
                  <c:v>30</c:v>
                </c:pt>
                <c:pt idx="28">
                  <c:v>31</c:v>
                </c:pt>
                <c:pt idx="29">
                  <c:v>33.357142857142854</c:v>
                </c:pt>
                <c:pt idx="30">
                  <c:v>30.333333333333332</c:v>
                </c:pt>
                <c:pt idx="31">
                  <c:v>34</c:v>
                </c:pt>
                <c:pt idx="32">
                  <c:v>28.5</c:v>
                </c:pt>
                <c:pt idx="33">
                  <c:v>10</c:v>
                </c:pt>
                <c:pt idx="34">
                  <c:v>28.526315789473685</c:v>
                </c:pt>
                <c:pt idx="35">
                  <c:v>28</c:v>
                </c:pt>
                <c:pt idx="36">
                  <c:v>36.81818181818182</c:v>
                </c:pt>
                <c:pt idx="37">
                  <c:v>20.666666666666668</c:v>
                </c:pt>
                <c:pt idx="38">
                  <c:v>28.5</c:v>
                </c:pt>
                <c:pt idx="39">
                  <c:v>33.25</c:v>
                </c:pt>
                <c:pt idx="40">
                  <c:v>24.666666666666668</c:v>
                </c:pt>
                <c:pt idx="41">
                  <c:v>31.363636363636363</c:v>
                </c:pt>
                <c:pt idx="42">
                  <c:v>29.677419354838708</c:v>
                </c:pt>
                <c:pt idx="43">
                  <c:v>29</c:v>
                </c:pt>
                <c:pt idx="44">
                  <c:v>29.333333333333332</c:v>
                </c:pt>
                <c:pt idx="45">
                  <c:v>34.733333333333334</c:v>
                </c:pt>
                <c:pt idx="46">
                  <c:v>27.61904761904762</c:v>
                </c:pt>
                <c:pt idx="47">
                  <c:v>30</c:v>
                </c:pt>
              </c:numCache>
            </c:numRef>
          </c:val>
          <c:smooth val="0"/>
          <c:extLst>
            <c:ext xmlns:c16="http://schemas.microsoft.com/office/drawing/2014/chart" uri="{C3380CC4-5D6E-409C-BE32-E72D297353CC}">
              <c16:uniqueId val="{00000006-AB8B-4FD1-8555-4C9446664034}"/>
            </c:ext>
          </c:extLst>
        </c:ser>
        <c:ser>
          <c:idx val="7"/>
          <c:order val="7"/>
          <c:tx>
            <c:strRef>
              <c:f>Sheet2!$I$7</c:f>
              <c:strCache>
                <c:ptCount val="1"/>
                <c:pt idx="0">
                  <c:v>Appraised Value of Home</c:v>
                </c:pt>
              </c:strCache>
            </c:strRef>
          </c:tx>
          <c:spPr>
            <a:ln w="28575" cap="rnd">
              <a:solidFill>
                <a:schemeClr val="accent2">
                  <a:lumMod val="60000"/>
                </a:schemeClr>
              </a:solidFill>
              <a:round/>
            </a:ln>
            <a:effectLst/>
          </c:spPr>
          <c:marker>
            <c:symbol val="none"/>
          </c:marker>
          <c:val>
            <c:numRef>
              <c:f>Sheet2!$I$8:$I$55</c:f>
              <c:numCache>
                <c:formatCode>General</c:formatCode>
                <c:ptCount val="48"/>
                <c:pt idx="1">
                  <c:v>428333</c:v>
                </c:pt>
                <c:pt idx="2">
                  <c:v>315000</c:v>
                </c:pt>
                <c:pt idx="3">
                  <c:v>381250</c:v>
                </c:pt>
                <c:pt idx="4">
                  <c:v>269285</c:v>
                </c:pt>
                <c:pt idx="5">
                  <c:v>676000</c:v>
                </c:pt>
                <c:pt idx="6">
                  <c:v>551190</c:v>
                </c:pt>
                <c:pt idx="7">
                  <c:v>399000</c:v>
                </c:pt>
                <c:pt idx="8">
                  <c:v>421666.66666666669</c:v>
                </c:pt>
                <c:pt idx="9">
                  <c:v>328478.26086956525</c:v>
                </c:pt>
                <c:pt idx="10">
                  <c:v>323750</c:v>
                </c:pt>
                <c:pt idx="11">
                  <c:v>725000</c:v>
                </c:pt>
                <c:pt idx="12">
                  <c:v>371666.66666666669</c:v>
                </c:pt>
                <c:pt idx="13">
                  <c:v>370555.55555555556</c:v>
                </c:pt>
                <c:pt idx="14">
                  <c:v>245714.28571428571</c:v>
                </c:pt>
                <c:pt idx="15">
                  <c:v>315000</c:v>
                </c:pt>
                <c:pt idx="16">
                  <c:v>522500</c:v>
                </c:pt>
                <c:pt idx="17">
                  <c:v>289000</c:v>
                </c:pt>
                <c:pt idx="18">
                  <c:v>317000</c:v>
                </c:pt>
                <c:pt idx="19">
                  <c:v>230000</c:v>
                </c:pt>
                <c:pt idx="20">
                  <c:v>465769.23076923075</c:v>
                </c:pt>
                <c:pt idx="21">
                  <c:v>527307.69230769225</c:v>
                </c:pt>
                <c:pt idx="22">
                  <c:v>291470.5882352941</c:v>
                </c:pt>
                <c:pt idx="23">
                  <c:v>411000</c:v>
                </c:pt>
                <c:pt idx="24">
                  <c:v>240000</c:v>
                </c:pt>
                <c:pt idx="25">
                  <c:v>305000</c:v>
                </c:pt>
                <c:pt idx="26">
                  <c:v>335000</c:v>
                </c:pt>
                <c:pt idx="27">
                  <c:v>317500</c:v>
                </c:pt>
                <c:pt idx="28">
                  <c:v>367000</c:v>
                </c:pt>
                <c:pt idx="29">
                  <c:v>433571.42857142858</c:v>
                </c:pt>
                <c:pt idx="30">
                  <c:v>255000</c:v>
                </c:pt>
                <c:pt idx="31">
                  <c:v>458529.4117647059</c:v>
                </c:pt>
                <c:pt idx="32">
                  <c:v>650000</c:v>
                </c:pt>
                <c:pt idx="33">
                  <c:v>505000</c:v>
                </c:pt>
                <c:pt idx="34">
                  <c:v>333947.36842105264</c:v>
                </c:pt>
                <c:pt idx="35">
                  <c:v>320000</c:v>
                </c:pt>
                <c:pt idx="36">
                  <c:v>426818.18181818182</c:v>
                </c:pt>
                <c:pt idx="37">
                  <c:v>312777.77777777775</c:v>
                </c:pt>
                <c:pt idx="38">
                  <c:v>385000</c:v>
                </c:pt>
                <c:pt idx="39">
                  <c:v>470000</c:v>
                </c:pt>
                <c:pt idx="40">
                  <c:v>365000</c:v>
                </c:pt>
                <c:pt idx="41">
                  <c:v>376818.18181818182</c:v>
                </c:pt>
                <c:pt idx="42">
                  <c:v>352419.3548387097</c:v>
                </c:pt>
                <c:pt idx="43">
                  <c:v>331666.66666666669</c:v>
                </c:pt>
                <c:pt idx="44">
                  <c:v>255000</c:v>
                </c:pt>
                <c:pt idx="45">
                  <c:v>389000</c:v>
                </c:pt>
                <c:pt idx="46">
                  <c:v>504523.80952380953</c:v>
                </c:pt>
                <c:pt idx="47">
                  <c:v>375000</c:v>
                </c:pt>
              </c:numCache>
            </c:numRef>
          </c:val>
          <c:smooth val="0"/>
          <c:extLst>
            <c:ext xmlns:c16="http://schemas.microsoft.com/office/drawing/2014/chart" uri="{C3380CC4-5D6E-409C-BE32-E72D297353CC}">
              <c16:uniqueId val="{00000007-AB8B-4FD1-8555-4C9446664034}"/>
            </c:ext>
          </c:extLst>
        </c:ser>
        <c:ser>
          <c:idx val="8"/>
          <c:order val="8"/>
          <c:tx>
            <c:strRef>
              <c:f>Sheet2!$J$7</c:f>
              <c:strCache>
                <c:ptCount val="1"/>
                <c:pt idx="0">
                  <c:v>Amount Borrowed</c:v>
                </c:pt>
              </c:strCache>
            </c:strRef>
          </c:tx>
          <c:spPr>
            <a:ln w="28575" cap="rnd">
              <a:solidFill>
                <a:schemeClr val="accent3">
                  <a:lumMod val="60000"/>
                </a:schemeClr>
              </a:solidFill>
              <a:round/>
            </a:ln>
            <a:effectLst/>
          </c:spPr>
          <c:marker>
            <c:symbol val="none"/>
          </c:marker>
          <c:val>
            <c:numRef>
              <c:f>Sheet2!$J$8:$J$55</c:f>
              <c:numCache>
                <c:formatCode>General</c:formatCode>
                <c:ptCount val="48"/>
                <c:pt idx="1">
                  <c:v>331666</c:v>
                </c:pt>
                <c:pt idx="2">
                  <c:v>245000</c:v>
                </c:pt>
                <c:pt idx="3">
                  <c:v>239375</c:v>
                </c:pt>
                <c:pt idx="4">
                  <c:v>212142</c:v>
                </c:pt>
                <c:pt idx="5">
                  <c:v>40075</c:v>
                </c:pt>
                <c:pt idx="6">
                  <c:v>398333</c:v>
                </c:pt>
                <c:pt idx="7">
                  <c:v>279000</c:v>
                </c:pt>
                <c:pt idx="8">
                  <c:v>315000</c:v>
                </c:pt>
                <c:pt idx="9">
                  <c:v>229347.82608695651</c:v>
                </c:pt>
                <c:pt idx="10">
                  <c:v>232500</c:v>
                </c:pt>
                <c:pt idx="11">
                  <c:v>595000</c:v>
                </c:pt>
                <c:pt idx="12">
                  <c:v>291666.66666666669</c:v>
                </c:pt>
                <c:pt idx="13">
                  <c:v>230000</c:v>
                </c:pt>
                <c:pt idx="14">
                  <c:v>190000</c:v>
                </c:pt>
                <c:pt idx="15">
                  <c:v>230000</c:v>
                </c:pt>
                <c:pt idx="16">
                  <c:v>295000</c:v>
                </c:pt>
                <c:pt idx="17">
                  <c:v>211000</c:v>
                </c:pt>
                <c:pt idx="18">
                  <c:v>251000</c:v>
                </c:pt>
                <c:pt idx="19">
                  <c:v>190000</c:v>
                </c:pt>
                <c:pt idx="20">
                  <c:v>296538.46153846156</c:v>
                </c:pt>
                <c:pt idx="21">
                  <c:v>305769.23076923075</c:v>
                </c:pt>
                <c:pt idx="22">
                  <c:v>208529.41176470587</c:v>
                </c:pt>
                <c:pt idx="23">
                  <c:v>252333.33333333334</c:v>
                </c:pt>
                <c:pt idx="24">
                  <c:v>205000</c:v>
                </c:pt>
                <c:pt idx="25">
                  <c:v>228750</c:v>
                </c:pt>
                <c:pt idx="26">
                  <c:v>205000</c:v>
                </c:pt>
                <c:pt idx="27">
                  <c:v>232500</c:v>
                </c:pt>
                <c:pt idx="28">
                  <c:v>289000</c:v>
                </c:pt>
                <c:pt idx="29">
                  <c:v>292142.85714285716</c:v>
                </c:pt>
                <c:pt idx="30">
                  <c:v>205000</c:v>
                </c:pt>
                <c:pt idx="31">
                  <c:v>320294.1176470588</c:v>
                </c:pt>
                <c:pt idx="32">
                  <c:v>371250</c:v>
                </c:pt>
                <c:pt idx="33">
                  <c:v>275000</c:v>
                </c:pt>
                <c:pt idx="34">
                  <c:v>191842.10526315789</c:v>
                </c:pt>
                <c:pt idx="35">
                  <c:v>270000</c:v>
                </c:pt>
                <c:pt idx="36">
                  <c:v>304090.90909090912</c:v>
                </c:pt>
                <c:pt idx="37">
                  <c:v>206111.11111111112</c:v>
                </c:pt>
                <c:pt idx="38">
                  <c:v>235000</c:v>
                </c:pt>
                <c:pt idx="39">
                  <c:v>330000</c:v>
                </c:pt>
                <c:pt idx="40">
                  <c:v>248333.33333333334</c:v>
                </c:pt>
                <c:pt idx="41">
                  <c:v>208636.36363636365</c:v>
                </c:pt>
                <c:pt idx="42">
                  <c:v>261129.03225806452</c:v>
                </c:pt>
                <c:pt idx="43">
                  <c:v>238333.33333333334</c:v>
                </c:pt>
                <c:pt idx="44">
                  <c:v>211666.66666666666</c:v>
                </c:pt>
                <c:pt idx="45">
                  <c:v>273000</c:v>
                </c:pt>
                <c:pt idx="46">
                  <c:v>322619.04761904763</c:v>
                </c:pt>
                <c:pt idx="47">
                  <c:v>261000</c:v>
                </c:pt>
              </c:numCache>
            </c:numRef>
          </c:val>
          <c:smooth val="0"/>
          <c:extLst>
            <c:ext xmlns:c16="http://schemas.microsoft.com/office/drawing/2014/chart" uri="{C3380CC4-5D6E-409C-BE32-E72D297353CC}">
              <c16:uniqueId val="{00000008-AB8B-4FD1-8555-4C9446664034}"/>
            </c:ext>
          </c:extLst>
        </c:ser>
        <c:ser>
          <c:idx val="9"/>
          <c:order val="9"/>
          <c:tx>
            <c:strRef>
              <c:f>Sheet2!$K$7</c:f>
              <c:strCache>
                <c:ptCount val="1"/>
                <c:pt idx="0">
                  <c:v>LTV ratio</c:v>
                </c:pt>
              </c:strCache>
            </c:strRef>
          </c:tx>
          <c:spPr>
            <a:ln w="28575" cap="rnd">
              <a:solidFill>
                <a:schemeClr val="accent4">
                  <a:lumMod val="60000"/>
                </a:schemeClr>
              </a:solidFill>
              <a:round/>
            </a:ln>
            <a:effectLst/>
          </c:spPr>
          <c:marker>
            <c:symbol val="none"/>
          </c:marker>
          <c:val>
            <c:numRef>
              <c:f>Sheet2!$K$8:$K$55</c:f>
              <c:numCache>
                <c:formatCode>General</c:formatCode>
                <c:ptCount val="48"/>
                <c:pt idx="1">
                  <c:v>79.3</c:v>
                </c:pt>
                <c:pt idx="2">
                  <c:v>76.19</c:v>
                </c:pt>
                <c:pt idx="3">
                  <c:v>66.319999999999993</c:v>
                </c:pt>
                <c:pt idx="4">
                  <c:v>79.349999999999994</c:v>
                </c:pt>
                <c:pt idx="5">
                  <c:v>63.35</c:v>
                </c:pt>
                <c:pt idx="6">
                  <c:v>74.09</c:v>
                </c:pt>
                <c:pt idx="7">
                  <c:v>76.522000000000006</c:v>
                </c:pt>
                <c:pt idx="8">
                  <c:v>75.66</c:v>
                </c:pt>
                <c:pt idx="9">
                  <c:v>73.05043478260869</c:v>
                </c:pt>
                <c:pt idx="10">
                  <c:v>72.541250000000005</c:v>
                </c:pt>
                <c:pt idx="11">
                  <c:v>82.91</c:v>
                </c:pt>
                <c:pt idx="12">
                  <c:v>76.040000000000006</c:v>
                </c:pt>
                <c:pt idx="13">
                  <c:v>67.14222222222223</c:v>
                </c:pt>
                <c:pt idx="14">
                  <c:v>77.70714285714287</c:v>
                </c:pt>
                <c:pt idx="15">
                  <c:v>75.997500000000002</c:v>
                </c:pt>
                <c:pt idx="16">
                  <c:v>65.495000000000005</c:v>
                </c:pt>
                <c:pt idx="17">
                  <c:v>70.488</c:v>
                </c:pt>
                <c:pt idx="18">
                  <c:v>82.344000000000008</c:v>
                </c:pt>
                <c:pt idx="19">
                  <c:v>87.5</c:v>
                </c:pt>
                <c:pt idx="20">
                  <c:v>68.148461538461532</c:v>
                </c:pt>
                <c:pt idx="21">
                  <c:v>66.361538461538458</c:v>
                </c:pt>
                <c:pt idx="22">
                  <c:v>71.525882352941181</c:v>
                </c:pt>
                <c:pt idx="23">
                  <c:v>63.297333333333341</c:v>
                </c:pt>
                <c:pt idx="24">
                  <c:v>88.259999999999991</c:v>
                </c:pt>
                <c:pt idx="25">
                  <c:v>77.668749999999989</c:v>
                </c:pt>
                <c:pt idx="26">
                  <c:v>58.325000000000003</c:v>
                </c:pt>
                <c:pt idx="27">
                  <c:v>73.867499999999993</c:v>
                </c:pt>
                <c:pt idx="28">
                  <c:v>79.714000000000013</c:v>
                </c:pt>
                <c:pt idx="29">
                  <c:v>70.464285714285708</c:v>
                </c:pt>
                <c:pt idx="30">
                  <c:v>80.710000000000008</c:v>
                </c:pt>
                <c:pt idx="31">
                  <c:v>73.527647058823547</c:v>
                </c:pt>
                <c:pt idx="32">
                  <c:v>69.117499999999993</c:v>
                </c:pt>
                <c:pt idx="33">
                  <c:v>55.1</c:v>
                </c:pt>
                <c:pt idx="34">
                  <c:v>70.952631578947376</c:v>
                </c:pt>
                <c:pt idx="35">
                  <c:v>85.75</c:v>
                </c:pt>
                <c:pt idx="36">
                  <c:v>72.39</c:v>
                </c:pt>
                <c:pt idx="37">
                  <c:v>66.199999999999989</c:v>
                </c:pt>
                <c:pt idx="38">
                  <c:v>69.84</c:v>
                </c:pt>
                <c:pt idx="39">
                  <c:v>72.397500000000008</c:v>
                </c:pt>
                <c:pt idx="40">
                  <c:v>68.489999999999995</c:v>
                </c:pt>
                <c:pt idx="41">
                  <c:v>72.379090909090905</c:v>
                </c:pt>
                <c:pt idx="42">
                  <c:v>75.700645161290325</c:v>
                </c:pt>
                <c:pt idx="43">
                  <c:v>73.861666666666665</c:v>
                </c:pt>
                <c:pt idx="44">
                  <c:v>83.846666666666678</c:v>
                </c:pt>
                <c:pt idx="45">
                  <c:v>72.323333333333338</c:v>
                </c:pt>
                <c:pt idx="46">
                  <c:v>66.657619047619065</c:v>
                </c:pt>
                <c:pt idx="47">
                  <c:v>68.388000000000005</c:v>
                </c:pt>
              </c:numCache>
            </c:numRef>
          </c:val>
          <c:smooth val="0"/>
          <c:extLst>
            <c:ext xmlns:c16="http://schemas.microsoft.com/office/drawing/2014/chart" uri="{C3380CC4-5D6E-409C-BE32-E72D297353CC}">
              <c16:uniqueId val="{00000009-AB8B-4FD1-8555-4C9446664034}"/>
            </c:ext>
          </c:extLst>
        </c:ser>
        <c:ser>
          <c:idx val="10"/>
          <c:order val="10"/>
          <c:tx>
            <c:strRef>
              <c:f>Sheet2!$L$7</c:f>
              <c:strCache>
                <c:ptCount val="1"/>
                <c:pt idx="0">
                  <c:v>Mortgage Interest Rate</c:v>
                </c:pt>
              </c:strCache>
            </c:strRef>
          </c:tx>
          <c:spPr>
            <a:ln w="28575" cap="rnd">
              <a:solidFill>
                <a:schemeClr val="accent5">
                  <a:lumMod val="60000"/>
                </a:schemeClr>
              </a:solidFill>
              <a:round/>
            </a:ln>
            <a:effectLst/>
          </c:spPr>
          <c:marker>
            <c:symbol val="none"/>
          </c:marker>
          <c:val>
            <c:numRef>
              <c:f>Sheet2!$L$8:$L$55</c:f>
              <c:numCache>
                <c:formatCode>General</c:formatCode>
                <c:ptCount val="48"/>
                <c:pt idx="1">
                  <c:v>3.246</c:v>
                </c:pt>
                <c:pt idx="2">
                  <c:v>35</c:v>
                </c:pt>
                <c:pt idx="3">
                  <c:v>3.23</c:v>
                </c:pt>
                <c:pt idx="4">
                  <c:v>3.621</c:v>
                </c:pt>
                <c:pt idx="5">
                  <c:v>3.14</c:v>
                </c:pt>
                <c:pt idx="6">
                  <c:v>3.32</c:v>
                </c:pt>
                <c:pt idx="7">
                  <c:v>3.44</c:v>
                </c:pt>
                <c:pt idx="8">
                  <c:v>320</c:v>
                </c:pt>
                <c:pt idx="9">
                  <c:v>323.47826086956519</c:v>
                </c:pt>
                <c:pt idx="10">
                  <c:v>285</c:v>
                </c:pt>
                <c:pt idx="11">
                  <c:v>360</c:v>
                </c:pt>
                <c:pt idx="12">
                  <c:v>360</c:v>
                </c:pt>
                <c:pt idx="13">
                  <c:v>303.33333333333331</c:v>
                </c:pt>
                <c:pt idx="14">
                  <c:v>325.71428571428572</c:v>
                </c:pt>
                <c:pt idx="15">
                  <c:v>270</c:v>
                </c:pt>
                <c:pt idx="16">
                  <c:v>240</c:v>
                </c:pt>
                <c:pt idx="17">
                  <c:v>252</c:v>
                </c:pt>
                <c:pt idx="18">
                  <c:v>360</c:v>
                </c:pt>
                <c:pt idx="19">
                  <c:v>360</c:v>
                </c:pt>
                <c:pt idx="20">
                  <c:v>336.92307692307691</c:v>
                </c:pt>
                <c:pt idx="21">
                  <c:v>313.84615384615387</c:v>
                </c:pt>
                <c:pt idx="22">
                  <c:v>317.64705882352939</c:v>
                </c:pt>
                <c:pt idx="23">
                  <c:v>300</c:v>
                </c:pt>
                <c:pt idx="24">
                  <c:v>360</c:v>
                </c:pt>
                <c:pt idx="25">
                  <c:v>360</c:v>
                </c:pt>
                <c:pt idx="26">
                  <c:v>360</c:v>
                </c:pt>
                <c:pt idx="27">
                  <c:v>360</c:v>
                </c:pt>
                <c:pt idx="28">
                  <c:v>360</c:v>
                </c:pt>
                <c:pt idx="29">
                  <c:v>300</c:v>
                </c:pt>
                <c:pt idx="30">
                  <c:v>320</c:v>
                </c:pt>
                <c:pt idx="31">
                  <c:v>349.41176470588238</c:v>
                </c:pt>
                <c:pt idx="32">
                  <c:v>337.5</c:v>
                </c:pt>
                <c:pt idx="33">
                  <c:v>360</c:v>
                </c:pt>
                <c:pt idx="34">
                  <c:v>306.31578947368422</c:v>
                </c:pt>
                <c:pt idx="35">
                  <c:v>330</c:v>
                </c:pt>
                <c:pt idx="36">
                  <c:v>310.90909090909093</c:v>
                </c:pt>
                <c:pt idx="37">
                  <c:v>320</c:v>
                </c:pt>
                <c:pt idx="38">
                  <c:v>270</c:v>
                </c:pt>
                <c:pt idx="39">
                  <c:v>300</c:v>
                </c:pt>
                <c:pt idx="40">
                  <c:v>240</c:v>
                </c:pt>
                <c:pt idx="41">
                  <c:v>300</c:v>
                </c:pt>
                <c:pt idx="42">
                  <c:v>315.48387096774195</c:v>
                </c:pt>
                <c:pt idx="43">
                  <c:v>360</c:v>
                </c:pt>
                <c:pt idx="44">
                  <c:v>360</c:v>
                </c:pt>
                <c:pt idx="45">
                  <c:v>316</c:v>
                </c:pt>
                <c:pt idx="46">
                  <c:v>342.85714285714283</c:v>
                </c:pt>
                <c:pt idx="47">
                  <c:v>264</c:v>
                </c:pt>
              </c:numCache>
            </c:numRef>
          </c:val>
          <c:smooth val="0"/>
          <c:extLst>
            <c:ext xmlns:c16="http://schemas.microsoft.com/office/drawing/2014/chart" uri="{C3380CC4-5D6E-409C-BE32-E72D297353CC}">
              <c16:uniqueId val="{0000000A-AB8B-4FD1-8555-4C9446664034}"/>
            </c:ext>
          </c:extLst>
        </c:ser>
        <c:ser>
          <c:idx val="11"/>
          <c:order val="11"/>
          <c:tx>
            <c:strRef>
              <c:f>Sheet2!$M$7</c:f>
              <c:strCache>
                <c:ptCount val="1"/>
                <c:pt idx="0">
                  <c:v>Length of Mortgage in Months</c:v>
                </c:pt>
              </c:strCache>
            </c:strRef>
          </c:tx>
          <c:spPr>
            <a:ln w="28575" cap="rnd">
              <a:solidFill>
                <a:schemeClr val="accent6">
                  <a:lumMod val="60000"/>
                </a:schemeClr>
              </a:solidFill>
              <a:round/>
            </a:ln>
            <a:effectLst/>
          </c:spPr>
          <c:marker>
            <c:symbol val="none"/>
          </c:marker>
          <c:val>
            <c:numRef>
              <c:f>Sheet2!$M$8:$M$55</c:f>
              <c:numCache>
                <c:formatCode>General</c:formatCode>
                <c:ptCount val="48"/>
                <c:pt idx="1">
                  <c:v>360</c:v>
                </c:pt>
                <c:pt idx="2">
                  <c:v>360</c:v>
                </c:pt>
                <c:pt idx="3">
                  <c:v>322.5</c:v>
                </c:pt>
                <c:pt idx="4">
                  <c:v>342.8</c:v>
                </c:pt>
                <c:pt idx="5">
                  <c:v>333</c:v>
                </c:pt>
                <c:pt idx="6">
                  <c:v>340</c:v>
                </c:pt>
                <c:pt idx="7">
                  <c:v>380</c:v>
                </c:pt>
                <c:pt idx="8">
                  <c:v>3.456666666666667</c:v>
                </c:pt>
                <c:pt idx="9">
                  <c:v>3.223913043478261</c:v>
                </c:pt>
                <c:pt idx="10">
                  <c:v>3.3556250000000003</c:v>
                </c:pt>
                <c:pt idx="11">
                  <c:v>3.75</c:v>
                </c:pt>
                <c:pt idx="12">
                  <c:v>3.17</c:v>
                </c:pt>
                <c:pt idx="13">
                  <c:v>3.1338888888888885</c:v>
                </c:pt>
                <c:pt idx="14">
                  <c:v>3.2935714285714286</c:v>
                </c:pt>
                <c:pt idx="15">
                  <c:v>2.7450000000000001</c:v>
                </c:pt>
                <c:pt idx="16">
                  <c:v>2.9675000000000002</c:v>
                </c:pt>
                <c:pt idx="17">
                  <c:v>3.5219999999999998</c:v>
                </c:pt>
                <c:pt idx="18">
                  <c:v>3.198</c:v>
                </c:pt>
                <c:pt idx="19">
                  <c:v>3.31</c:v>
                </c:pt>
                <c:pt idx="20">
                  <c:v>3.2069230769230774</c:v>
                </c:pt>
                <c:pt idx="21">
                  <c:v>3.3053846153846154</c:v>
                </c:pt>
                <c:pt idx="22">
                  <c:v>3.4088235294117641</c:v>
                </c:pt>
                <c:pt idx="23">
                  <c:v>3.2473333333333327</c:v>
                </c:pt>
                <c:pt idx="24">
                  <c:v>3.4350000000000001</c:v>
                </c:pt>
                <c:pt idx="25">
                  <c:v>3.4175000000000004</c:v>
                </c:pt>
                <c:pt idx="26">
                  <c:v>3.43</c:v>
                </c:pt>
                <c:pt idx="27">
                  <c:v>3.1524999999999999</c:v>
                </c:pt>
                <c:pt idx="28">
                  <c:v>3.5980000000000003</c:v>
                </c:pt>
                <c:pt idx="29">
                  <c:v>2.9350000000000001</c:v>
                </c:pt>
                <c:pt idx="30">
                  <c:v>3.4066666666666663</c:v>
                </c:pt>
                <c:pt idx="31">
                  <c:v>3.2970588235294112</c:v>
                </c:pt>
                <c:pt idx="32">
                  <c:v>2.9337500000000003</c:v>
                </c:pt>
                <c:pt idx="33">
                  <c:v>2.75</c:v>
                </c:pt>
                <c:pt idx="34">
                  <c:v>3.1289473684210525</c:v>
                </c:pt>
                <c:pt idx="35">
                  <c:v>3.1825000000000001</c:v>
                </c:pt>
                <c:pt idx="36">
                  <c:v>3.0872727272727274</c:v>
                </c:pt>
                <c:pt idx="37">
                  <c:v>3.2811111111111115</c:v>
                </c:pt>
                <c:pt idx="38">
                  <c:v>3.375</c:v>
                </c:pt>
                <c:pt idx="39">
                  <c:v>3.06</c:v>
                </c:pt>
                <c:pt idx="40">
                  <c:v>2.6666666666666665</c:v>
                </c:pt>
                <c:pt idx="41">
                  <c:v>3.4518181818181817</c:v>
                </c:pt>
                <c:pt idx="42">
                  <c:v>3.2980645161290321</c:v>
                </c:pt>
                <c:pt idx="43">
                  <c:v>3.1633333333333336</c:v>
                </c:pt>
                <c:pt idx="44">
                  <c:v>3.0366666666666666</c:v>
                </c:pt>
                <c:pt idx="45">
                  <c:v>3.0800000000000005</c:v>
                </c:pt>
                <c:pt idx="46">
                  <c:v>3.3714285714285714</c:v>
                </c:pt>
                <c:pt idx="47">
                  <c:v>3.3980000000000006</c:v>
                </c:pt>
              </c:numCache>
            </c:numRef>
          </c:val>
          <c:smooth val="0"/>
          <c:extLst>
            <c:ext xmlns:c16="http://schemas.microsoft.com/office/drawing/2014/chart" uri="{C3380CC4-5D6E-409C-BE32-E72D297353CC}">
              <c16:uniqueId val="{0000000B-AB8B-4FD1-8555-4C9446664034}"/>
            </c:ext>
          </c:extLst>
        </c:ser>
        <c:dLbls>
          <c:showLegendKey val="0"/>
          <c:showVal val="0"/>
          <c:showCatName val="0"/>
          <c:showSerName val="0"/>
          <c:showPercent val="0"/>
          <c:showBubbleSize val="0"/>
        </c:dLbls>
        <c:smooth val="0"/>
        <c:axId val="119971072"/>
        <c:axId val="119972512"/>
      </c:lineChart>
      <c:catAx>
        <c:axId val="11997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972512"/>
        <c:crosses val="autoZero"/>
        <c:auto val="1"/>
        <c:lblAlgn val="ctr"/>
        <c:lblOffset val="100"/>
        <c:noMultiLvlLbl val="0"/>
      </c:catAx>
      <c:valAx>
        <c:axId val="119972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971072"/>
        <c:crosses val="autoZero"/>
        <c:crossBetween val="between"/>
      </c:valAx>
      <c:spPr>
        <a:noFill/>
        <a:ln>
          <a:noFill/>
        </a:ln>
        <a:effectLst/>
      </c:spPr>
    </c:plotArea>
    <c:legend>
      <c:legendPos val="b"/>
      <c:layout>
        <c:manualLayout>
          <c:xMode val="edge"/>
          <c:yMode val="edge"/>
          <c:x val="0.11958137372228277"/>
          <c:y val="0.68026086286891396"/>
          <c:w val="0.77208406064440416"/>
          <c:h val="0.27567410430664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67642344706911639"/>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6.8205706388318077E-2"/>
          <c:y val="0.16111111111111112"/>
          <c:w val="0.701693610469592"/>
          <c:h val="0.77905982905982907"/>
        </c:manualLayout>
      </c:layout>
      <c:pieChart>
        <c:varyColors val="1"/>
        <c:ser>
          <c:idx val="0"/>
          <c:order val="0"/>
          <c:tx>
            <c:strRef>
              <c:f>'borrowers data viz'!$C$3</c:f>
              <c:strCache>
                <c:ptCount val="1"/>
                <c:pt idx="0">
                  <c:v>No of borrowers</c:v>
                </c:pt>
              </c:strCache>
            </c:strRef>
          </c:tx>
          <c:dPt>
            <c:idx val="0"/>
            <c:bubble3D val="0"/>
            <c:spPr>
              <a:solidFill>
                <a:schemeClr val="accent1">
                  <a:shade val="4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CCD-416A-991F-49968EFE124A}"/>
              </c:ext>
            </c:extLst>
          </c:dPt>
          <c:dPt>
            <c:idx val="1"/>
            <c:bubble3D val="0"/>
            <c:spPr>
              <a:solidFill>
                <a:schemeClr val="accent1">
                  <a:shade val="61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CCD-416A-991F-49968EFE124A}"/>
              </c:ext>
            </c:extLst>
          </c:dPt>
          <c:dPt>
            <c:idx val="2"/>
            <c:bubble3D val="0"/>
            <c:spPr>
              <a:solidFill>
                <a:schemeClr val="accent1">
                  <a:shade val="7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CCD-416A-991F-49968EFE124A}"/>
              </c:ext>
            </c:extLst>
          </c:dPt>
          <c:dPt>
            <c:idx val="3"/>
            <c:bubble3D val="0"/>
            <c:spPr>
              <a:solidFill>
                <a:schemeClr val="accent1">
                  <a:shade val="92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CCD-416A-991F-49968EFE124A}"/>
              </c:ext>
            </c:extLst>
          </c:dPt>
          <c:dPt>
            <c:idx val="4"/>
            <c:bubble3D val="0"/>
            <c:spPr>
              <a:solidFill>
                <a:schemeClr val="accent1">
                  <a:tint val="93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CCD-416A-991F-49968EFE124A}"/>
              </c:ext>
            </c:extLst>
          </c:dPt>
          <c:dPt>
            <c:idx val="5"/>
            <c:bubble3D val="0"/>
            <c:spPr>
              <a:solidFill>
                <a:schemeClr val="accent1">
                  <a:tint val="77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CCD-416A-991F-49968EFE124A}"/>
              </c:ext>
            </c:extLst>
          </c:dPt>
          <c:dPt>
            <c:idx val="6"/>
            <c:bubble3D val="0"/>
            <c:spPr>
              <a:solidFill>
                <a:schemeClr val="accent1">
                  <a:tint val="62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5CCD-416A-991F-49968EFE124A}"/>
              </c:ext>
            </c:extLst>
          </c:dPt>
          <c:dPt>
            <c:idx val="7"/>
            <c:bubble3D val="0"/>
            <c:spPr>
              <a:solidFill>
                <a:schemeClr val="accent1">
                  <a:tint val="4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5CCD-416A-991F-49968EFE124A}"/>
              </c:ext>
            </c:extLst>
          </c:dPt>
          <c:dLbls>
            <c:dLbl>
              <c:idx val="1"/>
              <c:layout>
                <c:manualLayout>
                  <c:x val="-6.00771035260316E-2"/>
                  <c:y val="0.1386489669560535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CCD-416A-991F-49968EFE124A}"/>
                </c:ext>
              </c:extLst>
            </c:dLbl>
            <c:dLbl>
              <c:idx val="2"/>
              <c:layout>
                <c:manualLayout>
                  <c:x val="-0.14601722706139786"/>
                  <c:y val="0.1167413688673531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3637413394919168"/>
                      <c:h val="6.070529645332795E-2"/>
                    </c:manualLayout>
                  </c15:layout>
                </c:ext>
                <c:ext xmlns:c16="http://schemas.microsoft.com/office/drawing/2014/chart" uri="{C3380CC4-5D6E-409C-BE32-E72D297353CC}">
                  <c16:uniqueId val="{00000005-5CCD-416A-991F-49968EFE124A}"/>
                </c:ext>
              </c:extLst>
            </c:dLbl>
            <c:dLbl>
              <c:idx val="3"/>
              <c:layout>
                <c:manualLayout>
                  <c:x val="-0.15159329102337959"/>
                  <c:y val="-5.246315364425592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CCD-416A-991F-49968EFE124A}"/>
                </c:ext>
              </c:extLst>
            </c:dLbl>
            <c:dLbl>
              <c:idx val="4"/>
              <c:layout>
                <c:manualLayout>
                  <c:x val="8.7167900201851251E-2"/>
                  <c:y val="-0.1455902146847028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5CCD-416A-991F-49968EFE124A}"/>
                </c:ext>
              </c:extLst>
            </c:dLbl>
            <c:dLbl>
              <c:idx val="5"/>
              <c:layout>
                <c:manualLayout>
                  <c:x val="0.1173940584216811"/>
                  <c:y val="-2.459620432061376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CCD-416A-991F-49968EFE124A}"/>
                </c:ext>
              </c:extLst>
            </c:dLbl>
            <c:dLbl>
              <c:idx val="6"/>
              <c:layout>
                <c:manualLayout>
                  <c:x val="0.11852818339970779"/>
                  <c:y val="0.1216565717746819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5CCD-416A-991F-49968EFE124A}"/>
                </c:ext>
              </c:extLst>
            </c:dLbl>
            <c:dLbl>
              <c:idx val="7"/>
              <c:layout>
                <c:manualLayout>
                  <c:x val="2.434671128002764E-2"/>
                  <c:y val="0.1073931623931623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F-5CCD-416A-991F-49968EFE124A}"/>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'borrowers data viz'!$B$4:$B$11</c:f>
              <c:strCache>
                <c:ptCount val="8"/>
                <c:pt idx="1">
                  <c:v>&lt;25</c:v>
                </c:pt>
                <c:pt idx="2">
                  <c:v>25-34</c:v>
                </c:pt>
                <c:pt idx="3">
                  <c:v>35-44</c:v>
                </c:pt>
                <c:pt idx="4">
                  <c:v>45-54</c:v>
                </c:pt>
                <c:pt idx="5">
                  <c:v>55-64</c:v>
                </c:pt>
                <c:pt idx="6">
                  <c:v>65-74</c:v>
                </c:pt>
                <c:pt idx="7">
                  <c:v>&gt;74</c:v>
                </c:pt>
              </c:strCache>
            </c:strRef>
          </c:cat>
          <c:val>
            <c:numRef>
              <c:f>'borrowers data viz'!$C$4:$C$11</c:f>
              <c:numCache>
                <c:formatCode>General</c:formatCode>
                <c:ptCount val="8"/>
                <c:pt idx="1">
                  <c:v>46</c:v>
                </c:pt>
                <c:pt idx="2">
                  <c:v>50</c:v>
                </c:pt>
                <c:pt idx="3">
                  <c:v>139</c:v>
                </c:pt>
                <c:pt idx="4">
                  <c:v>97</c:v>
                </c:pt>
                <c:pt idx="5">
                  <c:v>88</c:v>
                </c:pt>
                <c:pt idx="6">
                  <c:v>60</c:v>
                </c:pt>
                <c:pt idx="7">
                  <c:v>19</c:v>
                </c:pt>
              </c:numCache>
            </c:numRef>
          </c:val>
          <c:extLst>
            <c:ext xmlns:c16="http://schemas.microsoft.com/office/drawing/2014/chart" uri="{C3380CC4-5D6E-409C-BE32-E72D297353CC}">
              <c16:uniqueId val="{00000010-5CCD-416A-991F-49968EFE124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Minority density</a:t>
            </a:r>
          </a:p>
        </c:rich>
      </c:tx>
      <c:layout>
        <c:manualLayout>
          <c:xMode val="edge"/>
          <c:yMode val="edge"/>
          <c:x val="0.39739757876286225"/>
          <c:y val="3.20512820512820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Sheet3!$C$3</c:f>
              <c:strCache>
                <c:ptCount val="1"/>
                <c:pt idx="0">
                  <c:v>No of Borrowers</c:v>
                </c:pt>
              </c:strCache>
            </c:strRef>
          </c:tx>
          <c:spPr>
            <a:solidFill>
              <a:schemeClr val="accent1">
                <a:shade val="76000"/>
              </a:schemeClr>
            </a:solidFill>
            <a:ln>
              <a:noFill/>
            </a:ln>
            <a:effectLst/>
          </c:spPr>
          <c:invertIfNegative val="0"/>
          <c:cat>
            <c:strRef>
              <c:f>Sheet3!$B$4:$B$10</c:f>
              <c:strCache>
                <c:ptCount val="7"/>
                <c:pt idx="1">
                  <c:v>1 to 10</c:v>
                </c:pt>
                <c:pt idx="2">
                  <c:v>11 to 20</c:v>
                </c:pt>
                <c:pt idx="3">
                  <c:v>21 to 30</c:v>
                </c:pt>
                <c:pt idx="4">
                  <c:v>31 to 40</c:v>
                </c:pt>
                <c:pt idx="5">
                  <c:v>41 to 50</c:v>
                </c:pt>
                <c:pt idx="6">
                  <c:v>51 to 53</c:v>
                </c:pt>
              </c:strCache>
            </c:strRef>
          </c:cat>
          <c:val>
            <c:numRef>
              <c:f>Sheet3!$C$4:$C$10</c:f>
              <c:numCache>
                <c:formatCode>General</c:formatCode>
                <c:ptCount val="7"/>
                <c:pt idx="1">
                  <c:v>17.375</c:v>
                </c:pt>
                <c:pt idx="2">
                  <c:v>10.25</c:v>
                </c:pt>
                <c:pt idx="3">
                  <c:v>8.1999999999999993</c:v>
                </c:pt>
                <c:pt idx="4">
                  <c:v>8.3333333333333339</c:v>
                </c:pt>
                <c:pt idx="5">
                  <c:v>8.8888888888888893</c:v>
                </c:pt>
                <c:pt idx="6">
                  <c:v>13.666666666666666</c:v>
                </c:pt>
              </c:numCache>
            </c:numRef>
          </c:val>
          <c:extLst>
            <c:ext xmlns:c16="http://schemas.microsoft.com/office/drawing/2014/chart" uri="{C3380CC4-5D6E-409C-BE32-E72D297353CC}">
              <c16:uniqueId val="{00000000-CF02-4B35-A4E2-6506BC1FCA57}"/>
            </c:ext>
          </c:extLst>
        </c:ser>
        <c:ser>
          <c:idx val="1"/>
          <c:order val="1"/>
          <c:tx>
            <c:strRef>
              <c:f>Sheet3!$D$3</c:f>
              <c:strCache>
                <c:ptCount val="1"/>
                <c:pt idx="0">
                  <c:v>% Minority in Local Area</c:v>
                </c:pt>
              </c:strCache>
            </c:strRef>
          </c:tx>
          <c:spPr>
            <a:solidFill>
              <a:schemeClr val="accent1">
                <a:tint val="77000"/>
              </a:schemeClr>
            </a:solidFill>
            <a:ln>
              <a:noFill/>
            </a:ln>
            <a:effectLst/>
          </c:spPr>
          <c:invertIfNegative val="0"/>
          <c:cat>
            <c:strRef>
              <c:f>Sheet3!$B$4:$B$10</c:f>
              <c:strCache>
                <c:ptCount val="7"/>
                <c:pt idx="1">
                  <c:v>1 to 10</c:v>
                </c:pt>
                <c:pt idx="2">
                  <c:v>11 to 20</c:v>
                </c:pt>
                <c:pt idx="3">
                  <c:v>21 to 30</c:v>
                </c:pt>
                <c:pt idx="4">
                  <c:v>31 to 40</c:v>
                </c:pt>
                <c:pt idx="5">
                  <c:v>41 to 50</c:v>
                </c:pt>
                <c:pt idx="6">
                  <c:v>51 to 53</c:v>
                </c:pt>
              </c:strCache>
            </c:strRef>
          </c:cat>
          <c:val>
            <c:numRef>
              <c:f>Sheet3!$D$4:$D$10</c:f>
              <c:numCache>
                <c:formatCode>General</c:formatCode>
                <c:ptCount val="7"/>
                <c:pt idx="1">
                  <c:v>22.812662499999998</c:v>
                </c:pt>
                <c:pt idx="2">
                  <c:v>26.896451378105585</c:v>
                </c:pt>
                <c:pt idx="3">
                  <c:v>19.444116402714933</c:v>
                </c:pt>
                <c:pt idx="4">
                  <c:v>25.634941762084949</c:v>
                </c:pt>
                <c:pt idx="5">
                  <c:v>17.04236160892075</c:v>
                </c:pt>
                <c:pt idx="6">
                  <c:v>19.774063492063494</c:v>
                </c:pt>
              </c:numCache>
            </c:numRef>
          </c:val>
          <c:extLst>
            <c:ext xmlns:c16="http://schemas.microsoft.com/office/drawing/2014/chart" uri="{C3380CC4-5D6E-409C-BE32-E72D297353CC}">
              <c16:uniqueId val="{00000001-CF02-4B35-A4E2-6506BC1FCA57}"/>
            </c:ext>
          </c:extLst>
        </c:ser>
        <c:dLbls>
          <c:showLegendKey val="0"/>
          <c:showVal val="0"/>
          <c:showCatName val="0"/>
          <c:showSerName val="0"/>
          <c:showPercent val="0"/>
          <c:showBubbleSize val="0"/>
        </c:dLbls>
        <c:gapWidth val="219"/>
        <c:overlap val="-27"/>
        <c:axId val="120034432"/>
        <c:axId val="120018112"/>
      </c:barChart>
      <c:catAx>
        <c:axId val="12003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18112"/>
        <c:crosses val="autoZero"/>
        <c:auto val="1"/>
        <c:lblAlgn val="ctr"/>
        <c:lblOffset val="100"/>
        <c:noMultiLvlLbl val="0"/>
      </c:catAx>
      <c:valAx>
        <c:axId val="120018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34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8836177933817956E-2"/>
          <c:y val="0.10669769398868278"/>
          <c:w val="0.89019685039370078"/>
          <c:h val="0.68354876017210175"/>
        </c:manualLayout>
      </c:layout>
      <c:barChart>
        <c:barDir val="col"/>
        <c:grouping val="stacked"/>
        <c:varyColors val="0"/>
        <c:ser>
          <c:idx val="0"/>
          <c:order val="0"/>
          <c:tx>
            <c:strRef>
              <c:f>Sheet1!$L$2</c:f>
              <c:strCache>
                <c:ptCount val="1"/>
                <c:pt idx="0">
                  <c:v>1st time borrowers</c:v>
                </c:pt>
              </c:strCache>
            </c:strRef>
          </c:tx>
          <c:spPr>
            <a:solidFill>
              <a:schemeClr val="accent1">
                <a:shade val="76000"/>
              </a:schemeClr>
            </a:solidFill>
            <a:ln>
              <a:noFill/>
            </a:ln>
            <a:effectLst/>
          </c:spPr>
          <c:invertIfNegative val="0"/>
          <c:cat>
            <c:strRef>
              <c:f>Sheet1!$K$3:$K$10</c:f>
              <c:strCache>
                <c:ptCount val="8"/>
                <c:pt idx="1">
                  <c:v>&lt;25</c:v>
                </c:pt>
                <c:pt idx="2">
                  <c:v>25-34</c:v>
                </c:pt>
                <c:pt idx="3">
                  <c:v>35-44</c:v>
                </c:pt>
                <c:pt idx="4">
                  <c:v>45-54</c:v>
                </c:pt>
                <c:pt idx="5">
                  <c:v>55-64</c:v>
                </c:pt>
                <c:pt idx="6">
                  <c:v>65-74</c:v>
                </c:pt>
                <c:pt idx="7">
                  <c:v>&gt;74</c:v>
                </c:pt>
              </c:strCache>
            </c:strRef>
          </c:cat>
          <c:val>
            <c:numRef>
              <c:f>Sheet1!$L$3:$L$10</c:f>
              <c:numCache>
                <c:formatCode>General</c:formatCode>
                <c:ptCount val="8"/>
                <c:pt idx="1">
                  <c:v>6</c:v>
                </c:pt>
                <c:pt idx="2">
                  <c:v>3</c:v>
                </c:pt>
                <c:pt idx="3">
                  <c:v>14</c:v>
                </c:pt>
                <c:pt idx="4">
                  <c:v>11</c:v>
                </c:pt>
                <c:pt idx="5">
                  <c:v>9</c:v>
                </c:pt>
                <c:pt idx="6">
                  <c:v>11</c:v>
                </c:pt>
                <c:pt idx="7">
                  <c:v>2</c:v>
                </c:pt>
              </c:numCache>
            </c:numRef>
          </c:val>
          <c:extLst>
            <c:ext xmlns:c16="http://schemas.microsoft.com/office/drawing/2014/chart" uri="{C3380CC4-5D6E-409C-BE32-E72D297353CC}">
              <c16:uniqueId val="{00000000-0211-4F7B-8766-1062B72F8173}"/>
            </c:ext>
          </c:extLst>
        </c:ser>
        <c:ser>
          <c:idx val="1"/>
          <c:order val="1"/>
          <c:tx>
            <c:strRef>
              <c:f>Sheet1!$M$2</c:f>
              <c:strCache>
                <c:ptCount val="1"/>
                <c:pt idx="0">
                  <c:v>not 1st time</c:v>
                </c:pt>
              </c:strCache>
            </c:strRef>
          </c:tx>
          <c:spPr>
            <a:solidFill>
              <a:schemeClr val="accent1">
                <a:tint val="77000"/>
              </a:schemeClr>
            </a:solidFill>
            <a:ln>
              <a:noFill/>
            </a:ln>
            <a:effectLst/>
          </c:spPr>
          <c:invertIfNegative val="0"/>
          <c:cat>
            <c:strRef>
              <c:f>Sheet1!$K$3:$K$10</c:f>
              <c:strCache>
                <c:ptCount val="8"/>
                <c:pt idx="1">
                  <c:v>&lt;25</c:v>
                </c:pt>
                <c:pt idx="2">
                  <c:v>25-34</c:v>
                </c:pt>
                <c:pt idx="3">
                  <c:v>35-44</c:v>
                </c:pt>
                <c:pt idx="4">
                  <c:v>45-54</c:v>
                </c:pt>
                <c:pt idx="5">
                  <c:v>55-64</c:v>
                </c:pt>
                <c:pt idx="6">
                  <c:v>65-74</c:v>
                </c:pt>
                <c:pt idx="7">
                  <c:v>&gt;74</c:v>
                </c:pt>
              </c:strCache>
            </c:strRef>
          </c:cat>
          <c:val>
            <c:numRef>
              <c:f>Sheet1!$M$3:$M$10</c:f>
              <c:numCache>
                <c:formatCode>General</c:formatCode>
                <c:ptCount val="8"/>
                <c:pt idx="1">
                  <c:v>41</c:v>
                </c:pt>
                <c:pt idx="2">
                  <c:v>47</c:v>
                </c:pt>
                <c:pt idx="3">
                  <c:v>125</c:v>
                </c:pt>
                <c:pt idx="4">
                  <c:v>86</c:v>
                </c:pt>
                <c:pt idx="5">
                  <c:v>79</c:v>
                </c:pt>
                <c:pt idx="6">
                  <c:v>49</c:v>
                </c:pt>
                <c:pt idx="7">
                  <c:v>17</c:v>
                </c:pt>
              </c:numCache>
            </c:numRef>
          </c:val>
          <c:extLst>
            <c:ext xmlns:c16="http://schemas.microsoft.com/office/drawing/2014/chart" uri="{C3380CC4-5D6E-409C-BE32-E72D297353CC}">
              <c16:uniqueId val="{00000001-0211-4F7B-8766-1062B72F8173}"/>
            </c:ext>
          </c:extLst>
        </c:ser>
        <c:dLbls>
          <c:showLegendKey val="0"/>
          <c:showVal val="0"/>
          <c:showCatName val="0"/>
          <c:showSerName val="0"/>
          <c:showPercent val="0"/>
          <c:showBubbleSize val="0"/>
        </c:dLbls>
        <c:gapWidth val="150"/>
        <c:overlap val="100"/>
        <c:axId val="9740496"/>
        <c:axId val="9734736"/>
      </c:barChart>
      <c:catAx>
        <c:axId val="974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4736"/>
        <c:crosses val="autoZero"/>
        <c:auto val="1"/>
        <c:lblAlgn val="ctr"/>
        <c:lblOffset val="100"/>
        <c:noMultiLvlLbl val="0"/>
      </c:catAx>
      <c:valAx>
        <c:axId val="9734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40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LTV Ratio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E3F1-4309-9395-1FAE02961C28}"/>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E3F1-4309-9395-1FAE02961C28}"/>
              </c:ext>
            </c:extLst>
          </c:dPt>
          <c:cat>
            <c:strRef>
              <c:f>Sheet4!$R$99:$S$99</c:f>
              <c:strCache>
                <c:ptCount val="2"/>
                <c:pt idx="0">
                  <c:v>above 80</c:v>
                </c:pt>
                <c:pt idx="1">
                  <c:v>LTV&lt;=80</c:v>
                </c:pt>
              </c:strCache>
            </c:strRef>
          </c:cat>
          <c:val>
            <c:numRef>
              <c:f>Sheet4!$R$100:$S$100</c:f>
              <c:numCache>
                <c:formatCode>General</c:formatCode>
                <c:ptCount val="2"/>
                <c:pt idx="0">
                  <c:v>109</c:v>
                </c:pt>
                <c:pt idx="1">
                  <c:v>391</c:v>
                </c:pt>
              </c:numCache>
            </c:numRef>
          </c:val>
          <c:extLst>
            <c:ext xmlns:c16="http://schemas.microsoft.com/office/drawing/2014/chart" uri="{C3380CC4-5D6E-409C-BE32-E72D297353CC}">
              <c16:uniqueId val="{00000004-E3F1-4309-9395-1FAE02961C2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968035885369457E-2"/>
          <c:y val="1.2837161292777659E-2"/>
          <c:w val="0.92361106816425476"/>
          <c:h val="0.69980247776834359"/>
        </c:manualLayout>
      </c:layout>
      <c:barChart>
        <c:barDir val="col"/>
        <c:grouping val="clustered"/>
        <c:varyColors val="0"/>
        <c:ser>
          <c:idx val="0"/>
          <c:order val="0"/>
          <c:tx>
            <c:strRef>
              <c:f>Agewise_Avg!$C$1</c:f>
              <c:strCache>
                <c:ptCount val="1"/>
                <c:pt idx="0">
                  <c:v>No of borrowers</c:v>
                </c:pt>
              </c:strCache>
            </c:strRef>
          </c:tx>
          <c:spPr>
            <a:solidFill>
              <a:schemeClr val="accent1"/>
            </a:solidFill>
            <a:ln>
              <a:noFill/>
            </a:ln>
            <a:effectLst/>
          </c:spPr>
          <c:invertIfNegative val="0"/>
          <c:cat>
            <c:strRef>
              <c:f>Agewise_Avg!$B$2:$B$29</c:f>
              <c:strCache>
                <c:ptCount val="25"/>
                <c:pt idx="0">
                  <c:v>&lt;25</c:v>
                </c:pt>
                <c:pt idx="4">
                  <c:v>25 to 34</c:v>
                </c:pt>
                <c:pt idx="8">
                  <c:v>35 to 44</c:v>
                </c:pt>
                <c:pt idx="12">
                  <c:v>45 to 54</c:v>
                </c:pt>
                <c:pt idx="16">
                  <c:v>55 to 64</c:v>
                </c:pt>
                <c:pt idx="20">
                  <c:v>65 to 74</c:v>
                </c:pt>
                <c:pt idx="24">
                  <c:v>&gt;74</c:v>
                </c:pt>
              </c:strCache>
              <c:extLst/>
            </c:strRef>
          </c:cat>
          <c:val>
            <c:numRef>
              <c:f>Agewise_Avg!$C$2:$C$29</c:f>
              <c:numCache>
                <c:formatCode>General</c:formatCode>
                <c:ptCount val="28"/>
                <c:pt idx="0">
                  <c:v>46</c:v>
                </c:pt>
                <c:pt idx="4">
                  <c:v>50</c:v>
                </c:pt>
                <c:pt idx="8">
                  <c:v>139</c:v>
                </c:pt>
                <c:pt idx="12">
                  <c:v>97</c:v>
                </c:pt>
                <c:pt idx="16">
                  <c:v>88</c:v>
                </c:pt>
                <c:pt idx="20">
                  <c:v>60</c:v>
                </c:pt>
                <c:pt idx="24">
                  <c:v>19</c:v>
                </c:pt>
              </c:numCache>
            </c:numRef>
          </c:val>
          <c:extLst>
            <c:ext xmlns:c16="http://schemas.microsoft.com/office/drawing/2014/chart" uri="{C3380CC4-5D6E-409C-BE32-E72D297353CC}">
              <c16:uniqueId val="{00000000-7FFC-4D4E-90BD-4B3908D8BBF0}"/>
            </c:ext>
          </c:extLst>
        </c:ser>
        <c:ser>
          <c:idx val="1"/>
          <c:order val="1"/>
          <c:tx>
            <c:strRef>
              <c:f>Agewise_Avg!$D$1</c:f>
              <c:strCache>
                <c:ptCount val="1"/>
                <c:pt idx="0">
                  <c:v>Borrower Annual Income</c:v>
                </c:pt>
              </c:strCache>
            </c:strRef>
          </c:tx>
          <c:spPr>
            <a:solidFill>
              <a:schemeClr val="accent2"/>
            </a:solidFill>
            <a:ln>
              <a:noFill/>
            </a:ln>
            <a:effectLst/>
          </c:spPr>
          <c:invertIfNegative val="0"/>
          <c:cat>
            <c:strRef>
              <c:f>Agewise_Avg!$B$2:$B$29</c:f>
              <c:strCache>
                <c:ptCount val="25"/>
                <c:pt idx="0">
                  <c:v>&lt;25</c:v>
                </c:pt>
                <c:pt idx="4">
                  <c:v>25 to 34</c:v>
                </c:pt>
                <c:pt idx="8">
                  <c:v>35 to 44</c:v>
                </c:pt>
                <c:pt idx="12">
                  <c:v>45 to 54</c:v>
                </c:pt>
                <c:pt idx="16">
                  <c:v>55 to 64</c:v>
                </c:pt>
                <c:pt idx="20">
                  <c:v>65 to 74</c:v>
                </c:pt>
                <c:pt idx="24">
                  <c:v>&gt;74</c:v>
                </c:pt>
              </c:strCache>
              <c:extLst/>
            </c:strRef>
          </c:cat>
          <c:val>
            <c:numRef>
              <c:f>Agewise_Avg!$D$2:$D$29</c:f>
              <c:numCache>
                <c:formatCode>General</c:formatCode>
                <c:ptCount val="28"/>
                <c:pt idx="0">
                  <c:v>167297.9</c:v>
                </c:pt>
                <c:pt idx="1">
                  <c:v>593000</c:v>
                </c:pt>
                <c:pt idx="2">
                  <c:v>26000</c:v>
                </c:pt>
                <c:pt idx="3">
                  <c:v>158000</c:v>
                </c:pt>
                <c:pt idx="4">
                  <c:v>140080</c:v>
                </c:pt>
                <c:pt idx="5">
                  <c:v>475000</c:v>
                </c:pt>
                <c:pt idx="6">
                  <c:v>46000</c:v>
                </c:pt>
                <c:pt idx="7">
                  <c:v>122000</c:v>
                </c:pt>
                <c:pt idx="8">
                  <c:v>129525.17985611511</c:v>
                </c:pt>
                <c:pt idx="9">
                  <c:v>374000</c:v>
                </c:pt>
                <c:pt idx="10">
                  <c:v>27000</c:v>
                </c:pt>
                <c:pt idx="11">
                  <c:v>115000</c:v>
                </c:pt>
                <c:pt idx="12">
                  <c:v>108484.53608247422</c:v>
                </c:pt>
                <c:pt idx="13">
                  <c:v>375000</c:v>
                </c:pt>
                <c:pt idx="14">
                  <c:v>18000</c:v>
                </c:pt>
                <c:pt idx="15">
                  <c:v>88000</c:v>
                </c:pt>
                <c:pt idx="16">
                  <c:v>134534.09090909091</c:v>
                </c:pt>
                <c:pt idx="17">
                  <c:v>1560000</c:v>
                </c:pt>
                <c:pt idx="18">
                  <c:v>31000</c:v>
                </c:pt>
                <c:pt idx="19">
                  <c:v>103500</c:v>
                </c:pt>
                <c:pt idx="20">
                  <c:v>108366.66666666667</c:v>
                </c:pt>
                <c:pt idx="21">
                  <c:v>700000</c:v>
                </c:pt>
                <c:pt idx="22">
                  <c:v>20000</c:v>
                </c:pt>
                <c:pt idx="23">
                  <c:v>80000</c:v>
                </c:pt>
                <c:pt idx="24">
                  <c:v>109368.42105263157</c:v>
                </c:pt>
                <c:pt idx="25">
                  <c:v>275000</c:v>
                </c:pt>
                <c:pt idx="26">
                  <c:v>47000</c:v>
                </c:pt>
                <c:pt idx="27">
                  <c:v>95000</c:v>
                </c:pt>
              </c:numCache>
            </c:numRef>
          </c:val>
          <c:extLst>
            <c:ext xmlns:c16="http://schemas.microsoft.com/office/drawing/2014/chart" uri="{C3380CC4-5D6E-409C-BE32-E72D297353CC}">
              <c16:uniqueId val="{00000001-7FFC-4D4E-90BD-4B3908D8BBF0}"/>
            </c:ext>
          </c:extLst>
        </c:ser>
        <c:ser>
          <c:idx val="2"/>
          <c:order val="2"/>
          <c:tx>
            <c:strRef>
              <c:f>Agewise_Avg!$E$1</c:f>
              <c:strCache>
                <c:ptCount val="1"/>
                <c:pt idx="0">
                  <c:v>Borrower Income Ratio</c:v>
                </c:pt>
              </c:strCache>
            </c:strRef>
          </c:tx>
          <c:spPr>
            <a:solidFill>
              <a:schemeClr val="accent3"/>
            </a:solidFill>
            <a:ln>
              <a:noFill/>
            </a:ln>
            <a:effectLst/>
          </c:spPr>
          <c:invertIfNegative val="0"/>
          <c:cat>
            <c:strRef>
              <c:f>Agewise_Avg!$B$2:$B$29</c:f>
              <c:strCache>
                <c:ptCount val="25"/>
                <c:pt idx="0">
                  <c:v>&lt;25</c:v>
                </c:pt>
                <c:pt idx="4">
                  <c:v>25 to 34</c:v>
                </c:pt>
                <c:pt idx="8">
                  <c:v>35 to 44</c:v>
                </c:pt>
                <c:pt idx="12">
                  <c:v>45 to 54</c:v>
                </c:pt>
                <c:pt idx="16">
                  <c:v>55 to 64</c:v>
                </c:pt>
                <c:pt idx="20">
                  <c:v>65 to 74</c:v>
                </c:pt>
                <c:pt idx="24">
                  <c:v>&gt;74</c:v>
                </c:pt>
              </c:strCache>
              <c:extLst/>
            </c:strRef>
          </c:cat>
          <c:val>
            <c:numRef>
              <c:f>Agewise_Avg!$E$2:$E$29</c:f>
              <c:numCache>
                <c:formatCode>General</c:formatCode>
                <c:ptCount val="28"/>
                <c:pt idx="0">
                  <c:v>1.8501620000000001</c:v>
                </c:pt>
                <c:pt idx="1">
                  <c:v>7.4404000000000003</c:v>
                </c:pt>
                <c:pt idx="2">
                  <c:v>0.3291</c:v>
                </c:pt>
                <c:pt idx="3">
                  <c:v>1.5369999999999999</c:v>
                </c:pt>
                <c:pt idx="4">
                  <c:v>1.7547300000000001</c:v>
                </c:pt>
                <c:pt idx="5">
                  <c:v>4.8667999999999996</c:v>
                </c:pt>
                <c:pt idx="6">
                  <c:v>0.55959999999999999</c:v>
                </c:pt>
                <c:pt idx="7">
                  <c:v>1.5188999999999999</c:v>
                </c:pt>
                <c:pt idx="8">
                  <c:v>1.5212446043165471</c:v>
                </c:pt>
                <c:pt idx="9">
                  <c:v>4.7103000000000002</c:v>
                </c:pt>
                <c:pt idx="10">
                  <c:v>0.2626</c:v>
                </c:pt>
                <c:pt idx="11">
                  <c:v>1.3565</c:v>
                </c:pt>
                <c:pt idx="12">
                  <c:v>1.3178350515463915</c:v>
                </c:pt>
                <c:pt idx="13">
                  <c:v>4.4325999999999999</c:v>
                </c:pt>
                <c:pt idx="14">
                  <c:v>0.21129999999999999</c:v>
                </c:pt>
                <c:pt idx="15">
                  <c:v>1.0584</c:v>
                </c:pt>
                <c:pt idx="16">
                  <c:v>1.6434954545454543</c:v>
                </c:pt>
                <c:pt idx="17">
                  <c:v>22.065100000000001</c:v>
                </c:pt>
                <c:pt idx="18">
                  <c:v>0.37709999999999999</c:v>
                </c:pt>
                <c:pt idx="19">
                  <c:v>1.2198</c:v>
                </c:pt>
                <c:pt idx="20">
                  <c:v>1.3454383333333335</c:v>
                </c:pt>
                <c:pt idx="21">
                  <c:v>9.4850999999999992</c:v>
                </c:pt>
                <c:pt idx="22">
                  <c:v>0.28899999999999998</c:v>
                </c:pt>
                <c:pt idx="23">
                  <c:v>0.93585000000000007</c:v>
                </c:pt>
                <c:pt idx="24">
                  <c:v>1.2919789473684209</c:v>
                </c:pt>
                <c:pt idx="25">
                  <c:v>3.4331999999999998</c:v>
                </c:pt>
                <c:pt idx="26">
                  <c:v>0.56420000000000003</c:v>
                </c:pt>
                <c:pt idx="27">
                  <c:v>1.0464</c:v>
                </c:pt>
              </c:numCache>
            </c:numRef>
          </c:val>
          <c:extLst>
            <c:ext xmlns:c16="http://schemas.microsoft.com/office/drawing/2014/chart" uri="{C3380CC4-5D6E-409C-BE32-E72D297353CC}">
              <c16:uniqueId val="{00000002-7FFC-4D4E-90BD-4B3908D8BBF0}"/>
            </c:ext>
          </c:extLst>
        </c:ser>
        <c:ser>
          <c:idx val="3"/>
          <c:order val="3"/>
          <c:tx>
            <c:strRef>
              <c:f>Agewise_Avg!$F$1</c:f>
              <c:strCache>
                <c:ptCount val="1"/>
                <c:pt idx="0">
                  <c:v>Borrower Debt to Income Ratio</c:v>
                </c:pt>
              </c:strCache>
            </c:strRef>
          </c:tx>
          <c:spPr>
            <a:solidFill>
              <a:schemeClr val="accent4"/>
            </a:solidFill>
            <a:ln>
              <a:noFill/>
            </a:ln>
            <a:effectLst/>
          </c:spPr>
          <c:invertIfNegative val="0"/>
          <c:cat>
            <c:strRef>
              <c:f>Agewise_Avg!$B$2:$B$29</c:f>
              <c:strCache>
                <c:ptCount val="25"/>
                <c:pt idx="0">
                  <c:v>&lt;25</c:v>
                </c:pt>
                <c:pt idx="4">
                  <c:v>25 to 34</c:v>
                </c:pt>
                <c:pt idx="8">
                  <c:v>35 to 44</c:v>
                </c:pt>
                <c:pt idx="12">
                  <c:v>45 to 54</c:v>
                </c:pt>
                <c:pt idx="16">
                  <c:v>55 to 64</c:v>
                </c:pt>
                <c:pt idx="20">
                  <c:v>65 to 74</c:v>
                </c:pt>
                <c:pt idx="24">
                  <c:v>&gt;74</c:v>
                </c:pt>
              </c:strCache>
              <c:extLst/>
            </c:strRef>
          </c:cat>
          <c:val>
            <c:numRef>
              <c:f>Agewise_Avg!$F$2:$F$29</c:f>
              <c:numCache>
                <c:formatCode>General</c:formatCode>
                <c:ptCount val="28"/>
                <c:pt idx="0">
                  <c:v>29.127659999999999</c:v>
                </c:pt>
                <c:pt idx="1">
                  <c:v>48</c:v>
                </c:pt>
                <c:pt idx="2">
                  <c:v>10</c:v>
                </c:pt>
                <c:pt idx="3">
                  <c:v>30</c:v>
                </c:pt>
                <c:pt idx="4">
                  <c:v>28.02</c:v>
                </c:pt>
                <c:pt idx="5">
                  <c:v>48</c:v>
                </c:pt>
                <c:pt idx="6">
                  <c:v>10</c:v>
                </c:pt>
                <c:pt idx="7">
                  <c:v>30</c:v>
                </c:pt>
                <c:pt idx="8">
                  <c:v>30.14388489208633</c:v>
                </c:pt>
                <c:pt idx="9">
                  <c:v>50</c:v>
                </c:pt>
                <c:pt idx="10">
                  <c:v>10</c:v>
                </c:pt>
                <c:pt idx="11">
                  <c:v>30</c:v>
                </c:pt>
                <c:pt idx="12">
                  <c:v>31.103092783505154</c:v>
                </c:pt>
                <c:pt idx="13">
                  <c:v>50</c:v>
                </c:pt>
                <c:pt idx="14">
                  <c:v>10</c:v>
                </c:pt>
                <c:pt idx="15">
                  <c:v>30</c:v>
                </c:pt>
                <c:pt idx="16">
                  <c:v>29.75</c:v>
                </c:pt>
                <c:pt idx="17">
                  <c:v>49</c:v>
                </c:pt>
                <c:pt idx="18">
                  <c:v>10</c:v>
                </c:pt>
                <c:pt idx="19">
                  <c:v>30</c:v>
                </c:pt>
                <c:pt idx="20">
                  <c:v>33.016666666666666</c:v>
                </c:pt>
                <c:pt idx="21">
                  <c:v>50</c:v>
                </c:pt>
                <c:pt idx="22">
                  <c:v>10</c:v>
                </c:pt>
                <c:pt idx="23">
                  <c:v>36</c:v>
                </c:pt>
                <c:pt idx="24">
                  <c:v>30.105263157894736</c:v>
                </c:pt>
                <c:pt idx="25">
                  <c:v>48</c:v>
                </c:pt>
                <c:pt idx="26">
                  <c:v>10</c:v>
                </c:pt>
                <c:pt idx="27">
                  <c:v>30</c:v>
                </c:pt>
              </c:numCache>
            </c:numRef>
          </c:val>
          <c:extLst>
            <c:ext xmlns:c16="http://schemas.microsoft.com/office/drawing/2014/chart" uri="{C3380CC4-5D6E-409C-BE32-E72D297353CC}">
              <c16:uniqueId val="{00000003-7FFC-4D4E-90BD-4B3908D8BBF0}"/>
            </c:ext>
          </c:extLst>
        </c:ser>
        <c:ser>
          <c:idx val="4"/>
          <c:order val="4"/>
          <c:tx>
            <c:strRef>
              <c:f>Agewise_Avg!$G$1</c:f>
              <c:strCache>
                <c:ptCount val="1"/>
                <c:pt idx="0">
                  <c:v>Appraised Value of Home</c:v>
                </c:pt>
              </c:strCache>
            </c:strRef>
          </c:tx>
          <c:spPr>
            <a:solidFill>
              <a:schemeClr val="accent5"/>
            </a:solidFill>
            <a:ln>
              <a:noFill/>
            </a:ln>
            <a:effectLst/>
          </c:spPr>
          <c:invertIfNegative val="0"/>
          <c:cat>
            <c:strRef>
              <c:f>Agewise_Avg!$B$2:$B$29</c:f>
              <c:strCache>
                <c:ptCount val="25"/>
                <c:pt idx="0">
                  <c:v>&lt;25</c:v>
                </c:pt>
                <c:pt idx="4">
                  <c:v>25 to 34</c:v>
                </c:pt>
                <c:pt idx="8">
                  <c:v>35 to 44</c:v>
                </c:pt>
                <c:pt idx="12">
                  <c:v>45 to 54</c:v>
                </c:pt>
                <c:pt idx="16">
                  <c:v>55 to 64</c:v>
                </c:pt>
                <c:pt idx="20">
                  <c:v>65 to 74</c:v>
                </c:pt>
                <c:pt idx="24">
                  <c:v>&gt;74</c:v>
                </c:pt>
              </c:strCache>
              <c:extLst/>
            </c:strRef>
          </c:cat>
          <c:val>
            <c:numRef>
              <c:f>Agewise_Avg!$G$2:$G$29</c:f>
              <c:numCache>
                <c:formatCode>General</c:formatCode>
                <c:ptCount val="28"/>
                <c:pt idx="0">
                  <c:v>463085.10639999999</c:v>
                </c:pt>
                <c:pt idx="1">
                  <c:v>955000</c:v>
                </c:pt>
                <c:pt idx="2">
                  <c:v>165000</c:v>
                </c:pt>
                <c:pt idx="3">
                  <c:v>405000</c:v>
                </c:pt>
                <c:pt idx="4">
                  <c:v>447600</c:v>
                </c:pt>
                <c:pt idx="5">
                  <c:v>995000</c:v>
                </c:pt>
                <c:pt idx="6">
                  <c:v>135000</c:v>
                </c:pt>
                <c:pt idx="7">
                  <c:v>380000</c:v>
                </c:pt>
                <c:pt idx="8">
                  <c:v>468021.58273381297</c:v>
                </c:pt>
                <c:pt idx="9">
                  <c:v>1915000</c:v>
                </c:pt>
                <c:pt idx="10">
                  <c:v>95000</c:v>
                </c:pt>
                <c:pt idx="11">
                  <c:v>405000</c:v>
                </c:pt>
                <c:pt idx="12">
                  <c:v>399329.89690721652</c:v>
                </c:pt>
                <c:pt idx="13">
                  <c:v>1505000</c:v>
                </c:pt>
                <c:pt idx="14">
                  <c:v>125000</c:v>
                </c:pt>
                <c:pt idx="15">
                  <c:v>335000</c:v>
                </c:pt>
                <c:pt idx="16">
                  <c:v>429204.54545454547</c:v>
                </c:pt>
                <c:pt idx="17">
                  <c:v>1605000</c:v>
                </c:pt>
                <c:pt idx="18">
                  <c:v>115000</c:v>
                </c:pt>
                <c:pt idx="19">
                  <c:v>330000</c:v>
                </c:pt>
                <c:pt idx="20">
                  <c:v>380166.66666666669</c:v>
                </c:pt>
                <c:pt idx="21">
                  <c:v>1445000</c:v>
                </c:pt>
                <c:pt idx="22">
                  <c:v>35000</c:v>
                </c:pt>
                <c:pt idx="23">
                  <c:v>300000</c:v>
                </c:pt>
                <c:pt idx="24">
                  <c:v>466578.94736842107</c:v>
                </c:pt>
                <c:pt idx="25">
                  <c:v>765000</c:v>
                </c:pt>
                <c:pt idx="26">
                  <c:v>185000</c:v>
                </c:pt>
                <c:pt idx="27">
                  <c:v>465000</c:v>
                </c:pt>
              </c:numCache>
            </c:numRef>
          </c:val>
          <c:extLst>
            <c:ext xmlns:c16="http://schemas.microsoft.com/office/drawing/2014/chart" uri="{C3380CC4-5D6E-409C-BE32-E72D297353CC}">
              <c16:uniqueId val="{00000004-7FFC-4D4E-90BD-4B3908D8BBF0}"/>
            </c:ext>
          </c:extLst>
        </c:ser>
        <c:ser>
          <c:idx val="5"/>
          <c:order val="5"/>
          <c:tx>
            <c:strRef>
              <c:f>Agewise_Avg!$H$1</c:f>
              <c:strCache>
                <c:ptCount val="1"/>
                <c:pt idx="0">
                  <c:v>Amount Borrowed</c:v>
                </c:pt>
              </c:strCache>
            </c:strRef>
          </c:tx>
          <c:spPr>
            <a:solidFill>
              <a:schemeClr val="accent6"/>
            </a:solidFill>
            <a:ln>
              <a:noFill/>
            </a:ln>
            <a:effectLst/>
          </c:spPr>
          <c:invertIfNegative val="0"/>
          <c:cat>
            <c:strRef>
              <c:f>Agewise_Avg!$B$2:$B$29</c:f>
              <c:strCache>
                <c:ptCount val="25"/>
                <c:pt idx="0">
                  <c:v>&lt;25</c:v>
                </c:pt>
                <c:pt idx="4">
                  <c:v>25 to 34</c:v>
                </c:pt>
                <c:pt idx="8">
                  <c:v>35 to 44</c:v>
                </c:pt>
                <c:pt idx="12">
                  <c:v>45 to 54</c:v>
                </c:pt>
                <c:pt idx="16">
                  <c:v>55 to 64</c:v>
                </c:pt>
                <c:pt idx="20">
                  <c:v>65 to 74</c:v>
                </c:pt>
                <c:pt idx="24">
                  <c:v>&gt;74</c:v>
                </c:pt>
              </c:strCache>
              <c:extLst/>
            </c:strRef>
          </c:cat>
          <c:val>
            <c:numRef>
              <c:f>Agewise_Avg!$H$2:$H$29</c:f>
              <c:numCache>
                <c:formatCode>General</c:formatCode>
                <c:ptCount val="28"/>
                <c:pt idx="0">
                  <c:v>327127.65960000001</c:v>
                </c:pt>
                <c:pt idx="1">
                  <c:v>765000</c:v>
                </c:pt>
                <c:pt idx="2">
                  <c:v>35000</c:v>
                </c:pt>
                <c:pt idx="3">
                  <c:v>325000</c:v>
                </c:pt>
                <c:pt idx="4">
                  <c:v>300600</c:v>
                </c:pt>
                <c:pt idx="5">
                  <c:v>585000</c:v>
                </c:pt>
                <c:pt idx="6">
                  <c:v>95000</c:v>
                </c:pt>
                <c:pt idx="7">
                  <c:v>285000</c:v>
                </c:pt>
                <c:pt idx="8">
                  <c:v>291906.47482014389</c:v>
                </c:pt>
                <c:pt idx="9">
                  <c:v>715000</c:v>
                </c:pt>
                <c:pt idx="10">
                  <c:v>75000</c:v>
                </c:pt>
                <c:pt idx="11">
                  <c:v>275000</c:v>
                </c:pt>
                <c:pt idx="12">
                  <c:v>273762.88659793814</c:v>
                </c:pt>
                <c:pt idx="13">
                  <c:v>765000</c:v>
                </c:pt>
                <c:pt idx="14">
                  <c:v>35000</c:v>
                </c:pt>
                <c:pt idx="15">
                  <c:v>245000</c:v>
                </c:pt>
                <c:pt idx="16">
                  <c:v>278295.45454545453</c:v>
                </c:pt>
                <c:pt idx="17">
                  <c:v>655000</c:v>
                </c:pt>
                <c:pt idx="18">
                  <c:v>95000</c:v>
                </c:pt>
                <c:pt idx="19">
                  <c:v>255000</c:v>
                </c:pt>
                <c:pt idx="20">
                  <c:v>257166.66666666666</c:v>
                </c:pt>
                <c:pt idx="21">
                  <c:v>725000</c:v>
                </c:pt>
                <c:pt idx="22">
                  <c:v>25000</c:v>
                </c:pt>
                <c:pt idx="23">
                  <c:v>220000</c:v>
                </c:pt>
                <c:pt idx="24">
                  <c:v>293947.36842105264</c:v>
                </c:pt>
                <c:pt idx="25">
                  <c:v>605000</c:v>
                </c:pt>
                <c:pt idx="26">
                  <c:v>125000</c:v>
                </c:pt>
                <c:pt idx="27">
                  <c:v>285000</c:v>
                </c:pt>
              </c:numCache>
            </c:numRef>
          </c:val>
          <c:extLst>
            <c:ext xmlns:c16="http://schemas.microsoft.com/office/drawing/2014/chart" uri="{C3380CC4-5D6E-409C-BE32-E72D297353CC}">
              <c16:uniqueId val="{00000005-7FFC-4D4E-90BD-4B3908D8BBF0}"/>
            </c:ext>
          </c:extLst>
        </c:ser>
        <c:ser>
          <c:idx val="6"/>
          <c:order val="6"/>
          <c:tx>
            <c:strRef>
              <c:f>Agewise_Avg!$I$1</c:f>
              <c:strCache>
                <c:ptCount val="1"/>
                <c:pt idx="0">
                  <c:v>LTV ratio</c:v>
                </c:pt>
              </c:strCache>
            </c:strRef>
          </c:tx>
          <c:spPr>
            <a:solidFill>
              <a:schemeClr val="accent1">
                <a:lumMod val="60000"/>
              </a:schemeClr>
            </a:solidFill>
            <a:ln>
              <a:noFill/>
            </a:ln>
            <a:effectLst/>
          </c:spPr>
          <c:invertIfNegative val="0"/>
          <c:cat>
            <c:strRef>
              <c:f>Agewise_Avg!$B$2:$B$29</c:f>
              <c:strCache>
                <c:ptCount val="25"/>
                <c:pt idx="0">
                  <c:v>&lt;25</c:v>
                </c:pt>
                <c:pt idx="4">
                  <c:v>25 to 34</c:v>
                </c:pt>
                <c:pt idx="8">
                  <c:v>35 to 44</c:v>
                </c:pt>
                <c:pt idx="12">
                  <c:v>45 to 54</c:v>
                </c:pt>
                <c:pt idx="16">
                  <c:v>55 to 64</c:v>
                </c:pt>
                <c:pt idx="20">
                  <c:v>65 to 74</c:v>
                </c:pt>
                <c:pt idx="24">
                  <c:v>&gt;74</c:v>
                </c:pt>
              </c:strCache>
              <c:extLst/>
            </c:strRef>
          </c:cat>
          <c:val>
            <c:numRef>
              <c:f>Agewise_Avg!$I$2:$I$29</c:f>
              <c:numCache>
                <c:formatCode>General</c:formatCode>
                <c:ptCount val="28"/>
                <c:pt idx="0">
                  <c:v>70.997230000000002</c:v>
                </c:pt>
                <c:pt idx="1">
                  <c:v>95</c:v>
                </c:pt>
                <c:pt idx="2">
                  <c:v>19.350000000000001</c:v>
                </c:pt>
                <c:pt idx="3">
                  <c:v>74.95</c:v>
                </c:pt>
                <c:pt idx="4">
                  <c:v>70.79740000000001</c:v>
                </c:pt>
                <c:pt idx="5">
                  <c:v>94.96</c:v>
                </c:pt>
                <c:pt idx="6">
                  <c:v>27.42</c:v>
                </c:pt>
                <c:pt idx="7">
                  <c:v>72.08</c:v>
                </c:pt>
                <c:pt idx="8">
                  <c:v>67.725827338129506</c:v>
                </c:pt>
                <c:pt idx="9">
                  <c:v>97</c:v>
                </c:pt>
                <c:pt idx="10">
                  <c:v>19.75</c:v>
                </c:pt>
                <c:pt idx="11">
                  <c:v>70.8</c:v>
                </c:pt>
                <c:pt idx="12">
                  <c:v>72.22185567010311</c:v>
                </c:pt>
                <c:pt idx="13">
                  <c:v>96.99</c:v>
                </c:pt>
                <c:pt idx="14">
                  <c:v>12.06</c:v>
                </c:pt>
                <c:pt idx="15">
                  <c:v>78.34</c:v>
                </c:pt>
                <c:pt idx="16">
                  <c:v>71.837954545454537</c:v>
                </c:pt>
                <c:pt idx="17">
                  <c:v>95</c:v>
                </c:pt>
                <c:pt idx="18">
                  <c:v>31.9</c:v>
                </c:pt>
                <c:pt idx="19">
                  <c:v>74.625</c:v>
                </c:pt>
                <c:pt idx="20">
                  <c:v>74.346333333333334</c:v>
                </c:pt>
                <c:pt idx="21">
                  <c:v>97</c:v>
                </c:pt>
                <c:pt idx="22">
                  <c:v>15</c:v>
                </c:pt>
                <c:pt idx="23">
                  <c:v>78.56</c:v>
                </c:pt>
                <c:pt idx="24">
                  <c:v>66.778421052631572</c:v>
                </c:pt>
                <c:pt idx="25">
                  <c:v>94.82</c:v>
                </c:pt>
                <c:pt idx="26">
                  <c:v>22.41</c:v>
                </c:pt>
                <c:pt idx="27">
                  <c:v>73.459999999999994</c:v>
                </c:pt>
              </c:numCache>
            </c:numRef>
          </c:val>
          <c:extLst>
            <c:ext xmlns:c16="http://schemas.microsoft.com/office/drawing/2014/chart" uri="{C3380CC4-5D6E-409C-BE32-E72D297353CC}">
              <c16:uniqueId val="{00000006-7FFC-4D4E-90BD-4B3908D8BBF0}"/>
            </c:ext>
          </c:extLst>
        </c:ser>
        <c:ser>
          <c:idx val="7"/>
          <c:order val="7"/>
          <c:tx>
            <c:strRef>
              <c:f>Agewise_Avg!$J$1</c:f>
              <c:strCache>
                <c:ptCount val="1"/>
                <c:pt idx="0">
                  <c:v>Mortgage Interest Rate</c:v>
                </c:pt>
              </c:strCache>
            </c:strRef>
          </c:tx>
          <c:spPr>
            <a:solidFill>
              <a:schemeClr val="accent2">
                <a:lumMod val="60000"/>
              </a:schemeClr>
            </a:solidFill>
            <a:ln>
              <a:noFill/>
            </a:ln>
            <a:effectLst/>
          </c:spPr>
          <c:invertIfNegative val="0"/>
          <c:cat>
            <c:strRef>
              <c:f>Agewise_Avg!$B$2:$B$29</c:f>
              <c:strCache>
                <c:ptCount val="25"/>
                <c:pt idx="0">
                  <c:v>&lt;25</c:v>
                </c:pt>
                <c:pt idx="4">
                  <c:v>25 to 34</c:v>
                </c:pt>
                <c:pt idx="8">
                  <c:v>35 to 44</c:v>
                </c:pt>
                <c:pt idx="12">
                  <c:v>45 to 54</c:v>
                </c:pt>
                <c:pt idx="16">
                  <c:v>55 to 64</c:v>
                </c:pt>
                <c:pt idx="20">
                  <c:v>65 to 74</c:v>
                </c:pt>
                <c:pt idx="24">
                  <c:v>&gt;74</c:v>
                </c:pt>
              </c:strCache>
              <c:extLst/>
            </c:strRef>
          </c:cat>
          <c:val>
            <c:numRef>
              <c:f>Agewise_Avg!$J$2:$J$29</c:f>
              <c:numCache>
                <c:formatCode>General</c:formatCode>
                <c:ptCount val="28"/>
                <c:pt idx="0">
                  <c:v>3.2327659999999998</c:v>
                </c:pt>
                <c:pt idx="1">
                  <c:v>4.75</c:v>
                </c:pt>
                <c:pt idx="2">
                  <c:v>2.12</c:v>
                </c:pt>
                <c:pt idx="3">
                  <c:v>3.37</c:v>
                </c:pt>
                <c:pt idx="4">
                  <c:v>3.196200000000001</c:v>
                </c:pt>
                <c:pt idx="5">
                  <c:v>4.25</c:v>
                </c:pt>
                <c:pt idx="6">
                  <c:v>1.87</c:v>
                </c:pt>
                <c:pt idx="7">
                  <c:v>3.25</c:v>
                </c:pt>
                <c:pt idx="8">
                  <c:v>3.1705755395683481</c:v>
                </c:pt>
                <c:pt idx="9">
                  <c:v>5.12</c:v>
                </c:pt>
                <c:pt idx="10">
                  <c:v>2.37</c:v>
                </c:pt>
                <c:pt idx="11">
                  <c:v>3</c:v>
                </c:pt>
                <c:pt idx="12">
                  <c:v>3.2597938144329919</c:v>
                </c:pt>
                <c:pt idx="13">
                  <c:v>6</c:v>
                </c:pt>
                <c:pt idx="14">
                  <c:v>1.99</c:v>
                </c:pt>
                <c:pt idx="15">
                  <c:v>3.12</c:v>
                </c:pt>
                <c:pt idx="16">
                  <c:v>3.2938636363636378</c:v>
                </c:pt>
                <c:pt idx="17">
                  <c:v>4.87</c:v>
                </c:pt>
                <c:pt idx="18">
                  <c:v>2.4900000000000002</c:v>
                </c:pt>
                <c:pt idx="19">
                  <c:v>3.25</c:v>
                </c:pt>
                <c:pt idx="20">
                  <c:v>3.3525000000000023</c:v>
                </c:pt>
                <c:pt idx="21">
                  <c:v>5.12</c:v>
                </c:pt>
                <c:pt idx="22">
                  <c:v>2.25</c:v>
                </c:pt>
                <c:pt idx="23">
                  <c:v>3.1850000000000001</c:v>
                </c:pt>
                <c:pt idx="24">
                  <c:v>3.0473684210526315</c:v>
                </c:pt>
                <c:pt idx="25">
                  <c:v>4.37</c:v>
                </c:pt>
                <c:pt idx="26">
                  <c:v>2.5</c:v>
                </c:pt>
                <c:pt idx="27">
                  <c:v>2.87</c:v>
                </c:pt>
              </c:numCache>
            </c:numRef>
          </c:val>
          <c:extLst>
            <c:ext xmlns:c16="http://schemas.microsoft.com/office/drawing/2014/chart" uri="{C3380CC4-5D6E-409C-BE32-E72D297353CC}">
              <c16:uniqueId val="{00000007-7FFC-4D4E-90BD-4B3908D8BBF0}"/>
            </c:ext>
          </c:extLst>
        </c:ser>
        <c:dLbls>
          <c:showLegendKey val="0"/>
          <c:showVal val="0"/>
          <c:showCatName val="0"/>
          <c:showSerName val="0"/>
          <c:showPercent val="0"/>
          <c:showBubbleSize val="0"/>
        </c:dLbls>
        <c:gapWidth val="219"/>
        <c:overlap val="-27"/>
        <c:axId val="1378311360"/>
        <c:axId val="1378328640"/>
      </c:barChart>
      <c:catAx>
        <c:axId val="1378311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328640"/>
        <c:crosses val="autoZero"/>
        <c:auto val="1"/>
        <c:lblAlgn val="ctr"/>
        <c:lblOffset val="100"/>
        <c:noMultiLvlLbl val="0"/>
      </c:catAx>
      <c:valAx>
        <c:axId val="1378328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311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55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298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845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056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6"/>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6" name="Google Shape;3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a:spLocks noGrp="1"/>
          </p:cNvSpPr>
          <p:nvPr>
            <p:ph type="pic" idx="2"/>
          </p:nvPr>
        </p:nvSpPr>
        <p:spPr>
          <a:xfrm>
            <a:off x="3887391" y="987426"/>
            <a:ext cx="4629150" cy="4873625"/>
          </a:xfrm>
          <a:prstGeom prst="rect">
            <a:avLst/>
          </a:prstGeom>
          <a:noFill/>
          <a:ln>
            <a:noFill/>
          </a:ln>
        </p:spPr>
      </p:sp>
      <p:sp>
        <p:nvSpPr>
          <p:cNvPr id="69" name="Google Shape;69;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18"/>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a:solidFill>
                  <a:srgbClr val="0070C0"/>
                </a:solidFill>
                <a:latin typeface="Arial"/>
                <a:ea typeface="Arial"/>
                <a:cs typeface="Arial"/>
                <a:sym typeface="Arial"/>
              </a:rPr>
              <a:t>Data Analysis: </a:t>
            </a:r>
            <a:r>
              <a:rPr lang="en-US" sz="3200" b="0" i="0" u="none" strike="noStrike" cap="none">
                <a:solidFill>
                  <a:schemeClr val="dk1"/>
                </a:solidFill>
                <a:latin typeface="Arial"/>
                <a:ea typeface="Arial"/>
                <a:cs typeface="Arial"/>
                <a:sym typeface="Arial"/>
              </a:rPr>
              <a:t>Sales Prospects from Home Mortgage Data</a:t>
            </a:r>
            <a:endParaRPr/>
          </a:p>
        </p:txBody>
      </p:sp>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B4BB-0DE6-AE80-1FA8-B1C36FE42C0A}"/>
              </a:ext>
            </a:extLst>
          </p:cNvPr>
          <p:cNvSpPr>
            <a:spLocks noGrp="1"/>
          </p:cNvSpPr>
          <p:nvPr>
            <p:ph type="title"/>
          </p:nvPr>
        </p:nvSpPr>
        <p:spPr/>
        <p:txBody>
          <a:bodyPr>
            <a:noAutofit/>
          </a:bodyPr>
          <a:lstStyle/>
          <a:p>
            <a:r>
              <a:rPr lang="en-US" sz="2400" dirty="0">
                <a:solidFill>
                  <a:srgbClr val="0070C0"/>
                </a:solidFill>
                <a:latin typeface="Times New Roman" panose="02020603050405020304" pitchFamily="18" charset="0"/>
                <a:cs typeface="Times New Roman" panose="02020603050405020304" pitchFamily="18" charset="0"/>
              </a:rPr>
              <a:t>Insights: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0A0A2C-CA6C-DC16-9816-B0B6EE91253B}"/>
              </a:ext>
            </a:extLst>
          </p:cNvPr>
          <p:cNvSpPr txBox="1"/>
          <p:nvPr/>
        </p:nvSpPr>
        <p:spPr>
          <a:xfrm>
            <a:off x="731520" y="1511808"/>
            <a:ext cx="7534656" cy="3416320"/>
          </a:xfrm>
          <a:prstGeom prst="rect">
            <a:avLst/>
          </a:prstGeom>
          <a:noFill/>
        </p:spPr>
        <p:txBody>
          <a:bodyPr wrap="square" rtlCol="0">
            <a:spAutoFit/>
          </a:bodyPr>
          <a:lstStyle/>
          <a:p>
            <a:pPr marR="0" lvl="0" algn="l" rtl="0">
              <a:spcBef>
                <a:spcPts val="0"/>
              </a:spcBef>
              <a:spcAft>
                <a:spcPts val="0"/>
              </a:spcAft>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Following are the insights that we can refer to for the choice and consider to approach our customers:</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borrowers below the age of 25 are high earning people but also have the high risk factor as also most of them are first time borrowers it is suitable to approach them with more detail orientation.</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people above the age of 65 also seem to have somewhat similar conditions ; but as the age group gets elder the borrowers are  more prone to be experienced in the field and are playing on the safe side.</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density in Wide area code helps us to encounter which area is in high demand among the investors and hence even with high risk factor people decide to go for the particular area.</a:t>
            </a: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13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dirty="0">
                <a:solidFill>
                  <a:srgbClr val="0070C0"/>
                </a:solidFill>
                <a:latin typeface="Times New Roman" panose="02020603050405020304" pitchFamily="18" charset="0"/>
                <a:cs typeface="Times New Roman" panose="02020603050405020304" pitchFamily="18" charset="0"/>
              </a:rPr>
              <a:t>Line chart indicating all the important data.</a:t>
            </a:r>
            <a:endParaRPr sz="2000"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3637FDD0-851C-DD64-39E5-8C45EEA8D788}"/>
              </a:ext>
            </a:extLst>
          </p:cNvPr>
          <p:cNvGraphicFramePr/>
          <p:nvPr>
            <p:extLst>
              <p:ext uri="{D42A27DB-BD31-4B8C-83A1-F6EECF244321}">
                <p14:modId xmlns:p14="http://schemas.microsoft.com/office/powerpoint/2010/main" val="4163960977"/>
              </p:ext>
            </p:extLst>
          </p:nvPr>
        </p:nvGraphicFramePr>
        <p:xfrm>
          <a:off x="1706244" y="1119504"/>
          <a:ext cx="5986027" cy="502677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dirty="0">
                <a:solidFill>
                  <a:srgbClr val="0070C0"/>
                </a:solidFill>
                <a:latin typeface="Times New Roman" panose="02020603050405020304" pitchFamily="18" charset="0"/>
                <a:cs typeface="Times New Roman" panose="02020603050405020304" pitchFamily="18" charset="0"/>
              </a:rPr>
              <a:t>Borrowers chart</a:t>
            </a:r>
            <a:endParaRPr sz="2000" dirty="0">
              <a:latin typeface="Times New Roman" panose="02020603050405020304" pitchFamily="18" charset="0"/>
              <a:cs typeface="Times New Roman" panose="02020603050405020304" pitchFamily="18" charset="0"/>
            </a:endParaRPr>
          </a:p>
        </p:txBody>
      </p:sp>
      <p:sp>
        <p:nvSpPr>
          <p:cNvPr id="103" name="Google Shape;103;p2"/>
          <p:cNvSpPr txBox="1"/>
          <p:nvPr/>
        </p:nvSpPr>
        <p:spPr>
          <a:xfrm>
            <a:off x="457200" y="1228271"/>
            <a:ext cx="6562164"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The pie chart has indication to what percentage of total borrowers does each age group account for.</a:t>
            </a:r>
          </a:p>
          <a:p>
            <a:pPr marL="0" marR="0" lvl="0" indent="0" algn="l" rtl="0">
              <a:spcBef>
                <a:spcPts val="0"/>
              </a:spcBef>
              <a:spcAft>
                <a:spcPts val="0"/>
              </a:spcAft>
              <a:buNone/>
            </a:pPr>
            <a:endParaRPr lang="en-IN"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The table besides has the corresponding number of borrowers for the respective age group.</a:t>
            </a:r>
            <a:endParaRPr sz="1800"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3C6AA4FC-C328-5AE7-9176-EC86013B30A8}"/>
              </a:ext>
            </a:extLst>
          </p:cNvPr>
          <p:cNvGraphicFramePr/>
          <p:nvPr>
            <p:extLst>
              <p:ext uri="{D42A27DB-BD31-4B8C-83A1-F6EECF244321}">
                <p14:modId xmlns:p14="http://schemas.microsoft.com/office/powerpoint/2010/main" val="1867859933"/>
              </p:ext>
            </p:extLst>
          </p:nvPr>
        </p:nvGraphicFramePr>
        <p:xfrm>
          <a:off x="848373" y="2697244"/>
          <a:ext cx="3299460" cy="2971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8E21134C-1D19-66C7-4FCB-FF50D5E84465}"/>
              </a:ext>
            </a:extLst>
          </p:cNvPr>
          <p:cNvGraphicFramePr>
            <a:graphicFrameLocks noGrp="1"/>
          </p:cNvGraphicFramePr>
          <p:nvPr>
            <p:extLst>
              <p:ext uri="{D42A27DB-BD31-4B8C-83A1-F6EECF244321}">
                <p14:modId xmlns:p14="http://schemas.microsoft.com/office/powerpoint/2010/main" val="684768217"/>
              </p:ext>
            </p:extLst>
          </p:nvPr>
        </p:nvGraphicFramePr>
        <p:xfrm>
          <a:off x="4458878" y="2697245"/>
          <a:ext cx="3252248" cy="2971801"/>
        </p:xfrm>
        <a:graphic>
          <a:graphicData uri="http://schemas.openxmlformats.org/drawingml/2006/table">
            <a:tbl>
              <a:tblPr firstRow="1" bandRow="1">
                <a:tableStyleId>{5C22544A-7EE6-4342-B048-85BDC9FD1C3A}</a:tableStyleId>
              </a:tblPr>
              <a:tblGrid>
                <a:gridCol w="1497291">
                  <a:extLst>
                    <a:ext uri="{9D8B030D-6E8A-4147-A177-3AD203B41FA5}">
                      <a16:colId xmlns:a16="http://schemas.microsoft.com/office/drawing/2014/main" val="1128373326"/>
                    </a:ext>
                  </a:extLst>
                </a:gridCol>
                <a:gridCol w="1754957">
                  <a:extLst>
                    <a:ext uri="{9D8B030D-6E8A-4147-A177-3AD203B41FA5}">
                      <a16:colId xmlns:a16="http://schemas.microsoft.com/office/drawing/2014/main" val="3009736154"/>
                    </a:ext>
                  </a:extLst>
                </a:gridCol>
              </a:tblGrid>
              <a:tr h="493787">
                <a:tc>
                  <a:txBody>
                    <a:bodyPr/>
                    <a:lstStyle/>
                    <a:p>
                      <a:pPr algn="ctr"/>
                      <a:r>
                        <a:rPr lang="en-IN" dirty="0"/>
                        <a:t>Age Range</a:t>
                      </a:r>
                    </a:p>
                  </a:txBody>
                  <a:tcPr/>
                </a:tc>
                <a:tc>
                  <a:txBody>
                    <a:bodyPr/>
                    <a:lstStyle/>
                    <a:p>
                      <a:pPr algn="ctr"/>
                      <a:r>
                        <a:rPr lang="en-IN" dirty="0"/>
                        <a:t>No of borrowers</a:t>
                      </a:r>
                    </a:p>
                  </a:txBody>
                  <a:tcPr/>
                </a:tc>
                <a:extLst>
                  <a:ext uri="{0D108BD9-81ED-4DB2-BD59-A6C34878D82A}">
                    <a16:rowId xmlns:a16="http://schemas.microsoft.com/office/drawing/2014/main" val="639763384"/>
                  </a:ext>
                </a:extLst>
              </a:tr>
              <a:tr h="354002">
                <a:tc>
                  <a:txBody>
                    <a:bodyPr/>
                    <a:lstStyle/>
                    <a:p>
                      <a:pPr algn="ctr"/>
                      <a:r>
                        <a:rPr lang="en-IN" dirty="0"/>
                        <a:t>&lt;25</a:t>
                      </a:r>
                    </a:p>
                  </a:txBody>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46</a:t>
                      </a:r>
                    </a:p>
                  </a:txBody>
                  <a:tcPr marL="7620" marR="7620" marT="7620" marB="0" anchor="b"/>
                </a:tc>
                <a:extLst>
                  <a:ext uri="{0D108BD9-81ED-4DB2-BD59-A6C34878D82A}">
                    <a16:rowId xmlns:a16="http://schemas.microsoft.com/office/drawing/2014/main" val="3608667599"/>
                  </a:ext>
                </a:extLst>
              </a:tr>
              <a:tr h="354002">
                <a:tc>
                  <a:txBody>
                    <a:bodyPr/>
                    <a:lstStyle/>
                    <a:p>
                      <a:pPr algn="ctr"/>
                      <a:r>
                        <a:rPr lang="en-IN" dirty="0"/>
                        <a:t>25 – 34</a:t>
                      </a:r>
                    </a:p>
                  </a:txBody>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50</a:t>
                      </a:r>
                    </a:p>
                  </a:txBody>
                  <a:tcPr marL="7620" marR="7620" marT="7620" marB="0" anchor="b"/>
                </a:tc>
                <a:extLst>
                  <a:ext uri="{0D108BD9-81ED-4DB2-BD59-A6C34878D82A}">
                    <a16:rowId xmlns:a16="http://schemas.microsoft.com/office/drawing/2014/main" val="3062326668"/>
                  </a:ext>
                </a:extLst>
              </a:tr>
              <a:tr h="354002">
                <a:tc>
                  <a:txBody>
                    <a:bodyPr/>
                    <a:lstStyle/>
                    <a:p>
                      <a:pPr algn="ctr"/>
                      <a:r>
                        <a:rPr lang="en-IN" dirty="0"/>
                        <a:t>35 – 44</a:t>
                      </a:r>
                    </a:p>
                  </a:txBody>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139</a:t>
                      </a:r>
                    </a:p>
                  </a:txBody>
                  <a:tcPr marL="7620" marR="7620" marT="7620" marB="0" anchor="b"/>
                </a:tc>
                <a:extLst>
                  <a:ext uri="{0D108BD9-81ED-4DB2-BD59-A6C34878D82A}">
                    <a16:rowId xmlns:a16="http://schemas.microsoft.com/office/drawing/2014/main" val="2808435498"/>
                  </a:ext>
                </a:extLst>
              </a:tr>
              <a:tr h="354002">
                <a:tc>
                  <a:txBody>
                    <a:bodyPr/>
                    <a:lstStyle/>
                    <a:p>
                      <a:pPr algn="ctr"/>
                      <a:r>
                        <a:rPr lang="en-IN" dirty="0"/>
                        <a:t>45 – 54</a:t>
                      </a:r>
                    </a:p>
                  </a:txBody>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97</a:t>
                      </a:r>
                    </a:p>
                  </a:txBody>
                  <a:tcPr marL="7620" marR="7620" marT="7620" marB="0" anchor="b"/>
                </a:tc>
                <a:extLst>
                  <a:ext uri="{0D108BD9-81ED-4DB2-BD59-A6C34878D82A}">
                    <a16:rowId xmlns:a16="http://schemas.microsoft.com/office/drawing/2014/main" val="846934079"/>
                  </a:ext>
                </a:extLst>
              </a:tr>
              <a:tr h="354002">
                <a:tc>
                  <a:txBody>
                    <a:bodyPr/>
                    <a:lstStyle/>
                    <a:p>
                      <a:pPr algn="ctr"/>
                      <a:r>
                        <a:rPr lang="en-IN" dirty="0"/>
                        <a:t>55 – 64 </a:t>
                      </a:r>
                    </a:p>
                  </a:txBody>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88</a:t>
                      </a:r>
                    </a:p>
                  </a:txBody>
                  <a:tcPr marL="7620" marR="7620" marT="7620" marB="0" anchor="b"/>
                </a:tc>
                <a:extLst>
                  <a:ext uri="{0D108BD9-81ED-4DB2-BD59-A6C34878D82A}">
                    <a16:rowId xmlns:a16="http://schemas.microsoft.com/office/drawing/2014/main" val="3254978807"/>
                  </a:ext>
                </a:extLst>
              </a:tr>
              <a:tr h="354002">
                <a:tc>
                  <a:txBody>
                    <a:bodyPr/>
                    <a:lstStyle/>
                    <a:p>
                      <a:pPr algn="ctr"/>
                      <a:r>
                        <a:rPr lang="en-IN" dirty="0"/>
                        <a:t>65 – 74</a:t>
                      </a:r>
                    </a:p>
                  </a:txBody>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60</a:t>
                      </a:r>
                    </a:p>
                  </a:txBody>
                  <a:tcPr marL="7620" marR="7620" marT="7620" marB="0" anchor="b"/>
                </a:tc>
                <a:extLst>
                  <a:ext uri="{0D108BD9-81ED-4DB2-BD59-A6C34878D82A}">
                    <a16:rowId xmlns:a16="http://schemas.microsoft.com/office/drawing/2014/main" val="2713557727"/>
                  </a:ext>
                </a:extLst>
              </a:tr>
              <a:tr h="354002">
                <a:tc>
                  <a:txBody>
                    <a:bodyPr/>
                    <a:lstStyle/>
                    <a:p>
                      <a:pPr algn="ctr"/>
                      <a:r>
                        <a:rPr lang="en-IN" dirty="0"/>
                        <a:t>&gt;74</a:t>
                      </a:r>
                    </a:p>
                  </a:txBody>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19</a:t>
                      </a:r>
                    </a:p>
                  </a:txBody>
                  <a:tcPr marL="7620" marR="7620" marT="7620" marB="0" anchor="b"/>
                </a:tc>
                <a:extLst>
                  <a:ext uri="{0D108BD9-81ED-4DB2-BD59-A6C34878D82A}">
                    <a16:rowId xmlns:a16="http://schemas.microsoft.com/office/drawing/2014/main" val="1083392406"/>
                  </a:ext>
                </a:extLst>
              </a:tr>
            </a:tbl>
          </a:graphicData>
        </a:graphic>
      </p:graphicFrame>
    </p:spTree>
    <p:extLst>
      <p:ext uri="{BB962C8B-B14F-4D97-AF65-F5344CB8AC3E}">
        <p14:creationId xmlns:p14="http://schemas.microsoft.com/office/powerpoint/2010/main" val="252854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
          <p:cNvSpPr txBox="1"/>
          <p:nvPr/>
        </p:nvSpPr>
        <p:spPr>
          <a:xfrm>
            <a:off x="529102" y="1011114"/>
            <a:ext cx="6562164"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minority density help us in learning the area where the customers are mostly focused on buying the estate.</a:t>
            </a:r>
          </a:p>
          <a:p>
            <a:pPr marL="0" marR="0" lvl="0" indent="0" algn="l" rtl="0">
              <a:spcBef>
                <a:spcPts val="0"/>
              </a:spcBef>
              <a:spcAft>
                <a:spcPts val="0"/>
              </a:spcAft>
              <a:buNone/>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adjacent pie diagram gives a brief into  the first time buyers and experienced buyers.</a:t>
            </a:r>
            <a:endParaRPr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784BAA39-B2AD-52E0-8966-2F05696E210A}"/>
              </a:ext>
            </a:extLst>
          </p:cNvPr>
          <p:cNvGraphicFramePr/>
          <p:nvPr>
            <p:extLst>
              <p:ext uri="{D42A27DB-BD31-4B8C-83A1-F6EECF244321}">
                <p14:modId xmlns:p14="http://schemas.microsoft.com/office/powerpoint/2010/main" val="1625514414"/>
              </p:ext>
            </p:extLst>
          </p:nvPr>
        </p:nvGraphicFramePr>
        <p:xfrm>
          <a:off x="155543" y="3090995"/>
          <a:ext cx="4284482" cy="27558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52536638-1F9D-6CDD-8615-DDC108BB3516}"/>
              </a:ext>
            </a:extLst>
          </p:cNvPr>
          <p:cNvGraphicFramePr/>
          <p:nvPr>
            <p:extLst>
              <p:ext uri="{D42A27DB-BD31-4B8C-83A1-F6EECF244321}">
                <p14:modId xmlns:p14="http://schemas.microsoft.com/office/powerpoint/2010/main" val="1196578392"/>
              </p:ext>
            </p:extLst>
          </p:nvPr>
        </p:nvGraphicFramePr>
        <p:xfrm>
          <a:off x="4835952" y="2980844"/>
          <a:ext cx="3610466" cy="28710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715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7E0C78B-0A8D-5BE8-689A-F5574E1E306E}"/>
              </a:ext>
            </a:extLst>
          </p:cNvPr>
          <p:cNvGraphicFramePr>
            <a:graphicFrameLocks/>
          </p:cNvGraphicFramePr>
          <p:nvPr>
            <p:extLst>
              <p:ext uri="{D42A27DB-BD31-4B8C-83A1-F6EECF244321}">
                <p14:modId xmlns:p14="http://schemas.microsoft.com/office/powerpoint/2010/main" val="1606818840"/>
              </p:ext>
            </p:extLst>
          </p:nvPr>
        </p:nvGraphicFramePr>
        <p:xfrm>
          <a:off x="611682" y="1577379"/>
          <a:ext cx="3131820" cy="2232660"/>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04745256-5479-643F-EB5A-A4DC32F8BE92}"/>
              </a:ext>
            </a:extLst>
          </p:cNvPr>
          <p:cNvSpPr>
            <a:spLocks noGrp="1"/>
          </p:cNvSpPr>
          <p:nvPr>
            <p:ph type="title"/>
          </p:nvPr>
        </p:nvSpPr>
        <p:spPr/>
        <p:txBody>
          <a:bodyPr>
            <a:normAutofit fontScale="90000"/>
          </a:bodyPr>
          <a:lstStyle/>
          <a:p>
            <a:r>
              <a:rPr lang="en-IN" dirty="0"/>
              <a:t>LTV Ratio :</a:t>
            </a:r>
          </a:p>
        </p:txBody>
      </p:sp>
      <p:sp>
        <p:nvSpPr>
          <p:cNvPr id="6" name="TextBox 5">
            <a:extLst>
              <a:ext uri="{FF2B5EF4-FFF2-40B4-BE49-F238E27FC236}">
                <a16:creationId xmlns:a16="http://schemas.microsoft.com/office/drawing/2014/main" id="{83043CD8-AD08-F56E-23EF-312A96564C5F}"/>
              </a:ext>
            </a:extLst>
          </p:cNvPr>
          <p:cNvSpPr txBox="1"/>
          <p:nvPr/>
        </p:nvSpPr>
        <p:spPr>
          <a:xfrm>
            <a:off x="4033541" y="1854441"/>
            <a:ext cx="3450211" cy="120032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 higher LTV ratio signifies greater risk for the lender and potentially higher costs or limitations for the borrower.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1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BBA6599-5A05-5FF9-CB95-AFA3379D7833}"/>
              </a:ext>
            </a:extLst>
          </p:cNvPr>
          <p:cNvGraphicFramePr>
            <a:graphicFrameLocks noChangeAspect="1"/>
          </p:cNvGraphicFramePr>
          <p:nvPr>
            <p:extLst>
              <p:ext uri="{D42A27DB-BD31-4B8C-83A1-F6EECF244321}">
                <p14:modId xmlns:p14="http://schemas.microsoft.com/office/powerpoint/2010/main" val="1556490631"/>
              </p:ext>
            </p:extLst>
          </p:nvPr>
        </p:nvGraphicFramePr>
        <p:xfrm>
          <a:off x="848412" y="1064083"/>
          <a:ext cx="6988437" cy="5126739"/>
        </p:xfrm>
        <a:graphic>
          <a:graphicData uri="http://schemas.openxmlformats.org/presentationml/2006/ole">
            <mc:AlternateContent xmlns:mc="http://schemas.openxmlformats.org/markup-compatibility/2006">
              <mc:Choice xmlns:v="urn:schemas-microsoft-com:vml" Requires="v">
                <p:oleObj name="Worksheet" r:id="rId2" imgW="5494055" imgH="4030807" progId="Excel.Sheet.12">
                  <p:embed/>
                </p:oleObj>
              </mc:Choice>
              <mc:Fallback>
                <p:oleObj name="Worksheet" r:id="rId2" imgW="5494055" imgH="4030807" progId="Excel.Sheet.12">
                  <p:embed/>
                  <p:pic>
                    <p:nvPicPr>
                      <p:cNvPr id="0" name=""/>
                      <p:cNvPicPr/>
                      <p:nvPr/>
                    </p:nvPicPr>
                    <p:blipFill>
                      <a:blip r:embed="rId3"/>
                      <a:stretch>
                        <a:fillRect/>
                      </a:stretch>
                    </p:blipFill>
                    <p:spPr>
                      <a:xfrm>
                        <a:off x="848412" y="1064083"/>
                        <a:ext cx="6988437" cy="5126739"/>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91D42B31-784D-0C5C-6BCD-3ADCA245C540}"/>
              </a:ext>
            </a:extLst>
          </p:cNvPr>
          <p:cNvSpPr txBox="1"/>
          <p:nvPr/>
        </p:nvSpPr>
        <p:spPr>
          <a:xfrm>
            <a:off x="848412" y="359401"/>
            <a:ext cx="6259398" cy="307777"/>
          </a:xfrm>
          <a:prstGeom prst="rect">
            <a:avLst/>
          </a:prstGeom>
          <a:noFill/>
        </p:spPr>
        <p:txBody>
          <a:bodyPr wrap="square" rtlCol="0">
            <a:spAutoFit/>
          </a:bodyPr>
          <a:lstStyle/>
          <a:p>
            <a:r>
              <a:rPr lang="en-US" dirty="0">
                <a:solidFill>
                  <a:srgbClr val="0070C0"/>
                </a:solidFill>
              </a:rPr>
              <a:t>Age-wise distribution: Part 1</a:t>
            </a:r>
            <a:endParaRPr lang="en-IN" dirty="0"/>
          </a:p>
        </p:txBody>
      </p:sp>
    </p:spTree>
    <p:extLst>
      <p:ext uri="{BB962C8B-B14F-4D97-AF65-F5344CB8AC3E}">
        <p14:creationId xmlns:p14="http://schemas.microsoft.com/office/powerpoint/2010/main" val="242550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7161-3591-04D6-316B-A8F6C16D0DD8}"/>
              </a:ext>
            </a:extLst>
          </p:cNvPr>
          <p:cNvSpPr>
            <a:spLocks noGrp="1"/>
          </p:cNvSpPr>
          <p:nvPr>
            <p:ph type="title"/>
          </p:nvPr>
        </p:nvSpPr>
        <p:spPr>
          <a:xfrm>
            <a:off x="782425" y="282804"/>
            <a:ext cx="8281448" cy="462044"/>
          </a:xfrm>
        </p:spPr>
        <p:txBody>
          <a:bodyPr>
            <a:normAutofit fontScale="90000"/>
          </a:bodyPr>
          <a:lstStyle/>
          <a:p>
            <a:br>
              <a:rPr lang="en-IN" dirty="0"/>
            </a:br>
            <a:endParaRPr lang="en-IN" dirty="0"/>
          </a:p>
        </p:txBody>
      </p:sp>
      <p:pic>
        <p:nvPicPr>
          <p:cNvPr id="4" name="Picture 3">
            <a:extLst>
              <a:ext uri="{FF2B5EF4-FFF2-40B4-BE49-F238E27FC236}">
                <a16:creationId xmlns:a16="http://schemas.microsoft.com/office/drawing/2014/main" id="{5EF5EEDF-FD47-E73E-3E3C-D3C3160E9AAC}"/>
              </a:ext>
            </a:extLst>
          </p:cNvPr>
          <p:cNvPicPr>
            <a:picLocks noChangeAspect="1"/>
          </p:cNvPicPr>
          <p:nvPr/>
        </p:nvPicPr>
        <p:blipFill>
          <a:blip r:embed="rId2"/>
          <a:stretch>
            <a:fillRect/>
          </a:stretch>
        </p:blipFill>
        <p:spPr>
          <a:xfrm>
            <a:off x="1066496" y="1239716"/>
            <a:ext cx="7011008" cy="5151566"/>
          </a:xfrm>
          <a:prstGeom prst="rect">
            <a:avLst/>
          </a:prstGeom>
        </p:spPr>
      </p:pic>
      <p:sp>
        <p:nvSpPr>
          <p:cNvPr id="5" name="TextBox 4">
            <a:extLst>
              <a:ext uri="{FF2B5EF4-FFF2-40B4-BE49-F238E27FC236}">
                <a16:creationId xmlns:a16="http://schemas.microsoft.com/office/drawing/2014/main" id="{8073B592-F5B9-FFA7-17AE-B7E0CD43DD8B}"/>
              </a:ext>
            </a:extLst>
          </p:cNvPr>
          <p:cNvSpPr txBox="1"/>
          <p:nvPr/>
        </p:nvSpPr>
        <p:spPr>
          <a:xfrm>
            <a:off x="782425" y="437071"/>
            <a:ext cx="6636470" cy="307777"/>
          </a:xfrm>
          <a:prstGeom prst="rect">
            <a:avLst/>
          </a:prstGeom>
          <a:noFill/>
        </p:spPr>
        <p:txBody>
          <a:bodyPr wrap="square" rtlCol="0">
            <a:spAutoFit/>
          </a:bodyPr>
          <a:lstStyle/>
          <a:p>
            <a:r>
              <a:rPr lang="en-US" dirty="0">
                <a:solidFill>
                  <a:srgbClr val="0070C0"/>
                </a:solidFill>
              </a:rPr>
              <a:t>Age-wise distribution: Part 2</a:t>
            </a:r>
            <a:endParaRPr lang="en-IN" dirty="0"/>
          </a:p>
        </p:txBody>
      </p:sp>
    </p:spTree>
    <p:extLst>
      <p:ext uri="{BB962C8B-B14F-4D97-AF65-F5344CB8AC3E}">
        <p14:creationId xmlns:p14="http://schemas.microsoft.com/office/powerpoint/2010/main" val="64334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327552"/>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Age-wise distribution: </a:t>
            </a:r>
            <a:endParaRPr dirty="0"/>
          </a:p>
        </p:txBody>
      </p:sp>
      <p:graphicFrame>
        <p:nvGraphicFramePr>
          <p:cNvPr id="2" name="Chart 1">
            <a:extLst>
              <a:ext uri="{FF2B5EF4-FFF2-40B4-BE49-F238E27FC236}">
                <a16:creationId xmlns:a16="http://schemas.microsoft.com/office/drawing/2014/main" id="{0BCB8E8F-5C8F-F844-496D-41AAA1FFA3C7}"/>
              </a:ext>
            </a:extLst>
          </p:cNvPr>
          <p:cNvGraphicFramePr/>
          <p:nvPr>
            <p:extLst>
              <p:ext uri="{D42A27DB-BD31-4B8C-83A1-F6EECF244321}">
                <p14:modId xmlns:p14="http://schemas.microsoft.com/office/powerpoint/2010/main" val="2667700836"/>
              </p:ext>
            </p:extLst>
          </p:nvPr>
        </p:nvGraphicFramePr>
        <p:xfrm>
          <a:off x="697583" y="1006360"/>
          <a:ext cx="7923229" cy="5524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465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Observations and Key Insights</a:t>
            </a:r>
            <a:endParaRPr/>
          </a:p>
        </p:txBody>
      </p:sp>
      <p:sp>
        <p:nvSpPr>
          <p:cNvPr id="109" name="Google Shape;109;p3"/>
          <p:cNvSpPr txBox="1"/>
          <p:nvPr/>
        </p:nvSpPr>
        <p:spPr>
          <a:xfrm>
            <a:off x="596112" y="1462524"/>
            <a:ext cx="7439036" cy="507827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SzPct val="105000"/>
              <a:buFont typeface="Calibri" panose="020F050202020403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age wise distribution  for 1</a:t>
            </a:r>
            <a:r>
              <a:rPr lang="en-US" sz="1800" baseline="30000" dirty="0">
                <a:solidFill>
                  <a:schemeClr val="dk1"/>
                </a:solidFill>
                <a:latin typeface="Times New Roman" panose="02020603050405020304" pitchFamily="18" charset="0"/>
                <a:ea typeface="Calibri"/>
                <a:cs typeface="Times New Roman" panose="02020603050405020304" pitchFamily="18" charset="0"/>
                <a:sym typeface="Calibri"/>
              </a:rPr>
              <a:t>st</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time buyers and experienced buyers  helps us to provide an insight into how to deal with the customer while talking about  mortgage agreement.</a:t>
            </a:r>
          </a:p>
          <a:p>
            <a:pPr marL="285750" marR="0" lvl="0" indent="-285750" algn="l" rtl="0">
              <a:spcBef>
                <a:spcPts val="0"/>
              </a:spcBef>
              <a:spcAft>
                <a:spcPts val="0"/>
              </a:spcAft>
              <a:buSzPct val="105000"/>
              <a:buFont typeface="Calibri" panose="020F0502020204030204" pitchFamily="34" charset="0"/>
              <a:buChar char="•"/>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SzPct val="105000"/>
              <a:buFont typeface="Calibri" panose="020F050202020403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From the data we can conclude that there are 109 borrowers with their LTV ratio above 80 ; while there are 391 with LTV ratio below or equal to 80.</a:t>
            </a:r>
          </a:p>
          <a:p>
            <a:pPr marL="285750" marR="0" lvl="0" indent="-285750" algn="l" rtl="0">
              <a:spcBef>
                <a:spcPts val="0"/>
              </a:spcBef>
              <a:spcAft>
                <a:spcPts val="0"/>
              </a:spcAft>
              <a:buSzPct val="105000"/>
              <a:buFont typeface="Calibri" panose="020F0502020204030204" pitchFamily="34" charset="0"/>
              <a:buChar char="•"/>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SzPct val="105000"/>
              <a:buFont typeface="Calibri" panose="020F050202020403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While we have calculated an average for all the Mortgage and Borrowers data we have  made the following observations:</a:t>
            </a:r>
          </a:p>
          <a:p>
            <a:pPr marL="285750" marR="0" lvl="0" indent="-285750" algn="l" rtl="0">
              <a:spcBef>
                <a:spcPts val="0"/>
              </a:spcBef>
              <a:spcAft>
                <a:spcPts val="0"/>
              </a:spcAft>
              <a:buSzPct val="105000"/>
              <a:buFont typeface="Wingdings" panose="05000000000000000000" pitchFamily="2" charset="2"/>
              <a:buChar char="ü"/>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highest average and highest LTV ratio falls under the age group of 65 – 74  and the lowest is for the age group above 74.</a:t>
            </a:r>
          </a:p>
          <a:p>
            <a:pPr marL="285750" marR="0" lvl="0" indent="-285750" algn="l" rtl="0">
              <a:spcBef>
                <a:spcPts val="0"/>
              </a:spcBef>
              <a:spcAft>
                <a:spcPts val="0"/>
              </a:spcAft>
              <a:buSzPct val="105000"/>
              <a:buFont typeface="Wingdings" panose="05000000000000000000" pitchFamily="2" charset="2"/>
              <a:buChar char="ü"/>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highest annual income is of people below 25 and also their income ratio is highest.</a:t>
            </a:r>
          </a:p>
          <a:p>
            <a:pPr marL="285750" marR="0" lvl="0" indent="-285750" algn="l" rtl="0">
              <a:spcBef>
                <a:spcPts val="0"/>
              </a:spcBef>
              <a:spcAft>
                <a:spcPts val="0"/>
              </a:spcAft>
              <a:buFont typeface="Wingdings" panose="05000000000000000000" pitchFamily="2" charset="2"/>
              <a:buChar char="ü"/>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The age range between 65 – 74 are the people willing to take higher risk for the mortgage.</a:t>
            </a:r>
          </a:p>
          <a:p>
            <a:pPr marR="0" lvl="0" algn="l" rtl="0">
              <a:spcBef>
                <a:spcPts val="0"/>
              </a:spcBef>
              <a:spcAft>
                <a:spcPts val="0"/>
              </a:spcAft>
            </a:pP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184150" algn="l" rtl="0">
              <a:spcBef>
                <a:spcPts val="0"/>
              </a:spcBef>
              <a:spcAft>
                <a:spcPts val="0"/>
              </a:spcAft>
              <a:buClr>
                <a:schemeClr val="dk1"/>
              </a:buClr>
              <a:buSzPts val="1600"/>
              <a:buFont typeface="Arial"/>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184150" algn="l" rtl="0">
              <a:spcBef>
                <a:spcPts val="0"/>
              </a:spcBef>
              <a:spcAft>
                <a:spcPts val="0"/>
              </a:spcAft>
              <a:buClr>
                <a:schemeClr val="dk1"/>
              </a:buClr>
              <a:buSzPts val="1600"/>
              <a:buFont typeface="Arial"/>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454</Words>
  <Application>Microsoft Office PowerPoint</Application>
  <PresentationFormat>On-screen Show (4:3)</PresentationFormat>
  <Paragraphs>51</Paragraphs>
  <Slides>10</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Times New Roman</vt:lpstr>
      <vt:lpstr>Wingdings</vt:lpstr>
      <vt:lpstr>Office Theme</vt:lpstr>
      <vt:lpstr>Microsoft Excel Worksheet</vt:lpstr>
      <vt:lpstr>PowerPoint Presentation</vt:lpstr>
      <vt:lpstr>Line chart indicating all the important data.</vt:lpstr>
      <vt:lpstr>Borrowers chart</vt:lpstr>
      <vt:lpstr>PowerPoint Presentation</vt:lpstr>
      <vt:lpstr>LTV Ratio :</vt:lpstr>
      <vt:lpstr>PowerPoint Presentation</vt:lpstr>
      <vt:lpstr> </vt:lpstr>
      <vt:lpstr>Age-wise distribution: </vt:lpstr>
      <vt:lpstr>Observations and Key Insights</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Devyani Mahlley</cp:lastModifiedBy>
  <cp:revision>4</cp:revision>
  <dcterms:created xsi:type="dcterms:W3CDTF">2020-03-26T22:50:15Z</dcterms:created>
  <dcterms:modified xsi:type="dcterms:W3CDTF">2024-07-09T11:20:32Z</dcterms:modified>
</cp:coreProperties>
</file>