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jZpPrWjdsGR9c/X0G/MZdMJ3b2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309869-B770-7AD0-8915-5E602C6FE909}" v="911" dt="2021-10-05T02:35:08.7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latin typeface="Calibri"/>
                <a:ea typeface="Calibri"/>
                <a:cs typeface="Calibri"/>
                <a:sym typeface="Calibri"/>
              </a:rPr>
              <a:t>Due to the sensitivity of fungi to environmental conditions as well as invasion of other poisonous molds such as black mold, sterile growth environments are needed. By collecting environmental data from mushroom cultivation, further defined growth profiles can be created for different mushrooms, which can further be automated in any industrial format.</a:t>
            </a:r>
            <a:endParaRPr/>
          </a:p>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1bbee216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f1bbee21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1bbee2169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f1bbee2169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1bbee2169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f1bbee2169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9.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3602038"/>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7200"/>
              <a:buFont typeface="Calibri"/>
              <a:buNone/>
            </a:pPr>
            <a:r>
              <a:rPr lang="en-US" sz="7200"/>
              <a:t>IoT-based Mycoculture Growth Kit</a:t>
            </a:r>
            <a:endParaRPr/>
          </a:p>
        </p:txBody>
      </p:sp>
      <p:sp>
        <p:nvSpPr>
          <p:cNvPr id="89" name="Google Shape;89;p1"/>
          <p:cNvSpPr txBox="1">
            <a:spLocks noGrp="1"/>
          </p:cNvSpPr>
          <p:nvPr>
            <p:ph type="subTitle" idx="1"/>
          </p:nvPr>
        </p:nvSpPr>
        <p:spPr>
          <a:xfrm>
            <a:off x="8620394" y="5989638"/>
            <a:ext cx="9144000" cy="16557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Michael Smith (n10833200)</a:t>
            </a:r>
            <a:endParaRPr/>
          </a:p>
          <a:p>
            <a:pPr marL="0" lvl="0" indent="0" algn="l" rtl="0">
              <a:lnSpc>
                <a:spcPct val="90000"/>
              </a:lnSpc>
              <a:spcBef>
                <a:spcPts val="1000"/>
              </a:spcBef>
              <a:spcAft>
                <a:spcPts val="0"/>
              </a:spcAft>
              <a:buClr>
                <a:schemeClr val="dk1"/>
              </a:buClr>
              <a:buSzPts val="2400"/>
              <a:buNone/>
            </a:pPr>
            <a:r>
              <a:rPr lang="en-US"/>
              <a:t>Dan Moreno    (n10835539)</a:t>
            </a:r>
            <a:endParaRPr/>
          </a:p>
        </p:txBody>
      </p:sp>
      <p:sp>
        <p:nvSpPr>
          <p:cNvPr id="90" name="Google Shape;90;p1"/>
          <p:cNvSpPr txBox="1"/>
          <p:nvPr/>
        </p:nvSpPr>
        <p:spPr>
          <a:xfrm>
            <a:off x="0" y="6386675"/>
            <a:ext cx="22743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Calibri"/>
                <a:ea typeface="Calibri"/>
                <a:cs typeface="Calibri"/>
                <a:sym typeface="Calibri"/>
              </a:rPr>
              <a:t>Group 17</a:t>
            </a:r>
            <a:endParaRPr lang="en-US" sz="2000" b="1" dirty="0">
              <a:latin typeface="Calibri"/>
              <a:ea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2"/>
          <p:cNvSpPr txBox="1">
            <a:spLocks noGrp="1"/>
          </p:cNvSpPr>
          <p:nvPr>
            <p:ph type="ctrTitle"/>
          </p:nvPr>
        </p:nvSpPr>
        <p:spPr>
          <a:xfrm>
            <a:off x="1436451" y="254000"/>
            <a:ext cx="9144000" cy="708397"/>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Project Overview:</a:t>
            </a:r>
            <a:endParaRPr/>
          </a:p>
        </p:txBody>
      </p:sp>
      <p:sp>
        <p:nvSpPr>
          <p:cNvPr id="97" name="Google Shape;97;p2"/>
          <p:cNvSpPr txBox="1">
            <a:spLocks noGrp="1"/>
          </p:cNvSpPr>
          <p:nvPr>
            <p:ph type="subTitle" idx="1"/>
          </p:nvPr>
        </p:nvSpPr>
        <p:spPr>
          <a:xfrm>
            <a:off x="2762654" y="962397"/>
            <a:ext cx="8661083" cy="1605705"/>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dk1"/>
              </a:buClr>
              <a:buSzPts val="1800"/>
              <a:buNone/>
            </a:pPr>
            <a:r>
              <a:rPr lang="en-US" sz="1800">
                <a:latin typeface="Calibri"/>
                <a:ea typeface="Calibri"/>
                <a:cs typeface="Calibri"/>
                <a:sym typeface="Calibri"/>
              </a:rPr>
              <a:t>The project is for the creation of an IoT-based Environmental Management tool for the growth of mushrooms.  The prototype will co</a:t>
            </a:r>
            <a:r>
              <a:rPr lang="en-US" sz="1800"/>
              <a:t>llect data from an enclosed growth environment, transmit it for processing, and test it against specific thresholds to inform a user of needed changes to the growth environment.</a:t>
            </a:r>
            <a:endParaRPr/>
          </a:p>
        </p:txBody>
      </p:sp>
      <p:sp>
        <p:nvSpPr>
          <p:cNvPr id="98" name="Google Shape;98;p2"/>
          <p:cNvSpPr txBox="1"/>
          <p:nvPr/>
        </p:nvSpPr>
        <p:spPr>
          <a:xfrm>
            <a:off x="1964975" y="2333700"/>
            <a:ext cx="2949900" cy="23646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800" b="1" i="0" u="none" strike="noStrike" cap="none">
                <a:solidFill>
                  <a:schemeClr val="dk1"/>
                </a:solidFill>
                <a:latin typeface="Calibri"/>
                <a:ea typeface="Calibri"/>
                <a:cs typeface="Calibri"/>
                <a:sym typeface="Calibri"/>
              </a:rPr>
              <a:t>Data collected:</a:t>
            </a:r>
            <a:endParaRPr b="1"/>
          </a:p>
          <a:p>
            <a:pPr marL="285750" marR="0" lvl="0" indent="-285750" algn="l" rtl="0">
              <a:lnSpc>
                <a:spcPct val="107000"/>
              </a:lnSpc>
              <a:spcBef>
                <a:spcPts val="80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Temperature </a:t>
            </a:r>
            <a:endParaRPr/>
          </a:p>
          <a:p>
            <a:pPr marL="285750" marR="0" lvl="0" indent="-285750" algn="l" rtl="0">
              <a:lnSpc>
                <a:spcPct val="107000"/>
              </a:lnSpc>
              <a:spcBef>
                <a:spcPts val="80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Air Humidity</a:t>
            </a:r>
            <a:endParaRPr/>
          </a:p>
          <a:p>
            <a:pPr marL="285750" marR="0" lvl="0" indent="-285750" algn="l" rtl="0">
              <a:lnSpc>
                <a:spcPct val="107000"/>
              </a:lnSpc>
              <a:spcBef>
                <a:spcPts val="80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Soil Humidity</a:t>
            </a:r>
            <a:endParaRPr/>
          </a:p>
          <a:p>
            <a:pPr marL="285750" marR="0" lvl="0" indent="-285750" algn="l" rtl="0">
              <a:lnSpc>
                <a:spcPct val="107000"/>
              </a:lnSpc>
              <a:spcBef>
                <a:spcPts val="80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Light Levels</a:t>
            </a:r>
            <a:endParaRPr/>
          </a:p>
          <a:p>
            <a:pPr marL="285750" marR="0" lvl="0" indent="-285750" algn="l" rtl="0">
              <a:lnSpc>
                <a:spcPct val="107000"/>
              </a:lnSpc>
              <a:spcBef>
                <a:spcPts val="80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CO</a:t>
            </a:r>
            <a:r>
              <a:rPr lang="en-US" sz="1800" b="0" i="0" u="none" strike="noStrike" cap="none" baseline="-25000">
                <a:solidFill>
                  <a:schemeClr val="dk1"/>
                </a:solidFill>
                <a:latin typeface="Calibri"/>
                <a:ea typeface="Calibri"/>
                <a:cs typeface="Calibri"/>
                <a:sym typeface="Calibri"/>
              </a:rPr>
              <a:t>2­</a:t>
            </a:r>
            <a:r>
              <a:rPr lang="en-US" sz="1800" b="0" i="0" u="none" strike="noStrike" cap="none">
                <a:solidFill>
                  <a:schemeClr val="dk1"/>
                </a:solidFill>
                <a:latin typeface="Calibri"/>
                <a:ea typeface="Calibri"/>
                <a:cs typeface="Calibri"/>
                <a:sym typeface="Calibri"/>
              </a:rPr>
              <a:t> Levels</a:t>
            </a:r>
            <a:endParaRPr/>
          </a:p>
        </p:txBody>
      </p:sp>
      <p:sp>
        <p:nvSpPr>
          <p:cNvPr id="99" name="Google Shape;99;p2"/>
          <p:cNvSpPr txBox="1"/>
          <p:nvPr/>
        </p:nvSpPr>
        <p:spPr>
          <a:xfrm>
            <a:off x="1964986" y="5233514"/>
            <a:ext cx="10038900" cy="1477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u="none" strike="noStrike" cap="none">
                <a:solidFill>
                  <a:schemeClr val="dk1"/>
                </a:solidFill>
                <a:latin typeface="Calibri"/>
                <a:ea typeface="Calibri"/>
                <a:cs typeface="Calibri"/>
                <a:sym typeface="Calibri"/>
              </a:rPr>
              <a:t>Mushroom cultivation is a unique hobby and a largely untapped industry, which could benefit from IoT devices. Remotely monitoring means less physical contact will be required leading to a more sterile and stable growth environment. Data collection throughout the process will also lead to the optimizing of environmental settings for different mushrooms over time allowing</a:t>
            </a:r>
            <a:r>
              <a:rPr lang="en-US" sz="1800">
                <a:solidFill>
                  <a:schemeClr val="dk1"/>
                </a:solidFill>
                <a:latin typeface="Calibri"/>
                <a:ea typeface="Calibri"/>
                <a:cs typeface="Calibri"/>
                <a:sym typeface="Calibri"/>
              </a:rPr>
              <a:t> for </a:t>
            </a:r>
            <a:r>
              <a:rPr lang="en-US" sz="1800" b="0" i="0" u="none" strike="noStrike" cap="none">
                <a:solidFill>
                  <a:schemeClr val="dk1"/>
                </a:solidFill>
                <a:latin typeface="Calibri"/>
                <a:ea typeface="Calibri"/>
                <a:cs typeface="Calibri"/>
                <a:sym typeface="Calibri"/>
              </a:rPr>
              <a:t>greater production.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2"/>
          <p:cNvSpPr txBox="1"/>
          <p:nvPr/>
        </p:nvSpPr>
        <p:spPr>
          <a:xfrm>
            <a:off x="4575400" y="2333700"/>
            <a:ext cx="7616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When environmental factors exceed a threshold then lights will be used.</a:t>
            </a:r>
            <a:endParaRPr b="1"/>
          </a:p>
        </p:txBody>
      </p:sp>
      <p:sp>
        <p:nvSpPr>
          <p:cNvPr id="101" name="Google Shape;101;p2"/>
          <p:cNvSpPr txBox="1"/>
          <p:nvPr/>
        </p:nvSpPr>
        <p:spPr>
          <a:xfrm>
            <a:off x="6550725" y="2700958"/>
            <a:ext cx="1895026"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FF0000"/>
                </a:solidFill>
                <a:latin typeface="Calibri"/>
                <a:ea typeface="Calibri"/>
                <a:cs typeface="Calibri"/>
                <a:sym typeface="Calibri"/>
              </a:rPr>
              <a:t>Red light</a:t>
            </a:r>
            <a:endParaRPr dirty="0"/>
          </a:p>
          <a:p>
            <a:r>
              <a:rPr lang="en-US" sz="1800" dirty="0">
                <a:solidFill>
                  <a:schemeClr val="dk1"/>
                </a:solidFill>
                <a:latin typeface="Calibri"/>
                <a:ea typeface="Calibri"/>
                <a:cs typeface="Calibri"/>
                <a:sym typeface="Calibri"/>
              </a:rPr>
              <a:t>On: Too hot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Blinking: Too cold</a:t>
            </a:r>
            <a:endParaRPr dirty="0"/>
          </a:p>
        </p:txBody>
      </p:sp>
      <p:sp>
        <p:nvSpPr>
          <p:cNvPr id="102" name="Google Shape;102;p2"/>
          <p:cNvSpPr txBox="1"/>
          <p:nvPr/>
        </p:nvSpPr>
        <p:spPr>
          <a:xfrm>
            <a:off x="8352748" y="2710250"/>
            <a:ext cx="18699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0070C0"/>
                </a:solidFill>
                <a:latin typeface="Calibri"/>
                <a:ea typeface="Calibri"/>
                <a:cs typeface="Calibri"/>
                <a:sym typeface="Calibri"/>
              </a:rPr>
              <a:t>Blue light</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On: Too dry</a:t>
            </a:r>
            <a:endParaRPr dirty="0">
              <a:solidFill>
                <a:schemeClr val="dk1"/>
              </a:solidFill>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Blinking: Too wet</a:t>
            </a:r>
            <a:endParaRPr dirty="0">
              <a:solidFill>
                <a:schemeClr val="dk1"/>
              </a:solidFill>
            </a:endParaRPr>
          </a:p>
        </p:txBody>
      </p:sp>
      <p:sp>
        <p:nvSpPr>
          <p:cNvPr id="103" name="Google Shape;103;p2"/>
          <p:cNvSpPr txBox="1"/>
          <p:nvPr/>
        </p:nvSpPr>
        <p:spPr>
          <a:xfrm>
            <a:off x="10210825" y="2703000"/>
            <a:ext cx="18699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CC9900"/>
                </a:solidFill>
                <a:latin typeface="Calibri"/>
                <a:ea typeface="Calibri"/>
                <a:cs typeface="Calibri"/>
                <a:sym typeface="Calibri"/>
              </a:rPr>
              <a:t>Yellow light</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On: Too bright</a:t>
            </a:r>
            <a:endParaRPr dirty="0">
              <a:solidFill>
                <a:schemeClr val="dk1"/>
              </a:solidFill>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Blinking: Too dark</a:t>
            </a:r>
            <a:endParaRPr sz="1800" dirty="0">
              <a:solidFill>
                <a:schemeClr val="dk1"/>
              </a:solidFill>
              <a:latin typeface="Calibri"/>
              <a:ea typeface="Calibri"/>
              <a:cs typeface="Calibri"/>
              <a:sym typeface="Calibri"/>
            </a:endParaRPr>
          </a:p>
        </p:txBody>
      </p:sp>
      <p:pic>
        <p:nvPicPr>
          <p:cNvPr id="104" name="Google Shape;104;p2"/>
          <p:cNvPicPr preferRelativeResize="0"/>
          <p:nvPr/>
        </p:nvPicPr>
        <p:blipFill rotWithShape="1">
          <a:blip r:embed="rId4">
            <a:alphaModFix/>
          </a:blip>
          <a:srcRect/>
          <a:stretch/>
        </p:blipFill>
        <p:spPr>
          <a:xfrm>
            <a:off x="8420629" y="3654607"/>
            <a:ext cx="1524213" cy="1495634"/>
          </a:xfrm>
          <a:prstGeom prst="rect">
            <a:avLst/>
          </a:prstGeom>
          <a:noFill/>
          <a:ln>
            <a:noFill/>
          </a:ln>
        </p:spPr>
      </p:pic>
      <p:pic>
        <p:nvPicPr>
          <p:cNvPr id="105" name="Google Shape;105;p2"/>
          <p:cNvPicPr preferRelativeResize="0"/>
          <p:nvPr/>
        </p:nvPicPr>
        <p:blipFill rotWithShape="1">
          <a:blip r:embed="rId5">
            <a:alphaModFix/>
          </a:blip>
          <a:srcRect/>
          <a:stretch/>
        </p:blipFill>
        <p:spPr>
          <a:xfrm>
            <a:off x="10365010" y="3654607"/>
            <a:ext cx="1495634" cy="1495634"/>
          </a:xfrm>
          <a:prstGeom prst="rect">
            <a:avLst/>
          </a:prstGeom>
          <a:noFill/>
          <a:ln>
            <a:noFill/>
          </a:ln>
        </p:spPr>
      </p:pic>
      <p:pic>
        <p:nvPicPr>
          <p:cNvPr id="106" name="Google Shape;106;p2"/>
          <p:cNvPicPr preferRelativeResize="0"/>
          <p:nvPr/>
        </p:nvPicPr>
        <p:blipFill rotWithShape="1">
          <a:blip r:embed="rId6">
            <a:alphaModFix/>
          </a:blip>
          <a:srcRect/>
          <a:stretch/>
        </p:blipFill>
        <p:spPr>
          <a:xfrm>
            <a:off x="6666241" y="3654605"/>
            <a:ext cx="1476581" cy="1495634"/>
          </a:xfrm>
          <a:prstGeom prst="rect">
            <a:avLst/>
          </a:prstGeom>
          <a:noFill/>
          <a:ln>
            <a:noFill/>
          </a:ln>
        </p:spPr>
      </p:pic>
      <p:grpSp>
        <p:nvGrpSpPr>
          <p:cNvPr id="2" name="Group 1">
            <a:extLst>
              <a:ext uri="{FF2B5EF4-FFF2-40B4-BE49-F238E27FC236}">
                <a16:creationId xmlns:a16="http://schemas.microsoft.com/office/drawing/2014/main" id="{AEBC8894-96BF-4E67-A87D-487BBD4703FB}"/>
              </a:ext>
            </a:extLst>
          </p:cNvPr>
          <p:cNvGrpSpPr/>
          <p:nvPr/>
        </p:nvGrpSpPr>
        <p:grpSpPr>
          <a:xfrm>
            <a:off x="4500325" y="2710250"/>
            <a:ext cx="2050500" cy="2439885"/>
            <a:chOff x="4500325" y="2710250"/>
            <a:chExt cx="2050500" cy="2439885"/>
          </a:xfrm>
        </p:grpSpPr>
        <p:pic>
          <p:nvPicPr>
            <p:cNvPr id="107" name="Google Shape;107;p2"/>
            <p:cNvPicPr preferRelativeResize="0"/>
            <p:nvPr/>
          </p:nvPicPr>
          <p:blipFill>
            <a:blip r:embed="rId7">
              <a:alphaModFix/>
            </a:blip>
            <a:stretch>
              <a:fillRect/>
            </a:stretch>
          </p:blipFill>
          <p:spPr>
            <a:xfrm>
              <a:off x="4787025" y="3654710"/>
              <a:ext cx="1485900" cy="1495425"/>
            </a:xfrm>
            <a:prstGeom prst="rect">
              <a:avLst/>
            </a:prstGeom>
            <a:noFill/>
            <a:ln>
              <a:noFill/>
            </a:ln>
          </p:spPr>
        </p:pic>
        <p:sp>
          <p:nvSpPr>
            <p:cNvPr id="108" name="Google Shape;108;p2"/>
            <p:cNvSpPr txBox="1"/>
            <p:nvPr/>
          </p:nvSpPr>
          <p:spPr>
            <a:xfrm>
              <a:off x="4500325" y="2710250"/>
              <a:ext cx="2050500" cy="9848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6AA84F"/>
                  </a:solidFill>
                  <a:latin typeface="Calibri"/>
                  <a:ea typeface="Calibri"/>
                  <a:cs typeface="Calibri"/>
                  <a:sym typeface="Calibri"/>
                </a:rPr>
                <a:t>Green light</a:t>
              </a:r>
              <a:endParaRPr dirty="0">
                <a:solidFill>
                  <a:srgbClr val="6AA84F"/>
                </a:solidFill>
              </a:endParaRPr>
            </a:p>
            <a:p>
              <a:r>
                <a:rPr lang="en-US" sz="1800" dirty="0">
                  <a:latin typeface="Calibri"/>
                  <a:cs typeface="Calibri"/>
                </a:rPr>
                <a:t>On</a:t>
              </a:r>
              <a:r>
                <a:rPr lang="en-US" sz="1800" dirty="0">
                  <a:solidFill>
                    <a:schemeClr val="dk1"/>
                  </a:solidFill>
                  <a:latin typeface="Calibri"/>
                  <a:ea typeface="Calibri"/>
                  <a:cs typeface="Calibri"/>
                  <a:sym typeface="Calibri"/>
                </a:rPr>
                <a:t>:</a:t>
              </a:r>
              <a:r>
                <a:rPr lang="en-US" sz="2000"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Too much CO</a:t>
              </a:r>
              <a:r>
                <a:rPr lang="en-US" sz="1800" baseline="-25000" dirty="0">
                  <a:solidFill>
                    <a:schemeClr val="dk1"/>
                  </a:solidFill>
                  <a:latin typeface="Calibri"/>
                  <a:ea typeface="Calibri"/>
                  <a:cs typeface="Calibri"/>
                  <a:sym typeface="Calibri"/>
                </a:rPr>
                <a:t>2</a:t>
              </a:r>
              <a:endParaRPr lang="en-US" sz="1800" baseline="-25000" dirty="0">
                <a:solidFill>
                  <a:schemeClr val="dk1"/>
                </a:solidFill>
                <a:latin typeface="Calibri"/>
                <a:ea typeface="Calibri"/>
                <a:cs typeface="Calibri"/>
              </a:endParaRPr>
            </a:p>
            <a:p>
              <a:r>
                <a:rPr lang="en-US" sz="1800" dirty="0">
                  <a:latin typeface="Calibri"/>
                  <a:cs typeface="Calibri"/>
                </a:rPr>
                <a:t>Blinking:  Error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500"/>
                                        <p:tgtEl>
                                          <p:spTgt spid="101"/>
                                        </p:tgtEl>
                                      </p:cBhvr>
                                    </p:animEffect>
                                  </p:childTnLst>
                                </p:cTn>
                              </p:par>
                              <p:par>
                                <p:cTn id="20" presetID="10"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500"/>
                                        <p:tgtEl>
                                          <p:spTgt spid="10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par>
                                <p:cTn id="28" presetID="10" presetClass="entr" presetSubtype="0" fill="hold" nodeType="with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500"/>
                                        <p:tgtEl>
                                          <p:spTgt spid="103"/>
                                        </p:tgtEl>
                                      </p:cBhvr>
                                    </p:animEffect>
                                  </p:childTnLst>
                                </p:cTn>
                              </p:par>
                              <p:par>
                                <p:cTn id="36" presetID="10" presetClass="entr" presetSubtype="0" fill="hold" nodeType="withEffect">
                                  <p:stCondLst>
                                    <p:cond delay="0"/>
                                  </p:stCondLst>
                                  <p:childTnLst>
                                    <p:set>
                                      <p:cBhvr>
                                        <p:cTn id="37" dur="1" fill="hold">
                                          <p:stCondLst>
                                            <p:cond delay="0"/>
                                          </p:stCondLst>
                                        </p:cTn>
                                        <p:tgtEl>
                                          <p:spTgt spid="105"/>
                                        </p:tgtEl>
                                        <p:attrNameLst>
                                          <p:attrName>style.visibility</p:attrName>
                                        </p:attrNameLst>
                                      </p:cBhvr>
                                      <p:to>
                                        <p:strVal val="visible"/>
                                      </p:to>
                                    </p:set>
                                    <p:animEffect transition="in" filter="fade">
                                      <p:cBhvr>
                                        <p:cTn id="38" dur="500"/>
                                        <p:tgtEl>
                                          <p:spTgt spid="10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animEffect transition="in" filter="fade">
                                      <p:cBhvr>
                                        <p:cTn id="43"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2"/>
        <p:cNvGrpSpPr/>
        <p:nvPr/>
      </p:nvGrpSpPr>
      <p:grpSpPr>
        <a:xfrm>
          <a:off x="0" y="0"/>
          <a:ext cx="0" cy="0"/>
          <a:chOff x="0" y="0"/>
          <a:chExt cx="0" cy="0"/>
        </a:xfrm>
      </p:grpSpPr>
      <p:sp>
        <p:nvSpPr>
          <p:cNvPr id="113" name="Google Shape;113;gf1bbee2169_0_0"/>
          <p:cNvSpPr txBox="1">
            <a:spLocks noGrp="1"/>
          </p:cNvSpPr>
          <p:nvPr>
            <p:ph type="ctrTitle"/>
          </p:nvPr>
        </p:nvSpPr>
        <p:spPr>
          <a:xfrm>
            <a:off x="1524000" y="169053"/>
            <a:ext cx="9144000" cy="8913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Tier 1 design:</a:t>
            </a:r>
            <a:endParaRPr/>
          </a:p>
        </p:txBody>
      </p:sp>
      <p:sp>
        <p:nvSpPr>
          <p:cNvPr id="114" name="Google Shape;114;gf1bbee2169_0_0"/>
          <p:cNvSpPr txBox="1">
            <a:spLocks noGrp="1"/>
          </p:cNvSpPr>
          <p:nvPr>
            <p:ph type="subTitle" idx="1"/>
          </p:nvPr>
        </p:nvSpPr>
        <p:spPr>
          <a:xfrm>
            <a:off x="1524000" y="1247949"/>
            <a:ext cx="9419700" cy="55629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ts val="3200"/>
              <a:buNone/>
            </a:pPr>
            <a:r>
              <a:rPr lang="en-US" sz="3200" b="1"/>
              <a:t>Physical Design:</a:t>
            </a:r>
            <a:endParaRPr/>
          </a:p>
          <a:p>
            <a:pPr marL="0" lvl="0" indent="0" algn="l" rtl="0">
              <a:lnSpc>
                <a:spcPct val="90000"/>
              </a:lnSpc>
              <a:spcBef>
                <a:spcPts val="1000"/>
              </a:spcBef>
              <a:spcAft>
                <a:spcPts val="0"/>
              </a:spcAft>
              <a:buClr>
                <a:schemeClr val="dk1"/>
              </a:buClr>
              <a:buSzPts val="2400"/>
              <a:buNone/>
            </a:pPr>
            <a:r>
              <a:rPr lang="en-US"/>
              <a:t>A Teensy 2.0 device will be connected to a (CO</a:t>
            </a:r>
            <a:r>
              <a:rPr lang="en-US" baseline="-25000"/>
              <a:t>2</a:t>
            </a:r>
            <a:r>
              <a:rPr lang="en-US"/>
              <a:t> sensor), photoresistor, and soil moisture sensor via a breadboard. This will be placed in a specially designed container to prevent moisture getting to the Teensy device. The sensors will be placed in the growth chamber and a sealant will be applied to limit air access to the Teensy container, while warning lights will be placed outside of the growth chamber and away from humid conditions.</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3200"/>
              <a:buNone/>
            </a:pPr>
            <a:r>
              <a:rPr lang="en-US" sz="3200" b="1"/>
              <a:t>Network Design:</a:t>
            </a:r>
            <a:endParaRPr/>
          </a:p>
          <a:p>
            <a:pPr marL="0" lvl="0" indent="0" algn="l" rtl="0">
              <a:lnSpc>
                <a:spcPct val="90000"/>
              </a:lnSpc>
              <a:spcBef>
                <a:spcPts val="1000"/>
              </a:spcBef>
              <a:spcAft>
                <a:spcPts val="0"/>
              </a:spcAft>
              <a:buClr>
                <a:schemeClr val="dk1"/>
              </a:buClr>
              <a:buSzPts val="2400"/>
              <a:buNone/>
            </a:pPr>
            <a:r>
              <a:rPr lang="en-US" b="1"/>
              <a:t>SENDING: </a:t>
            </a:r>
            <a:r>
              <a:rPr lang="en-US"/>
              <a:t>Data collection from sensors will be set in a loop to send data in set intervals to the Raspberry Pi via an HC-05 Bluetooth module.  The data will be a single string of data describing all the current environment variables.</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r>
              <a:rPr lang="en-US" b="1"/>
              <a:t>RECEIVING</a:t>
            </a:r>
            <a:r>
              <a:rPr lang="en-US"/>
              <a:t>:  The Teensy device will receive commands sent from MQTT clients via Bluetooth.  The commands will tell which of the 4 lights to turn on, off, or blink to inform the user of changes needed to the environment.</a:t>
            </a:r>
            <a:endParaRPr/>
          </a:p>
        </p:txBody>
      </p:sp>
      <p:pic>
        <p:nvPicPr>
          <p:cNvPr id="115" name="Google Shape;115;gf1bbee2169_0_0"/>
          <p:cNvPicPr preferRelativeResize="0"/>
          <p:nvPr/>
        </p:nvPicPr>
        <p:blipFill rotWithShape="1">
          <a:blip r:embed="rId4">
            <a:alphaModFix/>
          </a:blip>
          <a:srcRect/>
          <a:stretch/>
        </p:blipFill>
        <p:spPr>
          <a:xfrm>
            <a:off x="152899" y="169053"/>
            <a:ext cx="1095528" cy="1247949"/>
          </a:xfrm>
          <a:prstGeom prst="rect">
            <a:avLst/>
          </a:prstGeom>
          <a:noFill/>
          <a:ln>
            <a:noFill/>
          </a:ln>
        </p:spPr>
      </p:pic>
      <p:pic>
        <p:nvPicPr>
          <p:cNvPr id="3" name="Picture 2" descr="Diagram&#10;&#10;Description automatically generated">
            <a:extLst>
              <a:ext uri="{FF2B5EF4-FFF2-40B4-BE49-F238E27FC236}">
                <a16:creationId xmlns:a16="http://schemas.microsoft.com/office/drawing/2014/main" id="{949124AB-EE75-4269-B089-197917087146}"/>
              </a:ext>
            </a:extLst>
          </p:cNvPr>
          <p:cNvPicPr>
            <a:picLocks noChangeAspect="1"/>
          </p:cNvPicPr>
          <p:nvPr/>
        </p:nvPicPr>
        <p:blipFill>
          <a:blip r:embed="rId5"/>
          <a:stretch>
            <a:fillRect/>
          </a:stretch>
        </p:blipFill>
        <p:spPr>
          <a:xfrm>
            <a:off x="2257159" y="0"/>
            <a:ext cx="7677681" cy="6858000"/>
          </a:xfrm>
          <a:prstGeom prst="rect">
            <a:avLst/>
          </a:prstGeom>
        </p:spPr>
      </p:pic>
      <p:pic>
        <p:nvPicPr>
          <p:cNvPr id="8" name="Picture 8">
            <a:extLst>
              <a:ext uri="{FF2B5EF4-FFF2-40B4-BE49-F238E27FC236}">
                <a16:creationId xmlns:a16="http://schemas.microsoft.com/office/drawing/2014/main" id="{AA85D79E-4C36-46F1-8C20-2E1951031923}"/>
              </a:ext>
            </a:extLst>
          </p:cNvPr>
          <p:cNvPicPr>
            <a:picLocks noChangeAspect="1"/>
          </p:cNvPicPr>
          <p:nvPr/>
        </p:nvPicPr>
        <p:blipFill>
          <a:blip r:embed="rId6"/>
          <a:stretch>
            <a:fillRect/>
          </a:stretch>
        </p:blipFill>
        <p:spPr>
          <a:xfrm>
            <a:off x="2252546" y="-4575"/>
            <a:ext cx="7677614" cy="38377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21"/>
        <p:cNvGrpSpPr/>
        <p:nvPr/>
      </p:nvGrpSpPr>
      <p:grpSpPr>
        <a:xfrm>
          <a:off x="0" y="0"/>
          <a:ext cx="0" cy="0"/>
          <a:chOff x="0" y="0"/>
          <a:chExt cx="0" cy="0"/>
        </a:xfrm>
      </p:grpSpPr>
      <p:sp>
        <p:nvSpPr>
          <p:cNvPr id="122" name="Google Shape;122;gf1bbee2169_0_10"/>
          <p:cNvSpPr txBox="1">
            <a:spLocks noGrp="1"/>
          </p:cNvSpPr>
          <p:nvPr>
            <p:ph type="ctrTitle"/>
          </p:nvPr>
        </p:nvSpPr>
        <p:spPr>
          <a:xfrm>
            <a:off x="1524000" y="66561"/>
            <a:ext cx="9144000" cy="951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en-US" sz="5400" b="1"/>
              <a:t>Tier 2 design:</a:t>
            </a:r>
            <a:endParaRPr/>
          </a:p>
        </p:txBody>
      </p:sp>
      <p:sp>
        <p:nvSpPr>
          <p:cNvPr id="123" name="Google Shape;123;gf1bbee2169_0_10"/>
          <p:cNvSpPr txBox="1">
            <a:spLocks noGrp="1"/>
          </p:cNvSpPr>
          <p:nvPr>
            <p:ph type="subTitle" idx="1"/>
          </p:nvPr>
        </p:nvSpPr>
        <p:spPr>
          <a:xfrm>
            <a:off x="1732775" y="1262924"/>
            <a:ext cx="9448500" cy="52650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en-US" b="1"/>
              <a:t>Step 1: </a:t>
            </a:r>
            <a:r>
              <a:rPr lang="en-US"/>
              <a:t>Data received via a Bluetooth rfcomm channel needs to be split and reformatted to allow for sending via MQTT.</a:t>
            </a:r>
            <a:endParaRPr/>
          </a:p>
          <a:p>
            <a:pPr marL="0" lvl="0" indent="0" algn="l" rtl="0">
              <a:lnSpc>
                <a:spcPct val="90000"/>
              </a:lnSpc>
              <a:spcBef>
                <a:spcPts val="1000"/>
              </a:spcBef>
              <a:spcAft>
                <a:spcPts val="0"/>
              </a:spcAft>
              <a:buClr>
                <a:schemeClr val="dk1"/>
              </a:buClr>
              <a:buSzPts val="2400"/>
              <a:buNone/>
            </a:pPr>
            <a:r>
              <a:rPr lang="en-US" b="1"/>
              <a:t>Step 2: </a:t>
            </a:r>
            <a:r>
              <a:rPr lang="en-US"/>
              <a:t>An MQTT publisher is employed that takes the converted sensor data and sends it to an AWS hosted MQTT broker via wifi under the relevant topics.</a:t>
            </a:r>
            <a:endParaRPr/>
          </a:p>
          <a:p>
            <a:pPr marL="0" lvl="0" indent="0" algn="l" rtl="0">
              <a:lnSpc>
                <a:spcPct val="90000"/>
              </a:lnSpc>
              <a:spcBef>
                <a:spcPts val="1000"/>
              </a:spcBef>
              <a:spcAft>
                <a:spcPts val="0"/>
              </a:spcAft>
              <a:buClr>
                <a:schemeClr val="dk1"/>
              </a:buClr>
              <a:buSzPts val="2400"/>
              <a:buNone/>
            </a:pPr>
            <a:r>
              <a:rPr lang="en-US" b="1"/>
              <a:t>Step 3: </a:t>
            </a:r>
            <a:r>
              <a:rPr lang="en-US"/>
              <a:t>A MQTT client on the Raspberry Pi subscribes to the relevant topics, and if values go outside of set thresholds, commands will be sent back to the Teensy via Bluetooth.</a:t>
            </a:r>
            <a:endParaRPr/>
          </a:p>
          <a:p>
            <a:pPr marL="0" lvl="0" indent="0" algn="l" rtl="0">
              <a:lnSpc>
                <a:spcPct val="90000"/>
              </a:lnSpc>
              <a:spcBef>
                <a:spcPts val="1000"/>
              </a:spcBef>
              <a:spcAft>
                <a:spcPts val="0"/>
              </a:spcAft>
              <a:buClr>
                <a:schemeClr val="dk1"/>
              </a:buClr>
              <a:buSzPts val="2400"/>
              <a:buNone/>
            </a:pPr>
            <a:r>
              <a:rPr lang="en-US" b="1"/>
              <a:t>Step 4: </a:t>
            </a:r>
            <a:r>
              <a:rPr lang="en-US"/>
              <a:t>The process repeats itself as new data comes to the Raspberry Pi from the Teensy.</a:t>
            </a:r>
            <a:endParaRPr/>
          </a:p>
          <a:p>
            <a:pPr marL="0" lvl="0" indent="0" algn="l" rtl="0">
              <a:lnSpc>
                <a:spcPct val="90000"/>
              </a:lnSpc>
              <a:spcBef>
                <a:spcPts val="1000"/>
              </a:spcBef>
              <a:spcAft>
                <a:spcPts val="0"/>
              </a:spcAft>
              <a:buClr>
                <a:schemeClr val="dk1"/>
              </a:buClr>
              <a:buSzPts val="2400"/>
              <a:buNone/>
            </a:pPr>
            <a:r>
              <a:rPr lang="en-US" b="1" i="1"/>
              <a:t>Additions: </a:t>
            </a:r>
            <a:r>
              <a:rPr lang="en-US" i="1"/>
              <a:t>The Raspberry Pi will be setup to connect to multiple Teensy devices, though with only one C02 sensor additional connections would not be fully functional for the final presentation.</a:t>
            </a:r>
            <a:endParaRPr i="1"/>
          </a:p>
          <a:p>
            <a:pPr marL="0" lvl="0" indent="0" algn="l" rtl="0">
              <a:spcBef>
                <a:spcPts val="1000"/>
              </a:spcBef>
              <a:spcAft>
                <a:spcPts val="0"/>
              </a:spcAft>
              <a:buClr>
                <a:schemeClr val="dk1"/>
              </a:buClr>
              <a:buSzPts val="2400"/>
              <a:buNone/>
            </a:pPr>
            <a:r>
              <a:rPr lang="en-US" b="1" i="1"/>
              <a:t>Additions:  </a:t>
            </a:r>
            <a:r>
              <a:rPr lang="en-US" i="1"/>
              <a:t>Timing will be setup so that the sending and receiving of commands to and from the Teensy does not conflict with each other.</a:t>
            </a:r>
            <a:endParaRPr i="1"/>
          </a:p>
        </p:txBody>
      </p:sp>
      <p:pic>
        <p:nvPicPr>
          <p:cNvPr id="124" name="Google Shape;124;gf1bbee2169_0_10"/>
          <p:cNvPicPr preferRelativeResize="0"/>
          <p:nvPr/>
        </p:nvPicPr>
        <p:blipFill rotWithShape="1">
          <a:blip r:embed="rId4">
            <a:alphaModFix/>
          </a:blip>
          <a:srcRect/>
          <a:stretch/>
        </p:blipFill>
        <p:spPr>
          <a:xfrm>
            <a:off x="0" y="66561"/>
            <a:ext cx="1732767" cy="1650534"/>
          </a:xfrm>
          <a:prstGeom prst="rect">
            <a:avLst/>
          </a:prstGeom>
          <a:noFill/>
          <a:ln>
            <a:noFill/>
          </a:ln>
        </p:spPr>
      </p:pic>
      <p:pic>
        <p:nvPicPr>
          <p:cNvPr id="7" name="Picture 6" descr="Diagram&#10;&#10;Description automatically generated">
            <a:extLst>
              <a:ext uri="{FF2B5EF4-FFF2-40B4-BE49-F238E27FC236}">
                <a16:creationId xmlns:a16="http://schemas.microsoft.com/office/drawing/2014/main" id="{C74AC119-2A0F-4F00-AB7C-53F03A24E9B6}"/>
              </a:ext>
            </a:extLst>
          </p:cNvPr>
          <p:cNvPicPr>
            <a:picLocks noChangeAspect="1"/>
          </p:cNvPicPr>
          <p:nvPr/>
        </p:nvPicPr>
        <p:blipFill>
          <a:blip r:embed="rId5"/>
          <a:stretch>
            <a:fillRect/>
          </a:stretch>
        </p:blipFill>
        <p:spPr>
          <a:xfrm>
            <a:off x="2257159" y="0"/>
            <a:ext cx="7677681" cy="6858000"/>
          </a:xfrm>
          <a:prstGeom prst="rect">
            <a:avLst/>
          </a:prstGeom>
        </p:spPr>
      </p:pic>
      <p:grpSp>
        <p:nvGrpSpPr>
          <p:cNvPr id="6" name="Group 5">
            <a:extLst>
              <a:ext uri="{FF2B5EF4-FFF2-40B4-BE49-F238E27FC236}">
                <a16:creationId xmlns:a16="http://schemas.microsoft.com/office/drawing/2014/main" id="{5D8CBE21-93E3-4A84-995D-235207C6CA5A}"/>
              </a:ext>
            </a:extLst>
          </p:cNvPr>
          <p:cNvGrpSpPr/>
          <p:nvPr/>
        </p:nvGrpSpPr>
        <p:grpSpPr>
          <a:xfrm>
            <a:off x="2252547" y="-2485"/>
            <a:ext cx="7677613" cy="6916734"/>
            <a:chOff x="2252547" y="-2485"/>
            <a:chExt cx="7677613" cy="6916734"/>
          </a:xfrm>
        </p:grpSpPr>
        <p:pic>
          <p:nvPicPr>
            <p:cNvPr id="2" name="Picture 2" descr="Background pattern&#10;&#10;Description automatically generated">
              <a:extLst>
                <a:ext uri="{FF2B5EF4-FFF2-40B4-BE49-F238E27FC236}">
                  <a16:creationId xmlns:a16="http://schemas.microsoft.com/office/drawing/2014/main" id="{F83EF8B2-C54E-40CD-887D-5D1E6A3FC585}"/>
                </a:ext>
              </a:extLst>
            </p:cNvPr>
            <p:cNvPicPr>
              <a:picLocks noChangeAspect="1"/>
            </p:cNvPicPr>
            <p:nvPr/>
          </p:nvPicPr>
          <p:blipFill>
            <a:blip r:embed="rId6"/>
            <a:stretch>
              <a:fillRect/>
            </a:stretch>
          </p:blipFill>
          <p:spPr>
            <a:xfrm>
              <a:off x="2261839" y="-2485"/>
              <a:ext cx="7668321" cy="1882092"/>
            </a:xfrm>
            <a:prstGeom prst="rect">
              <a:avLst/>
            </a:prstGeom>
          </p:spPr>
        </p:pic>
        <p:pic>
          <p:nvPicPr>
            <p:cNvPr id="5" name="Picture 5">
              <a:extLst>
                <a:ext uri="{FF2B5EF4-FFF2-40B4-BE49-F238E27FC236}">
                  <a16:creationId xmlns:a16="http://schemas.microsoft.com/office/drawing/2014/main" id="{71EE5195-4994-4381-91A5-B9FCA9FABAB6}"/>
                </a:ext>
              </a:extLst>
            </p:cNvPr>
            <p:cNvPicPr>
              <a:picLocks noChangeAspect="1"/>
            </p:cNvPicPr>
            <p:nvPr/>
          </p:nvPicPr>
          <p:blipFill>
            <a:blip r:embed="rId7"/>
            <a:stretch>
              <a:fillRect/>
            </a:stretch>
          </p:blipFill>
          <p:spPr>
            <a:xfrm>
              <a:off x="2252547" y="4004654"/>
              <a:ext cx="7677613" cy="290959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31"/>
        <p:cNvGrpSpPr/>
        <p:nvPr/>
      </p:nvGrpSpPr>
      <p:grpSpPr>
        <a:xfrm>
          <a:off x="0" y="0"/>
          <a:ext cx="0" cy="0"/>
          <a:chOff x="0" y="0"/>
          <a:chExt cx="0" cy="0"/>
        </a:xfrm>
      </p:grpSpPr>
      <p:sp>
        <p:nvSpPr>
          <p:cNvPr id="132" name="Google Shape;132;gf1bbee2169_0_22"/>
          <p:cNvSpPr txBox="1">
            <a:spLocks noGrp="1"/>
          </p:cNvSpPr>
          <p:nvPr>
            <p:ph type="ctrTitle"/>
          </p:nvPr>
        </p:nvSpPr>
        <p:spPr>
          <a:xfrm>
            <a:off x="1524000" y="151402"/>
            <a:ext cx="9144000" cy="8100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Tier 3 design:</a:t>
            </a:r>
            <a:endParaRPr/>
          </a:p>
        </p:txBody>
      </p:sp>
      <p:sp>
        <p:nvSpPr>
          <p:cNvPr id="133" name="Google Shape;133;gf1bbee2169_0_22"/>
          <p:cNvSpPr txBox="1">
            <a:spLocks noGrp="1"/>
          </p:cNvSpPr>
          <p:nvPr>
            <p:ph type="subTitle" idx="1"/>
          </p:nvPr>
        </p:nvSpPr>
        <p:spPr>
          <a:xfrm>
            <a:off x="1795350" y="1375122"/>
            <a:ext cx="9489000" cy="52848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en-US"/>
              <a:t>The MQTT broker will be setup in the AWS Cloud, which will receive data from the Raspberry Pi based publisher and send data to the MQTT clients that subscribe to set topics.</a:t>
            </a:r>
            <a:endParaRPr/>
          </a:p>
          <a:p>
            <a:pPr marL="0" lvl="0" indent="0" algn="l" rtl="0">
              <a:lnSpc>
                <a:spcPct val="90000"/>
              </a:lnSpc>
              <a:spcBef>
                <a:spcPts val="1000"/>
              </a:spcBef>
              <a:spcAft>
                <a:spcPts val="0"/>
              </a:spcAft>
              <a:buClr>
                <a:schemeClr val="dk1"/>
              </a:buClr>
              <a:buSzPts val="2400"/>
              <a:buNone/>
            </a:pPr>
            <a:r>
              <a:rPr lang="en-US" b="1"/>
              <a:t>Part 1:</a:t>
            </a:r>
            <a:endParaRPr/>
          </a:p>
          <a:p>
            <a:pPr marL="0" lvl="0" indent="0" algn="l" rtl="0">
              <a:lnSpc>
                <a:spcPct val="90000"/>
              </a:lnSpc>
              <a:spcBef>
                <a:spcPts val="1000"/>
              </a:spcBef>
              <a:spcAft>
                <a:spcPts val="0"/>
              </a:spcAft>
              <a:buClr>
                <a:schemeClr val="dk1"/>
              </a:buClr>
              <a:buSzPts val="2400"/>
              <a:buNone/>
            </a:pPr>
            <a:r>
              <a:rPr lang="en-US"/>
              <a:t>The clients on the Raspberry Pi will subscribe to relevant topics allowing the clients to check if values exceed thresholds and send subsequent messages to the Teensy.</a:t>
            </a:r>
            <a:endParaRPr/>
          </a:p>
          <a:p>
            <a:pPr marL="0" lvl="0" indent="0" algn="l" rtl="0">
              <a:lnSpc>
                <a:spcPct val="90000"/>
              </a:lnSpc>
              <a:spcBef>
                <a:spcPts val="1000"/>
              </a:spcBef>
              <a:spcAft>
                <a:spcPts val="0"/>
              </a:spcAft>
              <a:buClr>
                <a:schemeClr val="dk1"/>
              </a:buClr>
              <a:buSzPts val="2400"/>
              <a:buNone/>
            </a:pPr>
            <a:r>
              <a:rPr lang="en-US" b="1"/>
              <a:t>Part 2:</a:t>
            </a:r>
            <a:endParaRPr/>
          </a:p>
          <a:p>
            <a:pPr marL="0" lvl="0" indent="0" algn="l" rtl="0">
              <a:lnSpc>
                <a:spcPct val="90000"/>
              </a:lnSpc>
              <a:spcBef>
                <a:spcPts val="1000"/>
              </a:spcBef>
              <a:spcAft>
                <a:spcPts val="0"/>
              </a:spcAft>
              <a:buClr>
                <a:schemeClr val="dk1"/>
              </a:buClr>
              <a:buSzPts val="2400"/>
              <a:buNone/>
            </a:pPr>
            <a:r>
              <a:rPr lang="en-US"/>
              <a:t>The MQTT broker will send data to an online digital dashboard.  This will allow users to check current environmental variables online.</a:t>
            </a:r>
            <a:endParaRPr/>
          </a:p>
          <a:p>
            <a:pPr marL="0" lvl="0" indent="0" algn="l" rtl="0">
              <a:lnSpc>
                <a:spcPct val="90000"/>
              </a:lnSpc>
              <a:spcBef>
                <a:spcPts val="1000"/>
              </a:spcBef>
              <a:spcAft>
                <a:spcPts val="0"/>
              </a:spcAft>
              <a:buClr>
                <a:schemeClr val="dk1"/>
              </a:buClr>
              <a:buSzPts val="2400"/>
              <a:buNone/>
            </a:pPr>
            <a:r>
              <a:rPr lang="en-US" b="1" i="1"/>
              <a:t>Addition: </a:t>
            </a:r>
            <a:r>
              <a:rPr lang="en-US" i="1"/>
              <a:t>Data sent to the broker will also be logged into a CSV file for future analysis. (This could lead to improvements in growing mushrooms.)</a:t>
            </a:r>
            <a:endParaRPr i="1"/>
          </a:p>
          <a:p>
            <a:pPr marL="0" lvl="0" indent="0" algn="l" rtl="0">
              <a:lnSpc>
                <a:spcPct val="90000"/>
              </a:lnSpc>
              <a:spcBef>
                <a:spcPts val="1000"/>
              </a:spcBef>
              <a:spcAft>
                <a:spcPts val="0"/>
              </a:spcAft>
              <a:buClr>
                <a:schemeClr val="dk1"/>
              </a:buClr>
              <a:buSzPts val="2400"/>
              <a:buNone/>
            </a:pPr>
            <a:r>
              <a:rPr lang="en-US" b="1" i="1"/>
              <a:t>Addition: </a:t>
            </a:r>
            <a:r>
              <a:rPr lang="en-US" i="1"/>
              <a:t>Current dashboard plan will focus on showing current values (a python flask script has been employed to connect data to a website backend at the moment. </a:t>
            </a:r>
            <a:endParaRPr i="1"/>
          </a:p>
        </p:txBody>
      </p:sp>
      <p:pic>
        <p:nvPicPr>
          <p:cNvPr id="134" name="Google Shape;134;gf1bbee2169_0_22"/>
          <p:cNvPicPr preferRelativeResize="0"/>
          <p:nvPr/>
        </p:nvPicPr>
        <p:blipFill rotWithShape="1">
          <a:blip r:embed="rId4">
            <a:alphaModFix/>
          </a:blip>
          <a:srcRect/>
          <a:stretch/>
        </p:blipFill>
        <p:spPr>
          <a:xfrm>
            <a:off x="20114" y="73518"/>
            <a:ext cx="1775247" cy="1558752"/>
          </a:xfrm>
          <a:prstGeom prst="rect">
            <a:avLst/>
          </a:prstGeom>
          <a:noFill/>
          <a:ln>
            <a:noFill/>
          </a:ln>
        </p:spPr>
      </p:pic>
      <p:pic>
        <p:nvPicPr>
          <p:cNvPr id="3" name="Picture 2" descr="Diagram&#10;&#10;Description automatically generated">
            <a:extLst>
              <a:ext uri="{FF2B5EF4-FFF2-40B4-BE49-F238E27FC236}">
                <a16:creationId xmlns:a16="http://schemas.microsoft.com/office/drawing/2014/main" id="{63113AA7-2B09-449D-A8D9-38867A0205C6}"/>
              </a:ext>
            </a:extLst>
          </p:cNvPr>
          <p:cNvPicPr>
            <a:picLocks noChangeAspect="1"/>
          </p:cNvPicPr>
          <p:nvPr/>
        </p:nvPicPr>
        <p:blipFill>
          <a:blip r:embed="rId5"/>
          <a:stretch>
            <a:fillRect/>
          </a:stretch>
        </p:blipFill>
        <p:spPr>
          <a:xfrm>
            <a:off x="2257159" y="0"/>
            <a:ext cx="7677681" cy="6858000"/>
          </a:xfrm>
          <a:prstGeom prst="rect">
            <a:avLst/>
          </a:prstGeom>
        </p:spPr>
      </p:pic>
      <p:pic>
        <p:nvPicPr>
          <p:cNvPr id="6" name="Picture 6">
            <a:extLst>
              <a:ext uri="{FF2B5EF4-FFF2-40B4-BE49-F238E27FC236}">
                <a16:creationId xmlns:a16="http://schemas.microsoft.com/office/drawing/2014/main" id="{3BE75886-1472-48EB-8234-44C5A82A1B68}"/>
              </a:ext>
            </a:extLst>
          </p:cNvPr>
          <p:cNvPicPr>
            <a:picLocks noChangeAspect="1"/>
          </p:cNvPicPr>
          <p:nvPr/>
        </p:nvPicPr>
        <p:blipFill>
          <a:blip r:embed="rId6"/>
          <a:stretch>
            <a:fillRect/>
          </a:stretch>
        </p:blipFill>
        <p:spPr>
          <a:xfrm>
            <a:off x="2252546" y="2066486"/>
            <a:ext cx="7677612" cy="47880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40"/>
        <p:cNvGrpSpPr/>
        <p:nvPr/>
      </p:nvGrpSpPr>
      <p:grpSpPr>
        <a:xfrm>
          <a:off x="0" y="0"/>
          <a:ext cx="0" cy="0"/>
          <a:chOff x="0" y="0"/>
          <a:chExt cx="0" cy="0"/>
        </a:xfrm>
      </p:grpSpPr>
      <p:sp>
        <p:nvSpPr>
          <p:cNvPr id="141" name="Google Shape;141;p6"/>
          <p:cNvSpPr txBox="1">
            <a:spLocks noGrp="1"/>
          </p:cNvSpPr>
          <p:nvPr>
            <p:ph type="ctrTitle"/>
          </p:nvPr>
        </p:nvSpPr>
        <p:spPr>
          <a:xfrm>
            <a:off x="1024380" y="-8"/>
            <a:ext cx="9144000" cy="1064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en-US" sz="5400"/>
              <a:t>IoT Design Considerations</a:t>
            </a:r>
            <a:endParaRPr/>
          </a:p>
        </p:txBody>
      </p:sp>
      <p:sp>
        <p:nvSpPr>
          <p:cNvPr id="142" name="Google Shape;142;p6"/>
          <p:cNvSpPr txBox="1"/>
          <p:nvPr/>
        </p:nvSpPr>
        <p:spPr>
          <a:xfrm>
            <a:off x="90327" y="1064700"/>
            <a:ext cx="10020878" cy="5570715"/>
          </a:xfrm>
          <a:prstGeom prst="rect">
            <a:avLst/>
          </a:prstGeom>
          <a:noFill/>
          <a:ln>
            <a:noFill/>
          </a:ln>
        </p:spPr>
        <p:txBody>
          <a:bodyPr spcFirstLastPara="1" wrap="square" lIns="91425" tIns="45700" rIns="91425" bIns="45700" anchor="t" anchorCtr="0">
            <a:spAutoFit/>
          </a:bodyPr>
          <a:lstStyle/>
          <a:p>
            <a:r>
              <a:rPr lang="en-US" sz="1800" b="1" dirty="0">
                <a:solidFill>
                  <a:schemeClr val="dk1"/>
                </a:solidFill>
                <a:latin typeface="Calibri"/>
                <a:ea typeface="Calibri"/>
                <a:cs typeface="Calibri"/>
                <a:sym typeface="Calibri"/>
              </a:rPr>
              <a:t>Avoid Moisture/Water Damage</a:t>
            </a:r>
            <a:r>
              <a:rPr lang="en-US" sz="1800" dirty="0">
                <a:solidFill>
                  <a:schemeClr val="dk1"/>
                </a:solidFill>
                <a:latin typeface="Calibri"/>
                <a:ea typeface="Calibri"/>
                <a:cs typeface="Calibri"/>
                <a:sym typeface="Calibri"/>
              </a:rPr>
              <a:t>:  only sensors have access to the growth chamber, conformal coating on unprotected components, separating components from growth chamber as much as possible.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Indoor Application:</a:t>
            </a:r>
            <a:r>
              <a:rPr lang="en-US" sz="1800" dirty="0">
                <a:solidFill>
                  <a:schemeClr val="dk1"/>
                </a:solidFill>
                <a:latin typeface="Calibri"/>
                <a:ea typeface="Calibri"/>
                <a:cs typeface="Calibri"/>
                <a:sym typeface="Calibri"/>
              </a:rPr>
              <a:t> easy access to power supply, no worry of adverse weather conditions.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a:p>
          <a:p>
            <a:r>
              <a:rPr lang="en-US" sz="1800" b="1" dirty="0">
                <a:solidFill>
                  <a:schemeClr val="dk1"/>
                </a:solidFill>
                <a:latin typeface="Calibri"/>
                <a:ea typeface="Calibri"/>
                <a:cs typeface="Calibri"/>
                <a:sym typeface="Calibri"/>
              </a:rPr>
              <a:t>Power Consumption</a:t>
            </a:r>
            <a:r>
              <a:rPr lang="en-US" sz="1800" dirty="0">
                <a:solidFill>
                  <a:schemeClr val="dk1"/>
                </a:solidFill>
                <a:latin typeface="Calibri"/>
                <a:ea typeface="Calibri"/>
                <a:cs typeface="Calibri"/>
                <a:sym typeface="Calibri"/>
              </a:rPr>
              <a:t>:  sleep time of 10 minutes following a transmission from Teensy </a:t>
            </a:r>
            <a:r>
              <a:rPr lang="en-US" sz="1800" b="1" dirty="0">
                <a:solidFill>
                  <a:schemeClr val="dk1"/>
                </a:solidFill>
                <a:latin typeface="Calibri"/>
                <a:ea typeface="Calibri"/>
                <a:cs typeface="Calibri"/>
                <a:sym typeface="Calibri"/>
              </a:rPr>
              <a:t>and</a:t>
            </a:r>
            <a:r>
              <a:rPr lang="en-US" sz="1800" dirty="0">
                <a:solidFill>
                  <a:schemeClr val="dk1"/>
                </a:solidFill>
                <a:latin typeface="Calibri"/>
                <a:ea typeface="Calibri"/>
                <a:cs typeface="Calibri"/>
                <a:sym typeface="Calibri"/>
              </a:rPr>
              <a:t> the set time for response from Raspberry Pi regarding changes outside set thresholds.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Backup in Case of Internet Issues:</a:t>
            </a:r>
            <a:r>
              <a:rPr lang="en-US" sz="1800" dirty="0">
                <a:solidFill>
                  <a:schemeClr val="dk1"/>
                </a:solidFill>
                <a:latin typeface="Calibri"/>
                <a:ea typeface="Calibri"/>
                <a:cs typeface="Calibri"/>
                <a:sym typeface="Calibri"/>
              </a:rPr>
              <a:t> an LCD screen to the Raspberry Pi for easier reading of data</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r>
              <a:rPr lang="en-US" sz="1800" b="1" dirty="0">
                <a:solidFill>
                  <a:schemeClr val="dk1"/>
                </a:solidFill>
                <a:latin typeface="Calibri"/>
                <a:ea typeface="Calibri"/>
                <a:cs typeface="Calibri"/>
                <a:sym typeface="Calibri"/>
              </a:rPr>
              <a:t>Cost: </a:t>
            </a:r>
            <a:r>
              <a:rPr lang="en-US" sz="1800" dirty="0">
                <a:solidFill>
                  <a:schemeClr val="dk1"/>
                </a:solidFill>
                <a:latin typeface="Calibri"/>
                <a:ea typeface="Calibri"/>
                <a:cs typeface="Calibri"/>
                <a:sym typeface="Calibri"/>
              </a:rPr>
              <a:t>a single Teensy for  managing data collection and the lights is proposed.</a:t>
            </a:r>
            <a:endParaRPr dirty="0">
              <a:solidFill>
                <a:schemeClr val="dk1"/>
              </a:solidFill>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Security:</a:t>
            </a:r>
            <a:r>
              <a:rPr lang="en-US" sz="1800" dirty="0">
                <a:solidFill>
                  <a:schemeClr val="dk1"/>
                </a:solidFill>
                <a:latin typeface="Calibri"/>
                <a:ea typeface="Calibri"/>
                <a:cs typeface="Calibri"/>
                <a:sym typeface="Calibri"/>
              </a:rPr>
              <a:t> cryptographic keys for connecting to AWS, use of port other than 1883, ACL lists for publishing data, no ACL list for subscribers. (Intend to be able to share the data with other growers.)</a:t>
            </a:r>
            <a:endParaRPr sz="1800" dirty="0">
              <a:solidFill>
                <a:schemeClr val="dk1"/>
              </a:solidFill>
              <a:latin typeface="Calibri"/>
              <a:ea typeface="Calibri"/>
              <a:cs typeface="Calibri"/>
              <a:sym typeface="Calibri"/>
            </a:endParaRPr>
          </a:p>
          <a:p>
            <a:endParaRPr lang="en-US" sz="1800" dirty="0">
              <a:solidFill>
                <a:schemeClr val="dk1"/>
              </a:solidFill>
              <a:latin typeface="Calibri"/>
              <a:ea typeface="Calibri"/>
              <a:cs typeface="Calibri"/>
            </a:endParaRPr>
          </a:p>
          <a:p>
            <a:r>
              <a:rPr lang="en-US" sz="1800" b="1" dirty="0">
                <a:solidFill>
                  <a:schemeClr val="dk1"/>
                </a:solidFill>
                <a:latin typeface="Calibri"/>
                <a:ea typeface="Calibri"/>
                <a:cs typeface="Calibri"/>
                <a:sym typeface="Calibri"/>
              </a:rPr>
              <a:t>Limitations: </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Design limited by available parts (e.g. automation of watering not possible without actuators).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Multiple device application, whereby more Teensy collecting sensor data and receiving commands limited as only one C02 sensor is available, not enough lights, or additional containers.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 mockup for a second device may be possible, but it would lack fully functionality.</a:t>
            </a:r>
            <a:endParaRPr sz="1800" dirty="0">
              <a:solidFill>
                <a:schemeClr val="dk1"/>
              </a:solidFill>
              <a:latin typeface="Calibri"/>
              <a:ea typeface="Calibri"/>
              <a:cs typeface="Calibri"/>
              <a:sym typeface="Calibri"/>
            </a:endParaRPr>
          </a:p>
        </p:txBody>
      </p:sp>
      <p:pic>
        <p:nvPicPr>
          <p:cNvPr id="143" name="Google Shape;143;p6"/>
          <p:cNvPicPr preferRelativeResize="0"/>
          <p:nvPr/>
        </p:nvPicPr>
        <p:blipFill rotWithShape="1">
          <a:blip r:embed="rId4">
            <a:alphaModFix/>
          </a:blip>
          <a:srcRect/>
          <a:stretch/>
        </p:blipFill>
        <p:spPr>
          <a:xfrm>
            <a:off x="9372206" y="269465"/>
            <a:ext cx="2819794" cy="2486372"/>
          </a:xfrm>
          <a:prstGeom prst="rect">
            <a:avLst/>
          </a:prstGeom>
          <a:noFill/>
          <a:ln>
            <a:noFill/>
          </a:ln>
        </p:spPr>
      </p:pic>
      <p:pic>
        <p:nvPicPr>
          <p:cNvPr id="144" name="Google Shape;144;p6"/>
          <p:cNvPicPr preferRelativeResize="0"/>
          <p:nvPr/>
        </p:nvPicPr>
        <p:blipFill rotWithShape="1">
          <a:blip r:embed="rId4">
            <a:alphaModFix/>
          </a:blip>
          <a:srcRect/>
          <a:stretch/>
        </p:blipFill>
        <p:spPr>
          <a:xfrm>
            <a:off x="9652144" y="4156844"/>
            <a:ext cx="2420209" cy="23469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48"/>
        <p:cNvGrpSpPr/>
        <p:nvPr/>
      </p:nvGrpSpPr>
      <p:grpSpPr>
        <a:xfrm>
          <a:off x="0" y="0"/>
          <a:ext cx="0" cy="0"/>
          <a:chOff x="0" y="0"/>
          <a:chExt cx="0" cy="0"/>
        </a:xfrm>
      </p:grpSpPr>
      <p:sp>
        <p:nvSpPr>
          <p:cNvPr id="149" name="Google Shape;149;p7"/>
          <p:cNvSpPr txBox="1">
            <a:spLocks noGrp="1"/>
          </p:cNvSpPr>
          <p:nvPr>
            <p:ph type="ctrTitle"/>
          </p:nvPr>
        </p:nvSpPr>
        <p:spPr>
          <a:xfrm>
            <a:off x="1363745" y="226817"/>
            <a:ext cx="9144000" cy="93268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Methodology:</a:t>
            </a:r>
            <a:endParaRPr/>
          </a:p>
        </p:txBody>
      </p:sp>
      <p:sp>
        <p:nvSpPr>
          <p:cNvPr id="150" name="Google Shape;150;p7"/>
          <p:cNvSpPr txBox="1"/>
          <p:nvPr/>
        </p:nvSpPr>
        <p:spPr>
          <a:xfrm>
            <a:off x="-36503" y="1160854"/>
            <a:ext cx="11750756" cy="5632271"/>
          </a:xfrm>
          <a:prstGeom prst="rect">
            <a:avLst/>
          </a:prstGeom>
          <a:noFill/>
          <a:ln>
            <a:noFill/>
          </a:ln>
        </p:spPr>
        <p:txBody>
          <a:bodyPr spcFirstLastPara="1" wrap="square" lIns="91425" tIns="45700" rIns="91425" bIns="45700" anchor="t" anchorCtr="0">
            <a:spAutoFit/>
          </a:bodyPr>
          <a:lstStyle/>
          <a:p>
            <a:r>
              <a:rPr lang="en-US" sz="1800" b="1" dirty="0">
                <a:solidFill>
                  <a:schemeClr val="dk1"/>
                </a:solidFill>
                <a:latin typeface="Calibri"/>
                <a:ea typeface="Calibri"/>
                <a:cs typeface="Calibri"/>
                <a:sym typeface="Calibri"/>
              </a:rPr>
              <a:t>Setup: </a:t>
            </a:r>
            <a:r>
              <a:rPr lang="en-US" sz="1800" dirty="0">
                <a:solidFill>
                  <a:schemeClr val="dk1"/>
                </a:solidFill>
                <a:latin typeface="Calibri"/>
                <a:ea typeface="Calibri"/>
                <a:cs typeface="Calibri"/>
                <a:sym typeface="Calibri"/>
              </a:rPr>
              <a:t>Ensure hardware is connected to appropriate pins on the Teensy and fully laid out according to the proposed design with sensors and USB power supply and colored lights.</a:t>
            </a:r>
            <a:endParaRPr sz="1800" dirty="0">
              <a:solidFill>
                <a:schemeClr val="dk1"/>
              </a:solidFill>
              <a:latin typeface="Calibri"/>
              <a:ea typeface="Calibri"/>
              <a:cs typeface="Calibri"/>
              <a:sym typeface="Calibri"/>
            </a:endParaRPr>
          </a:p>
          <a:p>
            <a:r>
              <a:rPr lang="en-US" sz="1800" b="1" dirty="0">
                <a:solidFill>
                  <a:schemeClr val="dk1"/>
                </a:solidFill>
                <a:latin typeface="Calibri"/>
                <a:ea typeface="Calibri"/>
                <a:cs typeface="Calibri"/>
                <a:sym typeface="Calibri"/>
              </a:rPr>
              <a:t>Step 1:</a:t>
            </a:r>
            <a:r>
              <a:rPr lang="en-US" sz="1800" dirty="0">
                <a:solidFill>
                  <a:schemeClr val="dk1"/>
                </a:solidFill>
                <a:latin typeface="Calibri"/>
                <a:ea typeface="Calibri"/>
                <a:cs typeface="Calibri"/>
                <a:sym typeface="Calibri"/>
              </a:rPr>
              <a:t> Program Teensy for 2-way communication sending sensor data (Air and Soil Humidity,  Temperature, Light Intensity, C02 levels) in a string and receiving commands via an HC-05 Bluetooth module.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Step 2: </a:t>
            </a:r>
            <a:r>
              <a:rPr lang="en-US" sz="1800" dirty="0">
                <a:solidFill>
                  <a:schemeClr val="dk1"/>
                </a:solidFill>
                <a:latin typeface="Calibri"/>
                <a:ea typeface="Calibri"/>
                <a:cs typeface="Calibri"/>
                <a:sym typeface="Calibri"/>
              </a:rPr>
              <a:t>Setup Bluetooth connections for Teensy to the Raspberry Pi, ensuring the RFCOMM channel is correct on the Raspberry Pi and that the serial speed parameter is correct between the Teensy and Raspberry Pi .</a:t>
            </a:r>
            <a:endParaRPr dirty="0">
              <a:solidFill>
                <a:schemeClr val="dk1"/>
              </a:solidFill>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Step 3:</a:t>
            </a:r>
            <a:r>
              <a:rPr lang="en-US" sz="1800" dirty="0">
                <a:solidFill>
                  <a:schemeClr val="dk1"/>
                </a:solidFill>
                <a:latin typeface="Calibri"/>
                <a:ea typeface="Calibri"/>
                <a:cs typeface="Calibri"/>
                <a:sym typeface="Calibri"/>
              </a:rPr>
              <a:t> Setup AWS using shell script to install the MQTT Broker</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Step 4:</a:t>
            </a:r>
            <a:r>
              <a:rPr lang="en-US" sz="1800" dirty="0">
                <a:solidFill>
                  <a:schemeClr val="dk1"/>
                </a:solidFill>
                <a:latin typeface="Calibri"/>
                <a:ea typeface="Calibri"/>
                <a:cs typeface="Calibri"/>
                <a:sym typeface="Calibri"/>
              </a:rPr>
              <a:t> Create a </a:t>
            </a:r>
            <a:r>
              <a:rPr lang="en-US" sz="1800" dirty="0" err="1">
                <a:solidFill>
                  <a:schemeClr val="dk1"/>
                </a:solidFill>
                <a:latin typeface="Calibri"/>
                <a:ea typeface="Calibri"/>
                <a:cs typeface="Calibri"/>
                <a:sym typeface="Calibri"/>
              </a:rPr>
              <a:t>mosquitto.conf</a:t>
            </a:r>
            <a:r>
              <a:rPr lang="en-US" sz="1800" dirty="0">
                <a:solidFill>
                  <a:schemeClr val="dk1"/>
                </a:solidFill>
                <a:latin typeface="Calibri"/>
                <a:ea typeface="Calibri"/>
                <a:cs typeface="Calibri"/>
                <a:sym typeface="Calibri"/>
              </a:rPr>
              <a:t> file for the broker and setup ACL list/passwords according to desired privacy.</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Step 5:</a:t>
            </a:r>
            <a:r>
              <a:rPr lang="en-US" sz="1800" dirty="0">
                <a:solidFill>
                  <a:schemeClr val="dk1"/>
                </a:solidFill>
                <a:latin typeface="Calibri"/>
                <a:ea typeface="Calibri"/>
                <a:cs typeface="Calibri"/>
                <a:sym typeface="Calibri"/>
              </a:rPr>
              <a:t> The python publisher and subscribers’ IP address for posting and subscribing are set to the AWS IP address and port.</a:t>
            </a:r>
            <a:endParaRPr dirty="0">
              <a:solidFill>
                <a:schemeClr val="dk1"/>
              </a:solidFill>
            </a:endParaRPr>
          </a:p>
          <a:p>
            <a:r>
              <a:rPr lang="en-US" sz="1800" b="1" dirty="0">
                <a:solidFill>
                  <a:schemeClr val="dk1"/>
                </a:solidFill>
                <a:latin typeface="Calibri"/>
                <a:ea typeface="Calibri"/>
                <a:cs typeface="Calibri"/>
                <a:sym typeface="Calibri"/>
              </a:rPr>
              <a:t>Step 6:</a:t>
            </a:r>
            <a:r>
              <a:rPr lang="en-US" sz="1800" dirty="0">
                <a:solidFill>
                  <a:schemeClr val="dk1"/>
                </a:solidFill>
                <a:latin typeface="Calibri"/>
                <a:ea typeface="Calibri"/>
                <a:cs typeface="Calibri"/>
                <a:sym typeface="Calibri"/>
              </a:rPr>
              <a:t> Setup the connection to the online digital dashboard (IP address, port, ACL list/password, subscribe to topics). This is currently an html website using flask to connect with data in the backend. </a:t>
            </a:r>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Step 7: </a:t>
            </a:r>
            <a:r>
              <a:rPr lang="en-US" sz="1800" dirty="0">
                <a:solidFill>
                  <a:schemeClr val="dk1"/>
                </a:solidFill>
                <a:latin typeface="Calibri"/>
                <a:ea typeface="Calibri"/>
                <a:cs typeface="Calibri"/>
                <a:sym typeface="Calibri"/>
              </a:rPr>
              <a:t>Connect LCD screen to the Raspberry Pi.</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Step 8:</a:t>
            </a:r>
            <a:r>
              <a:rPr lang="en-US" sz="1800" dirty="0">
                <a:solidFill>
                  <a:schemeClr val="dk1"/>
                </a:solidFill>
                <a:latin typeface="Calibri"/>
                <a:ea typeface="Calibri"/>
                <a:cs typeface="Calibri"/>
                <a:sym typeface="Calibri"/>
              </a:rPr>
              <a:t> Testing of programming and communication at Tier 1, Tier 1-&gt;Tier 2, Tier 2, Tier 2-&gt;Tier 1, Tier 2-&gt;Tier 3, Tier 3-&gt;Tier 2, and Tier 3-&gt;Online Dashboard.</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Step 9:</a:t>
            </a:r>
            <a:r>
              <a:rPr lang="en-US" sz="1800" dirty="0">
                <a:solidFill>
                  <a:schemeClr val="dk1"/>
                </a:solidFill>
                <a:latin typeface="Calibri"/>
                <a:ea typeface="Calibri"/>
                <a:cs typeface="Calibri"/>
                <a:sym typeface="Calibri"/>
              </a:rPr>
              <a:t> Install hardware and devices into physical container and retest.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r>
              <a:rPr lang="en-US" sz="1800" b="1" dirty="0">
                <a:solidFill>
                  <a:schemeClr val="dk1"/>
                </a:solidFill>
                <a:latin typeface="Calibri"/>
                <a:ea typeface="Calibri"/>
                <a:cs typeface="Calibri"/>
              </a:rPr>
              <a:t>NOTES: </a:t>
            </a:r>
            <a:r>
              <a:rPr lang="en-US" sz="1800" dirty="0">
                <a:solidFill>
                  <a:schemeClr val="dk1"/>
                </a:solidFill>
                <a:latin typeface="Calibri"/>
                <a:ea typeface="Calibri"/>
                <a:cs typeface="Calibri"/>
              </a:rPr>
              <a:t>Tier 1(Teensy) deals with sensor data and receiving commands from Raspberry Pi for the lights.</a:t>
            </a:r>
            <a:endParaRPr lang="en-US" sz="1800" b="1" dirty="0">
              <a:solidFill>
                <a:schemeClr val="dk1"/>
              </a:solidFill>
              <a:latin typeface="Calibri"/>
              <a:ea typeface="Calibri"/>
              <a:cs typeface="Calibri"/>
            </a:endParaRPr>
          </a:p>
          <a:p>
            <a:r>
              <a:rPr lang="en-US" sz="1800" dirty="0">
                <a:solidFill>
                  <a:schemeClr val="dk1"/>
                </a:solidFill>
                <a:latin typeface="Calibri"/>
                <a:ea typeface="Calibri"/>
                <a:cs typeface="Calibri"/>
              </a:rPr>
              <a:t>Tier 2(Raspberry Pi) deals with processing the data into relevant topics and checking value thresholds from subscribed data.</a:t>
            </a:r>
          </a:p>
          <a:p>
            <a:r>
              <a:rPr lang="en-US" sz="1800" dirty="0">
                <a:solidFill>
                  <a:schemeClr val="dk1"/>
                </a:solidFill>
                <a:latin typeface="Calibri"/>
                <a:ea typeface="Calibri"/>
                <a:cs typeface="Calibri"/>
                <a:sym typeface="Calibri"/>
              </a:rPr>
              <a:t>Tier 3(AWS Broker/website) deals with managing the Sub-Pub process and limiting/allowing access to these functions.</a:t>
            </a:r>
            <a:endParaRPr lang="en-US" sz="1800" dirty="0">
              <a:solidFill>
                <a:schemeClr val="dk1"/>
              </a:solidFill>
              <a:latin typeface="Calibri"/>
              <a:ea typeface="Calibri"/>
              <a:cs typeface="Calibri"/>
            </a:endParaRPr>
          </a:p>
          <a:p>
            <a:pPr marL="0" lvl="0" indent="0" algn="l" rtl="0">
              <a:spcBef>
                <a:spcPts val="0"/>
              </a:spcBef>
              <a:spcAft>
                <a:spcPts val="0"/>
              </a:spcAft>
              <a:buNone/>
            </a:pPr>
            <a:r>
              <a:rPr lang="en-US" sz="1800" dirty="0">
                <a:solidFill>
                  <a:schemeClr val="dk1"/>
                </a:solidFill>
                <a:latin typeface="Calibri"/>
                <a:ea typeface="Calibri"/>
                <a:cs typeface="Calibri"/>
                <a:sym typeface="Calibri"/>
              </a:rPr>
              <a:t>For ease of use, a star configuration whereby everything is connected to the Raspberry Pi.</a:t>
            </a:r>
            <a:endParaRPr sz="1800" dirty="0">
              <a:solidFill>
                <a:schemeClr val="dk1"/>
              </a:solidFill>
              <a:latin typeface="Calibri"/>
              <a:ea typeface="Calibri"/>
              <a:cs typeface="Calibri"/>
              <a:sym typeface="Calibri"/>
            </a:endParaRPr>
          </a:p>
        </p:txBody>
      </p:sp>
      <p:pic>
        <p:nvPicPr>
          <p:cNvPr id="151" name="Google Shape;151;p7"/>
          <p:cNvPicPr preferRelativeResize="0"/>
          <p:nvPr/>
        </p:nvPicPr>
        <p:blipFill rotWithShape="1">
          <a:blip r:embed="rId4">
            <a:alphaModFix/>
          </a:blip>
          <a:srcRect/>
          <a:stretch/>
        </p:blipFill>
        <p:spPr>
          <a:xfrm>
            <a:off x="-3" y="7"/>
            <a:ext cx="926900" cy="1113125"/>
          </a:xfrm>
          <a:prstGeom prst="rect">
            <a:avLst/>
          </a:prstGeom>
          <a:noFill/>
          <a:ln>
            <a:noFill/>
          </a:ln>
        </p:spPr>
      </p:pic>
      <p:pic>
        <p:nvPicPr>
          <p:cNvPr id="152" name="Google Shape;152;p7"/>
          <p:cNvPicPr preferRelativeResize="0"/>
          <p:nvPr/>
        </p:nvPicPr>
        <p:blipFill rotWithShape="1">
          <a:blip r:embed="rId5">
            <a:alphaModFix/>
          </a:blip>
          <a:srcRect/>
          <a:stretch/>
        </p:blipFill>
        <p:spPr>
          <a:xfrm>
            <a:off x="11011829" y="4799247"/>
            <a:ext cx="1148564" cy="1175949"/>
          </a:xfrm>
          <a:prstGeom prst="rect">
            <a:avLst/>
          </a:prstGeom>
          <a:noFill/>
          <a:ln>
            <a:noFill/>
          </a:ln>
        </p:spPr>
      </p:pic>
      <p:pic>
        <p:nvPicPr>
          <p:cNvPr id="153" name="Google Shape;153;p7"/>
          <p:cNvPicPr preferRelativeResize="0"/>
          <p:nvPr/>
        </p:nvPicPr>
        <p:blipFill rotWithShape="1">
          <a:blip r:embed="rId6">
            <a:alphaModFix/>
          </a:blip>
          <a:srcRect/>
          <a:stretch/>
        </p:blipFill>
        <p:spPr>
          <a:xfrm>
            <a:off x="10521425" y="0"/>
            <a:ext cx="1670575" cy="12688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Google Shape;158;p8"/>
          <p:cNvSpPr txBox="1">
            <a:spLocks noGrp="1"/>
          </p:cNvSpPr>
          <p:nvPr>
            <p:ph type="ctrTitle"/>
          </p:nvPr>
        </p:nvSpPr>
        <p:spPr>
          <a:xfrm>
            <a:off x="1524000" y="75988"/>
            <a:ext cx="9144000" cy="105522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Task Allocation:</a:t>
            </a:r>
            <a:endParaRPr/>
          </a:p>
        </p:txBody>
      </p:sp>
      <p:sp>
        <p:nvSpPr>
          <p:cNvPr id="159" name="Google Shape;159;p8"/>
          <p:cNvSpPr txBox="1"/>
          <p:nvPr/>
        </p:nvSpPr>
        <p:spPr>
          <a:xfrm>
            <a:off x="1215421" y="1131217"/>
            <a:ext cx="8399400" cy="3355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Responsibilities:</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Dan Moreno:  </a:t>
            </a:r>
            <a:r>
              <a:rPr lang="en-US" sz="1800">
                <a:solidFill>
                  <a:schemeClr val="dk1"/>
                </a:solidFill>
                <a:latin typeface="Calibri"/>
                <a:ea typeface="Calibri"/>
                <a:cs typeface="Calibri"/>
                <a:sym typeface="Calibri"/>
              </a:rPr>
              <a:t>Extensive</a:t>
            </a:r>
            <a:r>
              <a:rPr lang="en-US" sz="1800" b="1">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programming of solution and optimization of code.  Setup and management of hardware and prototype.  Editor of presentation.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Michael Smith: </a:t>
            </a:r>
            <a:r>
              <a:rPr lang="en-US" sz="1800">
                <a:solidFill>
                  <a:schemeClr val="dk1"/>
                </a:solidFill>
                <a:latin typeface="Calibri"/>
                <a:ea typeface="Calibri"/>
                <a:cs typeface="Calibri"/>
                <a:sym typeface="Calibri"/>
              </a:rPr>
              <a:t>Initial simplified programming of solution.  Researching mushroom growth conditions to determine the environmental variable thresholds.  Main editor and writer of the presentation.  Error checker in programming.</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Both: </a:t>
            </a:r>
            <a:r>
              <a:rPr lang="en-US" sz="1800">
                <a:solidFill>
                  <a:schemeClr val="dk1"/>
                </a:solidFill>
                <a:latin typeface="Calibri"/>
                <a:ea typeface="Calibri"/>
                <a:cs typeface="Calibri"/>
                <a:sym typeface="Calibri"/>
              </a:rPr>
              <a:t>Development of ideas and research into methods of implementation at the different tiered levels.</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1423</Words>
  <Application>Microsoft Office PowerPoint</Application>
  <PresentationFormat>Widescreen</PresentationFormat>
  <Paragraphs>92</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IoT-based Mycoculture Growth Kit</vt:lpstr>
      <vt:lpstr>Project Overview:</vt:lpstr>
      <vt:lpstr>Tier 1 design:</vt:lpstr>
      <vt:lpstr>Tier 2 design:</vt:lpstr>
      <vt:lpstr>Tier 3 design:</vt:lpstr>
      <vt:lpstr>IoT Design Considerations</vt:lpstr>
      <vt:lpstr>Methodology:</vt:lpstr>
      <vt:lpstr>Task Allocation: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IoT-based Mycoculture Growth Kit</dc:title>
  <dc:creator>Michael Smith</dc:creator>
  <cp:lastModifiedBy>Daniel Moreno</cp:lastModifiedBy>
  <cp:revision>145</cp:revision>
  <dcterms:created xsi:type="dcterms:W3CDTF">2021-09-20T05:48:19Z</dcterms:created>
  <dcterms:modified xsi:type="dcterms:W3CDTF">2021-10-05T12:37:40Z</dcterms:modified>
</cp:coreProperties>
</file>