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9" r:id="rId9"/>
    <p:sldId id="263" r:id="rId10"/>
    <p:sldId id="270" r:id="rId11"/>
    <p:sldId id="271" r:id="rId12"/>
    <p:sldId id="264" r:id="rId13"/>
    <p:sldId id="272" r:id="rId14"/>
    <p:sldId id="265" r:id="rId15"/>
    <p:sldId id="266" r:id="rId16"/>
    <p:sldId id="277" r:id="rId17"/>
    <p:sldId id="273" r:id="rId18"/>
    <p:sldId id="274" r:id="rId19"/>
    <p:sldId id="275" r:id="rId20"/>
    <p:sldId id="276" r:id="rId21"/>
    <p:sldId id="278" r:id="rId22"/>
    <p:sldId id="279" r:id="rId23"/>
    <p:sldId id="281" r:id="rId24"/>
    <p:sldId id="280" r:id="rId25"/>
    <p:sldId id="284" r:id="rId26"/>
    <p:sldId id="282" r:id="rId27"/>
    <p:sldId id="283" r:id="rId28"/>
    <p:sldId id="267"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snapToGrid="0">
      <p:cViewPr varScale="1">
        <p:scale>
          <a:sx n="46" d="100"/>
          <a:sy n="46" d="100"/>
        </p:scale>
        <p:origin x="60" y="1278"/>
      </p:cViewPr>
      <p:guideLst/>
    </p:cSldViewPr>
  </p:slideViewPr>
  <p:outlineViewPr>
    <p:cViewPr>
      <p:scale>
        <a:sx n="33" d="100"/>
        <a:sy n="33" d="100"/>
      </p:scale>
      <p:origin x="0" y="-316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0E95-576B-4A71-8EBB-932E408482CC}" type="datetimeFigureOut">
              <a:rPr lang="de-DE" smtClean="0"/>
              <a:t>07.07.2015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920E4-02A0-409B-A8B9-098E88402350}" type="slidenum">
              <a:rPr lang="de-DE" smtClean="0"/>
              <a:t>‹Nr.›</a:t>
            </a:fld>
            <a:endParaRPr lang="de-DE"/>
          </a:p>
        </p:txBody>
      </p:sp>
    </p:spTree>
    <p:extLst>
      <p:ext uri="{BB962C8B-B14F-4D97-AF65-F5344CB8AC3E}">
        <p14:creationId xmlns:p14="http://schemas.microsoft.com/office/powerpoint/2010/main" val="206066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ein Bild zu Cinema 4D einfügen.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6</a:t>
            </a:fld>
            <a:endParaRPr lang="de-DE"/>
          </a:p>
        </p:txBody>
      </p:sp>
    </p:spTree>
    <p:extLst>
      <p:ext uri="{BB962C8B-B14F-4D97-AF65-F5344CB8AC3E}">
        <p14:creationId xmlns:p14="http://schemas.microsoft.com/office/powerpoint/2010/main" val="177901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Von einem Hintergrundprozess des Frameworks / Tools (beim Export oder Speichern des Projektes) als ein der </a:t>
            </a:r>
            <a:r>
              <a:rPr lang="de-DE" sz="1200" kern="1200" dirty="0" err="1" smtClean="0">
                <a:solidFill>
                  <a:schemeClr val="tx1"/>
                </a:solidFill>
                <a:effectLst/>
                <a:latin typeface="+mn-lt"/>
                <a:ea typeface="+mn-ea"/>
                <a:cs typeface="+mn-cs"/>
              </a:rPr>
              <a:t>GameEngine</a:t>
            </a:r>
            <a:r>
              <a:rPr lang="de-DE" sz="1200" kern="1200" dirty="0" smtClean="0">
                <a:solidFill>
                  <a:schemeClr val="tx1"/>
                </a:solidFill>
                <a:effectLst/>
                <a:latin typeface="+mn-lt"/>
                <a:ea typeface="+mn-ea"/>
                <a:cs typeface="+mn-cs"/>
              </a:rPr>
              <a:t> bekanntes binäres oder lesbares Format (z.B. </a:t>
            </a:r>
            <a:r>
              <a:rPr lang="de-DE" sz="1200" kern="1200" dirty="0" err="1" smtClean="0">
                <a:solidFill>
                  <a:schemeClr val="tx1"/>
                </a:solidFill>
                <a:effectLst/>
                <a:latin typeface="+mn-lt"/>
                <a:ea typeface="+mn-ea"/>
                <a:cs typeface="+mn-cs"/>
              </a:rPr>
              <a:t>Fusee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fus</a:t>
            </a:r>
            <a:r>
              <a:rPr lang="de-DE" sz="1200" kern="1200" dirty="0" smtClean="0">
                <a:solidFill>
                  <a:schemeClr val="tx1"/>
                </a:solidFill>
                <a:effectLst/>
                <a:latin typeface="+mn-lt"/>
                <a:ea typeface="+mn-ea"/>
                <a:cs typeface="+mn-cs"/>
              </a:rPr>
              <a:t> oder .</a:t>
            </a:r>
            <a:r>
              <a:rPr lang="de-DE" sz="1200" kern="1200" dirty="0" err="1" smtClean="0">
                <a:solidFill>
                  <a:schemeClr val="tx1"/>
                </a:solidFill>
                <a:effectLst/>
                <a:latin typeface="+mn-lt"/>
                <a:ea typeface="+mn-ea"/>
                <a:cs typeface="+mn-cs"/>
              </a:rPr>
              <a:t>fbx</a:t>
            </a:r>
            <a:r>
              <a:rPr lang="de-DE" sz="1200" kern="1200" dirty="0" smtClean="0">
                <a:solidFill>
                  <a:schemeClr val="tx1"/>
                </a:solidFill>
                <a:effectLst/>
                <a:latin typeface="+mn-lt"/>
                <a:ea typeface="+mn-ea"/>
                <a:cs typeface="+mn-cs"/>
              </a:rPr>
              <a:t>, oder per </a:t>
            </a:r>
            <a:r>
              <a:rPr lang="de-DE" sz="1200" kern="1200" dirty="0" err="1" smtClean="0">
                <a:solidFill>
                  <a:schemeClr val="tx1"/>
                </a:solidFill>
                <a:effectLst/>
                <a:latin typeface="+mn-lt"/>
                <a:ea typeface="+mn-ea"/>
                <a:cs typeface="+mn-cs"/>
              </a:rPr>
              <a:t>protocol</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buffers</a:t>
            </a:r>
            <a:r>
              <a:rPr lang="de-DE" sz="1200" kern="1200" dirty="0" smtClean="0">
                <a:solidFill>
                  <a:schemeClr val="tx1"/>
                </a:solidFill>
                <a:effectLst/>
                <a:latin typeface="+mn-lt"/>
                <a:ea typeface="+mn-ea"/>
                <a:cs typeface="+mn-cs"/>
              </a:rPr>
              <a:t>) exportieren. Hierbei eine Klasse / ein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mit einem spezifischen Namen / ID anlegen. Dieses Konstrukt enthält eine Verbindung zu den Daten (Pfade) des exportierten „</a:t>
            </a:r>
            <a:r>
              <a:rPr lang="de-DE" sz="1200" kern="1200" dirty="0" err="1" smtClean="0">
                <a:solidFill>
                  <a:schemeClr val="tx1"/>
                </a:solidFill>
                <a:effectLst/>
                <a:latin typeface="+mn-lt"/>
                <a:ea typeface="+mn-ea"/>
                <a:cs typeface="+mn-cs"/>
              </a:rPr>
              <a:t>Deliverable</a:t>
            </a:r>
            <a:r>
              <a:rPr lang="de-DE" sz="1200" kern="1200" dirty="0" smtClean="0">
                <a:solidFill>
                  <a:schemeClr val="tx1"/>
                </a:solidFill>
                <a:effectLst/>
                <a:latin typeface="+mn-lt"/>
                <a:ea typeface="+mn-ea"/>
                <a:cs typeface="+mn-cs"/>
              </a:rPr>
              <a:t>“ Objektes (</a:t>
            </a:r>
            <a:r>
              <a:rPr lang="de-DE" sz="1200" kern="1200" dirty="0" err="1" smtClean="0">
                <a:solidFill>
                  <a:schemeClr val="tx1"/>
                </a:solidFill>
                <a:effectLst/>
                <a:latin typeface="+mn-lt"/>
                <a:ea typeface="+mn-ea"/>
                <a:cs typeface="+mn-cs"/>
              </a:rPr>
              <a:t>Component</a:t>
            </a:r>
            <a:r>
              <a:rPr lang="de-DE" sz="1200" kern="1200" dirty="0" smtClean="0">
                <a:solidFill>
                  <a:schemeClr val="tx1"/>
                </a:solidFill>
                <a:effectLst/>
                <a:latin typeface="+mn-lt"/>
                <a:ea typeface="+mn-ea"/>
                <a:cs typeface="+mn-cs"/>
              </a:rPr>
              <a:t> basiertes System). Es enthält außerdem wenn nötig Prüfsummen (für Prüfung durch das Framework) zur Integrität des Objektes.</a:t>
            </a:r>
          </a:p>
          <a:p>
            <a:r>
              <a:rPr lang="de-DE" sz="1200" kern="1200" dirty="0" smtClean="0">
                <a:solidFill>
                  <a:schemeClr val="tx1"/>
                </a:solidFill>
                <a:effectLst/>
                <a:latin typeface="+mn-lt"/>
                <a:ea typeface="+mn-ea"/>
                <a:cs typeface="+mn-cs"/>
              </a:rPr>
              <a:t>Der </a:t>
            </a:r>
            <a:r>
              <a:rPr lang="de-DE" sz="1200" kern="1200" dirty="0" err="1" smtClean="0">
                <a:solidFill>
                  <a:schemeClr val="tx1"/>
                </a:solidFill>
                <a:effectLst/>
                <a:latin typeface="+mn-lt"/>
                <a:ea typeface="+mn-ea"/>
                <a:cs typeface="+mn-cs"/>
              </a:rPr>
              <a:t>Basistyp</a:t>
            </a:r>
            <a:r>
              <a:rPr lang="de-DE" sz="1200" kern="1200" dirty="0" smtClean="0">
                <a:solidFill>
                  <a:schemeClr val="tx1"/>
                </a:solidFill>
                <a:effectLst/>
                <a:latin typeface="+mn-lt"/>
                <a:ea typeface="+mn-ea"/>
                <a:cs typeface="+mn-cs"/>
              </a:rPr>
              <a:t> der Konstrukt-Klasse könnte von einer Engine eigenen „</a:t>
            </a:r>
            <a:r>
              <a:rPr lang="de-DE" sz="1200" kern="1200" dirty="0" err="1" smtClean="0">
                <a:solidFill>
                  <a:schemeClr val="tx1"/>
                </a:solidFill>
                <a:effectLst/>
                <a:latin typeface="+mn-lt"/>
                <a:ea typeface="+mn-ea"/>
                <a:cs typeface="+mn-cs"/>
              </a:rPr>
              <a:t>Object</a:t>
            </a:r>
            <a:r>
              <a:rPr lang="de-DE" sz="1200" kern="1200" dirty="0" smtClean="0">
                <a:solidFill>
                  <a:schemeClr val="tx1"/>
                </a:solidFill>
                <a:effectLst/>
                <a:latin typeface="+mn-lt"/>
                <a:ea typeface="+mn-ea"/>
                <a:cs typeface="+mn-cs"/>
              </a:rPr>
              <a:t>“ (generischer </a:t>
            </a:r>
            <a:r>
              <a:rPr lang="de-DE" sz="1200" kern="1200" dirty="0" err="1" smtClean="0">
                <a:solidFill>
                  <a:schemeClr val="tx1"/>
                </a:solidFill>
                <a:effectLst/>
                <a:latin typeface="+mn-lt"/>
                <a:ea typeface="+mn-ea"/>
                <a:cs typeface="+mn-cs"/>
              </a:rPr>
              <a:t>Assettyp</a:t>
            </a:r>
            <a:r>
              <a:rPr lang="de-DE" sz="1200" kern="1200" dirty="0" smtClean="0">
                <a:solidFill>
                  <a:schemeClr val="tx1"/>
                </a:solidFill>
                <a:effectLst/>
                <a:latin typeface="+mn-lt"/>
                <a:ea typeface="+mn-ea"/>
                <a:cs typeface="+mn-cs"/>
              </a:rPr>
              <a:t> für Engine Objekte / 3D Objekte etc.) Klasse abgeleitet sein.</a:t>
            </a:r>
          </a:p>
          <a:p>
            <a:r>
              <a:rPr lang="de-DE" sz="1200" kern="1200" dirty="0" smtClean="0">
                <a:solidFill>
                  <a:schemeClr val="tx1"/>
                </a:solidFill>
                <a:effectLst/>
                <a:latin typeface="+mn-lt"/>
                <a:ea typeface="+mn-ea"/>
                <a:cs typeface="+mn-cs"/>
              </a:rPr>
              <a:t>Das Objekt könnte als „Partial Class“ (mehrfach aufgeteilte Klassen zur Repräsentation eines Objekts, physikalisch separierte Dateien, nicht vom Compiler beachtet sondern eher für den Nutzer gedacht) repräsentiert werden. Somit würde der Entwickler ein „sauberes“ Objekt enthalten, während die nötigen Daten im zweiten Teil der „Partial Class“ stecken. Dieser wird  jedoch nur vom Framework kontrolliert und nicht durch den Programmierer bearbeitet. Natürlich müsste das Framework prüfen, ob das Objekt so schon vorhanden ist. Hierzu gleich noch eine Anmerkung.</a:t>
            </a:r>
          </a:p>
          <a:p>
            <a:r>
              <a:rPr lang="de-DE" sz="1200" kern="1200" dirty="0" smtClean="0">
                <a:solidFill>
                  <a:schemeClr val="tx1"/>
                </a:solidFill>
                <a:effectLst/>
                <a:latin typeface="+mn-lt"/>
                <a:ea typeface="+mn-ea"/>
                <a:cs typeface="+mn-cs"/>
              </a:rPr>
              <a:t>Für das Toolkit / Framework an sich benötigt es noch ein Informationsfile welches alle nötigen Pfade und wichtige Parameter sammelt, damit das Projekt im 3D Editor wieder rekonstruiert werden kann. Hierzu ist im System Design von </a:t>
            </a:r>
            <a:r>
              <a:rPr lang="de-DE" sz="1200" kern="1200" dirty="0" err="1" smtClean="0">
                <a:solidFill>
                  <a:schemeClr val="tx1"/>
                </a:solidFill>
                <a:effectLst/>
                <a:latin typeface="+mn-lt"/>
                <a:ea typeface="+mn-ea"/>
                <a:cs typeface="+mn-cs"/>
              </a:rPr>
              <a:t>FuseeAT</a:t>
            </a:r>
            <a:r>
              <a:rPr lang="de-DE" sz="1200" kern="1200" dirty="0" smtClean="0">
                <a:solidFill>
                  <a:schemeClr val="tx1"/>
                </a:solidFill>
                <a:effectLst/>
                <a:latin typeface="+mn-lt"/>
                <a:ea typeface="+mn-ea"/>
                <a:cs typeface="+mn-cs"/>
              </a:rPr>
              <a:t> das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ACRelationData</a:t>
            </a:r>
            <a:r>
              <a:rPr lang="de-DE" sz="1200" kern="1200" dirty="0" smtClean="0">
                <a:solidFill>
                  <a:schemeClr val="tx1"/>
                </a:solidFill>
                <a:effectLst/>
                <a:latin typeface="+mn-lt"/>
                <a:ea typeface="+mn-ea"/>
                <a:cs typeface="+mn-cs"/>
              </a:rPr>
              <a:t>“ vorgesehen. Es speichert die erwähnten Parameter über eine Asset Code Beziehung und wird anschließend als XML File </a:t>
            </a:r>
            <a:r>
              <a:rPr lang="de-DE" sz="1200" kern="1200" dirty="0" err="1" smtClean="0">
                <a:solidFill>
                  <a:schemeClr val="tx1"/>
                </a:solidFill>
                <a:effectLst/>
                <a:latin typeface="+mn-lt"/>
                <a:ea typeface="+mn-ea"/>
                <a:cs typeface="+mn-cs"/>
              </a:rPr>
              <a:t>serialisiert</a:t>
            </a:r>
            <a:r>
              <a:rPr lang="de-DE" sz="1200" kern="1200" dirty="0" smtClean="0">
                <a:solidFill>
                  <a:schemeClr val="tx1"/>
                </a:solidFill>
                <a:effectLst/>
                <a:latin typeface="+mn-lt"/>
                <a:ea typeface="+mn-ea"/>
                <a:cs typeface="+mn-cs"/>
              </a:rPr>
              <a:t>. Es wird benötigt, sollte ein Projekt im 3D Editor geöffnet werden um im Speichert die Beziehungen zuzuordnen.</a:t>
            </a:r>
          </a:p>
          <a:p>
            <a:r>
              <a:rPr lang="de-DE" sz="1200" kern="1200" dirty="0" smtClean="0">
                <a:solidFill>
                  <a:schemeClr val="tx1"/>
                </a:solidFill>
                <a:effectLst/>
                <a:latin typeface="+mn-lt"/>
                <a:ea typeface="+mn-ea"/>
                <a:cs typeface="+mn-cs"/>
              </a:rPr>
              <a:t>Der Programmierer kann nun im Code Objekte des gewünschten Typs instanziieren bzw. sie in ein Szene </a:t>
            </a:r>
            <a:r>
              <a:rPr lang="de-DE" sz="1200" kern="1200" dirty="0" err="1" smtClean="0">
                <a:solidFill>
                  <a:schemeClr val="tx1"/>
                </a:solidFill>
                <a:effectLst/>
                <a:latin typeface="+mn-lt"/>
                <a:ea typeface="+mn-ea"/>
                <a:cs typeface="+mn-cs"/>
              </a:rPr>
              <a:t>Node</a:t>
            </a:r>
            <a:r>
              <a:rPr lang="de-DE" sz="1200" kern="1200" dirty="0" smtClean="0">
                <a:solidFill>
                  <a:schemeClr val="tx1"/>
                </a:solidFill>
                <a:effectLst/>
                <a:latin typeface="+mn-lt"/>
                <a:ea typeface="+mn-ea"/>
                <a:cs typeface="+mn-cs"/>
              </a:rPr>
              <a:t> System integrieren.</a:t>
            </a:r>
          </a:p>
          <a:p>
            <a:r>
              <a:rPr lang="de-DE" sz="1200" kern="1200" dirty="0" smtClean="0">
                <a:solidFill>
                  <a:schemeClr val="tx1"/>
                </a:solidFill>
                <a:effectLst/>
                <a:latin typeface="+mn-lt"/>
                <a:ea typeface="+mn-ea"/>
                <a:cs typeface="+mn-cs"/>
              </a:rPr>
              <a:t>Der Vorteil ist, Informationen die von einem Code Generator stammen (in diesem Fall das Toolkit / Framework) verändern nicht den Code der  während der Entwicklung vom Programmierer geschrieben wurde.</a:t>
            </a:r>
          </a:p>
          <a:p>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15</a:t>
            </a:fld>
            <a:endParaRPr lang="de-DE"/>
          </a:p>
        </p:txBody>
      </p:sp>
    </p:spTree>
    <p:extLst>
      <p:ext uri="{BB962C8B-B14F-4D97-AF65-F5344CB8AC3E}">
        <p14:creationId xmlns:p14="http://schemas.microsoft.com/office/powerpoint/2010/main" val="280976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a:t>
            </a:r>
            <a:r>
              <a:rPr lang="de-DE" dirty="0" err="1" smtClean="0"/>
              <a:t>Fusee</a:t>
            </a:r>
            <a:r>
              <a:rPr lang="de-DE" dirty="0" smtClean="0"/>
              <a:t> Bildchen</a:t>
            </a:r>
            <a:r>
              <a:rPr lang="de-DE" baseline="0" dirty="0" smtClean="0"/>
              <a:t> der fliegenden Rakete einbauen.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29</a:t>
            </a:fld>
            <a:endParaRPr lang="de-DE"/>
          </a:p>
        </p:txBody>
      </p:sp>
    </p:spTree>
    <p:extLst>
      <p:ext uri="{BB962C8B-B14F-4D97-AF65-F5344CB8AC3E}">
        <p14:creationId xmlns:p14="http://schemas.microsoft.com/office/powerpoint/2010/main" val="156274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smtClean="0"/>
              <a:t>Titelmasterformat durch Klicken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smtClean="0"/>
              <a:t>Titelmasterformat durch Klicken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smtClean="0"/>
              <a:t>Titelmasterformat durch Klicken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smtClean="0"/>
              <a:t>Textmasterformat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9796027F-7875-4030-9381-8BD8C4F21935}"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7/7/2015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chor="t" anchorCtr="0"/>
          <a:lstStyle/>
          <a:p>
            <a:r>
              <a:rPr lang="de-DE" sz="4400" dirty="0" smtClean="0"/>
              <a:t>Master-Thesis Disputation</a:t>
            </a:r>
            <a:br>
              <a:rPr lang="de-DE" sz="4400" dirty="0" smtClean="0"/>
            </a:br>
            <a:r>
              <a:rPr lang="de-DE" sz="4400" dirty="0" smtClean="0"/>
              <a:t>Dominik Steffen</a:t>
            </a:r>
            <a:endParaRPr lang="de-DE" sz="4400" dirty="0"/>
          </a:p>
        </p:txBody>
      </p:sp>
      <p:sp>
        <p:nvSpPr>
          <p:cNvPr id="3" name="Untertitel 2"/>
          <p:cNvSpPr>
            <a:spLocks noGrp="1"/>
          </p:cNvSpPr>
          <p:nvPr>
            <p:ph type="subTitle" idx="1"/>
          </p:nvPr>
        </p:nvSpPr>
        <p:spPr/>
        <p:txBody>
          <a:bodyPr/>
          <a:lstStyle/>
          <a:p>
            <a:r>
              <a:rPr lang="de-DE" dirty="0" smtClean="0"/>
              <a:t>Betreuer:</a:t>
            </a:r>
          </a:p>
          <a:p>
            <a:r>
              <a:rPr lang="de-DE" dirty="0" smtClean="0"/>
              <a:t>Prof. C. Müller und Prof. Dr. W. Taube</a:t>
            </a:r>
            <a:endParaRPr lang="de-DE" dirty="0"/>
          </a:p>
        </p:txBody>
      </p:sp>
    </p:spTree>
    <p:extLst>
      <p:ext uri="{BB962C8B-B14F-4D97-AF65-F5344CB8AC3E}">
        <p14:creationId xmlns:p14="http://schemas.microsoft.com/office/powerpoint/2010/main" val="349489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pPr lvl="0"/>
            <a:r>
              <a:rPr lang="de-DE" dirty="0" smtClean="0"/>
              <a:t>Der Tool Entwicklungsprozess sollte mit</a:t>
            </a:r>
            <a:r>
              <a:rPr lang="de-DE" baseline="0" dirty="0" smtClean="0"/>
              <a:t> der nötigen Sorgfalt in den Produktionsprozess eines Projektes integriert sein.</a:t>
            </a:r>
          </a:p>
          <a:p>
            <a:pPr lvl="1"/>
            <a:r>
              <a:rPr lang="de-DE" dirty="0" smtClean="0"/>
              <a:t>Produktion steht und fällt mit guten Tools.</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dirty="0" smtClean="0">
                <a:solidFill>
                  <a:schemeClr val="tx1"/>
                </a:solidFill>
                <a:effectLst/>
                <a:latin typeface="+mj-lt"/>
                <a:ea typeface="+mj-ea"/>
                <a:cs typeface="+mj-cs"/>
              </a:rPr>
              <a:t>Mitarbeiter als Nutzer</a:t>
            </a:r>
            <a:r>
              <a:rPr lang="de-DE" sz="1800" b="0" i="0" kern="1200" baseline="0" dirty="0" smtClean="0">
                <a:solidFill>
                  <a:schemeClr val="tx1"/>
                </a:solidFill>
                <a:effectLst/>
                <a:latin typeface="+mj-lt"/>
                <a:ea typeface="+mj-ea"/>
                <a:cs typeface="+mj-cs"/>
              </a:rPr>
              <a:t> entscheiden über gelingen des Projektes und die Nutzung der Tools.</a:t>
            </a:r>
            <a:endParaRPr lang="de-DE" dirty="0" smtClean="0"/>
          </a:p>
          <a:p>
            <a:pPr lvl="1"/>
            <a:r>
              <a:rPr lang="de-DE" dirty="0" smtClean="0"/>
              <a:t>Managementprozesse</a:t>
            </a:r>
            <a:r>
              <a:rPr lang="de-DE" baseline="0" dirty="0" smtClean="0"/>
              <a:t> spielen eine große Rolle.</a:t>
            </a:r>
          </a:p>
          <a:p>
            <a:pPr lvl="2"/>
            <a:r>
              <a:rPr lang="de-DE" dirty="0" smtClean="0"/>
              <a:t>Tool Entwickler stehen oft unter Zeitdruck.</a:t>
            </a:r>
          </a:p>
          <a:p>
            <a:pPr lvl="2"/>
            <a:r>
              <a:rPr lang="de-DE" baseline="0" dirty="0" smtClean="0"/>
              <a:t>Agile Modelle sind zu bevorzugen, da beim Tool Development oft schnelle Entscheidungen getroffen werden und Konzepte schnell umgesetzt werden müssen.</a:t>
            </a:r>
          </a:p>
        </p:txBody>
      </p:sp>
    </p:spTree>
    <p:extLst>
      <p:ext uri="{BB962C8B-B14F-4D97-AF65-F5344CB8AC3E}">
        <p14:creationId xmlns:p14="http://schemas.microsoft.com/office/powerpoint/2010/main" val="2785856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lnSpcReduction="10000"/>
          </a:bodyPr>
          <a:lstStyle/>
          <a:p>
            <a:pPr lvl="0"/>
            <a:r>
              <a:rPr lang="de-DE" dirty="0" smtClean="0"/>
              <a:t>Getrennte Tools können funktionieren</a:t>
            </a:r>
          </a:p>
          <a:p>
            <a:pPr lvl="1"/>
            <a:r>
              <a:rPr lang="de-DE" dirty="0" smtClean="0"/>
              <a:t>Wenn</a:t>
            </a:r>
            <a:r>
              <a:rPr lang="de-DE" baseline="0" dirty="0" smtClean="0"/>
              <a:t> das Team sich darauf einlässt</a:t>
            </a:r>
          </a:p>
          <a:p>
            <a:pPr lvl="1"/>
            <a:r>
              <a:rPr lang="de-DE" baseline="0" dirty="0" smtClean="0"/>
              <a:t>Das Projekt (der Zeitplan) es ermöglicht</a:t>
            </a:r>
          </a:p>
          <a:p>
            <a:pPr lvl="0"/>
            <a:r>
              <a:rPr lang="de-DE" baseline="0" dirty="0" smtClean="0"/>
              <a:t>Erweiterung bestehender Tools ist sinnvoll</a:t>
            </a:r>
          </a:p>
          <a:p>
            <a:pPr lvl="1"/>
            <a:r>
              <a:rPr lang="de-DE" baseline="0" dirty="0" smtClean="0"/>
              <a:t>Es verkürzt den Entwicklungszeitraum</a:t>
            </a:r>
          </a:p>
          <a:p>
            <a:pPr lvl="1"/>
            <a:r>
              <a:rPr lang="de-DE" baseline="0" dirty="0" smtClean="0"/>
              <a:t>Es erleichtert den Entwicklern die alltägliche Arbeit</a:t>
            </a:r>
          </a:p>
          <a:p>
            <a:pPr lvl="0"/>
            <a:r>
              <a:rPr lang="de-DE" dirty="0" smtClean="0"/>
              <a:t>Verwendung von Best Practice Beispielen</a:t>
            </a:r>
            <a:r>
              <a:rPr lang="de-DE" baseline="0" dirty="0" smtClean="0"/>
              <a:t> aus bereits erfolgreicher Software ist sinnvoll</a:t>
            </a:r>
          </a:p>
          <a:p>
            <a:pPr lvl="1"/>
            <a:r>
              <a:rPr lang="de-DE" dirty="0" smtClean="0"/>
              <a:t>Konzepte zu Szenengraphen</a:t>
            </a:r>
          </a:p>
          <a:p>
            <a:pPr lvl="1"/>
            <a:r>
              <a:rPr lang="de-DE" dirty="0" smtClean="0"/>
              <a:t>Versionskontrolle</a:t>
            </a:r>
          </a:p>
          <a:p>
            <a:pPr lvl="1"/>
            <a:r>
              <a:rPr lang="de-DE" dirty="0" smtClean="0">
                <a:sym typeface="Wingdings" panose="05000000000000000000" pitchFamily="2" charset="2"/>
              </a:rPr>
              <a:t> Erhöht Akzeptanz der Nutzer</a:t>
            </a:r>
            <a:endParaRPr lang="de-DE" dirty="0"/>
          </a:p>
        </p:txBody>
      </p:sp>
    </p:spTree>
    <p:extLst>
      <p:ext uri="{BB962C8B-B14F-4D97-AF65-F5344CB8AC3E}">
        <p14:creationId xmlns:p14="http://schemas.microsoft.com/office/powerpoint/2010/main" val="814671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Konzeption</a:t>
            </a:r>
            <a:r>
              <a:rPr lang="de-DE" baseline="0" dirty="0" smtClean="0"/>
              <a:t> und Implementierung</a:t>
            </a:r>
            <a:endParaRPr lang="de-DE" dirty="0"/>
          </a:p>
        </p:txBody>
      </p:sp>
      <p:sp>
        <p:nvSpPr>
          <p:cNvPr id="3" name="Inhaltsplatzhalter 2"/>
          <p:cNvSpPr>
            <a:spLocks noGrp="1"/>
          </p:cNvSpPr>
          <p:nvPr>
            <p:ph idx="1"/>
          </p:nvPr>
        </p:nvSpPr>
        <p:spPr/>
        <p:txBody>
          <a:bodyPr/>
          <a:lstStyle/>
          <a:p>
            <a:r>
              <a:rPr lang="de-DE" dirty="0" smtClean="0"/>
              <a:t>Konzeption der</a:t>
            </a:r>
            <a:r>
              <a:rPr lang="de-DE" baseline="0" dirty="0" smtClean="0"/>
              <a:t> Architektur des Frameworks wurde erstellt</a:t>
            </a:r>
          </a:p>
          <a:p>
            <a:pPr lvl="1"/>
            <a:r>
              <a:rPr lang="de-DE" dirty="0" smtClean="0"/>
              <a:t>Setzt das Konzept</a:t>
            </a:r>
            <a:r>
              <a:rPr lang="de-DE" baseline="0" dirty="0" smtClean="0"/>
              <a:t> der nach Entwicklern getrennten </a:t>
            </a:r>
            <a:r>
              <a:rPr lang="de-DE" baseline="0" dirty="0" err="1" smtClean="0"/>
              <a:t>Authoring</a:t>
            </a:r>
            <a:r>
              <a:rPr lang="de-DE" baseline="0" dirty="0" smtClean="0"/>
              <a:t> Tools um.</a:t>
            </a:r>
          </a:p>
          <a:p>
            <a:pPr lvl="0"/>
            <a:r>
              <a:rPr lang="de-DE" dirty="0" smtClean="0"/>
              <a:t>Basisfunktonalität wurde konzipiert und</a:t>
            </a:r>
            <a:r>
              <a:rPr lang="de-DE" baseline="0" dirty="0" smtClean="0"/>
              <a:t> implementiert.</a:t>
            </a:r>
            <a:endParaRPr lang="de-DE" dirty="0" smtClean="0"/>
          </a:p>
          <a:p>
            <a:pPr lvl="0"/>
            <a:r>
              <a:rPr lang="de-DE" dirty="0" smtClean="0"/>
              <a:t>Nach Analyse der untersuchten Best Practice Software</a:t>
            </a:r>
            <a:r>
              <a:rPr lang="de-DE" baseline="0" dirty="0" smtClean="0"/>
              <a:t> stellte sich heraus:</a:t>
            </a:r>
          </a:p>
          <a:p>
            <a:pPr lvl="2"/>
            <a:r>
              <a:rPr lang="de-DE" dirty="0" smtClean="0"/>
              <a:t>Funktionalität von Game Engine Editoren ist der Funktionalität von Modeling Editoren wie Cinema</a:t>
            </a:r>
            <a:r>
              <a:rPr lang="de-DE" baseline="0" dirty="0" smtClean="0"/>
              <a:t> 4D oder IDEs wie Visual Studio sehr ähnlich.</a:t>
            </a:r>
          </a:p>
          <a:p>
            <a:pPr lvl="2"/>
            <a:r>
              <a:rPr lang="de-DE" baseline="0" dirty="0" smtClean="0"/>
              <a:t>Somit sind diese Tools meist nur </a:t>
            </a:r>
            <a:r>
              <a:rPr lang="de-DE" baseline="0" dirty="0" err="1" smtClean="0"/>
              <a:t>Aggregatoren</a:t>
            </a:r>
            <a:r>
              <a:rPr lang="de-DE" baseline="0" dirty="0" smtClean="0"/>
              <a:t> verschiedener Nutzerkonzepte.</a:t>
            </a:r>
          </a:p>
        </p:txBody>
      </p:sp>
    </p:spTree>
    <p:extLst>
      <p:ext uri="{BB962C8B-B14F-4D97-AF65-F5344CB8AC3E}">
        <p14:creationId xmlns:p14="http://schemas.microsoft.com/office/powerpoint/2010/main" val="510153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r>
              <a:rPr lang="de-DE" baseline="0" dirty="0" smtClean="0"/>
              <a:t> der Konzeption und Implementierung</a:t>
            </a:r>
            <a:endParaRPr lang="de-DE" dirty="0"/>
          </a:p>
        </p:txBody>
      </p:sp>
      <p:sp>
        <p:nvSpPr>
          <p:cNvPr id="3" name="Inhaltsplatzhalter 2"/>
          <p:cNvSpPr>
            <a:spLocks noGrp="1"/>
          </p:cNvSpPr>
          <p:nvPr>
            <p:ph idx="1"/>
          </p:nvPr>
        </p:nvSpPr>
        <p:spPr/>
        <p:txBody>
          <a:bodyPr/>
          <a:lstStyle/>
          <a:p>
            <a:r>
              <a:rPr lang="de-DE" dirty="0" smtClean="0"/>
              <a:t>Erweiterung über das </a:t>
            </a:r>
            <a:r>
              <a:rPr lang="de-DE" dirty="0" err="1" smtClean="0"/>
              <a:t>Plugin</a:t>
            </a:r>
            <a:r>
              <a:rPr lang="de-DE" dirty="0" smtClean="0"/>
              <a:t> System von Cinema 4D ist</a:t>
            </a:r>
            <a:r>
              <a:rPr lang="de-DE" baseline="0" dirty="0" smtClean="0"/>
              <a:t> berücksichtigt</a:t>
            </a:r>
          </a:p>
          <a:p>
            <a:r>
              <a:rPr lang="de-DE" baseline="0" dirty="0" smtClean="0"/>
              <a:t>Modeling Tool unabhängiges System Design</a:t>
            </a:r>
          </a:p>
          <a:p>
            <a:pPr lvl="1"/>
            <a:r>
              <a:rPr lang="de-DE" dirty="0" smtClean="0"/>
              <a:t>Auch IDE</a:t>
            </a:r>
            <a:r>
              <a:rPr lang="de-DE" baseline="0" dirty="0" smtClean="0"/>
              <a:t> unabhängig so lange die Software mit .</a:t>
            </a:r>
            <a:r>
              <a:rPr lang="de-DE" baseline="0" dirty="0" err="1" smtClean="0"/>
              <a:t>sln</a:t>
            </a:r>
            <a:r>
              <a:rPr lang="de-DE" baseline="0" dirty="0" smtClean="0"/>
              <a:t> Projekten umgehen kann.</a:t>
            </a:r>
          </a:p>
          <a:p>
            <a:pPr lvl="0"/>
            <a:r>
              <a:rPr lang="de-DE" baseline="0" dirty="0" smtClean="0"/>
              <a:t>Probleme bei der Umsetzung des Prototypen zum Ende der Arbeit</a:t>
            </a:r>
          </a:p>
          <a:p>
            <a:pPr lvl="1"/>
            <a:r>
              <a:rPr lang="de-DE" baseline="0" dirty="0" smtClean="0"/>
              <a:t>Durch die Komplexität der Cinema 4D API</a:t>
            </a:r>
          </a:p>
          <a:p>
            <a:pPr lvl="1"/>
            <a:r>
              <a:rPr lang="de-DE" baseline="0" dirty="0" smtClean="0"/>
              <a:t>Die Updatezyklen der API</a:t>
            </a:r>
          </a:p>
          <a:p>
            <a:pPr lvl="1"/>
            <a:r>
              <a:rPr lang="de-DE" baseline="0" dirty="0" smtClean="0"/>
              <a:t>Das komplexe „</a:t>
            </a:r>
            <a:r>
              <a:rPr lang="de-DE" baseline="0" dirty="0" err="1" smtClean="0"/>
              <a:t>wrapping</a:t>
            </a:r>
            <a:r>
              <a:rPr lang="de-DE" baseline="0" dirty="0" smtClean="0"/>
              <a:t>“ der API mit </a:t>
            </a:r>
            <a:r>
              <a:rPr lang="de-DE" baseline="0" dirty="0" err="1" smtClean="0"/>
              <a:t>Swig</a:t>
            </a:r>
            <a:r>
              <a:rPr lang="de-DE" baseline="0" dirty="0" smtClean="0"/>
              <a:t>.</a:t>
            </a:r>
          </a:p>
          <a:p>
            <a:pPr lvl="2"/>
            <a:r>
              <a:rPr lang="de-DE" baseline="0" dirty="0" smtClean="0"/>
              <a:t>GUI Komponenten</a:t>
            </a:r>
          </a:p>
          <a:p>
            <a:pPr lvl="2"/>
            <a:r>
              <a:rPr lang="de-DE" baseline="0" dirty="0" err="1" smtClean="0"/>
              <a:t>Plugin</a:t>
            </a:r>
            <a:r>
              <a:rPr lang="de-DE" baseline="0" dirty="0" smtClean="0"/>
              <a:t> Typen</a:t>
            </a:r>
          </a:p>
        </p:txBody>
      </p:sp>
    </p:spTree>
    <p:extLst>
      <p:ext uri="{BB962C8B-B14F-4D97-AF65-F5344CB8AC3E}">
        <p14:creationId xmlns:p14="http://schemas.microsoft.com/office/powerpoint/2010/main" val="54210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A </a:t>
            </a:r>
            <a:r>
              <a:rPr lang="de-DE" sz="2000" i="1" dirty="0" smtClean="0"/>
              <a:t>(Prof. </a:t>
            </a:r>
            <a:r>
              <a:rPr lang="de-DE" sz="2000" i="1" dirty="0" smtClean="0"/>
              <a:t>Dr. W. Taube</a:t>
            </a:r>
            <a:r>
              <a:rPr lang="de-DE" sz="2000" i="1" dirty="0" smtClean="0"/>
              <a:t>)</a:t>
            </a:r>
            <a:endParaRPr lang="de-DE" sz="2000" i="1"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162024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B</a:t>
            </a:r>
            <a:r>
              <a:rPr lang="de-DE" dirty="0" smtClean="0"/>
              <a:t> </a:t>
            </a:r>
            <a:r>
              <a:rPr lang="de-DE" sz="2000" i="1" dirty="0" smtClean="0"/>
              <a:t>(</a:t>
            </a:r>
            <a:r>
              <a:rPr lang="de-DE" sz="2000" i="1" dirty="0" smtClean="0"/>
              <a:t>Prof</a:t>
            </a:r>
            <a:r>
              <a:rPr lang="de-DE" sz="2000" i="1" dirty="0" smtClean="0"/>
              <a:t>. </a:t>
            </a:r>
            <a:r>
              <a:rPr lang="de-DE" sz="2000" i="1" dirty="0" smtClean="0"/>
              <a:t>C. Müller</a:t>
            </a:r>
            <a:r>
              <a:rPr lang="de-DE" sz="2000" i="1" dirty="0" smtClean="0"/>
              <a:t>)</a:t>
            </a:r>
            <a:endParaRPr lang="de-DE" sz="2000" i="1" dirty="0"/>
          </a:p>
        </p:txBody>
      </p:sp>
      <p:sp>
        <p:nvSpPr>
          <p:cNvPr id="3" name="Inhaltsplatzhalter 2"/>
          <p:cNvSpPr>
            <a:spLocks noGrp="1"/>
          </p:cNvSpPr>
          <p:nvPr>
            <p:ph idx="1"/>
          </p:nvPr>
        </p:nvSpPr>
        <p:spPr/>
        <p:txBody>
          <a:bodyPr>
            <a:normAutofit/>
          </a:bodyPr>
          <a:lstStyle/>
          <a:p>
            <a:pPr lvl="0"/>
            <a:r>
              <a:rPr lang="de-DE" sz="2400" b="1" dirty="0" smtClean="0"/>
              <a:t>F1: Welche </a:t>
            </a:r>
            <a:r>
              <a:rPr lang="de-DE" sz="2400" b="1" dirty="0"/>
              <a:t>Möglichkeiten gibt es, von 3D-Modellierern erzeugte „</a:t>
            </a:r>
            <a:r>
              <a:rPr lang="de-DE" sz="2400" b="1" dirty="0" err="1"/>
              <a:t>Deliverables</a:t>
            </a:r>
            <a:r>
              <a:rPr lang="de-DE" sz="2400" b="1" dirty="0"/>
              <a:t>“ (3D-Objekte, 3D-Objekt-Bestandteile, -Eigenschaften) automatisiert als geeignete programmiersprachliche Konstrukte (Klassen/Objekte/Eigenschaften) zu repräsentieren, so dass Programmierer darauf Zugriff haben</a:t>
            </a:r>
            <a:r>
              <a:rPr lang="de-DE" sz="2400" b="1" dirty="0" smtClean="0"/>
              <a:t>?</a:t>
            </a:r>
          </a:p>
        </p:txBody>
      </p:sp>
    </p:spTree>
    <p:extLst>
      <p:ext uri="{BB962C8B-B14F-4D97-AF65-F5344CB8AC3E}">
        <p14:creationId xmlns:p14="http://schemas.microsoft.com/office/powerpoint/2010/main" val="1356527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4" name="Abgerundetes Rechteck 3"/>
          <p:cNvSpPr/>
          <p:nvPr/>
        </p:nvSpPr>
        <p:spPr>
          <a:xfrm>
            <a:off x="1498166" y="3158836"/>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Trigger </a:t>
            </a:r>
          </a:p>
          <a:p>
            <a:pPr algn="ctr"/>
            <a:r>
              <a:rPr lang="de-DE" b="1" dirty="0" smtClean="0"/>
              <a:t>im Editor</a:t>
            </a:r>
            <a:endParaRPr lang="de-DE" b="1" dirty="0"/>
          </a:p>
        </p:txBody>
      </p:sp>
      <p:sp>
        <p:nvSpPr>
          <p:cNvPr id="5" name="Abgerundetes Rechteck 4"/>
          <p:cNvSpPr/>
          <p:nvPr/>
        </p:nvSpPr>
        <p:spPr>
          <a:xfrm>
            <a:off x="5250699" y="3158835"/>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Aktion</a:t>
            </a:r>
          </a:p>
          <a:p>
            <a:pPr algn="ctr"/>
            <a:r>
              <a:rPr lang="de-DE" b="1" dirty="0" smtClean="0"/>
              <a:t>des </a:t>
            </a:r>
            <a:r>
              <a:rPr lang="de-DE" b="1" dirty="0" err="1" smtClean="0"/>
              <a:t>FuseeAT</a:t>
            </a:r>
            <a:endParaRPr lang="de-DE" b="1" dirty="0"/>
          </a:p>
        </p:txBody>
      </p:sp>
      <p:sp>
        <p:nvSpPr>
          <p:cNvPr id="6" name="Abgerundetes Rechteck 5"/>
          <p:cNvSpPr/>
          <p:nvPr/>
        </p:nvSpPr>
        <p:spPr>
          <a:xfrm>
            <a:off x="9003233" y="3158836"/>
            <a:ext cx="2095202"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Repräsentation der Daten</a:t>
            </a:r>
            <a:endParaRPr lang="de-DE" b="1" dirty="0"/>
          </a:p>
        </p:txBody>
      </p:sp>
      <p:sp>
        <p:nvSpPr>
          <p:cNvPr id="7" name="Pfeil nach rechts 6"/>
          <p:cNvSpPr/>
          <p:nvPr/>
        </p:nvSpPr>
        <p:spPr>
          <a:xfrm>
            <a:off x="3955386" y="3475755"/>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Pfeil nach rechts 8"/>
          <p:cNvSpPr/>
          <p:nvPr/>
        </p:nvSpPr>
        <p:spPr>
          <a:xfrm>
            <a:off x="7707919" y="3512120"/>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81458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Fragen Block B </a:t>
            </a:r>
            <a:r>
              <a:rPr lang="de-DE" sz="2000" i="1" dirty="0"/>
              <a:t>(Prof. C. Müller)</a:t>
            </a:r>
            <a:endParaRPr lang="de-DE" sz="2000" dirty="0"/>
          </a:p>
        </p:txBody>
      </p:sp>
      <p:sp>
        <p:nvSpPr>
          <p:cNvPr id="3" name="Inhaltsplatzhalter 2"/>
          <p:cNvSpPr>
            <a:spLocks noGrp="1"/>
          </p:cNvSpPr>
          <p:nvPr>
            <p:ph idx="1"/>
          </p:nvPr>
        </p:nvSpPr>
        <p:spPr/>
        <p:txBody>
          <a:bodyPr/>
          <a:lstStyle/>
          <a:p>
            <a:r>
              <a:rPr lang="de-DE" dirty="0" smtClean="0"/>
              <a:t>Trigger zu Beginn:</a:t>
            </a:r>
          </a:p>
          <a:p>
            <a:pPr lvl="1"/>
            <a:r>
              <a:rPr lang="de-DE" dirty="0" smtClean="0"/>
              <a:t>Von einem Hintergrundprozess oder GUI Aktion (Speichern eines Projektes) ausgehend.</a:t>
            </a:r>
          </a:p>
          <a:p>
            <a:pPr lvl="0"/>
            <a:r>
              <a:rPr lang="de-DE" dirty="0" smtClean="0"/>
              <a:t>Endbedingungen:</a:t>
            </a:r>
            <a:r>
              <a:rPr lang="de-DE" baseline="0" dirty="0" smtClean="0"/>
              <a:t> </a:t>
            </a:r>
            <a:r>
              <a:rPr lang="de-DE" dirty="0" smtClean="0"/>
              <a:t>Die</a:t>
            </a:r>
            <a:r>
              <a:rPr lang="de-DE" baseline="0" dirty="0" smtClean="0"/>
              <a:t> </a:t>
            </a:r>
            <a:r>
              <a:rPr lang="de-DE" dirty="0" smtClean="0"/>
              <a:t>„Objektrelation“ muss für das </a:t>
            </a:r>
            <a:r>
              <a:rPr lang="de-DE" dirty="0" err="1" smtClean="0"/>
              <a:t>FuseeAT</a:t>
            </a:r>
            <a:r>
              <a:rPr lang="de-DE" dirty="0" smtClean="0"/>
              <a:t> </a:t>
            </a:r>
            <a:r>
              <a:rPr lang="de-DE" baseline="0" dirty="0" smtClean="0"/>
              <a:t>identifizierbar bleiben.</a:t>
            </a:r>
          </a:p>
          <a:p>
            <a:pPr lvl="1"/>
            <a:r>
              <a:rPr lang="de-DE" baseline="0" dirty="0" smtClean="0"/>
              <a:t>Lesbares Format mit Informationen für das </a:t>
            </a:r>
            <a:r>
              <a:rPr lang="de-DE" baseline="0" dirty="0" err="1" smtClean="0"/>
              <a:t>FuseeAT</a:t>
            </a:r>
            <a:r>
              <a:rPr lang="de-DE" baseline="0" dirty="0" smtClean="0"/>
              <a:t> (XML in </a:t>
            </a:r>
            <a:r>
              <a:rPr lang="de-DE" baseline="0" dirty="0" err="1" smtClean="0"/>
              <a:t>FuseeAT</a:t>
            </a:r>
            <a:r>
              <a:rPr lang="de-DE" baseline="0" dirty="0" smtClean="0"/>
              <a:t>) enthält:</a:t>
            </a:r>
          </a:p>
          <a:p>
            <a:pPr lvl="2"/>
            <a:r>
              <a:rPr lang="de-DE" baseline="0" dirty="0" smtClean="0"/>
              <a:t>IDs</a:t>
            </a:r>
          </a:p>
          <a:p>
            <a:pPr lvl="2"/>
            <a:r>
              <a:rPr lang="de-DE" baseline="0" dirty="0" smtClean="0"/>
              <a:t>Pfade</a:t>
            </a:r>
          </a:p>
          <a:p>
            <a:pPr lvl="2"/>
            <a:r>
              <a:rPr lang="de-DE" baseline="0" dirty="0" smtClean="0"/>
              <a:t>Prüfsummen</a:t>
            </a:r>
          </a:p>
          <a:p>
            <a:r>
              <a:rPr lang="de-DE" dirty="0" smtClean="0"/>
              <a:t>Wie kann also die das Problem der Aktion gelöst werden?</a:t>
            </a:r>
            <a:endParaRPr lang="de-DE" baseline="0" dirty="0" smtClean="0"/>
          </a:p>
        </p:txBody>
      </p:sp>
    </p:spTree>
    <p:extLst>
      <p:ext uri="{BB962C8B-B14F-4D97-AF65-F5344CB8AC3E}">
        <p14:creationId xmlns:p14="http://schemas.microsoft.com/office/powerpoint/2010/main" val="1414374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a:t>
            </a:r>
            <a:r>
              <a:rPr lang="de-DE" baseline="0" dirty="0" smtClean="0"/>
              <a:t> Block B </a:t>
            </a:r>
            <a:r>
              <a:rPr lang="de-DE" sz="2000" i="1" baseline="0" dirty="0" smtClean="0"/>
              <a:t>(Prof. C. Müller)</a:t>
            </a:r>
            <a:endParaRPr lang="de-DE" sz="2000" i="1" dirty="0"/>
          </a:p>
        </p:txBody>
      </p:sp>
      <p:sp>
        <p:nvSpPr>
          <p:cNvPr id="3" name="Inhaltsplatzhalter 2"/>
          <p:cNvSpPr>
            <a:spLocks noGrp="1"/>
          </p:cNvSpPr>
          <p:nvPr>
            <p:ph idx="1"/>
          </p:nvPr>
        </p:nvSpPr>
        <p:spPr/>
        <p:txBody>
          <a:bodyPr>
            <a:normAutofit lnSpcReduction="10000"/>
          </a:bodyPr>
          <a:lstStyle/>
          <a:p>
            <a:r>
              <a:rPr lang="de-DE" dirty="0" smtClean="0"/>
              <a:t>„</a:t>
            </a:r>
            <a:r>
              <a:rPr lang="de-DE" dirty="0" err="1" smtClean="0"/>
              <a:t>Deliverable</a:t>
            </a:r>
            <a:r>
              <a:rPr lang="de-DE" dirty="0" smtClean="0"/>
              <a:t>“ Repräsentation</a:t>
            </a:r>
            <a:r>
              <a:rPr lang="de-DE" baseline="0" dirty="0" smtClean="0"/>
              <a:t> als C# Klasse für Programmierer</a:t>
            </a:r>
          </a:p>
          <a:p>
            <a:pPr lvl="1"/>
            <a:r>
              <a:rPr lang="de-DE" dirty="0" smtClean="0"/>
              <a:t>Als Partial Class repräsentieren</a:t>
            </a:r>
          </a:p>
          <a:p>
            <a:pPr lvl="2"/>
            <a:r>
              <a:rPr lang="de-DE" dirty="0" smtClean="0"/>
              <a:t>Klasse aufgeteilt auf mehrere Files</a:t>
            </a:r>
          </a:p>
          <a:p>
            <a:pPr lvl="2"/>
            <a:r>
              <a:rPr lang="de-DE" dirty="0" smtClean="0"/>
              <a:t>Compiler baut daraus wieder eine Klasse</a:t>
            </a:r>
          </a:p>
          <a:p>
            <a:pPr lvl="1"/>
            <a:r>
              <a:rPr lang="de-DE" dirty="0" smtClean="0"/>
              <a:t>Das ermöglicht:</a:t>
            </a:r>
          </a:p>
          <a:p>
            <a:pPr lvl="2"/>
            <a:r>
              <a:rPr lang="de-DE" dirty="0" smtClean="0"/>
              <a:t>Sauberen</a:t>
            </a:r>
            <a:r>
              <a:rPr lang="de-DE" baseline="0" dirty="0" smtClean="0"/>
              <a:t> Code.</a:t>
            </a:r>
          </a:p>
          <a:p>
            <a:pPr lvl="2"/>
            <a:r>
              <a:rPr lang="de-DE" dirty="0" smtClean="0"/>
              <a:t>Generierter</a:t>
            </a:r>
            <a:r>
              <a:rPr lang="de-DE" baseline="0" dirty="0" smtClean="0"/>
              <a:t> Code getrennt von selbst erstelltem.</a:t>
            </a:r>
          </a:p>
          <a:p>
            <a:pPr lvl="2"/>
            <a:r>
              <a:rPr lang="de-DE" baseline="0" dirty="0" smtClean="0"/>
              <a:t>System greift nicht in Nutzercode ein.</a:t>
            </a:r>
          </a:p>
          <a:p>
            <a:pPr lvl="2"/>
            <a:r>
              <a:rPr lang="de-DE" baseline="0" dirty="0" smtClean="0"/>
              <a:t>Informationen zur Projektverwaltung stecken im automatisch generierten Teil. (bzw. Verweise auf XML Datencontainer)</a:t>
            </a:r>
          </a:p>
          <a:p>
            <a:pPr lvl="1"/>
            <a:r>
              <a:rPr lang="de-DE" dirty="0" smtClean="0"/>
              <a:t>Das bedingt:</a:t>
            </a:r>
          </a:p>
          <a:p>
            <a:pPr lvl="2"/>
            <a:r>
              <a:rPr lang="de-DE" dirty="0" smtClean="0"/>
              <a:t>Kontrollmechanismen</a:t>
            </a:r>
            <a:r>
              <a:rPr lang="de-DE" baseline="0" dirty="0" smtClean="0"/>
              <a:t> im Framework ob z.B. Dateien schon vorhanden sind.</a:t>
            </a:r>
          </a:p>
        </p:txBody>
      </p:sp>
    </p:spTree>
    <p:extLst>
      <p:ext uri="{BB962C8B-B14F-4D97-AF65-F5344CB8AC3E}">
        <p14:creationId xmlns:p14="http://schemas.microsoft.com/office/powerpoint/2010/main" val="1492797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XML Datencontainer</a:t>
            </a:r>
          </a:p>
          <a:p>
            <a:pPr lvl="1"/>
            <a:r>
              <a:rPr lang="de-DE" dirty="0" smtClean="0"/>
              <a:t>Repräsentiert durch ein </a:t>
            </a:r>
            <a:r>
              <a:rPr lang="de-DE" dirty="0" err="1" smtClean="0"/>
              <a:t>Struct</a:t>
            </a:r>
            <a:endParaRPr lang="de-DE" dirty="0" smtClean="0"/>
          </a:p>
          <a:p>
            <a:pPr lvl="1"/>
            <a:r>
              <a:rPr lang="de-DE" dirty="0" err="1" smtClean="0"/>
              <a:t>Serialisierbar</a:t>
            </a:r>
            <a:r>
              <a:rPr lang="de-DE" dirty="0" smtClean="0"/>
              <a:t> über C# Mechanismen</a:t>
            </a:r>
          </a:p>
          <a:p>
            <a:pPr lvl="1"/>
            <a:r>
              <a:rPr lang="de-DE" dirty="0" smtClean="0"/>
              <a:t>Enthält</a:t>
            </a:r>
            <a:r>
              <a:rPr lang="de-DE" baseline="0" dirty="0" smtClean="0"/>
              <a:t> Daten zur „</a:t>
            </a:r>
            <a:r>
              <a:rPr lang="de-DE" baseline="0" dirty="0" err="1" smtClean="0"/>
              <a:t>Deliverable</a:t>
            </a:r>
            <a:r>
              <a:rPr lang="de-DE" baseline="0" dirty="0" smtClean="0"/>
              <a:t>“ / „Asset“ Code Relation.</a:t>
            </a:r>
          </a:p>
          <a:p>
            <a:pPr lvl="1"/>
            <a:r>
              <a:rPr lang="de-DE" baseline="0" dirty="0" smtClean="0"/>
              <a:t>Wird benötigt wenn ein Projekt im Editor geöffnet wird um Relationen wieder herzustellen.</a:t>
            </a:r>
          </a:p>
        </p:txBody>
      </p:sp>
    </p:spTree>
    <p:extLst>
      <p:ext uri="{BB962C8B-B14F-4D97-AF65-F5344CB8AC3E}">
        <p14:creationId xmlns:p14="http://schemas.microsoft.com/office/powerpoint/2010/main" val="1784599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lstStyle/>
          <a:p>
            <a:r>
              <a:rPr lang="de-DE" dirty="0" smtClean="0"/>
              <a:t>Überblick</a:t>
            </a:r>
          </a:p>
          <a:p>
            <a:pPr lvl="1"/>
            <a:r>
              <a:rPr lang="de-DE" dirty="0" smtClean="0"/>
              <a:t>Vorstellung</a:t>
            </a:r>
            <a:r>
              <a:rPr lang="de-DE" baseline="0" dirty="0" smtClean="0"/>
              <a:t> des</a:t>
            </a:r>
            <a:r>
              <a:rPr lang="de-DE" dirty="0" smtClean="0"/>
              <a:t> Themas</a:t>
            </a:r>
          </a:p>
          <a:p>
            <a:pPr lvl="1"/>
            <a:r>
              <a:rPr lang="de-DE" dirty="0" smtClean="0"/>
              <a:t>Ziele der Arbeit</a:t>
            </a:r>
          </a:p>
          <a:p>
            <a:pPr lvl="1"/>
            <a:r>
              <a:rPr lang="de-DE" dirty="0" smtClean="0"/>
              <a:t>Herangehensweise und Methodik</a:t>
            </a:r>
          </a:p>
          <a:p>
            <a:pPr lvl="1"/>
            <a:r>
              <a:rPr lang="de-DE" dirty="0" smtClean="0"/>
              <a:t>Problematik</a:t>
            </a:r>
          </a:p>
          <a:p>
            <a:pPr lvl="1"/>
            <a:r>
              <a:rPr lang="de-DE" dirty="0" smtClean="0"/>
              <a:t>Ergebnisse</a:t>
            </a:r>
          </a:p>
          <a:p>
            <a:pPr lvl="0"/>
            <a:r>
              <a:rPr lang="de-DE" dirty="0" smtClean="0"/>
              <a:t>Beantwortung der eingereichten Fragen</a:t>
            </a:r>
          </a:p>
          <a:p>
            <a:pPr lvl="0"/>
            <a:r>
              <a:rPr lang="de-DE" dirty="0" smtClean="0"/>
              <a:t>Fragen und Diskussion aus dem Auditorium</a:t>
            </a:r>
            <a:endParaRPr lang="de-DE" dirty="0"/>
          </a:p>
        </p:txBody>
      </p:sp>
    </p:spTree>
    <p:extLst>
      <p:ext uri="{BB962C8B-B14F-4D97-AF65-F5344CB8AC3E}">
        <p14:creationId xmlns:p14="http://schemas.microsoft.com/office/powerpoint/2010/main" val="4118849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Welche Vorteile ergeben sich aus diesem Lösungsweg?</a:t>
            </a:r>
          </a:p>
          <a:p>
            <a:pPr lvl="1"/>
            <a:r>
              <a:rPr lang="de-DE" dirty="0" smtClean="0"/>
              <a:t>Programmierer kann Objekte im Code instanziieren.</a:t>
            </a:r>
          </a:p>
          <a:p>
            <a:pPr lvl="1"/>
            <a:r>
              <a:rPr lang="de-DE" baseline="0" dirty="0" smtClean="0"/>
              <a:t>Relationsdaten automatisch vom </a:t>
            </a:r>
            <a:r>
              <a:rPr lang="de-DE" baseline="0" dirty="0" err="1" smtClean="0"/>
              <a:t>FuseeAT</a:t>
            </a:r>
            <a:r>
              <a:rPr lang="de-DE" baseline="0" dirty="0" smtClean="0"/>
              <a:t> generiert und behandelt.</a:t>
            </a:r>
          </a:p>
          <a:p>
            <a:pPr lvl="1"/>
            <a:r>
              <a:rPr lang="de-DE" baseline="0" dirty="0" smtClean="0"/>
              <a:t>Partial </a:t>
            </a:r>
            <a:r>
              <a:rPr lang="de-DE" baseline="0" dirty="0" err="1" smtClean="0"/>
              <a:t>Classes</a:t>
            </a:r>
            <a:r>
              <a:rPr lang="de-DE" baseline="0" dirty="0" smtClean="0"/>
              <a:t> trennen</a:t>
            </a:r>
            <a:r>
              <a:rPr lang="de-DE" dirty="0" smtClean="0"/>
              <a:t> generierten und manuellen Code.</a:t>
            </a:r>
            <a:endParaRPr lang="de-DE" baseline="0" dirty="0" smtClean="0"/>
          </a:p>
          <a:p>
            <a:pPr lvl="0"/>
            <a:r>
              <a:rPr lang="de-DE" dirty="0" smtClean="0"/>
              <a:t>Wie sieht diese</a:t>
            </a:r>
            <a:r>
              <a:rPr lang="de-DE" baseline="0" dirty="0" smtClean="0"/>
              <a:t> Repräsentation grafisch aus?</a:t>
            </a:r>
          </a:p>
          <a:p>
            <a:pPr lvl="1"/>
            <a:r>
              <a:rPr lang="de-DE" dirty="0" smtClean="0"/>
              <a:t>Das Schaubild verdeutlicht den Zusammenhang des Systems.</a:t>
            </a:r>
            <a:endParaRPr lang="de-DE" baseline="0" dirty="0" smtClean="0"/>
          </a:p>
        </p:txBody>
      </p:sp>
    </p:spTree>
    <p:extLst>
      <p:ext uri="{BB962C8B-B14F-4D97-AF65-F5344CB8AC3E}">
        <p14:creationId xmlns:p14="http://schemas.microsoft.com/office/powerpoint/2010/main" val="3003060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666" y="1853248"/>
            <a:ext cx="6762750" cy="3429000"/>
          </a:xfrm>
        </p:spPr>
      </p:pic>
    </p:spTree>
    <p:extLst>
      <p:ext uri="{BB962C8B-B14F-4D97-AF65-F5344CB8AC3E}">
        <p14:creationId xmlns:p14="http://schemas.microsoft.com/office/powerpoint/2010/main" val="2588284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Wie kann eine solche automatisiert generierte Brücke zwischen 3D-Modellierer und Programmierer funktionieren, </a:t>
            </a:r>
            <a:r>
              <a:rPr lang="de-DE" b="1" dirty="0" smtClean="0"/>
              <a:t>wenn:</a:t>
            </a:r>
          </a:p>
          <a:p>
            <a:pPr lvl="1"/>
            <a:r>
              <a:rPr lang="de-DE" b="1" dirty="0"/>
              <a:t>A: Programmierer und Modellierer nicht über das vollständige </a:t>
            </a:r>
            <a:r>
              <a:rPr lang="de-DE" b="1" dirty="0" err="1"/>
              <a:t>Toolset</a:t>
            </a:r>
            <a:r>
              <a:rPr lang="de-DE" b="1" dirty="0"/>
              <a:t> verfügen (Modellierer hat nur C4D, Programmierer hat nur Visual Studio)? </a:t>
            </a:r>
          </a:p>
          <a:p>
            <a:pPr lvl="1"/>
            <a:r>
              <a:rPr lang="de-DE" sz="1600" dirty="0"/>
              <a:t>B: Programmierer und Modellierer abwechselnd/gleichzeitig iterativ an ihren jeweiligen Bestandteilen arbeiten</a:t>
            </a:r>
            <a:r>
              <a:rPr lang="de-DE" sz="1600" dirty="0" smtClean="0"/>
              <a:t>?</a:t>
            </a:r>
          </a:p>
        </p:txBody>
      </p:sp>
    </p:spTree>
    <p:extLst>
      <p:ext uri="{BB962C8B-B14F-4D97-AF65-F5344CB8AC3E}">
        <p14:creationId xmlns:p14="http://schemas.microsoft.com/office/powerpoint/2010/main" val="968593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Das </a:t>
            </a:r>
            <a:r>
              <a:rPr lang="de-DE" dirty="0" err="1" smtClean="0"/>
              <a:t>Toolset</a:t>
            </a:r>
            <a:r>
              <a:rPr lang="de-DE" dirty="0" smtClean="0"/>
              <a:t> übernimmt das Eintragen von Projektpfaden im Visual Studio .</a:t>
            </a:r>
            <a:r>
              <a:rPr lang="de-DE" dirty="0" err="1" smtClean="0"/>
              <a:t>sln</a:t>
            </a:r>
            <a:r>
              <a:rPr lang="de-DE" dirty="0" smtClean="0"/>
              <a:t> Projekt.</a:t>
            </a:r>
          </a:p>
          <a:p>
            <a:pPr lvl="1"/>
            <a:r>
              <a:rPr lang="de-DE" dirty="0" smtClean="0"/>
              <a:t>Beim ersten generieren der Dateien.</a:t>
            </a:r>
          </a:p>
          <a:p>
            <a:pPr lvl="1"/>
            <a:r>
              <a:rPr lang="de-DE" dirty="0" smtClean="0"/>
              <a:t>Speichert </a:t>
            </a:r>
            <a:r>
              <a:rPr lang="de-DE" dirty="0" err="1" smtClean="0"/>
              <a:t>Deliverables</a:t>
            </a:r>
            <a:r>
              <a:rPr lang="de-DE" dirty="0" smtClean="0"/>
              <a:t> im Projektverzeichnis (</a:t>
            </a:r>
            <a:r>
              <a:rPr lang="de-DE" dirty="0" err="1" smtClean="0"/>
              <a:t>Vorraussetzung</a:t>
            </a:r>
            <a:r>
              <a:rPr lang="de-DE" dirty="0" smtClean="0"/>
              <a:t>)</a:t>
            </a:r>
          </a:p>
          <a:p>
            <a:r>
              <a:rPr lang="de-DE" dirty="0" smtClean="0"/>
              <a:t>Somit sind die Dateien im Visual Studio Projekt ansprechbar</a:t>
            </a:r>
          </a:p>
          <a:p>
            <a:pPr lvl="1"/>
            <a:r>
              <a:rPr lang="de-DE" dirty="0" smtClean="0"/>
              <a:t>Hierzu zählen:</a:t>
            </a:r>
          </a:p>
          <a:p>
            <a:pPr lvl="2"/>
            <a:r>
              <a:rPr lang="de-DE" dirty="0" err="1" smtClean="0"/>
              <a:t>Deliverable</a:t>
            </a:r>
            <a:r>
              <a:rPr lang="de-DE" dirty="0" smtClean="0"/>
              <a:t> Dateien  (.</a:t>
            </a:r>
            <a:r>
              <a:rPr lang="de-DE" dirty="0" err="1" smtClean="0"/>
              <a:t>obj</a:t>
            </a:r>
            <a:r>
              <a:rPr lang="de-DE" dirty="0" smtClean="0"/>
              <a:t>, .</a:t>
            </a:r>
            <a:r>
              <a:rPr lang="de-DE" dirty="0" err="1" smtClean="0"/>
              <a:t>fbx</a:t>
            </a:r>
            <a:r>
              <a:rPr lang="de-DE" dirty="0" smtClean="0"/>
              <a:t>, etc.)</a:t>
            </a:r>
          </a:p>
          <a:p>
            <a:pPr lvl="2"/>
            <a:r>
              <a:rPr lang="de-DE" dirty="0" smtClean="0"/>
              <a:t>Generierte Partial </a:t>
            </a:r>
            <a:r>
              <a:rPr lang="de-DE" dirty="0" err="1" smtClean="0"/>
              <a:t>Classes</a:t>
            </a:r>
            <a:r>
              <a:rPr lang="de-DE" dirty="0" smtClean="0"/>
              <a:t>	</a:t>
            </a:r>
          </a:p>
          <a:p>
            <a:r>
              <a:rPr lang="de-DE" dirty="0" smtClean="0"/>
              <a:t>Bedingungen hierfür:</a:t>
            </a:r>
          </a:p>
          <a:p>
            <a:pPr lvl="1"/>
            <a:r>
              <a:rPr lang="de-DE" dirty="0" smtClean="0"/>
              <a:t>Tool kann die Pfade der Objekte Abfragen und hat Zugriff auf das Dateisystem (Cinema 4D API ermöglicht das).</a:t>
            </a:r>
          </a:p>
          <a:p>
            <a:endParaRPr lang="de-DE" dirty="0"/>
          </a:p>
        </p:txBody>
      </p:sp>
    </p:spTree>
    <p:extLst>
      <p:ext uri="{BB962C8B-B14F-4D97-AF65-F5344CB8AC3E}">
        <p14:creationId xmlns:p14="http://schemas.microsoft.com/office/powerpoint/2010/main" val="1384580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Wie kann eine solche automatisiert generierte Brücke zwischen 3D-Modellierer und Programmierer funktionieren, </a:t>
            </a:r>
            <a:r>
              <a:rPr lang="de-DE" b="1" dirty="0" smtClean="0"/>
              <a:t>wenn:</a:t>
            </a:r>
          </a:p>
          <a:p>
            <a:pPr lvl="1"/>
            <a:r>
              <a:rPr lang="de-DE" sz="1600" dirty="0"/>
              <a:t>A: Programmierer und Modellierer nicht über das vollständige </a:t>
            </a:r>
            <a:r>
              <a:rPr lang="de-DE" sz="1600" dirty="0" err="1"/>
              <a:t>Toolset</a:t>
            </a:r>
            <a:r>
              <a:rPr lang="de-DE" sz="1600" dirty="0"/>
              <a:t> verfügen (Modellierer hat nur C4D, Programmierer hat nur Visual Studio)? </a:t>
            </a:r>
          </a:p>
          <a:p>
            <a:pPr lvl="1"/>
            <a:r>
              <a:rPr lang="de-DE" b="1" dirty="0"/>
              <a:t>B: Programmierer und Modellierer abwechselnd/gleichzeitig iterativ an ihren jeweiligen Bestandteilen arbeiten</a:t>
            </a:r>
            <a:r>
              <a:rPr lang="de-DE" b="1" dirty="0" smtClean="0"/>
              <a:t>?</a:t>
            </a:r>
          </a:p>
        </p:txBody>
      </p:sp>
    </p:spTree>
    <p:extLst>
      <p:ext uri="{BB962C8B-B14F-4D97-AF65-F5344CB8AC3E}">
        <p14:creationId xmlns:p14="http://schemas.microsoft.com/office/powerpoint/2010/main" val="2838863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lnSpcReduction="10000"/>
          </a:bodyPr>
          <a:lstStyle/>
          <a:p>
            <a:r>
              <a:rPr lang="de-DE" dirty="0" smtClean="0"/>
              <a:t>Voraussetzung für die Funktionalität der folgenden Lösung</a:t>
            </a:r>
          </a:p>
          <a:p>
            <a:pPr lvl="1"/>
            <a:r>
              <a:rPr lang="de-DE" dirty="0" smtClean="0"/>
              <a:t>Ist ein funktionierendes Versionskontrollsystem und eine geordnete Projektstruktur</a:t>
            </a:r>
          </a:p>
          <a:p>
            <a:r>
              <a:rPr lang="de-DE" dirty="0" smtClean="0"/>
              <a:t>Es wird GIT als Versionskontrollsystem angenommen weil:</a:t>
            </a:r>
          </a:p>
          <a:p>
            <a:pPr lvl="1"/>
            <a:r>
              <a:rPr lang="de-DE" dirty="0" err="1" smtClean="0"/>
              <a:t>Git</a:t>
            </a:r>
            <a:r>
              <a:rPr lang="de-DE" dirty="0" smtClean="0"/>
              <a:t> weit verbreitet ist.</a:t>
            </a:r>
          </a:p>
          <a:p>
            <a:pPr lvl="1"/>
            <a:r>
              <a:rPr lang="de-DE" dirty="0" err="1" smtClean="0"/>
              <a:t>Git</a:t>
            </a:r>
            <a:r>
              <a:rPr lang="de-DE" dirty="0" smtClean="0"/>
              <a:t> bereits in der </a:t>
            </a:r>
            <a:r>
              <a:rPr lang="de-DE" dirty="0" err="1" smtClean="0"/>
              <a:t>Fusee</a:t>
            </a:r>
            <a:r>
              <a:rPr lang="de-DE" dirty="0" smtClean="0"/>
              <a:t> Entwicklung verwendet wird.</a:t>
            </a:r>
          </a:p>
          <a:p>
            <a:pPr lvl="1"/>
            <a:r>
              <a:rPr lang="de-DE" dirty="0" smtClean="0"/>
              <a:t>Die Konzepte der Versionskontrollsysteme sich für einfache Anwender wenig unterscheiden.</a:t>
            </a:r>
          </a:p>
          <a:p>
            <a:r>
              <a:rPr lang="de-DE" dirty="0" smtClean="0"/>
              <a:t>Der Prozess des abwechselnden Arbeitens inkludiert</a:t>
            </a:r>
          </a:p>
          <a:p>
            <a:pPr lvl="1"/>
            <a:r>
              <a:rPr lang="de-DE" dirty="0" smtClean="0"/>
              <a:t>Hinzufügen von Dateien zum Versionskontrollsystem.</a:t>
            </a:r>
          </a:p>
          <a:p>
            <a:pPr lvl="1"/>
            <a:r>
              <a:rPr lang="de-DE" dirty="0" smtClean="0"/>
              <a:t>Übertragen der Dateien zu anderen Mitarbeitern.</a:t>
            </a:r>
          </a:p>
        </p:txBody>
      </p:sp>
    </p:spTree>
    <p:extLst>
      <p:ext uri="{BB962C8B-B14F-4D97-AF65-F5344CB8AC3E}">
        <p14:creationId xmlns:p14="http://schemas.microsoft.com/office/powerpoint/2010/main" val="1663018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a:bodyPr>
          <a:lstStyle/>
          <a:p>
            <a:r>
              <a:rPr lang="de-DE" dirty="0" smtClean="0"/>
              <a:t>Partial </a:t>
            </a:r>
            <a:r>
              <a:rPr lang="de-DE" dirty="0" err="1" smtClean="0"/>
              <a:t>Classes</a:t>
            </a:r>
            <a:r>
              <a:rPr lang="de-DE" dirty="0" smtClean="0"/>
              <a:t> verhindern Probleme durch Konflikte</a:t>
            </a:r>
          </a:p>
          <a:p>
            <a:pPr lvl="1"/>
            <a:r>
              <a:rPr lang="de-DE" dirty="0" smtClean="0"/>
              <a:t>Der Programmierer bearbeitet nur  die manuelle Datei.</a:t>
            </a:r>
          </a:p>
          <a:p>
            <a:pPr lvl="1"/>
            <a:r>
              <a:rPr lang="de-DE" dirty="0" smtClean="0"/>
              <a:t>Das Tool greift nur auf den generierten Teil der Klasse zu.</a:t>
            </a:r>
          </a:p>
          <a:p>
            <a:r>
              <a:rPr lang="de-DE" dirty="0" smtClean="0"/>
              <a:t>Problematik ergibt sich nur in der Handhabung der Projektdateien</a:t>
            </a:r>
          </a:p>
          <a:p>
            <a:pPr lvl="1"/>
            <a:r>
              <a:rPr lang="de-DE" dirty="0" smtClean="0"/>
              <a:t>Designer muss seine Dateien erst zur Verfügung stellen.</a:t>
            </a:r>
          </a:p>
          <a:p>
            <a:pPr lvl="1"/>
            <a:r>
              <a:rPr lang="de-DE" dirty="0" smtClean="0"/>
              <a:t>Tool muss korrekte Pfade übergeben.</a:t>
            </a:r>
          </a:p>
        </p:txBody>
      </p:sp>
    </p:spTree>
    <p:extLst>
      <p:ext uri="{BB962C8B-B14F-4D97-AF65-F5344CB8AC3E}">
        <p14:creationId xmlns:p14="http://schemas.microsoft.com/office/powerpoint/2010/main" val="1938138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a:t>Sollten sich Daten ändern so</a:t>
            </a:r>
          </a:p>
          <a:p>
            <a:pPr lvl="1"/>
            <a:r>
              <a:rPr lang="de-DE" dirty="0"/>
              <a:t>Kann das </a:t>
            </a:r>
            <a:r>
              <a:rPr lang="de-DE" dirty="0" err="1"/>
              <a:t>FuseeAT</a:t>
            </a:r>
            <a:r>
              <a:rPr lang="de-DE" dirty="0"/>
              <a:t> diese im generierten Teil updaten</a:t>
            </a:r>
          </a:p>
          <a:p>
            <a:pPr lvl="1"/>
            <a:r>
              <a:rPr lang="de-DE" dirty="0"/>
              <a:t>Kann der nächste Commit diese Dateien dem Programmierer zur Verfügung stellen.</a:t>
            </a:r>
          </a:p>
          <a:p>
            <a:r>
              <a:rPr lang="de-DE" dirty="0" smtClean="0"/>
              <a:t>XML</a:t>
            </a:r>
            <a:r>
              <a:rPr lang="de-DE" baseline="0" dirty="0" smtClean="0"/>
              <a:t> </a:t>
            </a:r>
            <a:r>
              <a:rPr lang="de-DE" dirty="0" smtClean="0"/>
              <a:t>Datencontainer unterstützen Programmierer</a:t>
            </a:r>
          </a:p>
          <a:p>
            <a:pPr lvl="1"/>
            <a:r>
              <a:rPr lang="de-DE" dirty="0" smtClean="0"/>
              <a:t>Werden von </a:t>
            </a:r>
            <a:r>
              <a:rPr lang="de-DE" dirty="0" err="1" smtClean="0"/>
              <a:t>FuseeAT</a:t>
            </a:r>
            <a:r>
              <a:rPr lang="de-DE" dirty="0" smtClean="0"/>
              <a:t> aktualisiert.</a:t>
            </a:r>
          </a:p>
          <a:p>
            <a:pPr lvl="1"/>
            <a:r>
              <a:rPr lang="de-DE" dirty="0" smtClean="0"/>
              <a:t>Können zur Not vom Programmierer angepasst werden.</a:t>
            </a:r>
          </a:p>
          <a:p>
            <a:pPr lvl="1"/>
            <a:r>
              <a:rPr lang="de-DE" dirty="0" smtClean="0"/>
              <a:t>Updaten gleichzeitig indirekt den generierten Code beim nächsten verwenden des Editors.</a:t>
            </a:r>
            <a:endParaRPr lang="de-DE" dirty="0"/>
          </a:p>
        </p:txBody>
      </p:sp>
    </p:spTree>
    <p:extLst>
      <p:ext uri="{BB962C8B-B14F-4D97-AF65-F5344CB8AC3E}">
        <p14:creationId xmlns:p14="http://schemas.microsoft.com/office/powerpoint/2010/main" val="4167901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Abschluss</a:t>
            </a:r>
            <a:endParaRPr lang="de-DE" dirty="0"/>
          </a:p>
        </p:txBody>
      </p:sp>
      <p:sp>
        <p:nvSpPr>
          <p:cNvPr id="3" name="Inhaltsplatzhalter 2"/>
          <p:cNvSpPr>
            <a:spLocks noGrp="1"/>
          </p:cNvSpPr>
          <p:nvPr>
            <p:ph idx="1"/>
          </p:nvPr>
        </p:nvSpPr>
        <p:spPr/>
        <p:txBody>
          <a:bodyPr/>
          <a:lstStyle/>
          <a:p>
            <a:r>
              <a:rPr lang="de-DE" dirty="0" smtClean="0"/>
              <a:t>Fragen und Diskussion des Auditoriums.</a:t>
            </a:r>
          </a:p>
        </p:txBody>
      </p:sp>
    </p:spTree>
    <p:extLst>
      <p:ext uri="{BB962C8B-B14F-4D97-AF65-F5344CB8AC3E}">
        <p14:creationId xmlns:p14="http://schemas.microsoft.com/office/powerpoint/2010/main" val="1620754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Verabschiedung und Dank</a:t>
            </a:r>
            <a:endParaRPr lang="de-DE" dirty="0"/>
          </a:p>
        </p:txBody>
      </p:sp>
      <p:sp>
        <p:nvSpPr>
          <p:cNvPr id="3" name="Inhaltsplatzhalter 2"/>
          <p:cNvSpPr>
            <a:spLocks noGrp="1"/>
          </p:cNvSpPr>
          <p:nvPr>
            <p:ph idx="1"/>
          </p:nvPr>
        </p:nvSpPr>
        <p:spPr/>
        <p:txBody>
          <a:bodyPr/>
          <a:lstStyle/>
          <a:p>
            <a:r>
              <a:rPr lang="de-DE" dirty="0" smtClean="0"/>
              <a:t>Vielen</a:t>
            </a:r>
            <a:r>
              <a:rPr lang="de-DE" baseline="0" dirty="0" smtClean="0"/>
              <a:t> Dank an die Betreuer der Arbeit für ihre Unterstützung.</a:t>
            </a:r>
          </a:p>
          <a:p>
            <a:r>
              <a:rPr lang="de-DE" baseline="0" dirty="0" smtClean="0"/>
              <a:t>Vielen Dank an die Fakultät Digitale Medien für die Unterstützung in meiner Tätigkeit als Akademischer Mitarbeiter während des Bearbeitungszeitraums.</a:t>
            </a:r>
          </a:p>
        </p:txBody>
      </p:sp>
    </p:spTree>
    <p:extLst>
      <p:ext uri="{BB962C8B-B14F-4D97-AF65-F5344CB8AC3E}">
        <p14:creationId xmlns:p14="http://schemas.microsoft.com/office/powerpoint/2010/main" val="1386344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200" b="0" i="0" kern="1200" dirty="0" smtClean="0">
                <a:solidFill>
                  <a:schemeClr val="tx2"/>
                </a:solidFill>
                <a:effectLst/>
                <a:latin typeface="+mj-lt"/>
                <a:ea typeface="+mj-ea"/>
                <a:cs typeface="+mj-cs"/>
              </a:rPr>
              <a:t>Vorstellung des Themas</a:t>
            </a:r>
            <a:endParaRPr lang="de-DE" dirty="0"/>
          </a:p>
        </p:txBody>
      </p:sp>
      <p:sp>
        <p:nvSpPr>
          <p:cNvPr id="3" name="Inhaltsplatzhalter 2"/>
          <p:cNvSpPr>
            <a:spLocks noGrp="1"/>
          </p:cNvSpPr>
          <p:nvPr>
            <p:ph idx="1"/>
          </p:nvPr>
        </p:nvSpPr>
        <p:spPr/>
        <p:txBody>
          <a:bodyPr>
            <a:normAutofit/>
          </a:bodyPr>
          <a:lstStyle/>
          <a:p>
            <a:pPr marL="342900" marR="0" lvl="2"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2400" b="1" i="0" kern="1200" dirty="0" smtClean="0">
                <a:solidFill>
                  <a:schemeClr val="tx1"/>
                </a:solidFill>
                <a:effectLst/>
                <a:latin typeface="+mj-lt"/>
                <a:ea typeface="+mj-ea"/>
                <a:cs typeface="+mj-cs"/>
              </a:rPr>
              <a:t>„Analyse des Game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Entwicklungsprozesses und Konzeption eines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Frameworks“.</a:t>
            </a:r>
          </a:p>
        </p:txBody>
      </p:sp>
    </p:spTree>
    <p:extLst>
      <p:ext uri="{BB962C8B-B14F-4D97-AF65-F5344CB8AC3E}">
        <p14:creationId xmlns:p14="http://schemas.microsoft.com/office/powerpoint/2010/main" val="2081582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de-DE" dirty="0" smtClean="0"/>
              <a:t>Erläuterung der Fragestellung</a:t>
            </a:r>
            <a:endParaRPr lang="de-DE" dirty="0"/>
          </a:p>
        </p:txBody>
      </p:sp>
      <p:sp>
        <p:nvSpPr>
          <p:cNvPr id="3" name="Inhaltsplatzhalter 2"/>
          <p:cNvSpPr>
            <a:spLocks noGrp="1"/>
          </p:cNvSpPr>
          <p:nvPr>
            <p:ph idx="1"/>
          </p:nvPr>
        </p:nvSpPr>
        <p:spPr/>
        <p:txBody>
          <a:bodyPr/>
          <a:lstStyle/>
          <a:p>
            <a:r>
              <a:rPr lang="de-DE" dirty="0" smtClean="0"/>
              <a:t>Wie funktioniert der Tool Entwicklungs-</a:t>
            </a:r>
            <a:r>
              <a:rPr lang="de-DE" baseline="0" dirty="0" smtClean="0"/>
              <a:t> und Konzeptionsprozess?</a:t>
            </a:r>
          </a:p>
          <a:p>
            <a:r>
              <a:rPr lang="de-DE" baseline="0" dirty="0" smtClean="0"/>
              <a:t>Tools konzeptionell und </a:t>
            </a:r>
            <a:r>
              <a:rPr lang="de-DE" sz="2000" b="0" i="0" kern="1200" baseline="0" dirty="0" smtClean="0">
                <a:solidFill>
                  <a:schemeClr val="tx1"/>
                </a:solidFill>
                <a:effectLst/>
                <a:latin typeface="+mj-lt"/>
                <a:ea typeface="+mj-ea"/>
                <a:cs typeface="+mj-cs"/>
              </a:rPr>
              <a:t>technisch </a:t>
            </a:r>
            <a:r>
              <a:rPr lang="de-DE" baseline="0" dirty="0" smtClean="0"/>
              <a:t>nach Entwicklergruppen trennen?</a:t>
            </a:r>
          </a:p>
          <a:p>
            <a:r>
              <a:rPr lang="de-DE" baseline="0" dirty="0" smtClean="0"/>
              <a:t>Bestehende Software um </a:t>
            </a:r>
            <a:r>
              <a:rPr lang="de-DE" baseline="0" dirty="0" err="1" smtClean="0"/>
              <a:t>Authoring</a:t>
            </a:r>
            <a:r>
              <a:rPr lang="de-DE" baseline="0" dirty="0" smtClean="0"/>
              <a:t>-Funktionalität erweitern?</a:t>
            </a:r>
          </a:p>
          <a:p>
            <a:r>
              <a:rPr lang="de-DE" baseline="0" dirty="0" smtClean="0"/>
              <a:t>Wiederverwendung bereits bestehender Software?</a:t>
            </a:r>
          </a:p>
          <a:p>
            <a:pPr marL="342900" marR="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2000" b="0" i="0" kern="1200" baseline="0" dirty="0" smtClean="0">
                <a:solidFill>
                  <a:schemeClr val="tx1"/>
                </a:solidFill>
                <a:effectLst/>
                <a:latin typeface="+mj-lt"/>
                <a:ea typeface="+mj-ea"/>
                <a:cs typeface="+mj-cs"/>
              </a:rPr>
              <a:t>Ein </a:t>
            </a:r>
            <a:r>
              <a:rPr lang="de-DE" sz="2000" b="0" i="0" kern="1200" baseline="0" dirty="0" err="1" smtClean="0">
                <a:solidFill>
                  <a:schemeClr val="tx1"/>
                </a:solidFill>
                <a:effectLst/>
                <a:latin typeface="+mj-lt"/>
                <a:ea typeface="+mj-ea"/>
                <a:cs typeface="+mj-cs"/>
              </a:rPr>
              <a:t>Authoring</a:t>
            </a:r>
            <a:r>
              <a:rPr lang="de-DE" sz="2000" b="0" i="0" kern="1200" baseline="0" dirty="0" smtClean="0">
                <a:solidFill>
                  <a:schemeClr val="tx1"/>
                </a:solidFill>
                <a:effectLst/>
                <a:latin typeface="+mj-lt"/>
                <a:ea typeface="+mj-ea"/>
                <a:cs typeface="+mj-cs"/>
              </a:rPr>
              <a:t> Tool für die </a:t>
            </a:r>
            <a:r>
              <a:rPr lang="de-DE" sz="2000" b="0" i="0" kern="1200" baseline="0" dirty="0" err="1" smtClean="0">
                <a:solidFill>
                  <a:schemeClr val="tx1"/>
                </a:solidFill>
                <a:effectLst/>
                <a:latin typeface="+mj-lt"/>
                <a:ea typeface="+mj-ea"/>
                <a:cs typeface="+mj-cs"/>
              </a:rPr>
              <a:t>Fusee</a:t>
            </a:r>
            <a:r>
              <a:rPr lang="de-DE" sz="2000" b="0" i="0" kern="1200" baseline="0" dirty="0" smtClean="0">
                <a:solidFill>
                  <a:schemeClr val="tx1"/>
                </a:solidFill>
                <a:effectLst/>
                <a:latin typeface="+mj-lt"/>
                <a:ea typeface="+mj-ea"/>
                <a:cs typeface="+mj-cs"/>
              </a:rPr>
              <a:t> Engine in Verbindung mit Cinema 4D?</a:t>
            </a:r>
            <a:endParaRPr lang="de-DE" sz="2000" dirty="0" smtClean="0">
              <a:effectLst/>
            </a:endParaRPr>
          </a:p>
        </p:txBody>
      </p:sp>
    </p:spTree>
    <p:extLst>
      <p:ext uri="{BB962C8B-B14F-4D97-AF65-F5344CB8AC3E}">
        <p14:creationId xmlns:p14="http://schemas.microsoft.com/office/powerpoint/2010/main" val="2093564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 der</a:t>
            </a:r>
            <a:r>
              <a:rPr lang="de-DE" baseline="0" dirty="0" smtClean="0"/>
              <a:t> Arbeit</a:t>
            </a:r>
            <a:endParaRPr lang="de-DE" dirty="0"/>
          </a:p>
        </p:txBody>
      </p:sp>
      <p:sp>
        <p:nvSpPr>
          <p:cNvPr id="3" name="Inhaltsplatzhalter 2"/>
          <p:cNvSpPr>
            <a:spLocks noGrp="1"/>
          </p:cNvSpPr>
          <p:nvPr>
            <p:ph idx="1"/>
          </p:nvPr>
        </p:nvSpPr>
        <p:spPr/>
        <p:txBody>
          <a:bodyPr/>
          <a:lstStyle/>
          <a:p>
            <a:r>
              <a:rPr lang="de-DE" dirty="0" smtClean="0"/>
              <a:t>Was war das Ziel?</a:t>
            </a:r>
          </a:p>
          <a:p>
            <a:pPr lvl="1"/>
            <a:r>
              <a:rPr lang="de-DE" dirty="0" smtClean="0"/>
              <a:t>Untersuchen des Entwicklungsprozesses und bereits erhältlicher Tools.</a:t>
            </a:r>
          </a:p>
          <a:p>
            <a:pPr lvl="1"/>
            <a:r>
              <a:rPr lang="de-DE" dirty="0" smtClean="0"/>
              <a:t>Daraus folgend</a:t>
            </a:r>
            <a:r>
              <a:rPr lang="de-DE" baseline="0" dirty="0" smtClean="0"/>
              <a:t> </a:t>
            </a:r>
            <a:r>
              <a:rPr lang="de-DE" baseline="0" dirty="0" smtClean="0">
                <a:sym typeface="Wingdings" panose="05000000000000000000" pitchFamily="2" charset="2"/>
              </a:rPr>
              <a:t> </a:t>
            </a:r>
            <a:r>
              <a:rPr lang="de-DE" dirty="0" smtClean="0"/>
              <a:t>Konzeption eines neuen Tools und Umsetzung eines Prototyps soweit möglich.</a:t>
            </a:r>
          </a:p>
          <a:p>
            <a:pPr lvl="1"/>
            <a:r>
              <a:rPr lang="de-DE" dirty="0" smtClean="0"/>
              <a:t>Verwendet werden sollten die </a:t>
            </a:r>
            <a:r>
              <a:rPr lang="de-DE" dirty="0" err="1" smtClean="0"/>
              <a:t>Fusee</a:t>
            </a:r>
            <a:r>
              <a:rPr lang="de-DE" dirty="0" smtClean="0"/>
              <a:t> Engine und Cinema 4D.</a:t>
            </a:r>
          </a:p>
        </p:txBody>
      </p:sp>
    </p:spTree>
    <p:extLst>
      <p:ext uri="{BB962C8B-B14F-4D97-AF65-F5344CB8AC3E}">
        <p14:creationId xmlns:p14="http://schemas.microsoft.com/office/powerpoint/2010/main" val="1586592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Verwendete Tools und Software</a:t>
            </a:r>
            <a:endParaRPr lang="de-DE" dirty="0"/>
          </a:p>
        </p:txBody>
      </p:sp>
      <p:sp>
        <p:nvSpPr>
          <p:cNvPr id="3" name="Inhaltsplatzhalter 2"/>
          <p:cNvSpPr>
            <a:spLocks noGrp="1"/>
          </p:cNvSpPr>
          <p:nvPr>
            <p:ph idx="1"/>
          </p:nvPr>
        </p:nvSpPr>
        <p:spPr/>
        <p:txBody>
          <a:bodyPr>
            <a:normAutofit fontScale="85000" lnSpcReduction="20000"/>
          </a:bodyPr>
          <a:lstStyle/>
          <a:p>
            <a:r>
              <a:rPr lang="de-DE" dirty="0" smtClean="0"/>
              <a:t>Cinema 4D</a:t>
            </a:r>
          </a:p>
          <a:p>
            <a:pPr lvl="1"/>
            <a:r>
              <a:rPr lang="de-DE" dirty="0" smtClean="0"/>
              <a:t>Entwickler: </a:t>
            </a:r>
            <a:r>
              <a:rPr lang="de-DE" dirty="0" err="1" smtClean="0"/>
              <a:t>Maxon</a:t>
            </a:r>
            <a:endParaRPr lang="de-DE" dirty="0" smtClean="0"/>
          </a:p>
          <a:p>
            <a:pPr lvl="1"/>
            <a:r>
              <a:rPr lang="de-DE" dirty="0" smtClean="0"/>
              <a:t>Proprietäre 3D Modeling Software</a:t>
            </a:r>
          </a:p>
          <a:p>
            <a:pPr lvl="1"/>
            <a:r>
              <a:rPr lang="de-DE" dirty="0" smtClean="0"/>
              <a:t>Wird verwendet als: Welteditor und Benutzerschnittstelle</a:t>
            </a:r>
          </a:p>
          <a:p>
            <a:r>
              <a:rPr lang="de-DE" dirty="0" err="1" smtClean="0"/>
              <a:t>Fusee</a:t>
            </a:r>
            <a:endParaRPr lang="de-DE" dirty="0" smtClean="0"/>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baseline="0" dirty="0" smtClean="0">
                <a:solidFill>
                  <a:schemeClr val="tx1"/>
                </a:solidFill>
                <a:effectLst/>
                <a:latin typeface="+mj-lt"/>
                <a:ea typeface="+mj-ea"/>
                <a:cs typeface="+mj-cs"/>
              </a:rPr>
              <a:t>Furtwangen University Simulation </a:t>
            </a:r>
            <a:r>
              <a:rPr lang="de-DE" sz="1800" b="0" i="0" kern="1200" baseline="0" dirty="0" err="1" smtClean="0">
                <a:solidFill>
                  <a:schemeClr val="tx1"/>
                </a:solidFill>
                <a:effectLst/>
                <a:latin typeface="+mj-lt"/>
                <a:ea typeface="+mj-ea"/>
                <a:cs typeface="+mj-cs"/>
              </a:rPr>
              <a:t>and</a:t>
            </a:r>
            <a:r>
              <a:rPr lang="de-DE" sz="1800" b="0" i="0" kern="1200" baseline="0" dirty="0" smtClean="0">
                <a:solidFill>
                  <a:schemeClr val="tx1"/>
                </a:solidFill>
                <a:effectLst/>
                <a:latin typeface="+mj-lt"/>
                <a:ea typeface="+mj-ea"/>
                <a:cs typeface="+mj-cs"/>
              </a:rPr>
              <a:t> Entertainment Engine</a:t>
            </a:r>
            <a:endParaRPr lang="de-DE" sz="1800" dirty="0" smtClean="0">
              <a:effectLst/>
            </a:endParaRPr>
          </a:p>
          <a:p>
            <a:pPr lvl="1"/>
            <a:r>
              <a:rPr lang="de-DE" dirty="0" smtClean="0"/>
              <a:t>Open Source 3D</a:t>
            </a:r>
            <a:r>
              <a:rPr lang="de-DE" baseline="0" dirty="0" smtClean="0"/>
              <a:t> Engine</a:t>
            </a:r>
          </a:p>
          <a:p>
            <a:pPr lvl="1"/>
            <a:r>
              <a:rPr lang="de-DE" baseline="0" dirty="0" smtClean="0"/>
              <a:t>Entwickler:</a:t>
            </a:r>
          </a:p>
          <a:p>
            <a:pPr lvl="2"/>
            <a:r>
              <a:rPr lang="de-DE" baseline="0" dirty="0" smtClean="0"/>
              <a:t>Prof. C. Müller</a:t>
            </a:r>
          </a:p>
          <a:p>
            <a:pPr lvl="2"/>
            <a:r>
              <a:rPr lang="de-DE" baseline="0" dirty="0" smtClean="0"/>
              <a:t>Projektgruppen der Studierenden der HFU.</a:t>
            </a:r>
          </a:p>
          <a:p>
            <a:r>
              <a:rPr lang="de-DE" dirty="0" smtClean="0"/>
              <a:t>Das Projekt </a:t>
            </a:r>
            <a:r>
              <a:rPr lang="de-DE" dirty="0" err="1" smtClean="0"/>
              <a:t>Uniplug</a:t>
            </a:r>
            <a:endParaRPr lang="de-DE" dirty="0" smtClean="0"/>
          </a:p>
          <a:p>
            <a:pPr lvl="1"/>
            <a:r>
              <a:rPr lang="de-DE" dirty="0" smtClean="0"/>
              <a:t>Ermöglicht das Entwickeln</a:t>
            </a:r>
            <a:r>
              <a:rPr lang="de-DE" baseline="0" dirty="0" smtClean="0"/>
              <a:t> von C# </a:t>
            </a:r>
            <a:r>
              <a:rPr lang="de-DE" baseline="0" dirty="0" err="1" smtClean="0"/>
              <a:t>Plugins</a:t>
            </a:r>
            <a:r>
              <a:rPr lang="de-DE" baseline="0" dirty="0" smtClean="0"/>
              <a:t> für Cinema 4D.</a:t>
            </a:r>
          </a:p>
          <a:p>
            <a:pPr lvl="1"/>
            <a:r>
              <a:rPr lang="de-DE" baseline="0" dirty="0" smtClean="0"/>
              <a:t>In die </a:t>
            </a:r>
            <a:r>
              <a:rPr lang="de-DE" baseline="0" dirty="0" err="1" smtClean="0"/>
              <a:t>Codebase</a:t>
            </a:r>
            <a:r>
              <a:rPr lang="de-DE" baseline="0" dirty="0" smtClean="0"/>
              <a:t> von </a:t>
            </a:r>
            <a:r>
              <a:rPr lang="de-DE" baseline="0" dirty="0" err="1" smtClean="0"/>
              <a:t>Fusee</a:t>
            </a:r>
            <a:r>
              <a:rPr lang="de-DE" baseline="0" dirty="0" smtClean="0"/>
              <a:t> integriert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583718">
            <a:off x="8779245" y="2899177"/>
            <a:ext cx="4380952" cy="4380952"/>
          </a:xfrm>
          <a:prstGeom prst="rect">
            <a:avLst/>
          </a:prstGeom>
        </p:spPr>
      </p:pic>
    </p:spTree>
    <p:extLst>
      <p:ext uri="{BB962C8B-B14F-4D97-AF65-F5344CB8AC3E}">
        <p14:creationId xmlns:p14="http://schemas.microsoft.com/office/powerpoint/2010/main" val="3748477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Herangehensweise</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Betrachtung von</a:t>
            </a:r>
            <a:r>
              <a:rPr lang="de-DE" baseline="0" dirty="0" smtClean="0"/>
              <a:t> Referenzmodellen im Entwicklungsprozess</a:t>
            </a:r>
          </a:p>
          <a:p>
            <a:pPr lvl="1"/>
            <a:r>
              <a:rPr lang="de-DE" dirty="0" smtClean="0"/>
              <a:t>Theoretische Analyse</a:t>
            </a:r>
          </a:p>
          <a:p>
            <a:pPr lvl="0"/>
            <a:r>
              <a:rPr lang="de-DE" dirty="0" smtClean="0"/>
              <a:t>Untersuchung</a:t>
            </a:r>
            <a:r>
              <a:rPr lang="de-DE" baseline="0" dirty="0" smtClean="0"/>
              <a:t> beliebter und erfolgreicher Editoren und Frameworks</a:t>
            </a:r>
          </a:p>
          <a:p>
            <a:pPr lvl="1"/>
            <a:r>
              <a:rPr lang="de-DE" dirty="0" smtClean="0"/>
              <a:t>Induktion – Ableitung der Funktionalität von speziellen Tools und herausarbeiten</a:t>
            </a:r>
            <a:r>
              <a:rPr lang="de-DE" baseline="0" dirty="0" smtClean="0"/>
              <a:t> von allgemeingültigen Notwendigkeiten und Features</a:t>
            </a:r>
          </a:p>
          <a:p>
            <a:pPr lvl="0"/>
            <a:r>
              <a:rPr lang="de-DE" dirty="0" smtClean="0"/>
              <a:t>Konzeption eines Frameworks</a:t>
            </a:r>
          </a:p>
          <a:p>
            <a:pPr lvl="1"/>
            <a:r>
              <a:rPr lang="de-DE" dirty="0" smtClean="0"/>
              <a:t>Konzeption mit Hilfe von Methoden</a:t>
            </a:r>
            <a:r>
              <a:rPr lang="de-DE" baseline="0" dirty="0" smtClean="0"/>
              <a:t> des Software Engineering in Adaption für die </a:t>
            </a:r>
            <a:r>
              <a:rPr lang="de-DE" baseline="0" dirty="0" err="1" smtClean="0"/>
              <a:t>Fusee</a:t>
            </a:r>
            <a:r>
              <a:rPr lang="de-DE" baseline="0" dirty="0" smtClean="0"/>
              <a:t> Engine</a:t>
            </a:r>
          </a:p>
          <a:p>
            <a:pPr lvl="1"/>
            <a:r>
              <a:rPr lang="de-DE" baseline="0" dirty="0" smtClean="0"/>
              <a:t>Deduktion – Aus den allgemeingültigen Ergebnissen etwas spezielles konzipieren.</a:t>
            </a:r>
          </a:p>
          <a:p>
            <a:pPr lvl="0"/>
            <a:r>
              <a:rPr lang="de-DE" dirty="0" smtClean="0"/>
              <a:t>Implementierung der Konzeption</a:t>
            </a:r>
          </a:p>
          <a:p>
            <a:pPr lvl="1"/>
            <a:r>
              <a:rPr lang="de-DE" dirty="0" smtClean="0"/>
              <a:t>Methodik des </a:t>
            </a:r>
            <a:r>
              <a:rPr lang="de-DE" dirty="0" err="1" smtClean="0"/>
              <a:t>Prototyping</a:t>
            </a:r>
            <a:endParaRPr lang="de-DE" dirty="0" smtClean="0"/>
          </a:p>
        </p:txBody>
      </p:sp>
    </p:spTree>
    <p:extLst>
      <p:ext uri="{BB962C8B-B14F-4D97-AF65-F5344CB8AC3E}">
        <p14:creationId xmlns:p14="http://schemas.microsoft.com/office/powerpoint/2010/main" val="1689154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Problematik</a:t>
            </a:r>
            <a:endParaRPr lang="de-DE" dirty="0"/>
          </a:p>
        </p:txBody>
      </p:sp>
      <p:sp>
        <p:nvSpPr>
          <p:cNvPr id="3" name="Inhaltsplatzhalter 2"/>
          <p:cNvSpPr>
            <a:spLocks noGrp="1"/>
          </p:cNvSpPr>
          <p:nvPr>
            <p:ph idx="1"/>
          </p:nvPr>
        </p:nvSpPr>
        <p:spPr/>
        <p:txBody>
          <a:bodyPr/>
          <a:lstStyle/>
          <a:p>
            <a:r>
              <a:rPr lang="de-DE" dirty="0" smtClean="0"/>
              <a:t>Komplexität der proprietären Cinema 4D API</a:t>
            </a:r>
          </a:p>
          <a:p>
            <a:pPr lvl="1"/>
            <a:r>
              <a:rPr lang="de-DE" dirty="0" smtClean="0"/>
              <a:t>Erschwerte das Debuggen</a:t>
            </a:r>
          </a:p>
          <a:p>
            <a:pPr lvl="1"/>
            <a:r>
              <a:rPr lang="de-DE" dirty="0" smtClean="0"/>
              <a:t>Oft nötige Anpassungen durch API Updates</a:t>
            </a:r>
          </a:p>
          <a:p>
            <a:pPr lvl="1"/>
            <a:r>
              <a:rPr lang="de-DE" dirty="0" err="1" smtClean="0"/>
              <a:t>Uniplug</a:t>
            </a:r>
            <a:r>
              <a:rPr lang="de-DE" dirty="0" smtClean="0"/>
              <a:t> Projekt musste</a:t>
            </a:r>
            <a:r>
              <a:rPr lang="de-DE" baseline="0" dirty="0" smtClean="0"/>
              <a:t> verwaltet und umstrukturiert werden</a:t>
            </a:r>
          </a:p>
          <a:p>
            <a:pPr lvl="0"/>
            <a:r>
              <a:rPr lang="de-DE" dirty="0" smtClean="0"/>
              <a:t>Probleme mit den </a:t>
            </a:r>
            <a:r>
              <a:rPr lang="de-DE" dirty="0" err="1" smtClean="0"/>
              <a:t>managed</a:t>
            </a:r>
            <a:r>
              <a:rPr lang="de-DE" dirty="0" smtClean="0"/>
              <a:t> Code Bestandteilen des </a:t>
            </a:r>
            <a:r>
              <a:rPr lang="de-DE" dirty="0" err="1" smtClean="0"/>
              <a:t>Uniplug</a:t>
            </a:r>
            <a:r>
              <a:rPr lang="de-DE" baseline="0" dirty="0" smtClean="0"/>
              <a:t> Projekts</a:t>
            </a:r>
          </a:p>
          <a:p>
            <a:pPr lvl="1"/>
            <a:r>
              <a:rPr lang="de-DE" baseline="0" dirty="0" smtClean="0"/>
              <a:t>GUI Problematik in Cinema 4D</a:t>
            </a:r>
          </a:p>
          <a:p>
            <a:pPr lvl="1"/>
            <a:r>
              <a:rPr lang="de-DE" baseline="0" dirty="0" err="1" smtClean="0"/>
              <a:t>Plugin</a:t>
            </a:r>
            <a:r>
              <a:rPr lang="de-DE" baseline="0" dirty="0" smtClean="0"/>
              <a:t> Typen</a:t>
            </a:r>
          </a:p>
          <a:p>
            <a:pPr lvl="1"/>
            <a:r>
              <a:rPr lang="de-DE" baseline="0" dirty="0" smtClean="0"/>
              <a:t>Datentypen in der C++ API </a:t>
            </a:r>
          </a:p>
          <a:p>
            <a:pPr lvl="2"/>
            <a:r>
              <a:rPr lang="de-DE" dirty="0" smtClean="0"/>
              <a:t>Rückgabewerte</a:t>
            </a:r>
            <a:endParaRPr lang="de-DE" dirty="0"/>
          </a:p>
        </p:txBody>
      </p:sp>
    </p:spTree>
    <p:extLst>
      <p:ext uri="{BB962C8B-B14F-4D97-AF65-F5344CB8AC3E}">
        <p14:creationId xmlns:p14="http://schemas.microsoft.com/office/powerpoint/2010/main" val="1788071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r>
              <a:rPr lang="de-DE" dirty="0" smtClean="0"/>
              <a:t>Tool Development ist ein wichtiger Produktionsschritt</a:t>
            </a:r>
            <a:r>
              <a:rPr lang="de-DE" baseline="0" dirty="0" smtClean="0"/>
              <a:t> in der Spieleentwicklung.</a:t>
            </a:r>
          </a:p>
          <a:p>
            <a:r>
              <a:rPr lang="de-DE" baseline="0" dirty="0" smtClean="0"/>
              <a:t>Es ist sinnvoll den Prozess für das Produktionsteam transparent zu gestalten und das Team einzubinden.</a:t>
            </a:r>
          </a:p>
          <a:p>
            <a:pPr lvl="1"/>
            <a:r>
              <a:rPr lang="de-DE" dirty="0" smtClean="0"/>
              <a:t>Erleichtert die Einhaltung der Anforderungen.</a:t>
            </a:r>
          </a:p>
          <a:p>
            <a:pPr lvl="1"/>
            <a:r>
              <a:rPr lang="de-DE" dirty="0" smtClean="0"/>
              <a:t>Erhöht die Wiederverwendbarkeit und Qualität.</a:t>
            </a:r>
          </a:p>
        </p:txBody>
      </p:sp>
    </p:spTree>
    <p:extLst>
      <p:ext uri="{BB962C8B-B14F-4D97-AF65-F5344CB8AC3E}">
        <p14:creationId xmlns:p14="http://schemas.microsoft.com/office/powerpoint/2010/main" val="40193401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1684</Words>
  <Application>Microsoft Office PowerPoint</Application>
  <PresentationFormat>Breitbild</PresentationFormat>
  <Paragraphs>202</Paragraphs>
  <Slides>29</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Century Gothic</vt:lpstr>
      <vt:lpstr>Wingdings</vt:lpstr>
      <vt:lpstr>Wingdings 3</vt:lpstr>
      <vt:lpstr>Ion</vt:lpstr>
      <vt:lpstr>Master-Thesis Disputation Dominik Steffen</vt:lpstr>
      <vt:lpstr>Gliederung</vt:lpstr>
      <vt:lpstr>Vorstellung des Themas</vt:lpstr>
      <vt:lpstr>Erläuterung der Fragestellung</vt:lpstr>
      <vt:lpstr>Ziele der Arbeit</vt:lpstr>
      <vt:lpstr>Verwendete Tools und Software</vt:lpstr>
      <vt:lpstr>Herangehensweise</vt:lpstr>
      <vt:lpstr>Problematik</vt:lpstr>
      <vt:lpstr>Ergebnisse der Prozessanalyse</vt:lpstr>
      <vt:lpstr>Ergebnisse der Prozessanalyse</vt:lpstr>
      <vt:lpstr>Ergebnisse der Prozessanalyse</vt:lpstr>
      <vt:lpstr>Ergebnisse der Konzeption und Implementierung</vt:lpstr>
      <vt:lpstr>Ergebnisse der Konzeption und Implementierung</vt:lpstr>
      <vt:lpstr>Fragen Block A (Prof. Dr. W. Taube)</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Abschluss</vt:lpstr>
      <vt:lpstr>Verabschiedung und Dank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Master-Thesis Disputation Dominik Steffen</dc:title>
  <dc:creator>Dominik Steffen</dc:creator>
  <cp:lastModifiedBy>Dominik Steffen</cp:lastModifiedBy>
  <cp:revision>89</cp:revision>
  <dcterms:created xsi:type="dcterms:W3CDTF">2015-07-06T13:45:06Z</dcterms:created>
  <dcterms:modified xsi:type="dcterms:W3CDTF">2015-07-07T14:11:59Z</dcterms:modified>
</cp:coreProperties>
</file>