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60" r:id="rId5"/>
    <p:sldId id="262" r:id="rId6"/>
    <p:sldId id="261" r:id="rId7"/>
    <p:sldId id="269" r:id="rId8"/>
    <p:sldId id="263" r:id="rId9"/>
    <p:sldId id="270" r:id="rId10"/>
    <p:sldId id="271" r:id="rId11"/>
    <p:sldId id="264" r:id="rId12"/>
    <p:sldId id="272" r:id="rId13"/>
    <p:sldId id="304" r:id="rId14"/>
    <p:sldId id="26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00" r:id="rId30"/>
    <p:sldId id="301" r:id="rId31"/>
    <p:sldId id="302" r:id="rId32"/>
    <p:sldId id="303" r:id="rId33"/>
    <p:sldId id="266" r:id="rId34"/>
    <p:sldId id="273" r:id="rId35"/>
    <p:sldId id="277" r:id="rId36"/>
    <p:sldId id="274" r:id="rId37"/>
    <p:sldId id="275" r:id="rId38"/>
    <p:sldId id="276" r:id="rId39"/>
    <p:sldId id="278" r:id="rId40"/>
    <p:sldId id="279" r:id="rId41"/>
    <p:sldId id="281" r:id="rId42"/>
    <p:sldId id="280" r:id="rId43"/>
    <p:sldId id="284" r:id="rId44"/>
    <p:sldId id="282" r:id="rId45"/>
    <p:sldId id="283" r:id="rId46"/>
    <p:sldId id="267"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102" d="100"/>
          <a:sy n="102" d="100"/>
        </p:scale>
        <p:origin x="18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0E95-576B-4A71-8EBB-932E408482CC}" type="datetimeFigureOut">
              <a:rPr lang="de-DE" smtClean="0"/>
              <a:t>08.07.2015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20E4-02A0-409B-A8B9-098E88402350}" type="slidenum">
              <a:rPr lang="de-DE" smtClean="0"/>
              <a:t>‹Nr.›</a:t>
            </a:fld>
            <a:endParaRPr lang="de-DE"/>
          </a:p>
        </p:txBody>
      </p:sp>
    </p:spTree>
    <p:extLst>
      <p:ext uri="{BB962C8B-B14F-4D97-AF65-F5344CB8AC3E}">
        <p14:creationId xmlns:p14="http://schemas.microsoft.com/office/powerpoint/2010/main" val="20606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e.wikipedia.org/wiki/Urheberrecht" TargetMode="External"/><Relationship Id="rId13" Type="http://schemas.openxmlformats.org/officeDocument/2006/relationships/hyperlink" Target="https://de.wikipedia.org/wiki/Englische_Sprache" TargetMode="External"/><Relationship Id="rId3" Type="http://schemas.openxmlformats.org/officeDocument/2006/relationships/hyperlink" Target="https://de.wikipedia.org/wiki/Endbenutzer" TargetMode="External"/><Relationship Id="rId7" Type="http://schemas.openxmlformats.org/officeDocument/2006/relationships/hyperlink" Target="https://de.wikipedia.org/wiki/Softwarepatent" TargetMode="External"/><Relationship Id="rId12" Type="http://schemas.openxmlformats.org/officeDocument/2006/relationships/hyperlink" Target="https://de.wikipedia.org/wiki/Betriebsgeheimni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wikipedia.org/wiki/Standard" TargetMode="External"/><Relationship Id="rId11" Type="http://schemas.openxmlformats.org/officeDocument/2006/relationships/hyperlink" Target="https://de.wikipedia.org/wiki/Quelltext" TargetMode="External"/><Relationship Id="rId5" Type="http://schemas.openxmlformats.org/officeDocument/2006/relationships/hyperlink" Target="https://de.wikipedia.org/wiki/Propriet%C3%A4r" TargetMode="External"/><Relationship Id="rId10" Type="http://schemas.openxmlformats.org/officeDocument/2006/relationships/hyperlink" Target="https://de.wikipedia.org/wiki/EULA" TargetMode="External"/><Relationship Id="rId4" Type="http://schemas.openxmlformats.org/officeDocument/2006/relationships/hyperlink" Target="https://de.wikipedia.org/wiki/Dritthersteller" TargetMode="External"/><Relationship Id="rId9" Type="http://schemas.openxmlformats.org/officeDocument/2006/relationships/hyperlink" Target="https://de.wikipedia.org/wiki/Softwarelizenz" TargetMode="External"/><Relationship Id="rId14" Type="http://schemas.openxmlformats.org/officeDocument/2006/relationships/hyperlink" Target="https://de.wikipedia.org/wiki/Propriet%C3%A4re_Software#cite_note-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1) </a:t>
            </a:r>
            <a:r>
              <a:rPr lang="de-DE" dirty="0" smtClean="0"/>
              <a:t>Theoretische Analyse</a:t>
            </a:r>
          </a:p>
          <a:p>
            <a:r>
              <a:rPr lang="de-DE" dirty="0" smtClean="0"/>
              <a:t>2) </a:t>
            </a:r>
            <a:r>
              <a:rPr lang="de-DE" dirty="0" smtClean="0"/>
              <a:t>Induktion – Ableitung der Funktionalität von speziellen Tools und herausarbeiten</a:t>
            </a:r>
            <a:r>
              <a:rPr lang="de-DE" baseline="0" dirty="0" smtClean="0"/>
              <a:t> von allgemeingültigen Notwendigkeiten und Features</a:t>
            </a:r>
          </a:p>
          <a:p>
            <a:r>
              <a:rPr lang="de-DE" baseline="0" dirty="0" smtClean="0"/>
              <a:t>3) Deduktion – Aus den allgemeingültigen Ergebnissen etwas spezielles konzipieren.</a:t>
            </a:r>
          </a:p>
          <a:p>
            <a:pPr marL="0" marR="0" lvl="1" indent="0" algn="l" defTabSz="914400" rtl="0" eaLnBrk="1" fontAlgn="auto" latinLnBrk="0" hangingPunct="1">
              <a:lnSpc>
                <a:spcPct val="100000"/>
              </a:lnSpc>
              <a:spcBef>
                <a:spcPts val="0"/>
              </a:spcBef>
              <a:spcAft>
                <a:spcPts val="0"/>
              </a:spcAft>
              <a:buClrTx/>
              <a:buSzTx/>
              <a:buFontTx/>
              <a:buNone/>
              <a:tabLst/>
              <a:defRPr/>
            </a:pPr>
            <a:r>
              <a:rPr lang="de-DE" baseline="0" dirty="0" smtClean="0"/>
              <a:t>4) </a:t>
            </a:r>
            <a:r>
              <a:rPr lang="de-DE" dirty="0" smtClean="0"/>
              <a:t>Methodik des </a:t>
            </a:r>
            <a:r>
              <a:rPr lang="de-DE" dirty="0" err="1" smtClean="0"/>
              <a:t>Prototyping</a:t>
            </a:r>
            <a:endParaRPr lang="de-DE" dirty="0" smtClean="0"/>
          </a:p>
        </p:txBody>
      </p:sp>
      <p:sp>
        <p:nvSpPr>
          <p:cNvPr id="4" name="Foliennummernplatzhalter 3"/>
          <p:cNvSpPr>
            <a:spLocks noGrp="1"/>
          </p:cNvSpPr>
          <p:nvPr>
            <p:ph type="sldNum" sz="quarter" idx="10"/>
          </p:nvPr>
        </p:nvSpPr>
        <p:spPr/>
        <p:txBody>
          <a:bodyPr/>
          <a:lstStyle/>
          <a:p>
            <a:fld id="{B31920E4-02A0-409B-A8B9-098E88402350}" type="slidenum">
              <a:rPr lang="de-DE" smtClean="0"/>
              <a:t>5</a:t>
            </a:fld>
            <a:endParaRPr lang="de-DE"/>
          </a:p>
        </p:txBody>
      </p:sp>
    </p:spTree>
    <p:extLst>
      <p:ext uri="{BB962C8B-B14F-4D97-AF65-F5344CB8AC3E}">
        <p14:creationId xmlns:p14="http://schemas.microsoft.com/office/powerpoint/2010/main" val="142979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ein Bild zu Cinema 4D einfügen.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6</a:t>
            </a:fld>
            <a:endParaRPr lang="de-DE"/>
          </a:p>
        </p:txBody>
      </p:sp>
    </p:spTree>
    <p:extLst>
      <p:ext uri="{BB962C8B-B14F-4D97-AF65-F5344CB8AC3E}">
        <p14:creationId xmlns:p14="http://schemas.microsoft.com/office/powerpoint/2010/main" val="177901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Proprietären: B</a:t>
            </a:r>
            <a:r>
              <a:rPr lang="de-DE" sz="1200" b="0" i="0" kern="1200" dirty="0" smtClean="0">
                <a:solidFill>
                  <a:schemeClr val="tx1"/>
                </a:solidFill>
                <a:effectLst/>
                <a:latin typeface="+mn-lt"/>
                <a:ea typeface="+mn-ea"/>
                <a:cs typeface="+mn-cs"/>
              </a:rPr>
              <a:t>ezeichnet eine Software, die das Recht und die Möglichkeiten der Wieder- und Weiterverwendung, sowie Änderung und Anpassung durch </a:t>
            </a:r>
            <a:r>
              <a:rPr lang="de-DE" sz="1200" b="0" i="0" u="none" strike="noStrike" kern="1200" dirty="0" smtClean="0">
                <a:solidFill>
                  <a:schemeClr val="tx1"/>
                </a:solidFill>
                <a:effectLst/>
                <a:latin typeface="+mn-lt"/>
                <a:ea typeface="+mn-ea"/>
                <a:cs typeface="+mn-cs"/>
                <a:hlinkClick r:id="rId3" tooltip="Endbenutzer"/>
              </a:rPr>
              <a:t>Nutzer</a:t>
            </a:r>
            <a:r>
              <a:rPr lang="de-DE" sz="1200" b="0" i="0" kern="1200" dirty="0" smtClean="0">
                <a:solidFill>
                  <a:schemeClr val="tx1"/>
                </a:solidFill>
                <a:effectLst/>
                <a:latin typeface="+mn-lt"/>
                <a:ea typeface="+mn-ea"/>
                <a:cs typeface="+mn-cs"/>
              </a:rPr>
              <a:t> und </a:t>
            </a:r>
            <a:r>
              <a:rPr lang="de-DE" sz="1200" b="0" i="0" u="none" strike="noStrike" kern="1200" dirty="0" smtClean="0">
                <a:solidFill>
                  <a:schemeClr val="tx1"/>
                </a:solidFill>
                <a:effectLst/>
                <a:latin typeface="+mn-lt"/>
                <a:ea typeface="+mn-ea"/>
                <a:cs typeface="+mn-cs"/>
                <a:hlinkClick r:id="rId4" tooltip="Dritthersteller"/>
              </a:rPr>
              <a:t>Dritte</a:t>
            </a:r>
            <a:r>
              <a:rPr lang="de-DE" sz="1200" b="0" i="0" kern="1200" dirty="0" smtClean="0">
                <a:solidFill>
                  <a:schemeClr val="tx1"/>
                </a:solidFill>
                <a:effectLst/>
                <a:latin typeface="+mn-lt"/>
                <a:ea typeface="+mn-ea"/>
                <a:cs typeface="+mn-cs"/>
              </a:rPr>
              <a:t> stark einschränkt. Es gibt einige Mechanismen die eine Software „</a:t>
            </a:r>
            <a:r>
              <a:rPr lang="de-DE" sz="1200" b="0" i="0" u="none" strike="noStrike" kern="1200" dirty="0" smtClean="0">
                <a:solidFill>
                  <a:schemeClr val="tx1"/>
                </a:solidFill>
                <a:effectLst/>
                <a:latin typeface="+mn-lt"/>
                <a:ea typeface="+mn-ea"/>
                <a:cs typeface="+mn-cs"/>
                <a:hlinkClick r:id="rId5" tooltip="Proprietär"/>
              </a:rPr>
              <a:t>proprietär</a:t>
            </a:r>
            <a:r>
              <a:rPr lang="de-DE" sz="1200" b="0" i="0" kern="1200" dirty="0" smtClean="0">
                <a:solidFill>
                  <a:schemeClr val="tx1"/>
                </a:solidFill>
                <a:effectLst/>
                <a:latin typeface="+mn-lt"/>
                <a:ea typeface="+mn-ea"/>
                <a:cs typeface="+mn-cs"/>
              </a:rPr>
              <a:t>“ machen und halten können: aufbauen der Software auf herstellerspezifischen, nicht veröffentlichten </a:t>
            </a:r>
            <a:r>
              <a:rPr lang="de-DE" sz="1200" b="0" i="0" u="none" strike="noStrike" kern="1200" dirty="0" smtClean="0">
                <a:solidFill>
                  <a:schemeClr val="tx1"/>
                </a:solidFill>
                <a:effectLst/>
                <a:latin typeface="+mn-lt"/>
                <a:ea typeface="+mn-ea"/>
                <a:cs typeface="+mn-cs"/>
                <a:hlinkClick r:id="rId6" tooltip="Standard"/>
              </a:rPr>
              <a:t>Standards</a:t>
            </a:r>
            <a:r>
              <a:rPr lang="de-DE" sz="1200" b="0" i="0" kern="1200" dirty="0" smtClean="0">
                <a:solidFill>
                  <a:schemeClr val="tx1"/>
                </a:solidFill>
                <a:effectLst/>
                <a:latin typeface="+mn-lt"/>
                <a:ea typeface="+mn-ea"/>
                <a:cs typeface="+mn-cs"/>
              </a:rPr>
              <a:t>, durch </a:t>
            </a:r>
            <a:r>
              <a:rPr lang="de-DE" sz="1200" b="0" i="0" u="none" strike="noStrike" kern="1200" dirty="0" smtClean="0">
                <a:solidFill>
                  <a:schemeClr val="tx1"/>
                </a:solidFill>
                <a:effectLst/>
                <a:latin typeface="+mn-lt"/>
                <a:ea typeface="+mn-ea"/>
                <a:cs typeface="+mn-cs"/>
                <a:hlinkClick r:id="rId7" tooltip="Softwarepatent"/>
              </a:rPr>
              <a:t>Softwarepatente</a:t>
            </a:r>
            <a:r>
              <a:rPr lang="de-DE" sz="1200" b="0" i="0" kern="1200" dirty="0" smtClean="0">
                <a:solidFill>
                  <a:schemeClr val="tx1"/>
                </a:solidFill>
                <a:effectLst/>
                <a:latin typeface="+mn-lt"/>
                <a:ea typeface="+mn-ea"/>
                <a:cs typeface="+mn-cs"/>
              </a:rPr>
              <a:t>, das </a:t>
            </a:r>
            <a:r>
              <a:rPr lang="de-DE" sz="1200" b="0" i="0" u="none" strike="noStrike" kern="1200" dirty="0" smtClean="0">
                <a:solidFill>
                  <a:schemeClr val="tx1"/>
                </a:solidFill>
                <a:effectLst/>
                <a:latin typeface="+mn-lt"/>
                <a:ea typeface="+mn-ea"/>
                <a:cs typeface="+mn-cs"/>
                <a:hlinkClick r:id="rId8" tooltip="Urheberrecht"/>
              </a:rPr>
              <a:t>Urheberrecht</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9" tooltip="Softwarelizenz"/>
              </a:rPr>
              <a:t>Lizenzbedingungen</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10" tooltip="EULA"/>
              </a:rPr>
              <a:t>EULAs</a:t>
            </a:r>
            <a:r>
              <a:rPr lang="de-DE" sz="1200" b="0" i="0" kern="1200" dirty="0" smtClean="0">
                <a:solidFill>
                  <a:schemeClr val="tx1"/>
                </a:solidFill>
                <a:effectLst/>
                <a:latin typeface="+mn-lt"/>
                <a:ea typeface="+mn-ea"/>
                <a:cs typeface="+mn-cs"/>
              </a:rPr>
              <a:t>) und die Behandlung </a:t>
            </a:r>
            <a:r>
              <a:rPr lang="de-DE" sz="1200" b="0" i="0" kern="1200" dirty="0" err="1" smtClean="0">
                <a:solidFill>
                  <a:schemeClr val="tx1"/>
                </a:solidFill>
                <a:effectLst/>
                <a:latin typeface="+mn-lt"/>
                <a:ea typeface="+mn-ea"/>
                <a:cs typeface="+mn-cs"/>
              </a:rPr>
              <a:t>des</a:t>
            </a:r>
            <a:r>
              <a:rPr lang="de-DE" sz="1200" b="0" i="0" u="none" strike="noStrike" kern="1200" dirty="0" err="1" smtClean="0">
                <a:solidFill>
                  <a:schemeClr val="tx1"/>
                </a:solidFill>
                <a:effectLst/>
                <a:latin typeface="+mn-lt"/>
                <a:ea typeface="+mn-ea"/>
                <a:cs typeface="+mn-cs"/>
                <a:hlinkClick r:id="rId11" tooltip="Quelltext"/>
              </a:rPr>
              <a:t>Quelltextes</a:t>
            </a:r>
            <a:r>
              <a:rPr lang="de-DE" sz="1200" b="0" i="0" kern="1200" dirty="0" smtClean="0">
                <a:solidFill>
                  <a:schemeClr val="tx1"/>
                </a:solidFill>
                <a:effectLst/>
                <a:latin typeface="+mn-lt"/>
                <a:ea typeface="+mn-ea"/>
                <a:cs typeface="+mn-cs"/>
              </a:rPr>
              <a:t> als </a:t>
            </a:r>
            <a:r>
              <a:rPr lang="de-DE" sz="1200" b="0" i="0" u="none" strike="noStrike" kern="1200" dirty="0" smtClean="0">
                <a:solidFill>
                  <a:schemeClr val="tx1"/>
                </a:solidFill>
                <a:effectLst/>
                <a:latin typeface="+mn-lt"/>
                <a:ea typeface="+mn-ea"/>
                <a:cs typeface="+mn-cs"/>
                <a:hlinkClick r:id="rId12" tooltip="Betriebsgeheimnis"/>
              </a:rPr>
              <a:t>Betriebsgeheimnis</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13" tooltip="Englische Sprache"/>
              </a:rPr>
              <a:t>englisch</a:t>
            </a:r>
            <a:r>
              <a:rPr lang="de-DE" sz="1200" b="0" i="0" kern="120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closed</a:t>
            </a:r>
            <a:r>
              <a:rPr lang="de-DE" sz="1200" b="0" i="0" kern="120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source</a:t>
            </a:r>
            <a:r>
              <a:rPr lang="de-DE" sz="1200" b="0" i="0" kern="1200" dirty="0" smtClean="0">
                <a:solidFill>
                  <a:schemeClr val="tx1"/>
                </a:solidFill>
                <a:effectLst/>
                <a:latin typeface="+mn-lt"/>
                <a:ea typeface="+mn-ea"/>
                <a:cs typeface="+mn-cs"/>
              </a:rPr>
              <a:t>).</a:t>
            </a:r>
            <a:r>
              <a:rPr lang="de-DE" sz="1200" b="0" i="0" u="none" strike="noStrike" kern="1200" baseline="30000" dirty="0" smtClean="0">
                <a:solidFill>
                  <a:schemeClr val="tx1"/>
                </a:solidFill>
                <a:effectLst/>
                <a:latin typeface="+mn-lt"/>
                <a:ea typeface="+mn-ea"/>
                <a:cs typeface="+mn-cs"/>
                <a:hlinkClick r:id="rId14"/>
              </a:rPr>
              <a:t>[1]</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7</a:t>
            </a:fld>
            <a:endParaRPr lang="de-DE"/>
          </a:p>
        </p:txBody>
      </p:sp>
    </p:spTree>
    <p:extLst>
      <p:ext uri="{BB962C8B-B14F-4D97-AF65-F5344CB8AC3E}">
        <p14:creationId xmlns:p14="http://schemas.microsoft.com/office/powerpoint/2010/main" val="90522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dirty="0" smtClean="0"/>
              <a:t>Sony Tool Abteilung </a:t>
            </a:r>
            <a:r>
              <a:rPr lang="de-DE" dirty="0" err="1" smtClean="0"/>
              <a:t>SnSystems</a:t>
            </a:r>
            <a:r>
              <a:rPr lang="de-DE" dirty="0" smtClean="0"/>
              <a:t> „</a:t>
            </a:r>
            <a:r>
              <a:rPr lang="en-US" sz="1200" b="0" i="0" kern="1200" dirty="0" smtClean="0">
                <a:solidFill>
                  <a:schemeClr val="tx1"/>
                </a:solidFill>
                <a:effectLst/>
                <a:latin typeface="+mn-lt"/>
                <a:ea typeface="+mn-ea"/>
                <a:cs typeface="+mn-cs"/>
              </a:rPr>
              <a:t>For more than 25 years we've been creating the tools used by games developers around the world. What began as a two-person operation has grown to become an international company with more than 80 employees.”</a:t>
            </a:r>
          </a:p>
          <a:p>
            <a:r>
              <a:rPr lang="de-DE" sz="1200" b="0" i="0" u="none" strike="noStrike" kern="1200" baseline="0" dirty="0" smtClean="0">
                <a:solidFill>
                  <a:schemeClr val="tx1"/>
                </a:solidFill>
                <a:latin typeface="+mn-lt"/>
                <a:ea typeface="+mn-ea"/>
                <a:cs typeface="+mn-cs"/>
              </a:rPr>
              <a:t>2) Dieses Konzept ist an</a:t>
            </a:r>
          </a:p>
          <a:p>
            <a:r>
              <a:rPr lang="de-DE" sz="1200" b="0" i="0" u="none" strike="noStrike" kern="1200" baseline="0" dirty="0" smtClean="0">
                <a:solidFill>
                  <a:schemeClr val="tx1"/>
                </a:solidFill>
                <a:latin typeface="+mn-lt"/>
                <a:ea typeface="+mn-ea"/>
                <a:cs typeface="+mn-cs"/>
              </a:rPr>
              <a:t>Jason Gregorys These, dass </a:t>
            </a:r>
            <a:r>
              <a:rPr lang="de-DE" sz="1200" b="0" i="0" u="none" strike="noStrike" kern="1200" baseline="0" dirty="0" err="1" smtClean="0">
                <a:solidFill>
                  <a:schemeClr val="tx1"/>
                </a:solidFill>
                <a:latin typeface="+mn-lt"/>
                <a:ea typeface="+mn-ea"/>
                <a:cs typeface="+mn-cs"/>
              </a:rPr>
              <a:t>Authoring</a:t>
            </a:r>
            <a:r>
              <a:rPr lang="de-DE" sz="1200" b="0" i="0" u="none" strike="noStrike" kern="1200" baseline="0" dirty="0" smtClean="0">
                <a:solidFill>
                  <a:schemeClr val="tx1"/>
                </a:solidFill>
                <a:latin typeface="+mn-lt"/>
                <a:ea typeface="+mn-ea"/>
                <a:cs typeface="+mn-cs"/>
              </a:rPr>
              <a:t> Tools verlässlich und einfach zu nutzen</a:t>
            </a:r>
          </a:p>
          <a:p>
            <a:r>
              <a:rPr lang="de-DE" sz="1200" b="0" i="0" u="none" strike="noStrike" kern="1200" baseline="0" dirty="0" smtClean="0">
                <a:solidFill>
                  <a:schemeClr val="tx1"/>
                </a:solidFill>
                <a:latin typeface="+mn-lt"/>
                <a:ea typeface="+mn-ea"/>
                <a:cs typeface="+mn-cs"/>
              </a:rPr>
              <a:t>sein müssen, angelehnt. Vgl. Jason </a:t>
            </a:r>
            <a:r>
              <a:rPr lang="de-DE" sz="1200" b="0" i="0" u="none" strike="noStrike" kern="1200" baseline="0" dirty="0" err="1" smtClean="0">
                <a:solidFill>
                  <a:schemeClr val="tx1"/>
                </a:solidFill>
                <a:latin typeface="+mn-lt"/>
                <a:ea typeface="+mn-ea"/>
                <a:cs typeface="+mn-cs"/>
              </a:rPr>
              <a:t>Gergory</a:t>
            </a:r>
            <a:r>
              <a:rPr lang="de-DE" sz="1200" b="0" i="0" u="none" strike="noStrike" kern="1200" baseline="0" dirty="0" smtClean="0">
                <a:solidFill>
                  <a:schemeClr val="tx1"/>
                </a:solidFill>
                <a:latin typeface="+mn-lt"/>
                <a:ea typeface="+mn-ea"/>
                <a:cs typeface="+mn-cs"/>
              </a:rPr>
              <a:t>. </a:t>
            </a:r>
            <a:r>
              <a:rPr lang="de-DE" sz="1200" b="0" i="1" u="none" strike="noStrike" kern="1200" baseline="0" dirty="0" smtClean="0">
                <a:solidFill>
                  <a:schemeClr val="tx1"/>
                </a:solidFill>
                <a:latin typeface="+mn-lt"/>
                <a:ea typeface="+mn-ea"/>
                <a:cs typeface="+mn-cs"/>
              </a:rPr>
              <a:t>Game Engine </a:t>
            </a:r>
            <a:r>
              <a:rPr lang="de-DE" sz="1200" b="0" i="1" u="none" strike="noStrike" kern="1200" baseline="0" dirty="0" err="1" smtClean="0">
                <a:solidFill>
                  <a:schemeClr val="tx1"/>
                </a:solidFill>
                <a:latin typeface="+mn-lt"/>
                <a:ea typeface="+mn-ea"/>
                <a:cs typeface="+mn-cs"/>
              </a:rPr>
              <a:t>Architecture</a:t>
            </a:r>
            <a:r>
              <a:rPr lang="de-DE" sz="1200" b="0" i="0" u="none" strike="noStrike" kern="1200" baseline="0" dirty="0" smtClean="0">
                <a:solidFill>
                  <a:schemeClr val="tx1"/>
                </a:solidFill>
                <a:latin typeface="+mn-lt"/>
                <a:ea typeface="+mn-ea"/>
                <a:cs typeface="+mn-cs"/>
              </a:rPr>
              <a:t>. Taylor</a:t>
            </a:r>
          </a:p>
          <a:p>
            <a:r>
              <a:rPr lang="de-DE" sz="1200" b="0" i="0" u="none" strike="noStrike" kern="1200" baseline="0" dirty="0" smtClean="0">
                <a:solidFill>
                  <a:schemeClr val="tx1"/>
                </a:solidFill>
                <a:latin typeface="+mn-lt"/>
                <a:ea typeface="+mn-ea"/>
                <a:cs typeface="+mn-cs"/>
              </a:rPr>
              <a:t>&amp; Francis Ltd., 2009. </a:t>
            </a:r>
            <a:r>
              <a:rPr lang="de-DE" sz="1200" b="0" i="0" u="none" strike="noStrike" kern="1200" baseline="0" dirty="0" err="1" smtClean="0">
                <a:solidFill>
                  <a:schemeClr val="tx1"/>
                </a:solidFill>
                <a:latin typeface="+mn-lt"/>
                <a:ea typeface="+mn-ea"/>
                <a:cs typeface="+mn-cs"/>
              </a:rPr>
              <a:t>isbn</a:t>
            </a:r>
            <a:r>
              <a:rPr lang="de-DE" sz="1200" b="0" i="0" u="none" strike="noStrike" kern="1200" baseline="0" dirty="0" smtClean="0">
                <a:solidFill>
                  <a:schemeClr val="tx1"/>
                </a:solidFill>
                <a:latin typeface="+mn-lt"/>
                <a:ea typeface="+mn-ea"/>
                <a:cs typeface="+mn-cs"/>
              </a:rPr>
              <a:t>: 978-1568814131, S. 49.</a:t>
            </a:r>
            <a:endParaRPr lang="de-DE" dirty="0" smtClean="0"/>
          </a:p>
          <a:p>
            <a:pPr marL="228600" indent="-228600">
              <a:buAutoNum type="arabicParenR"/>
            </a:pPr>
            <a:r>
              <a:rPr lang="de-DE" dirty="0" smtClean="0"/>
              <a:t>Verschiedene</a:t>
            </a:r>
            <a:r>
              <a:rPr lang="de-DE" baseline="0" dirty="0" smtClean="0"/>
              <a:t> Artikel aus Fachzeitschriften belegen die Relevanz dieses Arbeitsschrittes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In: </a:t>
            </a:r>
            <a:r>
              <a:rPr lang="de-DE" sz="1200" b="0" i="1" u="none" strike="noStrike" kern="1200" baseline="0" dirty="0" smtClean="0">
                <a:solidFill>
                  <a:schemeClr val="tx1"/>
                </a:solidFill>
                <a:latin typeface="+mn-lt"/>
                <a:ea typeface="+mn-ea"/>
                <a:cs typeface="+mn-cs"/>
              </a:rPr>
              <a:t>Making Games </a:t>
            </a:r>
            <a:r>
              <a:rPr lang="de-DE" sz="1200" b="0" i="0" u="none" strike="noStrike" kern="1200" baseline="0" dirty="0" smtClean="0">
                <a:solidFill>
                  <a:schemeClr val="tx1"/>
                </a:solidFill>
                <a:latin typeface="+mn-lt"/>
                <a:ea typeface="+mn-ea"/>
                <a:cs typeface="+mn-cs"/>
              </a:rPr>
              <a:t>3 (2015), S. 24–27]. Hier beschreibt</a:t>
            </a:r>
          </a:p>
          <a:p>
            <a:r>
              <a:rPr lang="de-DE" sz="1200" b="0" i="0" u="none" strike="noStrike" kern="1200" baseline="0" dirty="0" smtClean="0">
                <a:solidFill>
                  <a:schemeClr val="tx1"/>
                </a:solidFill>
                <a:latin typeface="+mn-lt"/>
                <a:ea typeface="+mn-ea"/>
                <a:cs typeface="+mn-cs"/>
              </a:rPr>
              <a:t>die Making Games in der Ausgabe 03/2015 die Nutzung der V-Play</a:t>
            </a:r>
          </a:p>
          <a:p>
            <a:r>
              <a:rPr lang="de-DE" sz="1200" b="0" i="0" u="none" strike="noStrike" kern="1200" baseline="0" dirty="0" smtClean="0">
                <a:solidFill>
                  <a:schemeClr val="tx1"/>
                </a:solidFill>
                <a:latin typeface="+mn-lt"/>
                <a:ea typeface="+mn-ea"/>
                <a:cs typeface="+mn-cs"/>
              </a:rPr>
              <a:t>Engine um einerseits Interaktive Software wie Spiele für den Markt zu entwickeln,</a:t>
            </a:r>
          </a:p>
          <a:p>
            <a:r>
              <a:rPr lang="de-DE" sz="1200" b="0" i="0" u="none" strike="noStrike" kern="1200" baseline="0" dirty="0" smtClean="0">
                <a:solidFill>
                  <a:schemeClr val="tx1"/>
                </a:solidFill>
                <a:latin typeface="+mn-lt"/>
                <a:ea typeface="+mn-ea"/>
                <a:cs typeface="+mn-cs"/>
              </a:rPr>
              <a:t>als auch die Möglichkeit, das Tool dazu zu verwenden, User-</a:t>
            </a:r>
            <a:r>
              <a:rPr lang="de-DE" sz="1200" b="0" i="0" u="none" strike="noStrike" kern="1200" baseline="0" dirty="0" err="1" smtClean="0">
                <a:solidFill>
                  <a:schemeClr val="tx1"/>
                </a:solidFill>
                <a:latin typeface="+mn-lt"/>
                <a:ea typeface="+mn-ea"/>
                <a:cs typeface="+mn-cs"/>
              </a:rPr>
              <a:t>Generated</a:t>
            </a:r>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Content zu erzeugen und Software so längerfristig durch Kundenbindung am</a:t>
            </a:r>
          </a:p>
          <a:p>
            <a:r>
              <a:rPr lang="de-DE" sz="1200" b="0" i="0" u="none" strike="noStrike" kern="1200" baseline="0" dirty="0" smtClean="0">
                <a:solidFill>
                  <a:schemeClr val="tx1"/>
                </a:solidFill>
                <a:latin typeface="+mn-lt"/>
                <a:ea typeface="+mn-ea"/>
                <a:cs typeface="+mn-cs"/>
              </a:rPr>
              <a:t>Markt zu etablieren.</a:t>
            </a:r>
          </a:p>
          <a:p>
            <a:endParaRPr lang="de-D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Klose, Jan Lange, Thorsten. »Lords of the Fallen Tackling a new</a:t>
            </a:r>
          </a:p>
          <a:p>
            <a:r>
              <a:rPr lang="en-US" sz="1200" b="0" i="0" u="none" strike="noStrike" kern="1200" baseline="0" dirty="0" smtClean="0">
                <a:solidFill>
                  <a:schemeClr val="tx1"/>
                </a:solidFill>
                <a:latin typeface="+mn-lt"/>
                <a:ea typeface="+mn-ea"/>
                <a:cs typeface="+mn-cs"/>
              </a:rPr>
              <a:t>gen game with an emerging studio«. In: </a:t>
            </a:r>
            <a:r>
              <a:rPr lang="en-US" sz="1200" b="0" i="1" u="none" strike="noStrike" kern="1200" baseline="0" dirty="0" smtClean="0">
                <a:solidFill>
                  <a:schemeClr val="tx1"/>
                </a:solidFill>
                <a:latin typeface="+mn-lt"/>
                <a:ea typeface="+mn-ea"/>
                <a:cs typeface="+mn-cs"/>
              </a:rPr>
              <a:t>Making Games </a:t>
            </a:r>
            <a:r>
              <a:rPr lang="en-US" sz="1200" b="0" i="0" u="none" strike="noStrike" kern="1200" baseline="0" dirty="0" smtClean="0">
                <a:solidFill>
                  <a:schemeClr val="tx1"/>
                </a:solidFill>
                <a:latin typeface="+mn-lt"/>
                <a:ea typeface="+mn-ea"/>
                <a:cs typeface="+mn-cs"/>
              </a:rPr>
              <a:t>3 (2015),</a:t>
            </a:r>
          </a:p>
          <a:p>
            <a:r>
              <a:rPr lang="de-DE" sz="1200" b="0" i="0" u="none" strike="noStrike" kern="1200" baseline="0" dirty="0" smtClean="0">
                <a:solidFill>
                  <a:schemeClr val="tx1"/>
                </a:solidFill>
                <a:latin typeface="+mn-lt"/>
                <a:ea typeface="+mn-ea"/>
                <a:cs typeface="+mn-cs"/>
              </a:rPr>
              <a:t>S. 44–45 – Editor Play und Edit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same time.</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8</a:t>
            </a:fld>
            <a:endParaRPr lang="de-DE"/>
          </a:p>
        </p:txBody>
      </p:sp>
    </p:spTree>
    <p:extLst>
      <p:ext uri="{BB962C8B-B14F-4D97-AF65-F5344CB8AC3E}">
        <p14:creationId xmlns:p14="http://schemas.microsoft.com/office/powerpoint/2010/main" val="329326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2)</a:t>
            </a:r>
            <a:r>
              <a:rPr lang="de-DE" baseline="0" dirty="0" smtClean="0"/>
              <a:t> </a:t>
            </a:r>
            <a:r>
              <a:rPr lang="de-DE" dirty="0" smtClean="0"/>
              <a:t>Durch eine Mechanik welche sich im Framework um die Verwaltung der Assets kümmert, muss der jeweilige Entwickler nicht bei jeder neuen Version eines Assets das Objekt neu einbinden, sondern durch eine Referenz geschieht dies „automatisch“. Code Dateien sind für das Verhalten von Assets im Produkt verantwortlich.</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17</a:t>
            </a:fld>
            <a:endParaRPr lang="de-DE"/>
          </a:p>
        </p:txBody>
      </p:sp>
    </p:spTree>
    <p:extLst>
      <p:ext uri="{BB962C8B-B14F-4D97-AF65-F5344CB8AC3E}">
        <p14:creationId xmlns:p14="http://schemas.microsoft.com/office/powerpoint/2010/main" val="4097027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LEIDER JEIN!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26</a:t>
            </a:fld>
            <a:endParaRPr lang="de-DE"/>
          </a:p>
        </p:txBody>
      </p:sp>
    </p:spTree>
    <p:extLst>
      <p:ext uri="{BB962C8B-B14F-4D97-AF65-F5344CB8AC3E}">
        <p14:creationId xmlns:p14="http://schemas.microsoft.com/office/powerpoint/2010/main" val="429023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Von einem Hintergrundprozess des Frameworks / Tools (beim Export oder Speichern des Projektes) als ein der </a:t>
            </a:r>
            <a:r>
              <a:rPr lang="de-DE" sz="1200" kern="1200" dirty="0" err="1" smtClean="0">
                <a:solidFill>
                  <a:schemeClr val="tx1"/>
                </a:solidFill>
                <a:effectLst/>
                <a:latin typeface="+mn-lt"/>
                <a:ea typeface="+mn-ea"/>
                <a:cs typeface="+mn-cs"/>
              </a:rPr>
              <a:t>GameEngine</a:t>
            </a:r>
            <a:r>
              <a:rPr lang="de-DE" sz="1200" kern="1200" dirty="0" smtClean="0">
                <a:solidFill>
                  <a:schemeClr val="tx1"/>
                </a:solidFill>
                <a:effectLst/>
                <a:latin typeface="+mn-lt"/>
                <a:ea typeface="+mn-ea"/>
                <a:cs typeface="+mn-cs"/>
              </a:rPr>
              <a:t> bekanntes binäres oder lesbares Format (z.B. </a:t>
            </a:r>
            <a:r>
              <a:rPr lang="de-DE" sz="1200" kern="1200" dirty="0" err="1" smtClean="0">
                <a:solidFill>
                  <a:schemeClr val="tx1"/>
                </a:solidFill>
                <a:effectLst/>
                <a:latin typeface="+mn-lt"/>
                <a:ea typeface="+mn-ea"/>
                <a:cs typeface="+mn-cs"/>
              </a:rPr>
              <a:t>Fusee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fus</a:t>
            </a:r>
            <a:r>
              <a:rPr lang="de-DE" sz="1200" kern="1200" dirty="0" smtClean="0">
                <a:solidFill>
                  <a:schemeClr val="tx1"/>
                </a:solidFill>
                <a:effectLst/>
                <a:latin typeface="+mn-lt"/>
                <a:ea typeface="+mn-ea"/>
                <a:cs typeface="+mn-cs"/>
              </a:rPr>
              <a:t> oder .</a:t>
            </a:r>
            <a:r>
              <a:rPr lang="de-DE" sz="1200" kern="1200" dirty="0" err="1" smtClean="0">
                <a:solidFill>
                  <a:schemeClr val="tx1"/>
                </a:solidFill>
                <a:effectLst/>
                <a:latin typeface="+mn-lt"/>
                <a:ea typeface="+mn-ea"/>
                <a:cs typeface="+mn-cs"/>
              </a:rPr>
              <a:t>fbx</a:t>
            </a:r>
            <a:r>
              <a:rPr lang="de-DE" sz="1200" kern="1200" dirty="0" smtClean="0">
                <a:solidFill>
                  <a:schemeClr val="tx1"/>
                </a:solidFill>
                <a:effectLst/>
                <a:latin typeface="+mn-lt"/>
                <a:ea typeface="+mn-ea"/>
                <a:cs typeface="+mn-cs"/>
              </a:rPr>
              <a:t>, oder per </a:t>
            </a:r>
            <a:r>
              <a:rPr lang="de-DE" sz="1200" kern="1200" dirty="0" err="1" smtClean="0">
                <a:solidFill>
                  <a:schemeClr val="tx1"/>
                </a:solidFill>
                <a:effectLst/>
                <a:latin typeface="+mn-lt"/>
                <a:ea typeface="+mn-ea"/>
                <a:cs typeface="+mn-cs"/>
              </a:rPr>
              <a:t>protocol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buffers</a:t>
            </a:r>
            <a:r>
              <a:rPr lang="de-DE" sz="1200" kern="1200" dirty="0" smtClean="0">
                <a:solidFill>
                  <a:schemeClr val="tx1"/>
                </a:solidFill>
                <a:effectLst/>
                <a:latin typeface="+mn-lt"/>
                <a:ea typeface="+mn-ea"/>
                <a:cs typeface="+mn-cs"/>
              </a:rPr>
              <a:t>) exportieren. Hierbei eine Klasse / ein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mit einem spezifischen Namen / ID anlegen. Dieses Konstrukt enthält eine Verbindung zu den Daten (Pfade) des exportierten „</a:t>
            </a:r>
            <a:r>
              <a:rPr lang="de-DE" sz="1200" kern="1200" dirty="0" err="1" smtClean="0">
                <a:solidFill>
                  <a:schemeClr val="tx1"/>
                </a:solidFill>
                <a:effectLst/>
                <a:latin typeface="+mn-lt"/>
                <a:ea typeface="+mn-ea"/>
                <a:cs typeface="+mn-cs"/>
              </a:rPr>
              <a:t>Deliverable</a:t>
            </a:r>
            <a:r>
              <a:rPr lang="de-DE" sz="1200" kern="1200" dirty="0" smtClean="0">
                <a:solidFill>
                  <a:schemeClr val="tx1"/>
                </a:solidFill>
                <a:effectLst/>
                <a:latin typeface="+mn-lt"/>
                <a:ea typeface="+mn-ea"/>
                <a:cs typeface="+mn-cs"/>
              </a:rPr>
              <a:t>“ Objektes (</a:t>
            </a:r>
            <a:r>
              <a:rPr lang="de-DE" sz="1200" kern="1200" dirty="0" err="1" smtClean="0">
                <a:solidFill>
                  <a:schemeClr val="tx1"/>
                </a:solidFill>
                <a:effectLst/>
                <a:latin typeface="+mn-lt"/>
                <a:ea typeface="+mn-ea"/>
                <a:cs typeface="+mn-cs"/>
              </a:rPr>
              <a:t>Component</a:t>
            </a:r>
            <a:r>
              <a:rPr lang="de-DE" sz="1200" kern="1200" dirty="0" smtClean="0">
                <a:solidFill>
                  <a:schemeClr val="tx1"/>
                </a:solidFill>
                <a:effectLst/>
                <a:latin typeface="+mn-lt"/>
                <a:ea typeface="+mn-ea"/>
                <a:cs typeface="+mn-cs"/>
              </a:rPr>
              <a:t> basiertes System). Es enthält außerdem wenn nötig Prüfsummen (für Prüfung durch das Framework) zur Integrität des Objektes.</a:t>
            </a:r>
          </a:p>
          <a:p>
            <a:r>
              <a:rPr lang="de-DE" sz="1200" kern="1200" dirty="0" smtClean="0">
                <a:solidFill>
                  <a:schemeClr val="tx1"/>
                </a:solidFill>
                <a:effectLst/>
                <a:latin typeface="+mn-lt"/>
                <a:ea typeface="+mn-ea"/>
                <a:cs typeface="+mn-cs"/>
              </a:rPr>
              <a:t>Der </a:t>
            </a:r>
            <a:r>
              <a:rPr lang="de-DE" sz="1200" kern="1200" dirty="0" err="1" smtClean="0">
                <a:solidFill>
                  <a:schemeClr val="tx1"/>
                </a:solidFill>
                <a:effectLst/>
                <a:latin typeface="+mn-lt"/>
                <a:ea typeface="+mn-ea"/>
                <a:cs typeface="+mn-cs"/>
              </a:rPr>
              <a:t>Basistyp</a:t>
            </a:r>
            <a:r>
              <a:rPr lang="de-DE" sz="1200" kern="1200" dirty="0" smtClean="0">
                <a:solidFill>
                  <a:schemeClr val="tx1"/>
                </a:solidFill>
                <a:effectLst/>
                <a:latin typeface="+mn-lt"/>
                <a:ea typeface="+mn-ea"/>
                <a:cs typeface="+mn-cs"/>
              </a:rPr>
              <a:t> der Konstrukt-Klasse könnte von einer Engine eigenen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(generischer </a:t>
            </a:r>
            <a:r>
              <a:rPr lang="de-DE" sz="1200" kern="1200" dirty="0" err="1" smtClean="0">
                <a:solidFill>
                  <a:schemeClr val="tx1"/>
                </a:solidFill>
                <a:effectLst/>
                <a:latin typeface="+mn-lt"/>
                <a:ea typeface="+mn-ea"/>
                <a:cs typeface="+mn-cs"/>
              </a:rPr>
              <a:t>Assettyp</a:t>
            </a:r>
            <a:r>
              <a:rPr lang="de-DE" sz="1200" kern="1200" dirty="0" smtClean="0">
                <a:solidFill>
                  <a:schemeClr val="tx1"/>
                </a:solidFill>
                <a:effectLst/>
                <a:latin typeface="+mn-lt"/>
                <a:ea typeface="+mn-ea"/>
                <a:cs typeface="+mn-cs"/>
              </a:rPr>
              <a:t> für Engine Objekte / 3D Objekte etc.) Klasse abgeleitet sein.</a:t>
            </a:r>
          </a:p>
          <a:p>
            <a:r>
              <a:rPr lang="de-DE" sz="1200" kern="1200" dirty="0" smtClean="0">
                <a:solidFill>
                  <a:schemeClr val="tx1"/>
                </a:solidFill>
                <a:effectLst/>
                <a:latin typeface="+mn-lt"/>
                <a:ea typeface="+mn-ea"/>
                <a:cs typeface="+mn-cs"/>
              </a:rPr>
              <a:t>Das Objekt könnte als „Partial Class“ (mehrfach aufgeteilte Klassen zur Repräsentation eines Objekts, physikalisch separierte Dateien, nicht vom Compiler beachtet sondern eher für den Nutzer gedacht) repräsentiert werden. Somit würde der Entwickler ein „sauberes“ Objekt enthalten, während die nötigen Daten im zweiten Teil der „Partial Class“ stecken. Dieser wird  jedoch nur vom Framework kontrolliert und nicht durch den Programmierer bearbeitet. Natürlich müsste das Framework prüfen, ob das Objekt so schon vorhanden ist. Hierzu gleich noch eine Anmerkung.</a:t>
            </a:r>
          </a:p>
          <a:p>
            <a:r>
              <a:rPr lang="de-DE" sz="1200" kern="1200" dirty="0" smtClean="0">
                <a:solidFill>
                  <a:schemeClr val="tx1"/>
                </a:solidFill>
                <a:effectLst/>
                <a:latin typeface="+mn-lt"/>
                <a:ea typeface="+mn-ea"/>
                <a:cs typeface="+mn-cs"/>
              </a:rPr>
              <a:t>Für das Toolkit / Framework an sich benötigt es noch ein Informationsfile welches alle nötigen Pfade und wichtige Parameter sammelt, damit das Projekt im 3D Editor wieder rekonstruiert werden kann. Hierzu ist im System Design von </a:t>
            </a:r>
            <a:r>
              <a:rPr lang="de-DE" sz="1200" kern="1200" dirty="0" err="1" smtClean="0">
                <a:solidFill>
                  <a:schemeClr val="tx1"/>
                </a:solidFill>
                <a:effectLst/>
                <a:latin typeface="+mn-lt"/>
                <a:ea typeface="+mn-ea"/>
                <a:cs typeface="+mn-cs"/>
              </a:rPr>
              <a:t>FuseeAT</a:t>
            </a:r>
            <a:r>
              <a:rPr lang="de-DE" sz="1200" kern="1200" dirty="0" smtClean="0">
                <a:solidFill>
                  <a:schemeClr val="tx1"/>
                </a:solidFill>
                <a:effectLst/>
                <a:latin typeface="+mn-lt"/>
                <a:ea typeface="+mn-ea"/>
                <a:cs typeface="+mn-cs"/>
              </a:rPr>
              <a:t> das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ACRelationData</a:t>
            </a:r>
            <a:r>
              <a:rPr lang="de-DE" sz="1200" kern="1200" dirty="0" smtClean="0">
                <a:solidFill>
                  <a:schemeClr val="tx1"/>
                </a:solidFill>
                <a:effectLst/>
                <a:latin typeface="+mn-lt"/>
                <a:ea typeface="+mn-ea"/>
                <a:cs typeface="+mn-cs"/>
              </a:rPr>
              <a:t>“ vorgesehen. Es speichert die erwähnten Parameter über eine Asset Code Beziehung und wird anschließend als XML File </a:t>
            </a:r>
            <a:r>
              <a:rPr lang="de-DE" sz="1200" kern="1200" dirty="0" err="1" smtClean="0">
                <a:solidFill>
                  <a:schemeClr val="tx1"/>
                </a:solidFill>
                <a:effectLst/>
                <a:latin typeface="+mn-lt"/>
                <a:ea typeface="+mn-ea"/>
                <a:cs typeface="+mn-cs"/>
              </a:rPr>
              <a:t>serialisiert</a:t>
            </a:r>
            <a:r>
              <a:rPr lang="de-DE" sz="1200" kern="1200" dirty="0" smtClean="0">
                <a:solidFill>
                  <a:schemeClr val="tx1"/>
                </a:solidFill>
                <a:effectLst/>
                <a:latin typeface="+mn-lt"/>
                <a:ea typeface="+mn-ea"/>
                <a:cs typeface="+mn-cs"/>
              </a:rPr>
              <a:t>. Es wird benötigt, sollte ein Projekt im 3D Editor geöffnet werden um im Speichert die Beziehungen zuzuordnen.</a:t>
            </a:r>
          </a:p>
          <a:p>
            <a:r>
              <a:rPr lang="de-DE" sz="1200" kern="1200" dirty="0" smtClean="0">
                <a:solidFill>
                  <a:schemeClr val="tx1"/>
                </a:solidFill>
                <a:effectLst/>
                <a:latin typeface="+mn-lt"/>
                <a:ea typeface="+mn-ea"/>
                <a:cs typeface="+mn-cs"/>
              </a:rPr>
              <a:t>Der Programmierer kann nun im Code Objekte des gewünschten Typs instanziieren bzw. sie in ein Szene </a:t>
            </a:r>
            <a:r>
              <a:rPr lang="de-DE" sz="1200" kern="1200" dirty="0" err="1" smtClean="0">
                <a:solidFill>
                  <a:schemeClr val="tx1"/>
                </a:solidFill>
                <a:effectLst/>
                <a:latin typeface="+mn-lt"/>
                <a:ea typeface="+mn-ea"/>
                <a:cs typeface="+mn-cs"/>
              </a:rPr>
              <a:t>Node</a:t>
            </a:r>
            <a:r>
              <a:rPr lang="de-DE" sz="1200" kern="1200" dirty="0" smtClean="0">
                <a:solidFill>
                  <a:schemeClr val="tx1"/>
                </a:solidFill>
                <a:effectLst/>
                <a:latin typeface="+mn-lt"/>
                <a:ea typeface="+mn-ea"/>
                <a:cs typeface="+mn-cs"/>
              </a:rPr>
              <a:t> System integrieren.</a:t>
            </a:r>
          </a:p>
          <a:p>
            <a:r>
              <a:rPr lang="de-DE" sz="1200" kern="1200" dirty="0" smtClean="0">
                <a:solidFill>
                  <a:schemeClr val="tx1"/>
                </a:solidFill>
                <a:effectLst/>
                <a:latin typeface="+mn-lt"/>
                <a:ea typeface="+mn-ea"/>
                <a:cs typeface="+mn-cs"/>
              </a:rPr>
              <a:t>Der Vorteil ist, Informationen die von einem Code Generator stammen (in diesem Fall das Toolkit / Framework) verändern nicht den Code der  während der Entwicklung vom Programmierer geschrieben wurde.</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33</a:t>
            </a:fld>
            <a:endParaRPr lang="de-DE"/>
          </a:p>
        </p:txBody>
      </p:sp>
    </p:spTree>
    <p:extLst>
      <p:ext uri="{BB962C8B-B14F-4D97-AF65-F5344CB8AC3E}">
        <p14:creationId xmlns:p14="http://schemas.microsoft.com/office/powerpoint/2010/main" val="280976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a:t>
            </a:r>
            <a:r>
              <a:rPr lang="de-DE" dirty="0" err="1" smtClean="0"/>
              <a:t>Fusee</a:t>
            </a:r>
            <a:r>
              <a:rPr lang="de-DE" dirty="0" smtClean="0"/>
              <a:t> Bildchen</a:t>
            </a:r>
            <a:r>
              <a:rPr lang="de-DE" baseline="0" dirty="0" smtClean="0"/>
              <a:t> der fliegenden Rakete einbauen.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47</a:t>
            </a:fld>
            <a:endParaRPr lang="de-DE"/>
          </a:p>
        </p:txBody>
      </p:sp>
    </p:spTree>
    <p:extLst>
      <p:ext uri="{BB962C8B-B14F-4D97-AF65-F5344CB8AC3E}">
        <p14:creationId xmlns:p14="http://schemas.microsoft.com/office/powerpoint/2010/main" val="156274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smtClean="0"/>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smtClean="0"/>
              <a:t>Titelmasterformat durch Klicken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smtClean="0"/>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7/8/2015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t" anchorCtr="0"/>
          <a:lstStyle/>
          <a:p>
            <a:r>
              <a:rPr lang="de-DE" sz="4400" dirty="0" smtClean="0"/>
              <a:t>Master-Thesis Disputation</a:t>
            </a:r>
            <a:br>
              <a:rPr lang="de-DE" sz="4400" dirty="0" smtClean="0"/>
            </a:br>
            <a:r>
              <a:rPr lang="de-DE" sz="4400" dirty="0" smtClean="0"/>
              <a:t>Dominik Steffen</a:t>
            </a:r>
            <a:endParaRPr lang="de-DE" sz="4400" dirty="0"/>
          </a:p>
        </p:txBody>
      </p:sp>
      <p:sp>
        <p:nvSpPr>
          <p:cNvPr id="3" name="Untertitel 2"/>
          <p:cNvSpPr>
            <a:spLocks noGrp="1"/>
          </p:cNvSpPr>
          <p:nvPr>
            <p:ph type="subTitle" idx="1"/>
          </p:nvPr>
        </p:nvSpPr>
        <p:spPr/>
        <p:txBody>
          <a:bodyPr/>
          <a:lstStyle/>
          <a:p>
            <a:r>
              <a:rPr lang="de-DE" dirty="0" smtClean="0"/>
              <a:t>Betreuer:</a:t>
            </a:r>
          </a:p>
          <a:p>
            <a:r>
              <a:rPr lang="de-DE" dirty="0" smtClean="0"/>
              <a:t>Prof. C. Müller und Prof. Dr. W. Taube</a:t>
            </a:r>
            <a:endParaRPr lang="de-DE" dirty="0"/>
          </a:p>
        </p:txBody>
      </p:sp>
    </p:spTree>
    <p:extLst>
      <p:ext uri="{BB962C8B-B14F-4D97-AF65-F5344CB8AC3E}">
        <p14:creationId xmlns:p14="http://schemas.microsoft.com/office/powerpoint/2010/main" val="349489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fontScale="92500" lnSpcReduction="10000"/>
          </a:bodyPr>
          <a:lstStyle/>
          <a:p>
            <a:pPr lvl="0"/>
            <a:r>
              <a:rPr lang="de-DE" dirty="0" smtClean="0"/>
              <a:t>Getrennte Tools können funktionieren</a:t>
            </a:r>
          </a:p>
          <a:p>
            <a:pPr lvl="1"/>
            <a:r>
              <a:rPr lang="de-DE" dirty="0" smtClean="0"/>
              <a:t>Wenn</a:t>
            </a:r>
            <a:r>
              <a:rPr lang="de-DE" baseline="0" dirty="0" smtClean="0"/>
              <a:t> das Team sich darauf einlässt</a:t>
            </a:r>
          </a:p>
          <a:p>
            <a:pPr lvl="1"/>
            <a:r>
              <a:rPr lang="de-DE" baseline="0" dirty="0" smtClean="0"/>
              <a:t>Das Projekt (der Zeitplan) es ermöglicht</a:t>
            </a:r>
          </a:p>
          <a:p>
            <a:pPr lvl="0"/>
            <a:r>
              <a:rPr lang="de-DE" baseline="0" dirty="0" smtClean="0"/>
              <a:t>Erweiterung bestehender Tools ist sinnvoll</a:t>
            </a:r>
          </a:p>
          <a:p>
            <a:pPr lvl="1"/>
            <a:r>
              <a:rPr lang="de-DE" baseline="0" dirty="0" smtClean="0"/>
              <a:t>Es verkürzt den Entwicklungszeitraum</a:t>
            </a:r>
          </a:p>
          <a:p>
            <a:pPr lvl="1"/>
            <a:r>
              <a:rPr lang="de-DE" baseline="0" dirty="0" smtClean="0"/>
              <a:t>Es erleichtert den Entwicklern </a:t>
            </a:r>
            <a:r>
              <a:rPr lang="de-DE" baseline="0" dirty="0" smtClean="0"/>
              <a:t>den Einstieg durch bereits bekannte</a:t>
            </a:r>
            <a:r>
              <a:rPr lang="de-DE" dirty="0" smtClean="0"/>
              <a:t> </a:t>
            </a:r>
            <a:r>
              <a:rPr lang="de-DE" baseline="0" dirty="0" smtClean="0"/>
              <a:t>Workflow Elemente.</a:t>
            </a:r>
            <a:endParaRPr lang="de-DE" baseline="0" dirty="0" smtClean="0"/>
          </a:p>
          <a:p>
            <a:pPr lvl="0"/>
            <a:r>
              <a:rPr lang="de-DE" dirty="0" smtClean="0"/>
              <a:t>Verwendung von Best Practice Beispielen</a:t>
            </a:r>
            <a:r>
              <a:rPr lang="de-DE" baseline="0" dirty="0" smtClean="0"/>
              <a:t> aus bereits erfolgreicher Software ist sinnvoll</a:t>
            </a:r>
          </a:p>
          <a:p>
            <a:pPr lvl="1"/>
            <a:r>
              <a:rPr lang="de-DE" dirty="0" smtClean="0"/>
              <a:t>Konzepte zu </a:t>
            </a:r>
            <a:r>
              <a:rPr lang="de-DE" dirty="0" smtClean="0"/>
              <a:t>Szenengraphen werden für die Konzeption betrachtet.</a:t>
            </a:r>
            <a:endParaRPr lang="de-DE" dirty="0" smtClean="0"/>
          </a:p>
          <a:p>
            <a:pPr lvl="1"/>
            <a:r>
              <a:rPr lang="de-DE" dirty="0" smtClean="0"/>
              <a:t>Versionskontrollsysteme empfohlen.</a:t>
            </a:r>
            <a:endParaRPr lang="de-DE" dirty="0" smtClean="0"/>
          </a:p>
          <a:p>
            <a:pPr lvl="1"/>
            <a:r>
              <a:rPr lang="de-DE" dirty="0" smtClean="0">
                <a:sym typeface="Wingdings" panose="05000000000000000000" pitchFamily="2" charset="2"/>
              </a:rPr>
              <a:t> Erhöht Akzeptanz der Nutzer</a:t>
            </a:r>
            <a:endParaRPr lang="de-DE" dirty="0"/>
          </a:p>
        </p:txBody>
      </p:sp>
    </p:spTree>
    <p:extLst>
      <p:ext uri="{BB962C8B-B14F-4D97-AF65-F5344CB8AC3E}">
        <p14:creationId xmlns:p14="http://schemas.microsoft.com/office/powerpoint/2010/main" val="814671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Konzeption</a:t>
            </a:r>
            <a:r>
              <a:rPr lang="de-DE" baseline="0" dirty="0" smtClean="0"/>
              <a:t> und Implementierung</a:t>
            </a:r>
            <a:endParaRPr lang="de-DE" dirty="0"/>
          </a:p>
        </p:txBody>
      </p:sp>
      <p:sp>
        <p:nvSpPr>
          <p:cNvPr id="3" name="Inhaltsplatzhalter 2"/>
          <p:cNvSpPr>
            <a:spLocks noGrp="1"/>
          </p:cNvSpPr>
          <p:nvPr>
            <p:ph idx="1"/>
          </p:nvPr>
        </p:nvSpPr>
        <p:spPr/>
        <p:txBody>
          <a:bodyPr/>
          <a:lstStyle/>
          <a:p>
            <a:r>
              <a:rPr lang="de-DE" dirty="0" smtClean="0"/>
              <a:t>Konzeption der</a:t>
            </a:r>
            <a:r>
              <a:rPr lang="de-DE" baseline="0" dirty="0" smtClean="0"/>
              <a:t> Architektur des Frameworks wurde erstellt</a:t>
            </a:r>
          </a:p>
          <a:p>
            <a:pPr lvl="1"/>
            <a:r>
              <a:rPr lang="de-DE" dirty="0" smtClean="0"/>
              <a:t>Setzt das Konzept</a:t>
            </a:r>
            <a:r>
              <a:rPr lang="de-DE" baseline="0" dirty="0" smtClean="0"/>
              <a:t> der nach Entwicklern getrennten </a:t>
            </a:r>
            <a:r>
              <a:rPr lang="de-DE" baseline="0" dirty="0" err="1" smtClean="0"/>
              <a:t>Authoring</a:t>
            </a:r>
            <a:r>
              <a:rPr lang="de-DE" baseline="0" dirty="0" smtClean="0"/>
              <a:t> Tools um.</a:t>
            </a:r>
          </a:p>
          <a:p>
            <a:pPr lvl="0"/>
            <a:r>
              <a:rPr lang="de-DE" dirty="0" smtClean="0"/>
              <a:t>Basisfunktonalität wurde konzipiert und</a:t>
            </a:r>
            <a:r>
              <a:rPr lang="de-DE" baseline="0" dirty="0" smtClean="0"/>
              <a:t> implementiert.</a:t>
            </a:r>
            <a:endParaRPr lang="de-DE" dirty="0" smtClean="0"/>
          </a:p>
          <a:p>
            <a:pPr lvl="0"/>
            <a:r>
              <a:rPr lang="de-DE" dirty="0" smtClean="0"/>
              <a:t>Nach Analyse der untersuchten Best Practice Software</a:t>
            </a:r>
            <a:r>
              <a:rPr lang="de-DE" baseline="0" dirty="0" smtClean="0"/>
              <a:t> stellte sich heraus:</a:t>
            </a:r>
          </a:p>
          <a:p>
            <a:pPr lvl="2"/>
            <a:r>
              <a:rPr lang="de-DE" dirty="0" smtClean="0"/>
              <a:t>Funktionalität von Game Engine Editoren ist der Funktionalität von Modeling Editoren wie Cinema</a:t>
            </a:r>
            <a:r>
              <a:rPr lang="de-DE" baseline="0" dirty="0" smtClean="0"/>
              <a:t> 4D oder IDEs wie Visual Studio sehr ähnlich.</a:t>
            </a:r>
          </a:p>
          <a:p>
            <a:pPr lvl="2"/>
            <a:r>
              <a:rPr lang="de-DE" baseline="0" dirty="0" smtClean="0"/>
              <a:t>Somit sind diese Tools meist nur </a:t>
            </a:r>
            <a:r>
              <a:rPr lang="de-DE" baseline="0" dirty="0" err="1" smtClean="0"/>
              <a:t>Aggregatoren</a:t>
            </a:r>
            <a:r>
              <a:rPr lang="de-DE" baseline="0" dirty="0" smtClean="0"/>
              <a:t> verschiedener Nutzerkonzepte.</a:t>
            </a:r>
          </a:p>
        </p:txBody>
      </p:sp>
    </p:spTree>
    <p:extLst>
      <p:ext uri="{BB962C8B-B14F-4D97-AF65-F5344CB8AC3E}">
        <p14:creationId xmlns:p14="http://schemas.microsoft.com/office/powerpoint/2010/main" val="510153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r>
              <a:rPr lang="de-DE" baseline="0" dirty="0" smtClean="0"/>
              <a:t> der Konzeption und Implementierung</a:t>
            </a:r>
            <a:endParaRPr lang="de-DE" dirty="0"/>
          </a:p>
        </p:txBody>
      </p:sp>
      <p:sp>
        <p:nvSpPr>
          <p:cNvPr id="3" name="Inhaltsplatzhalter 2"/>
          <p:cNvSpPr>
            <a:spLocks noGrp="1"/>
          </p:cNvSpPr>
          <p:nvPr>
            <p:ph idx="1"/>
          </p:nvPr>
        </p:nvSpPr>
        <p:spPr/>
        <p:txBody>
          <a:bodyPr>
            <a:normAutofit/>
          </a:bodyPr>
          <a:lstStyle/>
          <a:p>
            <a:r>
              <a:rPr lang="de-DE" dirty="0" smtClean="0"/>
              <a:t>Möglichkeit zur Erweiterung </a:t>
            </a:r>
            <a:r>
              <a:rPr lang="de-DE" dirty="0" smtClean="0"/>
              <a:t>über das </a:t>
            </a:r>
            <a:r>
              <a:rPr lang="de-DE" dirty="0" err="1" smtClean="0"/>
              <a:t>Plugin</a:t>
            </a:r>
            <a:r>
              <a:rPr lang="de-DE" dirty="0" smtClean="0"/>
              <a:t> System von Cinema 4D ist</a:t>
            </a:r>
            <a:r>
              <a:rPr lang="de-DE" baseline="0" dirty="0" smtClean="0"/>
              <a:t> </a:t>
            </a:r>
            <a:r>
              <a:rPr lang="de-DE" baseline="0" dirty="0" smtClean="0"/>
              <a:t>berücksichtigt </a:t>
            </a:r>
            <a:r>
              <a:rPr lang="de-DE" baseline="0" dirty="0" smtClean="0">
                <a:sym typeface="Wingdings" panose="05000000000000000000" pitchFamily="2" charset="2"/>
              </a:rPr>
              <a:t> Projekt </a:t>
            </a:r>
            <a:r>
              <a:rPr lang="de-DE" baseline="0" dirty="0" err="1" smtClean="0">
                <a:sym typeface="Wingdings" panose="05000000000000000000" pitchFamily="2" charset="2"/>
              </a:rPr>
              <a:t>Uniplug</a:t>
            </a:r>
            <a:r>
              <a:rPr lang="de-DE" baseline="0" dirty="0" smtClean="0">
                <a:sym typeface="Wingdings" panose="05000000000000000000" pitchFamily="2" charset="2"/>
              </a:rPr>
              <a:t>.</a:t>
            </a:r>
            <a:endParaRPr lang="de-DE" baseline="0" dirty="0" smtClean="0"/>
          </a:p>
          <a:p>
            <a:r>
              <a:rPr lang="de-DE" baseline="0" dirty="0" smtClean="0"/>
              <a:t>Modeling </a:t>
            </a:r>
            <a:r>
              <a:rPr lang="de-DE" baseline="0" dirty="0" smtClean="0"/>
              <a:t>Tool unabhängiges </a:t>
            </a:r>
            <a:r>
              <a:rPr lang="de-DE" baseline="0" dirty="0" smtClean="0"/>
              <a:t>System </a:t>
            </a:r>
            <a:r>
              <a:rPr lang="de-DE" baseline="0" dirty="0" smtClean="0"/>
              <a:t>Design</a:t>
            </a:r>
          </a:p>
          <a:p>
            <a:pPr lvl="1"/>
            <a:r>
              <a:rPr lang="de-DE" dirty="0" smtClean="0"/>
              <a:t>Kann durch Implementierung des </a:t>
            </a:r>
            <a:r>
              <a:rPr lang="de-DE" dirty="0" err="1" smtClean="0"/>
              <a:t>Plugin</a:t>
            </a:r>
            <a:r>
              <a:rPr lang="de-DE" dirty="0" smtClean="0"/>
              <a:t> Interfaces angepasst werden.</a:t>
            </a:r>
            <a:endParaRPr lang="de-DE" baseline="0" dirty="0" smtClean="0"/>
          </a:p>
          <a:p>
            <a:pPr lvl="1"/>
            <a:r>
              <a:rPr lang="de-DE" dirty="0" smtClean="0"/>
              <a:t>Auch IDE</a:t>
            </a:r>
            <a:r>
              <a:rPr lang="de-DE" baseline="0" dirty="0" smtClean="0"/>
              <a:t> unabhängig so lange die Software mit .</a:t>
            </a:r>
            <a:r>
              <a:rPr lang="de-DE" baseline="0" dirty="0" err="1" smtClean="0"/>
              <a:t>sln</a:t>
            </a:r>
            <a:r>
              <a:rPr lang="de-DE" baseline="0" dirty="0" smtClean="0"/>
              <a:t> Projekten umgehen kann</a:t>
            </a:r>
            <a:r>
              <a:rPr lang="de-DE" baseline="0" dirty="0" smtClean="0"/>
              <a:t>.</a:t>
            </a:r>
            <a:endParaRPr lang="de-DE" baseline="0" dirty="0" smtClean="0"/>
          </a:p>
        </p:txBody>
      </p:sp>
    </p:spTree>
    <p:extLst>
      <p:ext uri="{BB962C8B-B14F-4D97-AF65-F5344CB8AC3E}">
        <p14:creationId xmlns:p14="http://schemas.microsoft.com/office/powerpoint/2010/main" val="542103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 in der Implementierung</a:t>
            </a:r>
            <a:endParaRPr lang="de-DE" dirty="0"/>
          </a:p>
        </p:txBody>
      </p:sp>
      <p:sp>
        <p:nvSpPr>
          <p:cNvPr id="3" name="Inhaltsplatzhalter 2"/>
          <p:cNvSpPr>
            <a:spLocks noGrp="1"/>
          </p:cNvSpPr>
          <p:nvPr>
            <p:ph idx="1"/>
          </p:nvPr>
        </p:nvSpPr>
        <p:spPr/>
        <p:txBody>
          <a:bodyPr>
            <a:normAutofit lnSpcReduction="10000"/>
          </a:bodyPr>
          <a:lstStyle/>
          <a:p>
            <a:pPr lvl="0"/>
            <a:r>
              <a:rPr lang="de-DE" dirty="0"/>
              <a:t>Probleme bei der Umsetzung des Prototypen zum Ende der Arbeit</a:t>
            </a:r>
          </a:p>
          <a:p>
            <a:pPr lvl="1"/>
            <a:r>
              <a:rPr lang="de-DE" dirty="0"/>
              <a:t>Durch die Komplexität der Cinema 4D API</a:t>
            </a:r>
          </a:p>
          <a:p>
            <a:pPr lvl="1"/>
            <a:r>
              <a:rPr lang="de-DE" dirty="0"/>
              <a:t>Die Updatezyklen der </a:t>
            </a:r>
            <a:r>
              <a:rPr lang="de-DE" dirty="0" smtClean="0"/>
              <a:t>API</a:t>
            </a:r>
          </a:p>
          <a:p>
            <a:pPr lvl="2"/>
            <a:r>
              <a:rPr lang="de-DE" dirty="0" smtClean="0"/>
              <a:t>Sehr eng</a:t>
            </a:r>
          </a:p>
          <a:p>
            <a:pPr lvl="2"/>
            <a:r>
              <a:rPr lang="de-DE" dirty="0" smtClean="0"/>
              <a:t>Oft neue Funktionen oder Parameter</a:t>
            </a:r>
          </a:p>
          <a:p>
            <a:pPr lvl="1"/>
            <a:r>
              <a:rPr lang="de-DE" dirty="0" err="1" smtClean="0"/>
              <a:t>Uniplug</a:t>
            </a:r>
            <a:r>
              <a:rPr lang="de-DE" dirty="0" smtClean="0"/>
              <a:t> Funktionalität erweitern</a:t>
            </a:r>
          </a:p>
          <a:p>
            <a:pPr lvl="2"/>
            <a:r>
              <a:rPr lang="de-DE" dirty="0" smtClean="0"/>
              <a:t>GUI etc.</a:t>
            </a:r>
            <a:endParaRPr lang="de-DE" dirty="0"/>
          </a:p>
          <a:p>
            <a:pPr lvl="1"/>
            <a:r>
              <a:rPr lang="de-DE" dirty="0"/>
              <a:t>Das komplexe „</a:t>
            </a:r>
            <a:r>
              <a:rPr lang="de-DE" dirty="0" err="1"/>
              <a:t>wrapping</a:t>
            </a:r>
            <a:r>
              <a:rPr lang="de-DE" dirty="0"/>
              <a:t>“ der API mit </a:t>
            </a:r>
            <a:r>
              <a:rPr lang="de-DE" dirty="0" err="1"/>
              <a:t>Swig</a:t>
            </a:r>
            <a:r>
              <a:rPr lang="de-DE" dirty="0" smtClean="0"/>
              <a:t>.</a:t>
            </a:r>
          </a:p>
          <a:p>
            <a:pPr lvl="2"/>
            <a:r>
              <a:rPr lang="en-US" dirty="0"/>
              <a:t>Simplified Wrapper and Interface </a:t>
            </a:r>
            <a:r>
              <a:rPr lang="en-US" dirty="0" smtClean="0"/>
              <a:t>Generator</a:t>
            </a:r>
          </a:p>
          <a:p>
            <a:pPr lvl="2"/>
            <a:r>
              <a:rPr lang="de-DE" dirty="0" smtClean="0"/>
              <a:t>GUI Komponenten</a:t>
            </a:r>
            <a:endParaRPr lang="de-DE" dirty="0"/>
          </a:p>
          <a:p>
            <a:pPr lvl="2"/>
            <a:r>
              <a:rPr lang="de-DE" dirty="0" err="1"/>
              <a:t>Plugin</a:t>
            </a:r>
            <a:r>
              <a:rPr lang="de-DE" dirty="0"/>
              <a:t> Typen</a:t>
            </a:r>
          </a:p>
        </p:txBody>
      </p:sp>
    </p:spTree>
    <p:extLst>
      <p:ext uri="{BB962C8B-B14F-4D97-AF65-F5344CB8AC3E}">
        <p14:creationId xmlns:p14="http://schemas.microsoft.com/office/powerpoint/2010/main" val="336744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A </a:t>
            </a:r>
            <a:r>
              <a:rPr lang="de-DE" sz="2000" i="1" dirty="0" smtClean="0"/>
              <a:t>(Prof. Dr. W. Taube)</a:t>
            </a:r>
            <a:endParaRPr lang="de-DE" sz="2000" i="1" dirty="0"/>
          </a:p>
        </p:txBody>
      </p:sp>
      <p:sp>
        <p:nvSpPr>
          <p:cNvPr id="3" name="Inhaltsplatzhalter 2"/>
          <p:cNvSpPr>
            <a:spLocks noGrp="1"/>
          </p:cNvSpPr>
          <p:nvPr>
            <p:ph idx="1"/>
          </p:nvPr>
        </p:nvSpPr>
        <p:spPr/>
        <p:txBody>
          <a:bodyPr/>
          <a:lstStyle/>
          <a:p>
            <a:r>
              <a:rPr lang="de-DE" b="1" dirty="0" smtClean="0"/>
              <a:t>„Welche </a:t>
            </a:r>
            <a:r>
              <a:rPr lang="de-DE" b="1" dirty="0"/>
              <a:t>Objekte werden von welchen Benutzergruppen </a:t>
            </a:r>
            <a:r>
              <a:rPr lang="de-DE" b="1" dirty="0" smtClean="0"/>
              <a:t>(während eines Projektes) wie </a:t>
            </a:r>
            <a:r>
              <a:rPr lang="de-DE" b="1" dirty="0"/>
              <a:t>bearbeitet und wie hängen diese Objekte untereinander zusammen? Und wie entwickeln sich die Abhängigkeiten im Zeitverlauf – also bei Änderungen von Objekten</a:t>
            </a:r>
            <a:r>
              <a:rPr lang="de-DE" b="1" dirty="0" smtClean="0"/>
              <a:t>?“</a:t>
            </a:r>
            <a:endParaRPr lang="de-DE" b="1" dirty="0"/>
          </a:p>
        </p:txBody>
      </p:sp>
    </p:spTree>
    <p:extLst>
      <p:ext uri="{BB962C8B-B14F-4D97-AF65-F5344CB8AC3E}">
        <p14:creationId xmlns:p14="http://schemas.microsoft.com/office/powerpoint/2010/main" val="16202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Alle Antworten auf </a:t>
            </a:r>
            <a:r>
              <a:rPr lang="de-DE" dirty="0" err="1" smtClean="0"/>
              <a:t>Fusee</a:t>
            </a:r>
            <a:r>
              <a:rPr lang="de-DE" dirty="0" smtClean="0"/>
              <a:t> bezogen</a:t>
            </a:r>
          </a:p>
          <a:p>
            <a:pPr lvl="0"/>
            <a:r>
              <a:rPr lang="de-DE" dirty="0"/>
              <a:t>Programmierer bearbeiten C# Code Dateien. (Evtl. JS und Projekt-Dateien</a:t>
            </a:r>
            <a:r>
              <a:rPr lang="de-DE" dirty="0" smtClean="0"/>
              <a:t>)</a:t>
            </a:r>
          </a:p>
          <a:p>
            <a:pPr lvl="1"/>
            <a:r>
              <a:rPr lang="de-DE" dirty="0" smtClean="0"/>
              <a:t>Mit Visual Studio</a:t>
            </a:r>
          </a:p>
          <a:p>
            <a:pPr lvl="1"/>
            <a:r>
              <a:rPr lang="de-DE" dirty="0"/>
              <a:t>Mono </a:t>
            </a:r>
            <a:r>
              <a:rPr lang="de-DE" dirty="0" err="1"/>
              <a:t>Develop</a:t>
            </a:r>
            <a:r>
              <a:rPr lang="de-DE" dirty="0"/>
              <a:t> / </a:t>
            </a:r>
            <a:r>
              <a:rPr lang="de-DE" dirty="0" err="1"/>
              <a:t>Xamarin</a:t>
            </a:r>
            <a:r>
              <a:rPr lang="de-DE" dirty="0"/>
              <a:t> </a:t>
            </a:r>
            <a:r>
              <a:rPr lang="de-DE" dirty="0" smtClean="0"/>
              <a:t>Studio</a:t>
            </a:r>
          </a:p>
          <a:p>
            <a:r>
              <a:rPr lang="de-DE" dirty="0" smtClean="0"/>
              <a:t>Designer </a:t>
            </a:r>
            <a:r>
              <a:rPr lang="de-DE" dirty="0"/>
              <a:t>und </a:t>
            </a:r>
            <a:r>
              <a:rPr lang="de-DE" dirty="0" err="1"/>
              <a:t>Artists</a:t>
            </a:r>
            <a:r>
              <a:rPr lang="de-DE" dirty="0"/>
              <a:t> erstellen Assets (Texturen, Modelle, Sound, etc</a:t>
            </a:r>
            <a:r>
              <a:rPr lang="de-DE" dirty="0" smtClean="0"/>
              <a:t>.)</a:t>
            </a:r>
          </a:p>
          <a:p>
            <a:pPr lvl="1"/>
            <a:r>
              <a:rPr lang="de-DE" dirty="0" smtClean="0"/>
              <a:t>In Cinema 4D</a:t>
            </a:r>
          </a:p>
          <a:p>
            <a:pPr lvl="1"/>
            <a:r>
              <a:rPr lang="de-DE" dirty="0" smtClean="0"/>
              <a:t>In Photoshop oder ähnlicher Software</a:t>
            </a:r>
            <a:endParaRPr lang="de-DE" dirty="0"/>
          </a:p>
        </p:txBody>
      </p:sp>
    </p:spTree>
    <p:extLst>
      <p:ext uri="{BB962C8B-B14F-4D97-AF65-F5344CB8AC3E}">
        <p14:creationId xmlns:p14="http://schemas.microsoft.com/office/powerpoint/2010/main" val="63743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Der Zusammenhang: </a:t>
            </a:r>
          </a:p>
          <a:p>
            <a:pPr lvl="1"/>
            <a:r>
              <a:rPr lang="de-DE" dirty="0"/>
              <a:t>Ergibt sich daraus, dass Programmierer Assets verwenden, um sie in die Spiellogik zu integrieren. </a:t>
            </a:r>
          </a:p>
          <a:p>
            <a:pPr lvl="1"/>
            <a:r>
              <a:rPr lang="de-DE" dirty="0" smtClean="0"/>
              <a:t>Ergibt </a:t>
            </a:r>
            <a:r>
              <a:rPr lang="de-DE" dirty="0"/>
              <a:t>sich daraus, dass Designer Code Dateien verwenden um sie in einer Szene zu platzieren, oder ihre Parameter verändern (Geschwindigkeiten, Positionen, etc.).  Sie erstellen Welten aus einer Sammlung von </a:t>
            </a:r>
            <a:r>
              <a:rPr lang="de-DE" dirty="0" smtClean="0"/>
              <a:t>Assets</a:t>
            </a:r>
            <a:r>
              <a:rPr lang="de-DE" dirty="0"/>
              <a:t> </a:t>
            </a:r>
            <a:r>
              <a:rPr lang="de-DE" dirty="0" smtClean="0"/>
              <a:t>und setzen hierzu Skripte und Grafische Assets ein.</a:t>
            </a:r>
          </a:p>
        </p:txBody>
      </p:sp>
    </p:spTree>
    <p:extLst>
      <p:ext uri="{BB962C8B-B14F-4D97-AF65-F5344CB8AC3E}">
        <p14:creationId xmlns:p14="http://schemas.microsoft.com/office/powerpoint/2010/main" val="381914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Während der Entwicklung wachsen diese Objekte meist näher zusammen.</a:t>
            </a:r>
          </a:p>
          <a:p>
            <a:pPr marL="342900" lvl="1" indent="-342900"/>
            <a:r>
              <a:rPr lang="de-DE" dirty="0" smtClean="0"/>
              <a:t>Framework kümmert sich um Verwaltung</a:t>
            </a:r>
          </a:p>
          <a:p>
            <a:pPr marL="342900" lvl="1" indent="-342900"/>
            <a:r>
              <a:rPr lang="de-DE" dirty="0" smtClean="0"/>
              <a:t>Theoretisch </a:t>
            </a:r>
            <a:r>
              <a:rPr lang="de-DE" dirty="0"/>
              <a:t>soll eine möglichst lose Kopplung der Elemente erreicht werden.</a:t>
            </a:r>
          </a:p>
          <a:p>
            <a:pPr lvl="1"/>
            <a:r>
              <a:rPr lang="de-DE" dirty="0"/>
              <a:t>Dies unterstützt den Entwicklungsprozess und vereinfacht das Erstellen der einzelnen Objekte</a:t>
            </a:r>
            <a:r>
              <a:rPr lang="de-DE" dirty="0" smtClean="0"/>
              <a:t>.</a:t>
            </a:r>
            <a:endParaRPr lang="de-DE" dirty="0"/>
          </a:p>
        </p:txBody>
      </p:sp>
    </p:spTree>
    <p:extLst>
      <p:ext uri="{BB962C8B-B14F-4D97-AF65-F5344CB8AC3E}">
        <p14:creationId xmlns:p14="http://schemas.microsoft.com/office/powerpoint/2010/main" val="2237565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a:lnSpc>
                <a:spcPct val="107000"/>
              </a:lnSpc>
              <a:spcAft>
                <a:spcPts val="800"/>
              </a:spcAft>
            </a:pPr>
            <a:r>
              <a:rPr lang="de-DE" b="1" dirty="0" smtClean="0">
                <a:latin typeface="Calibri" panose="020F0502020204030204" pitchFamily="34" charset="0"/>
                <a:ea typeface="Times New Roman" panose="02020603050405020304" pitchFamily="18" charset="0"/>
                <a:cs typeface="Times New Roman" panose="02020603050405020304" pitchFamily="18" charset="0"/>
              </a:rPr>
              <a:t>F2 - „Wie </a:t>
            </a:r>
            <a:r>
              <a:rPr lang="de-DE" b="1" dirty="0">
                <a:latin typeface="Calibri" panose="020F0502020204030204" pitchFamily="34" charset="0"/>
                <a:ea typeface="Times New Roman" panose="02020603050405020304" pitchFamily="18" charset="0"/>
                <a:cs typeface="Times New Roman" panose="02020603050405020304" pitchFamily="18" charset="0"/>
              </a:rPr>
              <a:t>wirken sich denn die unterschiedlichen Sichtweisen der verschiedenen Gruppen auf das konkrete Design des </a:t>
            </a:r>
            <a:r>
              <a:rPr lang="de-DE" b="1" dirty="0" err="1">
                <a:latin typeface="Calibri" panose="020F0502020204030204" pitchFamily="34" charset="0"/>
                <a:ea typeface="Times New Roman" panose="02020603050405020304" pitchFamily="18" charset="0"/>
                <a:cs typeface="Times New Roman" panose="02020603050405020304" pitchFamily="18" charset="0"/>
              </a:rPr>
              <a:t>FuseeAT</a:t>
            </a:r>
            <a:r>
              <a:rPr lang="de-DE" b="1" dirty="0">
                <a:latin typeface="Calibri" panose="020F0502020204030204" pitchFamily="34" charset="0"/>
                <a:ea typeface="Times New Roman" panose="02020603050405020304" pitchFamily="18" charset="0"/>
                <a:cs typeface="Times New Roman" panose="02020603050405020304" pitchFamily="18" charset="0"/>
              </a:rPr>
              <a:t> aus</a:t>
            </a:r>
            <a:r>
              <a:rPr lang="de-DE" b="1" dirty="0" smtClean="0">
                <a:latin typeface="Calibri" panose="020F0502020204030204" pitchFamily="34" charset="0"/>
                <a:ea typeface="Times New Roman" panose="02020603050405020304" pitchFamily="18" charset="0"/>
                <a:cs typeface="Times New Roman" panose="02020603050405020304" pitchFamily="18" charset="0"/>
              </a:rPr>
              <a:t>?“</a:t>
            </a:r>
          </a:p>
          <a:p>
            <a:pPr lvl="1">
              <a:lnSpc>
                <a:spcPct val="107000"/>
              </a:lnSpc>
              <a:spcAft>
                <a:spcPts val="800"/>
              </a:spcAft>
            </a:pPr>
            <a:r>
              <a:rPr lang="de-DE" dirty="0"/>
              <a:t>Das nach Entwicklergruppen getrennte Design zeigt sich hauptsächlich durch die Konzeption des </a:t>
            </a:r>
            <a:r>
              <a:rPr lang="de-DE" dirty="0" err="1"/>
              <a:t>FuseeAT</a:t>
            </a:r>
            <a:r>
              <a:rPr lang="de-DE" dirty="0"/>
              <a:t> als Framework welches als Vermittler in der Mitte zwischen den jeweiligen Tools sitzt</a:t>
            </a:r>
            <a:r>
              <a:rPr lang="de-DE" dirty="0" smtClean="0"/>
              <a:t>.</a:t>
            </a:r>
          </a:p>
          <a:p>
            <a:pPr lvl="1">
              <a:lnSpc>
                <a:spcPct val="107000"/>
              </a:lnSpc>
              <a:spcAft>
                <a:spcPts val="800"/>
              </a:spcAft>
            </a:pPr>
            <a:r>
              <a:rPr lang="de-DE" dirty="0" smtClean="0"/>
              <a:t>Es übernimmt Verwaltungsaufgaben</a:t>
            </a:r>
          </a:p>
          <a:p>
            <a:pPr lvl="2">
              <a:lnSpc>
                <a:spcPct val="107000"/>
              </a:lnSpc>
              <a:spcAft>
                <a:spcPts val="800"/>
              </a:spcAft>
            </a:pPr>
            <a:r>
              <a:rPr lang="de-DE" dirty="0" smtClean="0"/>
              <a:t>Im Projektbereich</a:t>
            </a:r>
          </a:p>
          <a:p>
            <a:pPr lvl="2">
              <a:lnSpc>
                <a:spcPct val="107000"/>
              </a:lnSpc>
              <a:spcAft>
                <a:spcPts val="800"/>
              </a:spcAft>
            </a:pPr>
            <a:r>
              <a:rPr lang="de-DE" dirty="0" smtClean="0"/>
              <a:t>Im Dateibereich</a:t>
            </a:r>
          </a:p>
        </p:txBody>
      </p:sp>
    </p:spTree>
    <p:extLst>
      <p:ext uri="{BB962C8B-B14F-4D97-AF65-F5344CB8AC3E}">
        <p14:creationId xmlns:p14="http://schemas.microsoft.com/office/powerpoint/2010/main" val="241318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dirty="0" smtClean="0"/>
              <a:t>Programmierer </a:t>
            </a:r>
            <a:r>
              <a:rPr lang="de-DE" dirty="0"/>
              <a:t>arbeiten weiterhin in Visual Studio</a:t>
            </a:r>
          </a:p>
          <a:p>
            <a:r>
              <a:rPr lang="de-DE" dirty="0" err="1" smtClean="0"/>
              <a:t>Artists</a:t>
            </a:r>
            <a:r>
              <a:rPr lang="de-DE" dirty="0" smtClean="0"/>
              <a:t> </a:t>
            </a:r>
            <a:r>
              <a:rPr lang="de-DE" dirty="0"/>
              <a:t>arbeiten in ihrer Modeling Software (Cinema 4D)</a:t>
            </a:r>
          </a:p>
          <a:p>
            <a:pPr lvl="1"/>
            <a:r>
              <a:rPr lang="de-DE" dirty="0" smtClean="0"/>
              <a:t>Das erlaubt vereinfachte </a:t>
            </a:r>
            <a:r>
              <a:rPr lang="de-DE" dirty="0"/>
              <a:t>R</a:t>
            </a:r>
            <a:r>
              <a:rPr lang="de-DE" dirty="0" smtClean="0"/>
              <a:t>epräsentation </a:t>
            </a:r>
            <a:r>
              <a:rPr lang="de-DE" dirty="0"/>
              <a:t>von Projektoptionen wie:</a:t>
            </a:r>
          </a:p>
          <a:p>
            <a:pPr lvl="2"/>
            <a:r>
              <a:rPr lang="de-DE" dirty="0" smtClean="0"/>
              <a:t>Neues </a:t>
            </a:r>
            <a:r>
              <a:rPr lang="de-DE" dirty="0"/>
              <a:t>Level erstellen</a:t>
            </a:r>
          </a:p>
          <a:p>
            <a:pPr lvl="2"/>
            <a:r>
              <a:rPr lang="de-DE" dirty="0" smtClean="0"/>
              <a:t>Assets </a:t>
            </a:r>
            <a:r>
              <a:rPr lang="de-DE" dirty="0"/>
              <a:t>platzieren</a:t>
            </a:r>
          </a:p>
          <a:p>
            <a:pPr lvl="2"/>
            <a:r>
              <a:rPr lang="de-DE" dirty="0" smtClean="0"/>
              <a:t>Code </a:t>
            </a:r>
            <a:r>
              <a:rPr lang="de-DE" dirty="0"/>
              <a:t>Dateien anlegen</a:t>
            </a:r>
          </a:p>
          <a:p>
            <a:r>
              <a:rPr lang="de-DE" dirty="0" smtClean="0"/>
              <a:t>Designer </a:t>
            </a:r>
            <a:r>
              <a:rPr lang="de-DE" dirty="0"/>
              <a:t>nutzen bevorzugt die grafische Oberfläche von Cinema 4D, können aber optional in den Code eintauchen</a:t>
            </a:r>
            <a:r>
              <a:rPr lang="de-DE" dirty="0" smtClean="0"/>
              <a:t>.</a:t>
            </a:r>
            <a:endParaRPr lang="de-DE" dirty="0"/>
          </a:p>
        </p:txBody>
      </p:sp>
    </p:spTree>
    <p:extLst>
      <p:ext uri="{BB962C8B-B14F-4D97-AF65-F5344CB8AC3E}">
        <p14:creationId xmlns:p14="http://schemas.microsoft.com/office/powerpoint/2010/main" val="382342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normAutofit lnSpcReduction="10000"/>
          </a:bodyPr>
          <a:lstStyle/>
          <a:p>
            <a:r>
              <a:rPr lang="de-DE" dirty="0" smtClean="0"/>
              <a:t>Überblick</a:t>
            </a:r>
          </a:p>
          <a:p>
            <a:pPr lvl="1"/>
            <a:r>
              <a:rPr lang="de-DE" dirty="0" smtClean="0"/>
              <a:t>Vorstellung</a:t>
            </a:r>
            <a:r>
              <a:rPr lang="de-DE" baseline="0" dirty="0" smtClean="0"/>
              <a:t> des</a:t>
            </a:r>
            <a:r>
              <a:rPr lang="de-DE" dirty="0" smtClean="0"/>
              <a:t> Themas</a:t>
            </a:r>
          </a:p>
          <a:p>
            <a:pPr lvl="1"/>
            <a:r>
              <a:rPr lang="de-DE" dirty="0" smtClean="0"/>
              <a:t>Ziele der </a:t>
            </a:r>
            <a:r>
              <a:rPr lang="de-DE" dirty="0" smtClean="0"/>
              <a:t>Arbeit</a:t>
            </a:r>
          </a:p>
          <a:p>
            <a:pPr lvl="1"/>
            <a:r>
              <a:rPr lang="de-DE" dirty="0" smtClean="0"/>
              <a:t>Herangehensweise </a:t>
            </a:r>
            <a:r>
              <a:rPr lang="de-DE" dirty="0" smtClean="0"/>
              <a:t>und </a:t>
            </a:r>
            <a:r>
              <a:rPr lang="de-DE" dirty="0" smtClean="0"/>
              <a:t>Methodik</a:t>
            </a:r>
          </a:p>
          <a:p>
            <a:pPr lvl="1"/>
            <a:r>
              <a:rPr lang="de-DE" dirty="0" smtClean="0"/>
              <a:t>Verwendete Software</a:t>
            </a:r>
            <a:endParaRPr lang="de-DE" dirty="0" smtClean="0"/>
          </a:p>
          <a:p>
            <a:pPr lvl="1"/>
            <a:r>
              <a:rPr lang="de-DE" dirty="0" smtClean="0"/>
              <a:t>Problematik</a:t>
            </a:r>
          </a:p>
          <a:p>
            <a:pPr lvl="1"/>
            <a:r>
              <a:rPr lang="de-DE" dirty="0" smtClean="0"/>
              <a:t>Ergebnisse</a:t>
            </a:r>
          </a:p>
          <a:p>
            <a:pPr lvl="0"/>
            <a:r>
              <a:rPr lang="de-DE" dirty="0" smtClean="0"/>
              <a:t>Beantwortung der eingereichten </a:t>
            </a:r>
            <a:r>
              <a:rPr lang="de-DE" dirty="0" smtClean="0"/>
              <a:t>Fragen</a:t>
            </a:r>
          </a:p>
          <a:p>
            <a:pPr lvl="1"/>
            <a:r>
              <a:rPr lang="de-DE" dirty="0" smtClean="0"/>
              <a:t>Block A (Prof. Dr. W. Taube)</a:t>
            </a:r>
          </a:p>
          <a:p>
            <a:pPr lvl="1"/>
            <a:r>
              <a:rPr lang="de-DE" dirty="0" smtClean="0"/>
              <a:t>Block B (Prof. C. Müller)</a:t>
            </a:r>
            <a:endParaRPr lang="de-DE" dirty="0" smtClean="0"/>
          </a:p>
          <a:p>
            <a:pPr lvl="0"/>
            <a:r>
              <a:rPr lang="de-DE" dirty="0" smtClean="0"/>
              <a:t>Fragen und Diskussion aus dem Auditorium</a:t>
            </a:r>
            <a:endParaRPr lang="de-DE" dirty="0"/>
          </a:p>
        </p:txBody>
      </p:sp>
    </p:spTree>
    <p:extLst>
      <p:ext uri="{BB962C8B-B14F-4D97-AF65-F5344CB8AC3E}">
        <p14:creationId xmlns:p14="http://schemas.microsoft.com/office/powerpoint/2010/main" val="4118849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a:t>Gesteuert wird die Verwaltung der Projekte von </a:t>
            </a:r>
            <a:r>
              <a:rPr lang="de-DE" dirty="0" err="1" smtClean="0"/>
              <a:t>FuseeAT</a:t>
            </a:r>
            <a:r>
              <a:rPr lang="de-DE" dirty="0" smtClean="0"/>
              <a:t> aus.</a:t>
            </a:r>
            <a:endParaRPr lang="de-DE" dirty="0"/>
          </a:p>
          <a:p>
            <a:r>
              <a:rPr lang="de-DE" dirty="0"/>
              <a:t>Die </a:t>
            </a:r>
            <a:r>
              <a:rPr lang="de-DE" dirty="0" err="1"/>
              <a:t>Plugins</a:t>
            </a:r>
            <a:r>
              <a:rPr lang="de-DE" dirty="0"/>
              <a:t> für Cinema 4D erleichtern und ermöglichen den </a:t>
            </a:r>
            <a:r>
              <a:rPr lang="de-DE" dirty="0" err="1"/>
              <a:t>Artists</a:t>
            </a:r>
            <a:r>
              <a:rPr lang="de-DE" dirty="0"/>
              <a:t> und Designern die Arbeit an Welten und </a:t>
            </a:r>
            <a:r>
              <a:rPr lang="de-DE" dirty="0" err="1"/>
              <a:t>Leveln</a:t>
            </a:r>
            <a:r>
              <a:rPr lang="de-DE" dirty="0" smtClean="0"/>
              <a:t>.</a:t>
            </a:r>
          </a:p>
          <a:p>
            <a:pPr lvl="1"/>
            <a:r>
              <a:rPr lang="de-DE" dirty="0" err="1" smtClean="0"/>
              <a:t>Fusee</a:t>
            </a:r>
            <a:r>
              <a:rPr lang="de-DE" dirty="0" smtClean="0"/>
              <a:t> verfügt aktuell über keinen Welt Editor</a:t>
            </a:r>
          </a:p>
          <a:p>
            <a:pPr lvl="1"/>
            <a:r>
              <a:rPr lang="de-DE" dirty="0" smtClean="0"/>
              <a:t>Level werden von Hand im Code gebaut oder als Geometrie importiert.</a:t>
            </a:r>
            <a:endParaRPr lang="de-DE" dirty="0"/>
          </a:p>
          <a:p>
            <a:r>
              <a:rPr lang="de-DE" dirty="0"/>
              <a:t>Ein Teil des Designs ist auch der Anforderung an ein Editor </a:t>
            </a:r>
            <a:r>
              <a:rPr lang="de-DE" dirty="0" smtClean="0"/>
              <a:t>unabhängiges </a:t>
            </a:r>
            <a:r>
              <a:rPr lang="de-DE" dirty="0"/>
              <a:t>Tool </a:t>
            </a:r>
            <a:r>
              <a:rPr lang="de-DE" dirty="0" smtClean="0"/>
              <a:t>geschuldet</a:t>
            </a:r>
          </a:p>
          <a:p>
            <a:pPr lvl="1"/>
            <a:r>
              <a:rPr lang="de-DE" dirty="0" smtClean="0">
                <a:sym typeface="Wingdings" panose="05000000000000000000" pitchFamily="2" charset="2"/>
              </a:rPr>
              <a:t> </a:t>
            </a:r>
            <a:r>
              <a:rPr lang="de-DE" dirty="0" smtClean="0"/>
              <a:t>der </a:t>
            </a:r>
            <a:r>
              <a:rPr lang="de-DE" dirty="0"/>
              <a:t>Extra „Layer“ „</a:t>
            </a:r>
            <a:r>
              <a:rPr lang="de-DE" dirty="0" err="1"/>
              <a:t>Plugin</a:t>
            </a:r>
            <a:r>
              <a:rPr lang="de-DE" dirty="0"/>
              <a:t> Cinema 4D </a:t>
            </a:r>
            <a:r>
              <a:rPr lang="de-DE" dirty="0" err="1"/>
              <a:t>Uniplug</a:t>
            </a:r>
            <a:r>
              <a:rPr lang="de-DE" dirty="0"/>
              <a:t> in C#“. </a:t>
            </a:r>
            <a:endParaRPr lang="de-DE" dirty="0" smtClean="0"/>
          </a:p>
          <a:p>
            <a:pPr lvl="1"/>
            <a:r>
              <a:rPr lang="de-DE" dirty="0" smtClean="0"/>
              <a:t>Dieser </a:t>
            </a:r>
            <a:r>
              <a:rPr lang="de-DE" dirty="0"/>
              <a:t>enthält speziellen Cinema 4D Code aber keine </a:t>
            </a:r>
            <a:r>
              <a:rPr lang="de-DE" dirty="0" err="1"/>
              <a:t>FuseeAT</a:t>
            </a:r>
            <a:r>
              <a:rPr lang="de-DE" dirty="0"/>
              <a:t> </a:t>
            </a:r>
            <a:r>
              <a:rPr lang="de-DE" dirty="0" smtClean="0"/>
              <a:t>Funktionalität.</a:t>
            </a:r>
          </a:p>
          <a:p>
            <a:pPr lvl="1"/>
            <a:r>
              <a:rPr lang="de-DE" dirty="0" smtClean="0"/>
              <a:t>Er </a:t>
            </a:r>
            <a:r>
              <a:rPr lang="de-DE" dirty="0"/>
              <a:t>ruft diese nur auf. So kann das Tool an andere Editoren angepasst werden</a:t>
            </a:r>
            <a:r>
              <a:rPr lang="de-DE" dirty="0" smtClean="0"/>
              <a:t>.</a:t>
            </a:r>
            <a:endParaRPr lang="de-DE" dirty="0"/>
          </a:p>
        </p:txBody>
      </p:sp>
    </p:spTree>
    <p:extLst>
      <p:ext uri="{BB962C8B-B14F-4D97-AF65-F5344CB8AC3E}">
        <p14:creationId xmlns:p14="http://schemas.microsoft.com/office/powerpoint/2010/main" val="2536137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descr="C:\Users\dominik\Development\MasterThesisWS1415\Source\Bilder\Ueberblick_System.jpg"/>
          <p:cNvPicPr/>
          <p:nvPr/>
        </p:nvPicPr>
        <p:blipFill>
          <a:blip r:embed="rId2">
            <a:extLst>
              <a:ext uri="{28A0092B-C50C-407E-A947-70E740481C1C}">
                <a14:useLocalDpi xmlns:a14="http://schemas.microsoft.com/office/drawing/2010/main" val="0"/>
              </a:ext>
            </a:extLst>
          </a:blip>
          <a:srcRect/>
          <a:stretch>
            <a:fillRect/>
          </a:stretch>
        </p:blipFill>
        <p:spPr bwMode="auto">
          <a:xfrm>
            <a:off x="3277985" y="1853248"/>
            <a:ext cx="5760720" cy="3299460"/>
          </a:xfrm>
          <a:prstGeom prst="rect">
            <a:avLst/>
          </a:prstGeom>
          <a:noFill/>
          <a:ln>
            <a:noFill/>
          </a:ln>
        </p:spPr>
      </p:pic>
    </p:spTree>
    <p:extLst>
      <p:ext uri="{BB962C8B-B14F-4D97-AF65-F5344CB8AC3E}">
        <p14:creationId xmlns:p14="http://schemas.microsoft.com/office/powerpoint/2010/main" val="69077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F3 – „Existieren </a:t>
            </a:r>
            <a:r>
              <a:rPr lang="de-DE" b="1" dirty="0" smtClean="0"/>
              <a:t>zentrale </a:t>
            </a:r>
            <a:r>
              <a:rPr lang="de-DE" b="1" dirty="0"/>
              <a:t>Probleme bei </a:t>
            </a:r>
            <a:r>
              <a:rPr lang="de-DE" b="1" dirty="0" smtClean="0"/>
              <a:t>der </a:t>
            </a:r>
            <a:r>
              <a:rPr lang="de-DE" b="1" dirty="0" err="1" smtClean="0"/>
              <a:t>Versionierung</a:t>
            </a:r>
            <a:r>
              <a:rPr lang="de-DE" b="1" dirty="0" smtClean="0"/>
              <a:t>? </a:t>
            </a:r>
            <a:r>
              <a:rPr lang="de-DE" b="1" dirty="0"/>
              <a:t>Ist das </a:t>
            </a:r>
            <a:r>
              <a:rPr lang="de-DE" b="1" dirty="0" smtClean="0"/>
              <a:t>bei </a:t>
            </a:r>
            <a:r>
              <a:rPr lang="de-DE" b="1" dirty="0"/>
              <a:t>der </a:t>
            </a:r>
            <a:r>
              <a:rPr lang="de-DE" b="1" dirty="0" err="1"/>
              <a:t>FuseeAT</a:t>
            </a:r>
            <a:r>
              <a:rPr lang="de-DE" b="1" dirty="0"/>
              <a:t> der Fall und wie werden die Probleme gelöst? Bei der </a:t>
            </a:r>
            <a:r>
              <a:rPr lang="de-DE" b="1" dirty="0" err="1"/>
              <a:t>Versionierung</a:t>
            </a:r>
            <a:r>
              <a:rPr lang="de-DE" b="1" dirty="0"/>
              <a:t> von Assets verweisen Sie auf </a:t>
            </a:r>
            <a:r>
              <a:rPr lang="de-DE" b="1" dirty="0" err="1"/>
              <a:t>Git</a:t>
            </a:r>
            <a:r>
              <a:rPr lang="de-DE" b="1" dirty="0"/>
              <a:t> (S. 71) – aber das bedeutet ja wieder eine völlig andere Oberfläche mit anderen, gar nicht so einfach zu verstehenden Konzepten</a:t>
            </a:r>
            <a:r>
              <a:rPr lang="de-DE" b="1" dirty="0" smtClean="0"/>
              <a:t>.“</a:t>
            </a:r>
            <a:endParaRPr lang="de-DE" b="1" dirty="0"/>
          </a:p>
        </p:txBody>
      </p:sp>
    </p:spTree>
    <p:extLst>
      <p:ext uri="{BB962C8B-B14F-4D97-AF65-F5344CB8AC3E}">
        <p14:creationId xmlns:p14="http://schemas.microsoft.com/office/powerpoint/2010/main" val="1949526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Bei </a:t>
            </a:r>
            <a:r>
              <a:rPr lang="de-DE" dirty="0" err="1" smtClean="0"/>
              <a:t>Fusee</a:t>
            </a:r>
            <a:r>
              <a:rPr lang="de-DE" dirty="0" smtClean="0"/>
              <a:t> vorerst</a:t>
            </a:r>
            <a:r>
              <a:rPr lang="de-DE" baseline="0" dirty="0" smtClean="0"/>
              <a:t> keine verlustbehaftete Konvertierung.</a:t>
            </a:r>
          </a:p>
          <a:p>
            <a:pPr lvl="1"/>
            <a:r>
              <a:rPr lang="de-DE" baseline="0" dirty="0" err="1" smtClean="0"/>
              <a:t>Packaging</a:t>
            </a:r>
            <a:r>
              <a:rPr lang="de-DE" baseline="0" dirty="0" smtClean="0"/>
              <a:t> etc. ist aktuell nicht implementiert.</a:t>
            </a:r>
          </a:p>
          <a:p>
            <a:pPr lvl="0"/>
            <a:r>
              <a:rPr lang="de-DE" baseline="0" dirty="0" smtClean="0"/>
              <a:t>Verlustloser Export wird durch Cinema 4D behandelt.</a:t>
            </a:r>
          </a:p>
          <a:p>
            <a:pPr lvl="1"/>
            <a:r>
              <a:rPr lang="de-DE" baseline="0" dirty="0" smtClean="0"/>
              <a:t>Export als .</a:t>
            </a:r>
            <a:r>
              <a:rPr lang="de-DE" baseline="0" dirty="0" err="1" smtClean="0"/>
              <a:t>obj</a:t>
            </a:r>
            <a:r>
              <a:rPr lang="de-DE" baseline="0" dirty="0" smtClean="0"/>
              <a:t> oder .</a:t>
            </a:r>
            <a:r>
              <a:rPr lang="de-DE" baseline="0" dirty="0" err="1" smtClean="0"/>
              <a:t>fbx</a:t>
            </a:r>
            <a:r>
              <a:rPr lang="de-DE" baseline="0" dirty="0" smtClean="0"/>
              <a:t> oder .</a:t>
            </a:r>
            <a:r>
              <a:rPr lang="de-DE" baseline="0" dirty="0" err="1" smtClean="0"/>
              <a:t>fus</a:t>
            </a:r>
            <a:endParaRPr lang="de-DE" baseline="0" dirty="0" smtClean="0"/>
          </a:p>
          <a:p>
            <a:pPr lvl="0"/>
            <a:r>
              <a:rPr lang="de-DE" baseline="0" dirty="0" smtClean="0"/>
              <a:t>Die Problematik der </a:t>
            </a:r>
            <a:r>
              <a:rPr lang="de-DE" baseline="0" dirty="0" err="1" smtClean="0"/>
              <a:t>Versionierung</a:t>
            </a:r>
            <a:r>
              <a:rPr lang="de-DE" baseline="0" dirty="0" smtClean="0"/>
              <a:t> ergibt sich also nur durch die allgemeine Entwicklung an sich.</a:t>
            </a:r>
          </a:p>
          <a:p>
            <a:pPr lvl="1"/>
            <a:r>
              <a:rPr lang="de-DE" baseline="0" dirty="0" smtClean="0"/>
              <a:t>Es werden Konzepte zur Lösung des Problems eingesetzt die erprobt sind</a:t>
            </a:r>
          </a:p>
          <a:p>
            <a:pPr lvl="2"/>
            <a:r>
              <a:rPr lang="de-DE" baseline="0" dirty="0" smtClean="0"/>
              <a:t>Versionskontrolle mit Hilfe</a:t>
            </a:r>
            <a:r>
              <a:rPr lang="de-DE" dirty="0" smtClean="0"/>
              <a:t> eines erprobten Systems.</a:t>
            </a:r>
            <a:endParaRPr lang="de-DE" baseline="0" dirty="0" smtClean="0"/>
          </a:p>
        </p:txBody>
      </p:sp>
    </p:spTree>
    <p:extLst>
      <p:ext uri="{BB962C8B-B14F-4D97-AF65-F5344CB8AC3E}">
        <p14:creationId xmlns:p14="http://schemas.microsoft.com/office/powerpoint/2010/main" val="2897595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Wie werden die Assets verwaltet?</a:t>
            </a:r>
          </a:p>
          <a:p>
            <a:pPr lvl="1"/>
            <a:r>
              <a:rPr lang="de-DE" dirty="0" smtClean="0"/>
              <a:t>Sie werden im Nativen Format vorgehalten.</a:t>
            </a:r>
          </a:p>
          <a:p>
            <a:pPr lvl="2"/>
            <a:r>
              <a:rPr lang="de-DE" dirty="0" smtClean="0"/>
              <a:t>Für spätere Änderungen und Ergänzungen.</a:t>
            </a:r>
          </a:p>
          <a:p>
            <a:pPr lvl="1"/>
            <a:r>
              <a:rPr lang="de-DE" dirty="0" smtClean="0"/>
              <a:t>Für den Einsatz im Projekt exportiert und im Projektverzeichnis verortet.</a:t>
            </a:r>
          </a:p>
          <a:p>
            <a:pPr lvl="0"/>
            <a:r>
              <a:rPr lang="de-DE" dirty="0" smtClean="0"/>
              <a:t>Für die Versionskontrolle</a:t>
            </a:r>
            <a:r>
              <a:rPr lang="de-DE" baseline="0" dirty="0" smtClean="0"/>
              <a:t> (Arbeit Seite 71, Abschnitt 4.7.2) wird:</a:t>
            </a:r>
          </a:p>
          <a:p>
            <a:pPr lvl="1"/>
            <a:r>
              <a:rPr lang="de-DE" dirty="0" err="1" smtClean="0"/>
              <a:t>Git</a:t>
            </a:r>
            <a:r>
              <a:rPr lang="de-DE" dirty="0" smtClean="0"/>
              <a:t> empfohlen.</a:t>
            </a:r>
          </a:p>
          <a:p>
            <a:pPr lvl="1"/>
            <a:r>
              <a:rPr lang="de-DE" dirty="0" err="1" smtClean="0"/>
              <a:t>Fusee</a:t>
            </a:r>
            <a:r>
              <a:rPr lang="de-DE" dirty="0" smtClean="0"/>
              <a:t> Projekte werden</a:t>
            </a:r>
            <a:r>
              <a:rPr lang="de-DE" baseline="0" dirty="0" smtClean="0"/>
              <a:t> aktuell mit GIT verwaltet.</a:t>
            </a:r>
          </a:p>
          <a:p>
            <a:pPr lvl="1"/>
            <a:r>
              <a:rPr lang="de-DE" baseline="0" dirty="0" smtClean="0"/>
              <a:t>Es macht wenig Sinn eine neue Versionskontrollsoftware zu entwickeln.</a:t>
            </a:r>
          </a:p>
          <a:p>
            <a:pPr lvl="0"/>
            <a:r>
              <a:rPr lang="de-DE" dirty="0" smtClean="0"/>
              <a:t>Für nicht lesbare Dateiformate</a:t>
            </a:r>
            <a:r>
              <a:rPr lang="de-DE" baseline="0" dirty="0" smtClean="0"/>
              <a:t> können andere Tools eingesetzt werden.</a:t>
            </a:r>
          </a:p>
          <a:p>
            <a:pPr lvl="1"/>
            <a:r>
              <a:rPr lang="de-DE" dirty="0" err="1" smtClean="0"/>
              <a:t>Alienbrain</a:t>
            </a:r>
            <a:endParaRPr lang="de-DE" dirty="0" smtClean="0"/>
          </a:p>
          <a:p>
            <a:pPr lvl="1"/>
            <a:r>
              <a:rPr lang="de-DE" dirty="0" err="1" smtClean="0"/>
              <a:t>Shotgun</a:t>
            </a:r>
            <a:endParaRPr lang="de-DE" dirty="0" smtClean="0"/>
          </a:p>
          <a:p>
            <a:pPr lvl="1"/>
            <a:r>
              <a:rPr lang="de-DE" dirty="0" smtClean="0"/>
              <a:t>Beide spezialisiert auf Asset </a:t>
            </a:r>
            <a:r>
              <a:rPr lang="de-DE" dirty="0" err="1" smtClean="0"/>
              <a:t>Versionierung</a:t>
            </a:r>
            <a:r>
              <a:rPr lang="de-DE" dirty="0" smtClean="0"/>
              <a:t>. </a:t>
            </a:r>
          </a:p>
          <a:p>
            <a:pPr lvl="1"/>
            <a:r>
              <a:rPr lang="de-DE" dirty="0" smtClean="0"/>
              <a:t>Aber losgelöst vom tatsächlichen Software Projekt.</a:t>
            </a:r>
            <a:endParaRPr lang="de-DE" dirty="0" smtClean="0"/>
          </a:p>
        </p:txBody>
      </p:sp>
    </p:spTree>
    <p:extLst>
      <p:ext uri="{BB962C8B-B14F-4D97-AF65-F5344CB8AC3E}">
        <p14:creationId xmlns:p14="http://schemas.microsoft.com/office/powerpoint/2010/main" val="2366645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Das</a:t>
            </a:r>
            <a:r>
              <a:rPr lang="de-DE" baseline="0" dirty="0" smtClean="0"/>
              <a:t> Konzept Versionskontrolle</a:t>
            </a:r>
          </a:p>
          <a:p>
            <a:pPr lvl="1"/>
            <a:r>
              <a:rPr lang="de-DE" dirty="0" smtClean="0"/>
              <a:t>Sicherlich kein</a:t>
            </a:r>
            <a:r>
              <a:rPr lang="de-DE" baseline="0" dirty="0" smtClean="0"/>
              <a:t> </a:t>
            </a:r>
            <a:r>
              <a:rPr lang="de-DE" baseline="0" dirty="0" smtClean="0"/>
              <a:t>besonders einfach</a:t>
            </a:r>
            <a:r>
              <a:rPr lang="de-DE" dirty="0" smtClean="0"/>
              <a:t> zu verstehendes </a:t>
            </a:r>
            <a:r>
              <a:rPr lang="de-DE" baseline="0" dirty="0" smtClean="0"/>
              <a:t>Konzept </a:t>
            </a:r>
            <a:r>
              <a:rPr lang="de-DE" baseline="0" dirty="0" smtClean="0"/>
              <a:t>…</a:t>
            </a:r>
          </a:p>
          <a:p>
            <a:pPr lvl="1"/>
            <a:r>
              <a:rPr lang="de-DE" baseline="0" dirty="0" smtClean="0"/>
              <a:t>… </a:t>
            </a:r>
            <a:r>
              <a:rPr lang="de-DE" baseline="0" dirty="0" smtClean="0"/>
              <a:t>aber </a:t>
            </a:r>
            <a:r>
              <a:rPr lang="de-DE" baseline="0" dirty="0" smtClean="0"/>
              <a:t>nötig um ein Projekt </a:t>
            </a:r>
            <a:r>
              <a:rPr lang="de-DE" baseline="0" dirty="0" smtClean="0"/>
              <a:t>in der Games Branche zu </a:t>
            </a:r>
            <a:r>
              <a:rPr lang="de-DE" baseline="0" dirty="0" smtClean="0"/>
              <a:t>stemmen.</a:t>
            </a:r>
          </a:p>
          <a:p>
            <a:pPr lvl="0"/>
            <a:r>
              <a:rPr lang="de-DE" dirty="0" smtClean="0"/>
              <a:t>Die anderen analysierten</a:t>
            </a:r>
            <a:r>
              <a:rPr lang="de-DE" baseline="0" dirty="0" smtClean="0"/>
              <a:t> </a:t>
            </a:r>
            <a:r>
              <a:rPr lang="de-DE" baseline="0" dirty="0" err="1" smtClean="0"/>
              <a:t>Engines</a:t>
            </a:r>
            <a:r>
              <a:rPr lang="de-DE" baseline="0" dirty="0" smtClean="0"/>
              <a:t> (</a:t>
            </a:r>
            <a:r>
              <a:rPr lang="de-DE" baseline="0" dirty="0" err="1" smtClean="0"/>
              <a:t>Unity</a:t>
            </a:r>
            <a:r>
              <a:rPr lang="de-DE" baseline="0" dirty="0" smtClean="0"/>
              <a:t> und Unreal)</a:t>
            </a:r>
          </a:p>
          <a:p>
            <a:pPr lvl="1"/>
            <a:r>
              <a:rPr lang="de-DE" dirty="0" smtClean="0"/>
              <a:t>Bieten Versionskontrolle über Schnittstellen</a:t>
            </a:r>
          </a:p>
          <a:p>
            <a:pPr lvl="1"/>
            <a:r>
              <a:rPr lang="de-DE" dirty="0" smtClean="0"/>
              <a:t>Bieten</a:t>
            </a:r>
            <a:r>
              <a:rPr lang="de-DE" baseline="0" dirty="0" smtClean="0"/>
              <a:t> Versionskontrolle über:</a:t>
            </a:r>
          </a:p>
          <a:p>
            <a:pPr lvl="2"/>
            <a:r>
              <a:rPr lang="de-DE" dirty="0" smtClean="0"/>
              <a:t>Lizenzpflichtige Team Server </a:t>
            </a:r>
            <a:r>
              <a:rPr lang="de-DE" dirty="0" smtClean="0"/>
              <a:t>Software (integriert, aber teuer)</a:t>
            </a:r>
            <a:endParaRPr lang="de-DE" dirty="0" smtClean="0"/>
          </a:p>
          <a:p>
            <a:pPr lvl="2"/>
            <a:r>
              <a:rPr lang="de-DE" dirty="0" smtClean="0"/>
              <a:t>Open Source Software (</a:t>
            </a:r>
            <a:r>
              <a:rPr lang="de-DE" dirty="0" err="1" smtClean="0"/>
              <a:t>Git</a:t>
            </a:r>
            <a:r>
              <a:rPr lang="de-DE" dirty="0" smtClean="0"/>
              <a:t>)</a:t>
            </a:r>
          </a:p>
          <a:p>
            <a:r>
              <a:rPr lang="de-DE" dirty="0" smtClean="0"/>
              <a:t>Versionskontrolle muss vom Team verstanden werden.</a:t>
            </a:r>
          </a:p>
          <a:p>
            <a:pPr lvl="1"/>
            <a:r>
              <a:rPr lang="de-DE" dirty="0" smtClean="0"/>
              <a:t>Einsatz in vielen Projekten</a:t>
            </a:r>
          </a:p>
          <a:p>
            <a:pPr lvl="1"/>
            <a:r>
              <a:rPr lang="de-DE" dirty="0" smtClean="0"/>
              <a:t>Unreal </a:t>
            </a:r>
            <a:r>
              <a:rPr lang="de-DE" dirty="0" err="1" smtClean="0"/>
              <a:t>Tournament</a:t>
            </a:r>
            <a:r>
              <a:rPr lang="de-DE" dirty="0" smtClean="0"/>
              <a:t> als Open Source Community Entwicklung</a:t>
            </a:r>
            <a:endParaRPr lang="de-DE" dirty="0"/>
          </a:p>
        </p:txBody>
      </p:sp>
    </p:spTree>
    <p:extLst>
      <p:ext uri="{BB962C8B-B14F-4D97-AF65-F5344CB8AC3E}">
        <p14:creationId xmlns:p14="http://schemas.microsoft.com/office/powerpoint/2010/main" val="3180782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F4 – „Die </a:t>
            </a:r>
            <a:r>
              <a:rPr lang="de-DE" b="1" dirty="0"/>
              <a:t>Unterstützung von Arbeitsprozessen macht sich doch sicherlich auch in Screen‐Designs </a:t>
            </a:r>
            <a:r>
              <a:rPr lang="de-DE" b="1" dirty="0" smtClean="0"/>
              <a:t>für die </a:t>
            </a:r>
            <a:r>
              <a:rPr lang="de-DE" b="1" dirty="0"/>
              <a:t>unterschiedlichen beteiligten Entwicklergruppen bemerkbar</a:t>
            </a:r>
            <a:r>
              <a:rPr lang="de-DE" b="1" dirty="0" smtClean="0"/>
              <a:t>?“</a:t>
            </a:r>
            <a:endParaRPr lang="de-DE" b="1" dirty="0"/>
          </a:p>
          <a:p>
            <a:pPr lvl="1"/>
            <a:r>
              <a:rPr lang="de-DE" dirty="0" smtClean="0"/>
              <a:t>„</a:t>
            </a:r>
            <a:r>
              <a:rPr lang="de-DE" dirty="0" err="1" smtClean="0"/>
              <a:t>Jein</a:t>
            </a:r>
            <a:r>
              <a:rPr lang="de-DE" dirty="0" smtClean="0"/>
              <a:t>“.</a:t>
            </a:r>
            <a:endParaRPr lang="de-DE" dirty="0" smtClean="0"/>
          </a:p>
          <a:p>
            <a:pPr lvl="1"/>
            <a:r>
              <a:rPr lang="de-DE" dirty="0" smtClean="0"/>
              <a:t>Cinema 4D </a:t>
            </a:r>
            <a:r>
              <a:rPr lang="de-DE" dirty="0" err="1" smtClean="0"/>
              <a:t>Plugins</a:t>
            </a:r>
            <a:r>
              <a:rPr lang="de-DE" dirty="0" smtClean="0"/>
              <a:t> ermöglichen </a:t>
            </a:r>
            <a:r>
              <a:rPr lang="de-DE" dirty="0" smtClean="0"/>
              <a:t>kein freies Anpassen des </a:t>
            </a:r>
            <a:r>
              <a:rPr lang="de-DE" dirty="0" smtClean="0"/>
              <a:t>Interfaces.</a:t>
            </a:r>
          </a:p>
          <a:p>
            <a:pPr lvl="1"/>
            <a:r>
              <a:rPr lang="de-DE" dirty="0" smtClean="0"/>
              <a:t>Hinzufügen von Caption Text und Buttons gestattet.</a:t>
            </a:r>
          </a:p>
          <a:p>
            <a:pPr lvl="1"/>
            <a:r>
              <a:rPr lang="de-DE" dirty="0" smtClean="0"/>
              <a:t>GUI Funktionalität Problematisch in </a:t>
            </a:r>
            <a:r>
              <a:rPr lang="de-DE" dirty="0" err="1" smtClean="0"/>
              <a:t>Uniplug</a:t>
            </a:r>
            <a:r>
              <a:rPr lang="de-DE" dirty="0" smtClean="0"/>
              <a:t>.</a:t>
            </a:r>
          </a:p>
          <a:p>
            <a:pPr lvl="1"/>
            <a:r>
              <a:rPr lang="de-DE" dirty="0" err="1" smtClean="0"/>
              <a:t>FuseeAT</a:t>
            </a:r>
            <a:r>
              <a:rPr lang="de-DE" dirty="0" smtClean="0"/>
              <a:t> unterstützt aktuell nur Funktionalität im Hintergrund des Editors und bietet nur wenig GUI Elemente.</a:t>
            </a:r>
            <a:endParaRPr lang="de-DE" dirty="0"/>
          </a:p>
        </p:txBody>
      </p:sp>
    </p:spTree>
    <p:extLst>
      <p:ext uri="{BB962C8B-B14F-4D97-AF65-F5344CB8AC3E}">
        <p14:creationId xmlns:p14="http://schemas.microsoft.com/office/powerpoint/2010/main" val="4062120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646111" y="2805355"/>
            <a:ext cx="5760720" cy="3240405"/>
          </a:xfrm>
          <a:prstGeom prst="rect">
            <a:avLst/>
          </a:prstGeom>
        </p:spPr>
      </p:pic>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042" y="2805355"/>
            <a:ext cx="3991532" cy="2524477"/>
          </a:xfrm>
          <a:prstGeom prst="rect">
            <a:avLst/>
          </a:prstGeom>
        </p:spPr>
      </p:pic>
    </p:spTree>
    <p:extLst>
      <p:ext uri="{BB962C8B-B14F-4D97-AF65-F5344CB8AC3E}">
        <p14:creationId xmlns:p14="http://schemas.microsoft.com/office/powerpoint/2010/main" val="2081648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b="1" dirty="0" smtClean="0"/>
              <a:t>F5 – „</a:t>
            </a:r>
            <a:r>
              <a:rPr lang="de-DE" b="1" dirty="0"/>
              <a:t>Wo bleiben </a:t>
            </a:r>
            <a:r>
              <a:rPr lang="de-DE" b="1" dirty="0" smtClean="0"/>
              <a:t>in </a:t>
            </a:r>
            <a:r>
              <a:rPr lang="de-DE" b="1" dirty="0" err="1" smtClean="0"/>
              <a:t>Fusee</a:t>
            </a:r>
            <a:r>
              <a:rPr lang="de-DE" b="1" dirty="0" smtClean="0"/>
              <a:t> (Umwandlung </a:t>
            </a:r>
            <a:r>
              <a:rPr lang="de-DE" b="1" dirty="0"/>
              <a:t>des C4D in den </a:t>
            </a:r>
            <a:r>
              <a:rPr lang="de-DE" b="1" dirty="0" err="1"/>
              <a:t>Fusee</a:t>
            </a:r>
            <a:r>
              <a:rPr lang="de-DE" b="1" dirty="0"/>
              <a:t> Graphen) die zusätzlichen C4D‐Daten? Vermutlich werden sie als Components gespeichert, </a:t>
            </a:r>
            <a:r>
              <a:rPr lang="de-DE" b="1" dirty="0" smtClean="0"/>
              <a:t>oder? </a:t>
            </a:r>
          </a:p>
          <a:p>
            <a:r>
              <a:rPr lang="de-DE" dirty="0" smtClean="0"/>
              <a:t>Die zusätzlichen </a:t>
            </a:r>
            <a:r>
              <a:rPr lang="de-DE" dirty="0"/>
              <a:t>Daten können/werden wie Sie angemerkt hatten als Components gespeichert falls sie für die Arbeit mit </a:t>
            </a:r>
            <a:r>
              <a:rPr lang="de-DE" dirty="0" err="1"/>
              <a:t>Fusee</a:t>
            </a:r>
            <a:r>
              <a:rPr lang="de-DE" dirty="0"/>
              <a:t>/</a:t>
            </a:r>
            <a:r>
              <a:rPr lang="de-DE" dirty="0" err="1"/>
              <a:t>FuseeAT</a:t>
            </a:r>
            <a:r>
              <a:rPr lang="de-DE" dirty="0"/>
              <a:t> benötigt werden</a:t>
            </a:r>
            <a:r>
              <a:rPr lang="de-DE" dirty="0" smtClean="0"/>
              <a:t>.</a:t>
            </a:r>
          </a:p>
          <a:p>
            <a:pPr lvl="1"/>
            <a:r>
              <a:rPr lang="de-DE" dirty="0" smtClean="0"/>
              <a:t>Hierzu zählen folgende Daten:</a:t>
            </a:r>
          </a:p>
          <a:p>
            <a:pPr lvl="2"/>
            <a:r>
              <a:rPr lang="de-DE" dirty="0" smtClean="0"/>
              <a:t>Transformationen (Positionsdaten etc.)</a:t>
            </a:r>
          </a:p>
          <a:p>
            <a:pPr lvl="2"/>
            <a:r>
              <a:rPr lang="de-DE" dirty="0" smtClean="0"/>
              <a:t>Texturen / Materialien</a:t>
            </a:r>
          </a:p>
          <a:p>
            <a:pPr lvl="2"/>
            <a:r>
              <a:rPr lang="de-DE" dirty="0" err="1" smtClean="0"/>
              <a:t>Mesh</a:t>
            </a:r>
            <a:r>
              <a:rPr lang="de-DE" dirty="0" smtClean="0"/>
              <a:t> Objekte (entspricht Geometriedaten)</a:t>
            </a:r>
            <a:endParaRPr lang="de-DE" dirty="0"/>
          </a:p>
          <a:p>
            <a:pPr lvl="1"/>
            <a:r>
              <a:rPr lang="de-DE" dirty="0"/>
              <a:t>Cinema 4D speichert aufgrund seiner Natur als Modeling- und Animations-Editor noch weitere Daten welche aktuell nicht in </a:t>
            </a:r>
            <a:r>
              <a:rPr lang="de-DE" dirty="0" err="1"/>
              <a:t>Fusee</a:t>
            </a:r>
            <a:r>
              <a:rPr lang="de-DE" dirty="0"/>
              <a:t> verwendet werden</a:t>
            </a:r>
            <a:r>
              <a:rPr lang="de-DE" dirty="0" smtClean="0"/>
              <a:t>.</a:t>
            </a:r>
            <a:endParaRPr lang="de-DE" dirty="0"/>
          </a:p>
        </p:txBody>
      </p:sp>
    </p:spTree>
    <p:extLst>
      <p:ext uri="{BB962C8B-B14F-4D97-AF65-F5344CB8AC3E}">
        <p14:creationId xmlns:p14="http://schemas.microsoft.com/office/powerpoint/2010/main" val="342321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b="1" dirty="0" smtClean="0"/>
              <a:t>F5.5 </a:t>
            </a:r>
            <a:r>
              <a:rPr lang="de-DE" b="1" dirty="0" smtClean="0"/>
              <a:t>– „Was </a:t>
            </a:r>
            <a:r>
              <a:rPr lang="de-DE" b="1" dirty="0"/>
              <a:t>ist denn der große Vorteil vom </a:t>
            </a:r>
            <a:r>
              <a:rPr lang="de-DE" b="1" dirty="0" err="1"/>
              <a:t>Fusee</a:t>
            </a:r>
            <a:r>
              <a:rPr lang="de-DE" b="1" dirty="0"/>
              <a:t>‐Szenegraphen? Es muss ja einen Sinn haben, die Nodes nur als Container zu fassen</a:t>
            </a:r>
            <a:r>
              <a:rPr lang="de-DE" b="1" dirty="0" smtClean="0"/>
              <a:t>.“</a:t>
            </a:r>
            <a:endParaRPr lang="de-DE" sz="2000" b="0" i="0" kern="1200" dirty="0" smtClean="0">
              <a:solidFill>
                <a:schemeClr val="tx1"/>
              </a:solidFill>
              <a:effectLst/>
              <a:latin typeface="+mj-lt"/>
              <a:ea typeface="+mj-ea"/>
              <a:cs typeface="+mj-cs"/>
            </a:endParaRPr>
          </a:p>
          <a:p>
            <a:pPr lvl="1" indent="-342900"/>
            <a:r>
              <a:rPr lang="de-DE" sz="1800" b="0" i="0" kern="1200" dirty="0" smtClean="0">
                <a:solidFill>
                  <a:schemeClr val="tx1"/>
                </a:solidFill>
                <a:effectLst/>
                <a:latin typeface="+mj-lt"/>
                <a:ea typeface="+mj-ea"/>
                <a:cs typeface="+mj-cs"/>
              </a:rPr>
              <a:t>Der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Szenengraph ist vom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Team (in diesem Fall Herrn Prof. C. Müller) entworfen worden um die Traversierung von Szenenobjekten zu vereinfachen und ein auf Components basierendes System mit Hierarchien aufzubauen. </a:t>
            </a:r>
          </a:p>
          <a:p>
            <a:pPr lvl="1" indent="-342900"/>
            <a:r>
              <a:rPr lang="de-DE" dirty="0" smtClean="0"/>
              <a:t>Die Daten als Components zu hinterlegen ergibt folgende Vorteile:</a:t>
            </a:r>
          </a:p>
          <a:p>
            <a:pPr lvl="2"/>
            <a:r>
              <a:rPr lang="de-DE" dirty="0"/>
              <a:t>Verschiedene Components können zur Laufzeit unproblematisch ausgetauscht werden</a:t>
            </a:r>
          </a:p>
          <a:p>
            <a:pPr lvl="3"/>
            <a:r>
              <a:rPr lang="de-DE" dirty="0"/>
              <a:t>Model wechseln</a:t>
            </a:r>
          </a:p>
          <a:p>
            <a:pPr lvl="3"/>
            <a:r>
              <a:rPr lang="de-DE" dirty="0"/>
              <a:t>Material wechseln</a:t>
            </a:r>
          </a:p>
          <a:p>
            <a:pPr lvl="3"/>
            <a:r>
              <a:rPr lang="de-DE" dirty="0"/>
              <a:t>Transformationskomponenten </a:t>
            </a:r>
            <a:r>
              <a:rPr lang="de-DE" dirty="0" smtClean="0"/>
              <a:t>bearbeiten</a:t>
            </a:r>
            <a:endParaRPr lang="de-DE" dirty="0"/>
          </a:p>
        </p:txBody>
      </p:sp>
    </p:spTree>
    <p:extLst>
      <p:ext uri="{BB962C8B-B14F-4D97-AF65-F5344CB8AC3E}">
        <p14:creationId xmlns:p14="http://schemas.microsoft.com/office/powerpoint/2010/main" val="2714486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200" b="0" i="0" kern="1200" dirty="0" smtClean="0">
                <a:solidFill>
                  <a:schemeClr val="tx2"/>
                </a:solidFill>
                <a:effectLst/>
                <a:latin typeface="+mj-lt"/>
                <a:ea typeface="+mj-ea"/>
                <a:cs typeface="+mj-cs"/>
              </a:rPr>
              <a:t>Vorstellung des Themas</a:t>
            </a:r>
            <a:endParaRPr lang="de-DE" dirty="0"/>
          </a:p>
        </p:txBody>
      </p:sp>
      <p:sp>
        <p:nvSpPr>
          <p:cNvPr id="3" name="Inhaltsplatzhalter 2"/>
          <p:cNvSpPr>
            <a:spLocks noGrp="1"/>
          </p:cNvSpPr>
          <p:nvPr>
            <p:ph idx="1"/>
          </p:nvPr>
        </p:nvSpPr>
        <p:spPr/>
        <p:txBody>
          <a:bodyPr>
            <a:normAutofit/>
          </a:bodyPr>
          <a:lstStyle/>
          <a:p>
            <a:pPr marL="342900" marR="0" lvl="2"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400" b="1" i="0" kern="1200" dirty="0" smtClean="0">
                <a:solidFill>
                  <a:schemeClr val="tx1"/>
                </a:solidFill>
                <a:effectLst/>
                <a:latin typeface="+mj-lt"/>
                <a:ea typeface="+mj-ea"/>
                <a:cs typeface="+mj-cs"/>
              </a:rPr>
              <a:t>„Analyse des Game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a:t>
            </a:r>
            <a:r>
              <a:rPr lang="de-DE" sz="2400" b="1" i="0" kern="1200" dirty="0" smtClean="0">
                <a:solidFill>
                  <a:schemeClr val="tx1"/>
                </a:solidFill>
                <a:effectLst/>
                <a:latin typeface="+mj-lt"/>
                <a:ea typeface="+mj-ea"/>
                <a:cs typeface="+mj-cs"/>
              </a:rPr>
              <a:t>Tool Entwicklungsprozesses </a:t>
            </a:r>
            <a:r>
              <a:rPr lang="de-DE" sz="2400" b="1" i="0" kern="1200" dirty="0" smtClean="0">
                <a:solidFill>
                  <a:schemeClr val="tx1"/>
                </a:solidFill>
                <a:effectLst/>
                <a:latin typeface="+mj-lt"/>
                <a:ea typeface="+mj-ea"/>
                <a:cs typeface="+mj-cs"/>
              </a:rPr>
              <a:t>und Konzeption eines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Frameworks</a:t>
            </a:r>
            <a:r>
              <a:rPr lang="de-DE" sz="2400" b="1" i="0" kern="1200" dirty="0" smtClean="0">
                <a:solidFill>
                  <a:schemeClr val="tx1"/>
                </a:solidFill>
                <a:effectLst/>
                <a:latin typeface="+mj-lt"/>
                <a:ea typeface="+mj-ea"/>
                <a:cs typeface="+mj-cs"/>
              </a:rPr>
              <a:t>“.</a:t>
            </a:r>
          </a:p>
          <a:p>
            <a:pPr marL="800100" lvl="3" indent="-342900">
              <a:defRPr/>
            </a:pPr>
            <a:r>
              <a:rPr lang="de-DE" sz="1800" i="1" kern="1200" dirty="0" smtClean="0">
                <a:solidFill>
                  <a:schemeClr val="tx1"/>
                </a:solidFill>
                <a:effectLst/>
              </a:rPr>
              <a:t>„A </a:t>
            </a:r>
            <a:r>
              <a:rPr lang="de-DE" sz="1800" i="1" kern="1200" dirty="0" err="1" smtClean="0">
                <a:solidFill>
                  <a:schemeClr val="tx1"/>
                </a:solidFill>
                <a:effectLst/>
              </a:rPr>
              <a:t>tool</a:t>
            </a:r>
            <a:r>
              <a:rPr lang="de-DE" sz="1800" i="1" kern="1200" dirty="0" smtClean="0">
                <a:solidFill>
                  <a:schemeClr val="tx1"/>
                </a:solidFill>
                <a:effectLst/>
              </a:rPr>
              <a:t> </a:t>
            </a:r>
            <a:r>
              <a:rPr lang="de-DE" sz="1800" i="1" kern="1200" dirty="0" err="1" smtClean="0">
                <a:solidFill>
                  <a:schemeClr val="tx1"/>
                </a:solidFill>
                <a:effectLst/>
              </a:rPr>
              <a:t>is</a:t>
            </a:r>
            <a:r>
              <a:rPr lang="de-DE" sz="1800" i="1" kern="1200" dirty="0" smtClean="0">
                <a:solidFill>
                  <a:schemeClr val="tx1"/>
                </a:solidFill>
                <a:effectLst/>
              </a:rPr>
              <a:t> a </a:t>
            </a:r>
            <a:r>
              <a:rPr lang="de-DE" sz="1800" i="1" kern="1200" dirty="0" err="1" smtClean="0">
                <a:solidFill>
                  <a:schemeClr val="tx1"/>
                </a:solidFill>
                <a:effectLst/>
              </a:rPr>
              <a:t>software</a:t>
            </a:r>
            <a:r>
              <a:rPr lang="de-DE" sz="1800" i="1" kern="1200" dirty="0" smtClean="0">
                <a:solidFill>
                  <a:schemeClr val="tx1"/>
                </a:solidFill>
                <a:effectLst/>
              </a:rPr>
              <a:t> </a:t>
            </a:r>
            <a:r>
              <a:rPr lang="de-DE" sz="1800" i="1" kern="1200" dirty="0" err="1" smtClean="0">
                <a:solidFill>
                  <a:schemeClr val="tx1"/>
                </a:solidFill>
                <a:effectLst/>
              </a:rPr>
              <a:t>application</a:t>
            </a:r>
            <a:r>
              <a:rPr lang="de-DE" sz="1800" i="1" kern="1200" dirty="0" smtClean="0">
                <a:solidFill>
                  <a:schemeClr val="tx1"/>
                </a:solidFill>
                <a:effectLst/>
              </a:rPr>
              <a:t> </a:t>
            </a:r>
            <a:r>
              <a:rPr lang="de-DE" sz="1800" i="1" kern="1200" dirty="0" err="1" smtClean="0">
                <a:solidFill>
                  <a:schemeClr val="tx1"/>
                </a:solidFill>
                <a:effectLst/>
              </a:rPr>
              <a:t>used</a:t>
            </a:r>
            <a:r>
              <a:rPr lang="de-DE" sz="1800" i="1" kern="1200" dirty="0" smtClean="0">
                <a:solidFill>
                  <a:schemeClr val="tx1"/>
                </a:solidFill>
                <a:effectLst/>
              </a:rPr>
              <a:t> in </a:t>
            </a:r>
            <a:r>
              <a:rPr lang="de-DE" sz="1800" i="1" kern="1200" dirty="0" err="1" smtClean="0">
                <a:solidFill>
                  <a:schemeClr val="tx1"/>
                </a:solidFill>
                <a:effectLst/>
              </a:rPr>
              <a:t>either</a:t>
            </a:r>
            <a:r>
              <a:rPr lang="de-DE" sz="1800" i="1" kern="1200" dirty="0" smtClean="0">
                <a:solidFill>
                  <a:schemeClr val="tx1"/>
                </a:solidFill>
                <a:effectLst/>
              </a:rPr>
              <a:t> </a:t>
            </a:r>
            <a:r>
              <a:rPr lang="de-DE" sz="1800" i="1" kern="1200" dirty="0" err="1" smtClean="0">
                <a:solidFill>
                  <a:schemeClr val="tx1"/>
                </a:solidFill>
                <a:effectLst/>
              </a:rPr>
              <a:t>the</a:t>
            </a:r>
            <a:r>
              <a:rPr lang="de-DE" sz="1800" i="1" kern="1200" dirty="0" smtClean="0">
                <a:solidFill>
                  <a:schemeClr val="tx1"/>
                </a:solidFill>
                <a:effectLst/>
              </a:rPr>
              <a:t> </a:t>
            </a:r>
            <a:r>
              <a:rPr lang="de-DE" sz="1800" i="1" kern="1200" dirty="0" err="1" smtClean="0">
                <a:solidFill>
                  <a:schemeClr val="tx1"/>
                </a:solidFill>
                <a:effectLst/>
              </a:rPr>
              <a:t>construction</a:t>
            </a:r>
            <a:r>
              <a:rPr lang="de-DE" sz="1800" i="1" kern="1200" dirty="0" smtClean="0">
                <a:solidFill>
                  <a:schemeClr val="tx1"/>
                </a:solidFill>
                <a:effectLst/>
              </a:rPr>
              <a:t> </a:t>
            </a:r>
            <a:r>
              <a:rPr lang="de-DE" sz="1800" i="1" kern="1200" dirty="0" err="1" smtClean="0">
                <a:solidFill>
                  <a:schemeClr val="tx1"/>
                </a:solidFill>
                <a:effectLst/>
              </a:rPr>
              <a:t>or</a:t>
            </a:r>
            <a:r>
              <a:rPr lang="de-DE" sz="1800" i="1" kern="1200" dirty="0" smtClean="0">
                <a:solidFill>
                  <a:schemeClr val="tx1"/>
                </a:solidFill>
                <a:effectLst/>
              </a:rPr>
              <a:t> </a:t>
            </a:r>
            <a:r>
              <a:rPr lang="de-DE" sz="1800" i="1" kern="1200" dirty="0" err="1" smtClean="0">
                <a:solidFill>
                  <a:schemeClr val="tx1"/>
                </a:solidFill>
                <a:effectLst/>
              </a:rPr>
              <a:t>modification</a:t>
            </a:r>
            <a:r>
              <a:rPr lang="de-DE" sz="1800" i="1" kern="1200" dirty="0" smtClean="0">
                <a:solidFill>
                  <a:schemeClr val="tx1"/>
                </a:solidFill>
                <a:effectLst/>
              </a:rPr>
              <a:t> </a:t>
            </a:r>
            <a:r>
              <a:rPr lang="de-DE" sz="1800" i="1" kern="1200" dirty="0" err="1" smtClean="0">
                <a:solidFill>
                  <a:schemeClr val="tx1"/>
                </a:solidFill>
                <a:effectLst/>
              </a:rPr>
              <a:t>of</a:t>
            </a:r>
            <a:r>
              <a:rPr lang="de-DE" sz="1800" i="1" kern="1200" dirty="0" smtClean="0">
                <a:solidFill>
                  <a:schemeClr val="tx1"/>
                </a:solidFill>
                <a:effectLst/>
              </a:rPr>
              <a:t> game-</a:t>
            </a:r>
            <a:r>
              <a:rPr lang="de-DE" sz="1800" i="1" kern="1200" dirty="0" err="1" smtClean="0">
                <a:solidFill>
                  <a:schemeClr val="tx1"/>
                </a:solidFill>
                <a:effectLst/>
              </a:rPr>
              <a:t>related</a:t>
            </a:r>
            <a:r>
              <a:rPr lang="de-DE" sz="1800" i="1" kern="1200" dirty="0" smtClean="0">
                <a:solidFill>
                  <a:schemeClr val="tx1"/>
                </a:solidFill>
                <a:effectLst/>
              </a:rPr>
              <a:t> </a:t>
            </a:r>
            <a:r>
              <a:rPr lang="de-DE" sz="1800" i="1" kern="1200" dirty="0" err="1" smtClean="0">
                <a:solidFill>
                  <a:schemeClr val="tx1"/>
                </a:solidFill>
                <a:effectLst/>
              </a:rPr>
              <a:t>content</a:t>
            </a:r>
            <a:r>
              <a:rPr lang="de-DE" sz="1800" i="1" kern="1200" dirty="0" smtClean="0">
                <a:solidFill>
                  <a:schemeClr val="tx1"/>
                </a:solidFill>
                <a:effectLst/>
              </a:rPr>
              <a:t>, </a:t>
            </a:r>
            <a:r>
              <a:rPr lang="de-DE" sz="1800" i="1" kern="1200" dirty="0" err="1" smtClean="0">
                <a:solidFill>
                  <a:schemeClr val="tx1"/>
                </a:solidFill>
                <a:effectLst/>
              </a:rPr>
              <a:t>where</a:t>
            </a:r>
            <a:r>
              <a:rPr lang="de-DE" sz="1800" i="1" kern="1200" dirty="0" smtClean="0">
                <a:solidFill>
                  <a:schemeClr val="tx1"/>
                </a:solidFill>
                <a:effectLst/>
              </a:rPr>
              <a:t> </a:t>
            </a:r>
            <a:r>
              <a:rPr lang="de-DE" sz="1800" i="1" kern="1200" dirty="0" err="1" smtClean="0">
                <a:solidFill>
                  <a:schemeClr val="tx1"/>
                </a:solidFill>
                <a:effectLst/>
              </a:rPr>
              <a:t>the</a:t>
            </a:r>
            <a:r>
              <a:rPr lang="de-DE" sz="1800" i="1" kern="1200" dirty="0" smtClean="0">
                <a:solidFill>
                  <a:schemeClr val="tx1"/>
                </a:solidFill>
                <a:effectLst/>
              </a:rPr>
              <a:t> </a:t>
            </a:r>
            <a:r>
              <a:rPr lang="de-DE" sz="1800" i="1" kern="1200" dirty="0" err="1" smtClean="0">
                <a:solidFill>
                  <a:schemeClr val="tx1"/>
                </a:solidFill>
                <a:effectLst/>
              </a:rPr>
              <a:t>content</a:t>
            </a:r>
            <a:r>
              <a:rPr lang="de-DE" sz="1800" i="1" kern="1200" dirty="0" smtClean="0">
                <a:solidFill>
                  <a:schemeClr val="tx1"/>
                </a:solidFill>
                <a:effectLst/>
              </a:rPr>
              <a:t> </a:t>
            </a:r>
            <a:r>
              <a:rPr lang="de-DE" sz="1800" i="1" kern="1200" dirty="0" err="1" smtClean="0">
                <a:solidFill>
                  <a:schemeClr val="tx1"/>
                </a:solidFill>
                <a:effectLst/>
              </a:rPr>
              <a:t>can</a:t>
            </a:r>
            <a:r>
              <a:rPr lang="de-DE" sz="1800" i="1" kern="1200" dirty="0" smtClean="0">
                <a:solidFill>
                  <a:schemeClr val="tx1"/>
                </a:solidFill>
                <a:effectLst/>
              </a:rPr>
              <a:t> </a:t>
            </a:r>
            <a:r>
              <a:rPr lang="de-DE" sz="1800" i="1" kern="1200" dirty="0" err="1" smtClean="0">
                <a:solidFill>
                  <a:schemeClr val="tx1"/>
                </a:solidFill>
                <a:effectLst/>
              </a:rPr>
              <a:t>be</a:t>
            </a:r>
            <a:r>
              <a:rPr lang="de-DE" sz="1800" i="1" kern="1200" dirty="0" smtClean="0">
                <a:solidFill>
                  <a:schemeClr val="tx1"/>
                </a:solidFill>
                <a:effectLst/>
              </a:rPr>
              <a:t> </a:t>
            </a:r>
            <a:r>
              <a:rPr lang="de-DE" sz="1800" i="1" kern="1200" dirty="0" err="1" smtClean="0">
                <a:solidFill>
                  <a:schemeClr val="tx1"/>
                </a:solidFill>
                <a:effectLst/>
              </a:rPr>
              <a:t>virtually</a:t>
            </a:r>
            <a:r>
              <a:rPr lang="de-DE" sz="1800" i="1" kern="1200" dirty="0" smtClean="0">
                <a:solidFill>
                  <a:schemeClr val="tx1"/>
                </a:solidFill>
                <a:effectLst/>
              </a:rPr>
              <a:t> </a:t>
            </a:r>
            <a:r>
              <a:rPr lang="de-DE" sz="1800" i="1" kern="1200" dirty="0" err="1" smtClean="0">
                <a:solidFill>
                  <a:schemeClr val="tx1"/>
                </a:solidFill>
                <a:effectLst/>
              </a:rPr>
              <a:t>anything</a:t>
            </a:r>
            <a:r>
              <a:rPr lang="de-DE" sz="1800" i="1" kern="1200" dirty="0" smtClean="0">
                <a:solidFill>
                  <a:schemeClr val="tx1"/>
                </a:solidFill>
                <a:effectLst/>
              </a:rPr>
              <a:t> </a:t>
            </a:r>
            <a:r>
              <a:rPr lang="de-DE" sz="1800" i="1" kern="1200" dirty="0" err="1" smtClean="0">
                <a:solidFill>
                  <a:schemeClr val="tx1"/>
                </a:solidFill>
                <a:effectLst/>
              </a:rPr>
              <a:t>that</a:t>
            </a:r>
            <a:r>
              <a:rPr lang="de-DE" sz="1800" i="1" kern="1200" dirty="0" smtClean="0">
                <a:solidFill>
                  <a:schemeClr val="tx1"/>
                </a:solidFill>
                <a:effectLst/>
              </a:rPr>
              <a:t> </a:t>
            </a:r>
            <a:r>
              <a:rPr lang="de-DE" sz="1800" i="1" kern="1200" dirty="0" err="1" smtClean="0">
                <a:solidFill>
                  <a:schemeClr val="tx1"/>
                </a:solidFill>
                <a:effectLst/>
              </a:rPr>
              <a:t>makes</a:t>
            </a:r>
            <a:r>
              <a:rPr lang="de-DE" sz="1800" i="1" dirty="0"/>
              <a:t> </a:t>
            </a:r>
            <a:r>
              <a:rPr lang="de-DE" sz="1800" i="1" dirty="0" err="1" smtClean="0"/>
              <a:t>up</a:t>
            </a:r>
            <a:r>
              <a:rPr lang="de-DE" sz="1800" i="1" dirty="0" smtClean="0"/>
              <a:t> a </a:t>
            </a:r>
            <a:r>
              <a:rPr lang="de-DE" sz="1800" i="1" dirty="0" err="1" smtClean="0"/>
              <a:t>game</a:t>
            </a:r>
            <a:r>
              <a:rPr lang="de-DE" sz="1800" i="1" dirty="0" smtClean="0"/>
              <a:t>.</a:t>
            </a:r>
            <a:r>
              <a:rPr lang="de-DE" sz="1800" i="1" kern="1200" dirty="0" smtClean="0">
                <a:solidFill>
                  <a:schemeClr val="tx1"/>
                </a:solidFill>
                <a:effectLst/>
              </a:rPr>
              <a:t>“</a:t>
            </a:r>
          </a:p>
          <a:p>
            <a:pPr marL="1314450" lvl="4" indent="-400050">
              <a:defRPr/>
            </a:pPr>
            <a:r>
              <a:rPr lang="de-DE" sz="1800" i="0" kern="1200" dirty="0" smtClean="0">
                <a:solidFill>
                  <a:schemeClr val="tx1"/>
                </a:solidFill>
                <a:effectLst/>
              </a:rPr>
              <a:t>G. </a:t>
            </a:r>
            <a:r>
              <a:rPr lang="de-DE" sz="1800" i="0" kern="1200" dirty="0" err="1" smtClean="0">
                <a:solidFill>
                  <a:schemeClr val="tx1"/>
                </a:solidFill>
                <a:effectLst/>
              </a:rPr>
              <a:t>Wihlidal</a:t>
            </a:r>
            <a:r>
              <a:rPr lang="de-DE" sz="1800" i="0" kern="1200" dirty="0" smtClean="0">
                <a:solidFill>
                  <a:schemeClr val="tx1"/>
                </a:solidFill>
                <a:effectLst/>
              </a:rPr>
              <a:t> „Game Engine </a:t>
            </a:r>
            <a:r>
              <a:rPr lang="de-DE" sz="1800" i="0" kern="1200" dirty="0" err="1" smtClean="0">
                <a:solidFill>
                  <a:schemeClr val="tx1"/>
                </a:solidFill>
                <a:effectLst/>
              </a:rPr>
              <a:t>Toolset</a:t>
            </a:r>
            <a:r>
              <a:rPr lang="de-DE" sz="1800" i="0" kern="1200" dirty="0" smtClean="0">
                <a:solidFill>
                  <a:schemeClr val="tx1"/>
                </a:solidFill>
                <a:effectLst/>
              </a:rPr>
              <a:t> Development S. 3.</a:t>
            </a:r>
            <a:endParaRPr lang="de-DE" sz="1800" i="0" kern="1200" dirty="0" smtClean="0">
              <a:solidFill>
                <a:schemeClr val="tx1"/>
              </a:solidFill>
              <a:effectLst/>
            </a:endParaRPr>
          </a:p>
        </p:txBody>
      </p:sp>
    </p:spTree>
    <p:extLst>
      <p:ext uri="{BB962C8B-B14F-4D97-AF65-F5344CB8AC3E}">
        <p14:creationId xmlns:p14="http://schemas.microsoft.com/office/powerpoint/2010/main" val="2081582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Es muss hierzu kein neues Szenenobjekt instanziiert </a:t>
            </a:r>
            <a:r>
              <a:rPr lang="de-DE" dirty="0" smtClean="0"/>
              <a:t>werden.</a:t>
            </a:r>
          </a:p>
          <a:p>
            <a:pPr lvl="0"/>
            <a:r>
              <a:rPr lang="de-DE" dirty="0" smtClean="0"/>
              <a:t>Es </a:t>
            </a:r>
            <a:r>
              <a:rPr lang="de-DE" dirty="0"/>
              <a:t>genügt lediglich eine Referenz auf das </a:t>
            </a:r>
            <a:r>
              <a:rPr lang="de-DE" dirty="0" err="1"/>
              <a:t>Component</a:t>
            </a:r>
            <a:r>
              <a:rPr lang="de-DE" dirty="0"/>
              <a:t>-Objekt zu verändern um die neuen Eigenschaften an das Szenenobjekt zuzuweisen</a:t>
            </a:r>
            <a:r>
              <a:rPr lang="de-DE" dirty="0" smtClean="0"/>
              <a:t>.</a:t>
            </a:r>
          </a:p>
          <a:p>
            <a:pPr lvl="0"/>
            <a:r>
              <a:rPr lang="de-DE" dirty="0" smtClean="0"/>
              <a:t>Das System ist zukünftig erweiterbar für neue </a:t>
            </a:r>
            <a:r>
              <a:rPr lang="de-DE" dirty="0" err="1" smtClean="0"/>
              <a:t>Component</a:t>
            </a:r>
            <a:r>
              <a:rPr lang="de-DE" dirty="0" smtClean="0"/>
              <a:t> </a:t>
            </a:r>
            <a:r>
              <a:rPr lang="de-DE" dirty="0" smtClean="0"/>
              <a:t>Typen</a:t>
            </a:r>
          </a:p>
          <a:p>
            <a:pPr lvl="0"/>
            <a:r>
              <a:rPr lang="de-DE" dirty="0" smtClean="0"/>
              <a:t>Das System ist vielen Studierenden aus </a:t>
            </a:r>
            <a:r>
              <a:rPr lang="de-DE" dirty="0" err="1" smtClean="0"/>
              <a:t>Unity</a:t>
            </a:r>
            <a:r>
              <a:rPr lang="de-DE" dirty="0" smtClean="0"/>
              <a:t> etc. bekannt.</a:t>
            </a:r>
            <a:endParaRPr lang="de-DE" dirty="0"/>
          </a:p>
          <a:p>
            <a:endParaRPr lang="de-DE" dirty="0"/>
          </a:p>
        </p:txBody>
      </p:sp>
    </p:spTree>
    <p:extLst>
      <p:ext uri="{BB962C8B-B14F-4D97-AF65-F5344CB8AC3E}">
        <p14:creationId xmlns:p14="http://schemas.microsoft.com/office/powerpoint/2010/main" val="4266975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F6 - "Der </a:t>
            </a:r>
            <a:r>
              <a:rPr lang="de-DE" b="1" dirty="0"/>
              <a:t>Szenegraph der UE4 gleicht dem </a:t>
            </a:r>
            <a:r>
              <a:rPr lang="de-DE" b="1" dirty="0" err="1"/>
              <a:t>Fusee</a:t>
            </a:r>
            <a:r>
              <a:rPr lang="de-DE" b="1" dirty="0"/>
              <a:t> und </a:t>
            </a:r>
            <a:r>
              <a:rPr lang="de-DE" b="1" dirty="0" err="1"/>
              <a:t>Unity</a:t>
            </a:r>
            <a:r>
              <a:rPr lang="de-DE" b="1" dirty="0"/>
              <a:t> 3D Szenengraphen stark. …. und darum </a:t>
            </a:r>
            <a:r>
              <a:rPr lang="de-DE" b="1" dirty="0" smtClean="0"/>
              <a:t>kann das </a:t>
            </a:r>
            <a:r>
              <a:rPr lang="de-DE" b="1" dirty="0"/>
              <a:t>System von Cinema 4D übernommen werden ohne voraussichtlich dem </a:t>
            </a:r>
            <a:r>
              <a:rPr lang="de-DE" b="1" dirty="0" err="1"/>
              <a:t>Arbeitsfluß</a:t>
            </a:r>
            <a:r>
              <a:rPr lang="de-DE" b="1" dirty="0"/>
              <a:t> der </a:t>
            </a:r>
            <a:r>
              <a:rPr lang="de-DE" b="1" dirty="0" smtClean="0"/>
              <a:t>Designer und </a:t>
            </a:r>
            <a:r>
              <a:rPr lang="de-DE" b="1" dirty="0" err="1"/>
              <a:t>Artists</a:t>
            </a:r>
            <a:r>
              <a:rPr lang="de-DE" b="1" dirty="0"/>
              <a:t> zu schaden." ‐ Das ist ja die zentrale </a:t>
            </a:r>
            <a:r>
              <a:rPr lang="de-DE" b="1" dirty="0" smtClean="0"/>
              <a:t>Fragestellung </a:t>
            </a:r>
            <a:r>
              <a:rPr lang="de-DE" b="1" dirty="0"/>
              <a:t>der Arbeit, die sie hier einfach </a:t>
            </a:r>
            <a:r>
              <a:rPr lang="de-DE" b="1" dirty="0" smtClean="0"/>
              <a:t>als gesetzt </a:t>
            </a:r>
            <a:r>
              <a:rPr lang="de-DE" b="1" dirty="0"/>
              <a:t>voraussetzen und dies bedarf dann doch wohl einer Erläuterung.</a:t>
            </a:r>
          </a:p>
        </p:txBody>
      </p:sp>
    </p:spTree>
    <p:extLst>
      <p:ext uri="{BB962C8B-B14F-4D97-AF65-F5344CB8AC3E}">
        <p14:creationId xmlns:p14="http://schemas.microsoft.com/office/powerpoint/2010/main" val="273894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Der Abschnitt betrachtet die Verwendung des Szenengraphen bzw. der Repräsentation dieses Systems in der </a:t>
            </a:r>
            <a:r>
              <a:rPr lang="de-DE" dirty="0" err="1" smtClean="0"/>
              <a:t>Fusee</a:t>
            </a:r>
            <a:r>
              <a:rPr lang="de-DE" dirty="0" smtClean="0"/>
              <a:t> Engine.</a:t>
            </a:r>
          </a:p>
          <a:p>
            <a:r>
              <a:rPr lang="de-DE" dirty="0" smtClean="0"/>
              <a:t>Orientiert sich an Best Practice </a:t>
            </a:r>
            <a:r>
              <a:rPr lang="de-DE" dirty="0" smtClean="0"/>
              <a:t>Beispielen </a:t>
            </a:r>
            <a:r>
              <a:rPr lang="de-DE" dirty="0" smtClean="0"/>
              <a:t>der analysierten </a:t>
            </a:r>
            <a:r>
              <a:rPr lang="de-DE" dirty="0" err="1" smtClean="0"/>
              <a:t>Engines</a:t>
            </a:r>
            <a:endParaRPr lang="de-DE" dirty="0" smtClean="0"/>
          </a:p>
          <a:p>
            <a:pPr lvl="1"/>
            <a:r>
              <a:rPr lang="de-DE" dirty="0" err="1" smtClean="0"/>
              <a:t>Unity</a:t>
            </a:r>
            <a:endParaRPr lang="de-DE" dirty="0"/>
          </a:p>
          <a:p>
            <a:pPr lvl="1"/>
            <a:r>
              <a:rPr lang="de-DE" dirty="0" smtClean="0"/>
              <a:t>Unreal Engine 4</a:t>
            </a:r>
          </a:p>
          <a:p>
            <a:r>
              <a:rPr lang="de-DE" dirty="0" smtClean="0">
                <a:sym typeface="Wingdings" panose="05000000000000000000" pitchFamily="2" charset="2"/>
              </a:rPr>
              <a:t> </a:t>
            </a:r>
            <a:r>
              <a:rPr lang="de-DE" dirty="0" err="1" smtClean="0"/>
              <a:t>Component</a:t>
            </a:r>
            <a:r>
              <a:rPr lang="de-DE" dirty="0" smtClean="0"/>
              <a:t> </a:t>
            </a:r>
            <a:r>
              <a:rPr lang="de-DE" dirty="0" smtClean="0"/>
              <a:t>basiertes Szenengraphen System in </a:t>
            </a:r>
            <a:r>
              <a:rPr lang="de-DE" dirty="0" err="1" smtClean="0"/>
              <a:t>Fusee</a:t>
            </a:r>
            <a:r>
              <a:rPr lang="de-DE" dirty="0" smtClean="0"/>
              <a:t> sollte den Workflow nicht beeinträchtigen.</a:t>
            </a:r>
          </a:p>
          <a:p>
            <a:pPr lvl="1"/>
            <a:r>
              <a:rPr lang="de-DE" dirty="0" smtClean="0"/>
              <a:t>Erfolgreiche Tools auf dem Markt setzen es so ein</a:t>
            </a:r>
          </a:p>
          <a:p>
            <a:pPr lvl="1"/>
            <a:r>
              <a:rPr lang="de-DE" dirty="0" smtClean="0"/>
              <a:t>Es ist ein bekanntes Konzept in der Spieleentwicklung</a:t>
            </a:r>
          </a:p>
          <a:p>
            <a:r>
              <a:rPr lang="de-DE" dirty="0" smtClean="0"/>
              <a:t>Für </a:t>
            </a:r>
            <a:r>
              <a:rPr lang="de-DE" dirty="0" err="1" smtClean="0"/>
              <a:t>Artists</a:t>
            </a:r>
            <a:r>
              <a:rPr lang="de-DE" dirty="0" smtClean="0"/>
              <a:t> und Designer bezieht sich diese Aussage nur auf die Grafische Repräsentation des Konzeptes.</a:t>
            </a:r>
            <a:endParaRPr lang="de-DE" dirty="0"/>
          </a:p>
        </p:txBody>
      </p:sp>
    </p:spTree>
    <p:extLst>
      <p:ext uri="{BB962C8B-B14F-4D97-AF65-F5344CB8AC3E}">
        <p14:creationId xmlns:p14="http://schemas.microsoft.com/office/powerpoint/2010/main" val="3346724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B </a:t>
            </a:r>
            <a:r>
              <a:rPr lang="de-DE" sz="2000" i="1" dirty="0" smtClean="0"/>
              <a:t>(Prof. C. Müller)</a:t>
            </a:r>
            <a:endParaRPr lang="de-DE" sz="2000" i="1" dirty="0"/>
          </a:p>
        </p:txBody>
      </p:sp>
      <p:sp>
        <p:nvSpPr>
          <p:cNvPr id="3" name="Inhaltsplatzhalter 2"/>
          <p:cNvSpPr>
            <a:spLocks noGrp="1"/>
          </p:cNvSpPr>
          <p:nvPr>
            <p:ph idx="1"/>
          </p:nvPr>
        </p:nvSpPr>
        <p:spPr/>
        <p:txBody>
          <a:bodyPr>
            <a:normAutofit/>
          </a:bodyPr>
          <a:lstStyle/>
          <a:p>
            <a:pPr lvl="0"/>
            <a:r>
              <a:rPr lang="de-DE" sz="2400" b="1" dirty="0" smtClean="0"/>
              <a:t>F1: „Welche </a:t>
            </a:r>
            <a:r>
              <a:rPr lang="de-DE" sz="2400" b="1" dirty="0"/>
              <a:t>Möglichkeiten gibt es, von 3D-Modellierern erzeugte „</a:t>
            </a:r>
            <a:r>
              <a:rPr lang="de-DE" sz="2400" b="1" dirty="0" err="1"/>
              <a:t>Deliverables</a:t>
            </a:r>
            <a:r>
              <a:rPr lang="de-DE" sz="2400" b="1" dirty="0"/>
              <a:t>“ (3D-Objekte, 3D-Objekt-Bestandteile, -Eigenschaften) automatisiert als geeignete programmiersprachliche Konstrukte (Klassen/Objekte/Eigenschaften) zu repräsentieren, so dass Programmierer darauf Zugriff haben</a:t>
            </a:r>
            <a:r>
              <a:rPr lang="de-DE" sz="2400" b="1" dirty="0" smtClean="0"/>
              <a:t>?“</a:t>
            </a:r>
          </a:p>
          <a:p>
            <a:pPr lvl="1"/>
            <a:endParaRPr lang="de-DE" sz="2200" b="1" dirty="0" smtClean="0"/>
          </a:p>
        </p:txBody>
      </p:sp>
    </p:spTree>
    <p:extLst>
      <p:ext uri="{BB962C8B-B14F-4D97-AF65-F5344CB8AC3E}">
        <p14:creationId xmlns:p14="http://schemas.microsoft.com/office/powerpoint/2010/main" val="135652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 Block B </a:t>
            </a:r>
            <a:r>
              <a:rPr lang="de-DE" sz="2000" i="1" dirty="0"/>
              <a:t>(Prof. C. Müller)</a:t>
            </a:r>
            <a:endParaRPr lang="de-DE" sz="2000" dirty="0"/>
          </a:p>
        </p:txBody>
      </p:sp>
      <p:sp>
        <p:nvSpPr>
          <p:cNvPr id="3" name="Inhaltsplatzhalter 2"/>
          <p:cNvSpPr>
            <a:spLocks noGrp="1"/>
          </p:cNvSpPr>
          <p:nvPr>
            <p:ph idx="1"/>
          </p:nvPr>
        </p:nvSpPr>
        <p:spPr/>
        <p:txBody>
          <a:bodyPr/>
          <a:lstStyle/>
          <a:p>
            <a:r>
              <a:rPr lang="de-DE" dirty="0" smtClean="0"/>
              <a:t>Trigger zu Beginn:</a:t>
            </a:r>
          </a:p>
          <a:p>
            <a:pPr lvl="1"/>
            <a:r>
              <a:rPr lang="de-DE" dirty="0" smtClean="0"/>
              <a:t>Von einem Hintergrundprozess oder GUI Aktion (Speichern eines Projektes) ausgehend.</a:t>
            </a:r>
          </a:p>
          <a:p>
            <a:pPr lvl="0"/>
            <a:r>
              <a:rPr lang="de-DE" dirty="0" smtClean="0"/>
              <a:t>Endbedingungen:</a:t>
            </a:r>
            <a:r>
              <a:rPr lang="de-DE" baseline="0" dirty="0" smtClean="0"/>
              <a:t> </a:t>
            </a:r>
            <a:r>
              <a:rPr lang="de-DE" dirty="0" smtClean="0"/>
              <a:t>Die</a:t>
            </a:r>
            <a:r>
              <a:rPr lang="de-DE" baseline="0" dirty="0" smtClean="0"/>
              <a:t> </a:t>
            </a:r>
            <a:r>
              <a:rPr lang="de-DE" dirty="0" smtClean="0"/>
              <a:t>„Objektrelation“ muss für das </a:t>
            </a:r>
            <a:r>
              <a:rPr lang="de-DE" dirty="0" err="1" smtClean="0"/>
              <a:t>FuseeAT</a:t>
            </a:r>
            <a:r>
              <a:rPr lang="de-DE" dirty="0" smtClean="0"/>
              <a:t> </a:t>
            </a:r>
            <a:r>
              <a:rPr lang="de-DE" baseline="0" dirty="0" smtClean="0"/>
              <a:t>identifizierbar bleiben.</a:t>
            </a:r>
          </a:p>
          <a:p>
            <a:pPr lvl="1"/>
            <a:r>
              <a:rPr lang="de-DE" baseline="0" dirty="0" smtClean="0"/>
              <a:t>Lesbares Format mit Informationen für das </a:t>
            </a:r>
            <a:r>
              <a:rPr lang="de-DE" baseline="0" dirty="0" err="1" smtClean="0"/>
              <a:t>FuseeAT</a:t>
            </a:r>
            <a:r>
              <a:rPr lang="de-DE" baseline="0" dirty="0" smtClean="0"/>
              <a:t> (XML in </a:t>
            </a:r>
            <a:r>
              <a:rPr lang="de-DE" baseline="0" dirty="0" err="1" smtClean="0"/>
              <a:t>FuseeAT</a:t>
            </a:r>
            <a:r>
              <a:rPr lang="de-DE" baseline="0" dirty="0" smtClean="0"/>
              <a:t>) enthält:</a:t>
            </a:r>
          </a:p>
          <a:p>
            <a:pPr lvl="2"/>
            <a:r>
              <a:rPr lang="de-DE" baseline="0" dirty="0" smtClean="0"/>
              <a:t>IDs</a:t>
            </a:r>
          </a:p>
          <a:p>
            <a:pPr lvl="2"/>
            <a:r>
              <a:rPr lang="de-DE" baseline="0" dirty="0" smtClean="0"/>
              <a:t>Pfade</a:t>
            </a:r>
          </a:p>
          <a:p>
            <a:pPr lvl="2"/>
            <a:r>
              <a:rPr lang="de-DE" baseline="0" dirty="0" smtClean="0"/>
              <a:t>Prüfsummen</a:t>
            </a:r>
          </a:p>
          <a:p>
            <a:r>
              <a:rPr lang="de-DE" dirty="0" smtClean="0"/>
              <a:t>Wie kann also </a:t>
            </a:r>
            <a:r>
              <a:rPr lang="de-DE" dirty="0" smtClean="0"/>
              <a:t>das </a:t>
            </a:r>
            <a:r>
              <a:rPr lang="de-DE" dirty="0" smtClean="0"/>
              <a:t>Problem </a:t>
            </a:r>
            <a:r>
              <a:rPr lang="de-DE" dirty="0" smtClean="0"/>
              <a:t>gelöst </a:t>
            </a:r>
            <a:r>
              <a:rPr lang="de-DE" dirty="0" smtClean="0"/>
              <a:t>werden?</a:t>
            </a:r>
            <a:endParaRPr lang="de-DE" baseline="0" dirty="0" smtClean="0"/>
          </a:p>
        </p:txBody>
      </p:sp>
    </p:spTree>
    <p:extLst>
      <p:ext uri="{BB962C8B-B14F-4D97-AF65-F5344CB8AC3E}">
        <p14:creationId xmlns:p14="http://schemas.microsoft.com/office/powerpoint/2010/main" val="1414374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4" name="Abgerundetes Rechteck 3"/>
          <p:cNvSpPr/>
          <p:nvPr/>
        </p:nvSpPr>
        <p:spPr>
          <a:xfrm>
            <a:off x="1498166" y="3158836"/>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Trigger </a:t>
            </a:r>
          </a:p>
          <a:p>
            <a:pPr algn="ctr"/>
            <a:r>
              <a:rPr lang="de-DE" b="1" dirty="0" smtClean="0"/>
              <a:t>im Editor</a:t>
            </a:r>
            <a:endParaRPr lang="de-DE" b="1" dirty="0"/>
          </a:p>
        </p:txBody>
      </p:sp>
      <p:sp>
        <p:nvSpPr>
          <p:cNvPr id="5" name="Abgerundetes Rechteck 4"/>
          <p:cNvSpPr/>
          <p:nvPr/>
        </p:nvSpPr>
        <p:spPr>
          <a:xfrm>
            <a:off x="5250699" y="3158835"/>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Aktion</a:t>
            </a:r>
          </a:p>
          <a:p>
            <a:pPr algn="ctr"/>
            <a:r>
              <a:rPr lang="de-DE" b="1" dirty="0" smtClean="0"/>
              <a:t>des </a:t>
            </a:r>
            <a:r>
              <a:rPr lang="de-DE" b="1" dirty="0" err="1" smtClean="0"/>
              <a:t>FuseeAT</a:t>
            </a:r>
            <a:endParaRPr lang="de-DE" b="1" dirty="0"/>
          </a:p>
        </p:txBody>
      </p:sp>
      <p:sp>
        <p:nvSpPr>
          <p:cNvPr id="6" name="Abgerundetes Rechteck 5"/>
          <p:cNvSpPr/>
          <p:nvPr/>
        </p:nvSpPr>
        <p:spPr>
          <a:xfrm>
            <a:off x="9003233" y="3158836"/>
            <a:ext cx="2095202"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Repräsentation der Daten</a:t>
            </a:r>
            <a:endParaRPr lang="de-DE" b="1" dirty="0"/>
          </a:p>
        </p:txBody>
      </p:sp>
      <p:sp>
        <p:nvSpPr>
          <p:cNvPr id="7" name="Pfeil nach rechts 6"/>
          <p:cNvSpPr/>
          <p:nvPr/>
        </p:nvSpPr>
        <p:spPr>
          <a:xfrm>
            <a:off x="3955386" y="3475755"/>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Pfeil nach rechts 8"/>
          <p:cNvSpPr/>
          <p:nvPr/>
        </p:nvSpPr>
        <p:spPr>
          <a:xfrm>
            <a:off x="7707919" y="3512120"/>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81458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r>
              <a:rPr lang="de-DE" baseline="0" dirty="0" smtClean="0"/>
              <a:t> Block B </a:t>
            </a:r>
            <a:r>
              <a:rPr lang="de-DE" sz="2000" i="1" baseline="0" dirty="0" smtClean="0"/>
              <a:t>(Prof. C. Müller)</a:t>
            </a:r>
            <a:endParaRPr lang="de-DE" sz="2000" i="1" dirty="0"/>
          </a:p>
        </p:txBody>
      </p:sp>
      <p:sp>
        <p:nvSpPr>
          <p:cNvPr id="3" name="Inhaltsplatzhalter 2"/>
          <p:cNvSpPr>
            <a:spLocks noGrp="1"/>
          </p:cNvSpPr>
          <p:nvPr>
            <p:ph idx="1"/>
          </p:nvPr>
        </p:nvSpPr>
        <p:spPr/>
        <p:txBody>
          <a:bodyPr>
            <a:normAutofit/>
          </a:bodyPr>
          <a:lstStyle/>
          <a:p>
            <a:r>
              <a:rPr lang="de-DE" dirty="0" smtClean="0"/>
              <a:t>„</a:t>
            </a:r>
            <a:r>
              <a:rPr lang="de-DE" dirty="0" err="1" smtClean="0"/>
              <a:t>Deliverable</a:t>
            </a:r>
            <a:r>
              <a:rPr lang="de-DE" dirty="0" smtClean="0"/>
              <a:t>“ Repräsentation</a:t>
            </a:r>
            <a:r>
              <a:rPr lang="de-DE" baseline="0" dirty="0" smtClean="0"/>
              <a:t> als C# Klasse für Programmierer</a:t>
            </a:r>
          </a:p>
          <a:p>
            <a:pPr lvl="1"/>
            <a:r>
              <a:rPr lang="de-DE" dirty="0" smtClean="0"/>
              <a:t>Als Partial Class repräsentieren</a:t>
            </a:r>
          </a:p>
          <a:p>
            <a:pPr lvl="2"/>
            <a:r>
              <a:rPr lang="de-DE" dirty="0" smtClean="0"/>
              <a:t>Klasse aufgeteilt auf mehrere Files</a:t>
            </a:r>
          </a:p>
          <a:p>
            <a:pPr lvl="2"/>
            <a:r>
              <a:rPr lang="de-DE" dirty="0" smtClean="0"/>
              <a:t>Compiler baut daraus wieder eine Klasse</a:t>
            </a:r>
          </a:p>
          <a:p>
            <a:pPr lvl="1"/>
            <a:r>
              <a:rPr lang="de-DE" dirty="0" smtClean="0"/>
              <a:t>Das ermöglicht:</a:t>
            </a:r>
          </a:p>
          <a:p>
            <a:pPr lvl="2"/>
            <a:r>
              <a:rPr lang="de-DE" dirty="0" smtClean="0"/>
              <a:t>Sauberen</a:t>
            </a:r>
            <a:r>
              <a:rPr lang="de-DE" baseline="0" dirty="0" smtClean="0"/>
              <a:t> Code.</a:t>
            </a:r>
          </a:p>
          <a:p>
            <a:pPr lvl="2"/>
            <a:r>
              <a:rPr lang="de-DE" dirty="0" smtClean="0"/>
              <a:t>Generierter</a:t>
            </a:r>
            <a:r>
              <a:rPr lang="de-DE" baseline="0" dirty="0" smtClean="0"/>
              <a:t> Code getrennt von selbst erstelltem.</a:t>
            </a:r>
          </a:p>
          <a:p>
            <a:pPr lvl="2"/>
            <a:r>
              <a:rPr lang="de-DE" baseline="0" dirty="0" smtClean="0"/>
              <a:t>System des</a:t>
            </a:r>
            <a:r>
              <a:rPr lang="de-DE" dirty="0" smtClean="0"/>
              <a:t> Frameworks</a:t>
            </a:r>
            <a:r>
              <a:rPr lang="de-DE" baseline="0" dirty="0" smtClean="0"/>
              <a:t> </a:t>
            </a:r>
            <a:r>
              <a:rPr lang="de-DE" baseline="0" dirty="0" smtClean="0"/>
              <a:t>greift nicht in Nutzercode ein.</a:t>
            </a:r>
          </a:p>
          <a:p>
            <a:pPr lvl="2"/>
            <a:r>
              <a:rPr lang="de-DE" baseline="0" dirty="0" smtClean="0"/>
              <a:t>Informationen zur Projektverwaltung stecken im automatisch generierten Teil. (bzw. Verweise auf XML Datencontainer</a:t>
            </a:r>
            <a:r>
              <a:rPr lang="de-DE" baseline="0" dirty="0" smtClean="0"/>
              <a:t>)</a:t>
            </a:r>
            <a:endParaRPr lang="de-DE" baseline="0" dirty="0" smtClean="0"/>
          </a:p>
        </p:txBody>
      </p:sp>
    </p:spTree>
    <p:extLst>
      <p:ext uri="{BB962C8B-B14F-4D97-AF65-F5344CB8AC3E}">
        <p14:creationId xmlns:p14="http://schemas.microsoft.com/office/powerpoint/2010/main" val="1492797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XML Datencontainer</a:t>
            </a:r>
          </a:p>
          <a:p>
            <a:pPr lvl="1"/>
            <a:r>
              <a:rPr lang="de-DE" dirty="0" smtClean="0"/>
              <a:t>Repräsentiert durch ein </a:t>
            </a:r>
            <a:r>
              <a:rPr lang="de-DE" dirty="0" err="1" smtClean="0"/>
              <a:t>Struct</a:t>
            </a:r>
            <a:endParaRPr lang="de-DE" dirty="0" smtClean="0"/>
          </a:p>
          <a:p>
            <a:pPr lvl="1"/>
            <a:r>
              <a:rPr lang="de-DE" dirty="0" err="1" smtClean="0"/>
              <a:t>Serialisierbar</a:t>
            </a:r>
            <a:r>
              <a:rPr lang="de-DE" dirty="0" smtClean="0"/>
              <a:t> über C# Mechanismen</a:t>
            </a:r>
          </a:p>
          <a:p>
            <a:pPr lvl="1"/>
            <a:r>
              <a:rPr lang="de-DE" dirty="0" smtClean="0"/>
              <a:t>Enthält</a:t>
            </a:r>
            <a:r>
              <a:rPr lang="de-DE" baseline="0" dirty="0" smtClean="0"/>
              <a:t> Daten zur „</a:t>
            </a:r>
            <a:r>
              <a:rPr lang="de-DE" baseline="0" dirty="0" err="1" smtClean="0"/>
              <a:t>Deliverable</a:t>
            </a:r>
            <a:r>
              <a:rPr lang="de-DE" baseline="0" dirty="0" smtClean="0"/>
              <a:t>“ / „Asset“ Code Relation.</a:t>
            </a:r>
          </a:p>
          <a:p>
            <a:pPr lvl="1"/>
            <a:r>
              <a:rPr lang="de-DE" baseline="0" dirty="0" smtClean="0"/>
              <a:t>Wird benötigt wenn ein Projekt im Editor geöffnet wird um Relationen wieder herzustellen</a:t>
            </a:r>
            <a:r>
              <a:rPr lang="de-DE" baseline="0" dirty="0" smtClean="0"/>
              <a:t>.</a:t>
            </a:r>
          </a:p>
        </p:txBody>
      </p:sp>
    </p:spTree>
    <p:extLst>
      <p:ext uri="{BB962C8B-B14F-4D97-AF65-F5344CB8AC3E}">
        <p14:creationId xmlns:p14="http://schemas.microsoft.com/office/powerpoint/2010/main" val="17845991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Welche Vorteile ergeben sich aus diesem Lösungsweg?</a:t>
            </a:r>
          </a:p>
          <a:p>
            <a:pPr lvl="1"/>
            <a:r>
              <a:rPr lang="de-DE" dirty="0" smtClean="0"/>
              <a:t>Programmierer kann Objekte im Code instanziieren.</a:t>
            </a:r>
          </a:p>
          <a:p>
            <a:pPr lvl="1"/>
            <a:r>
              <a:rPr lang="de-DE" baseline="0" dirty="0" smtClean="0"/>
              <a:t>Relationsdaten automatisch vom </a:t>
            </a:r>
            <a:r>
              <a:rPr lang="de-DE" baseline="0" dirty="0" err="1" smtClean="0"/>
              <a:t>FuseeAT</a:t>
            </a:r>
            <a:r>
              <a:rPr lang="de-DE" baseline="0" dirty="0" smtClean="0"/>
              <a:t> generiert und behandelt.</a:t>
            </a:r>
          </a:p>
          <a:p>
            <a:pPr lvl="1"/>
            <a:r>
              <a:rPr lang="de-DE" baseline="0" dirty="0" smtClean="0"/>
              <a:t>Partial </a:t>
            </a:r>
            <a:r>
              <a:rPr lang="de-DE" baseline="0" dirty="0" err="1" smtClean="0"/>
              <a:t>Classes</a:t>
            </a:r>
            <a:r>
              <a:rPr lang="de-DE" baseline="0" dirty="0" smtClean="0"/>
              <a:t> trennen</a:t>
            </a:r>
            <a:r>
              <a:rPr lang="de-DE" dirty="0" smtClean="0"/>
              <a:t> generierten und manuellen Code.</a:t>
            </a:r>
            <a:endParaRPr lang="de-DE" baseline="0" dirty="0" smtClean="0"/>
          </a:p>
          <a:p>
            <a:pPr lvl="0"/>
            <a:r>
              <a:rPr lang="de-DE" dirty="0" smtClean="0"/>
              <a:t>Wie sieht diese</a:t>
            </a:r>
            <a:r>
              <a:rPr lang="de-DE" baseline="0" dirty="0" smtClean="0"/>
              <a:t> Repräsentation grafisch aus?</a:t>
            </a:r>
          </a:p>
          <a:p>
            <a:pPr lvl="1"/>
            <a:r>
              <a:rPr lang="de-DE" dirty="0" smtClean="0"/>
              <a:t>Das Schaubild verdeutlicht den Zusammenhang des Systems.</a:t>
            </a:r>
            <a:endParaRPr lang="de-DE" baseline="0" dirty="0" smtClean="0"/>
          </a:p>
        </p:txBody>
      </p:sp>
    </p:spTree>
    <p:extLst>
      <p:ext uri="{BB962C8B-B14F-4D97-AF65-F5344CB8AC3E}">
        <p14:creationId xmlns:p14="http://schemas.microsoft.com/office/powerpoint/2010/main" val="3003060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66" y="1853248"/>
            <a:ext cx="6762750" cy="3429000"/>
          </a:xfrm>
        </p:spPr>
      </p:pic>
    </p:spTree>
    <p:extLst>
      <p:ext uri="{BB962C8B-B14F-4D97-AF65-F5344CB8AC3E}">
        <p14:creationId xmlns:p14="http://schemas.microsoft.com/office/powerpoint/2010/main" val="2588284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a:t>
            </a:r>
            <a:r>
              <a:rPr lang="de-DE" baseline="0" dirty="0" smtClean="0"/>
              <a:t> Arbeit</a:t>
            </a:r>
            <a:endParaRPr lang="de-DE" dirty="0"/>
          </a:p>
        </p:txBody>
      </p:sp>
      <p:sp>
        <p:nvSpPr>
          <p:cNvPr id="3" name="Inhaltsplatzhalter 2"/>
          <p:cNvSpPr>
            <a:spLocks noGrp="1"/>
          </p:cNvSpPr>
          <p:nvPr>
            <p:ph idx="1"/>
          </p:nvPr>
        </p:nvSpPr>
        <p:spPr/>
        <p:txBody>
          <a:bodyPr/>
          <a:lstStyle/>
          <a:p>
            <a:r>
              <a:rPr lang="de-DE" dirty="0" smtClean="0"/>
              <a:t>Was war das Ziel?</a:t>
            </a:r>
          </a:p>
          <a:p>
            <a:pPr lvl="1"/>
            <a:r>
              <a:rPr lang="de-DE" dirty="0" smtClean="0"/>
              <a:t>Das Untersuchen </a:t>
            </a:r>
            <a:r>
              <a:rPr lang="de-DE" dirty="0" smtClean="0"/>
              <a:t>des Entwicklungsprozesses und bereits erhältlicher </a:t>
            </a:r>
            <a:r>
              <a:rPr lang="de-DE" dirty="0" smtClean="0"/>
              <a:t>Tools.</a:t>
            </a:r>
            <a:endParaRPr lang="de-DE" dirty="0" smtClean="0"/>
          </a:p>
          <a:p>
            <a:pPr lvl="1"/>
            <a:r>
              <a:rPr lang="de-DE" dirty="0" smtClean="0"/>
              <a:t>Ist getrennte </a:t>
            </a:r>
            <a:r>
              <a:rPr lang="de-DE" dirty="0"/>
              <a:t>Software für Programmierer und Designer </a:t>
            </a:r>
            <a:r>
              <a:rPr lang="de-DE" dirty="0" smtClean="0"/>
              <a:t>für </a:t>
            </a:r>
            <a:r>
              <a:rPr lang="de-DE" dirty="0" err="1" smtClean="0"/>
              <a:t>Fusee</a:t>
            </a:r>
            <a:r>
              <a:rPr lang="de-DE" dirty="0" smtClean="0"/>
              <a:t> umsetzbar?</a:t>
            </a:r>
            <a:endParaRPr lang="de-DE" dirty="0" smtClean="0"/>
          </a:p>
          <a:p>
            <a:pPr lvl="1"/>
            <a:r>
              <a:rPr lang="de-DE" dirty="0" smtClean="0"/>
              <a:t>Daraus </a:t>
            </a:r>
            <a:r>
              <a:rPr lang="de-DE" dirty="0" smtClean="0"/>
              <a:t>folgend</a:t>
            </a:r>
            <a:r>
              <a:rPr lang="de-DE" baseline="0" dirty="0" smtClean="0"/>
              <a:t> </a:t>
            </a:r>
            <a:r>
              <a:rPr lang="de-DE" baseline="0" dirty="0" smtClean="0">
                <a:sym typeface="Wingdings" panose="05000000000000000000" pitchFamily="2" charset="2"/>
              </a:rPr>
              <a:t> </a:t>
            </a:r>
            <a:r>
              <a:rPr lang="de-DE" dirty="0" smtClean="0"/>
              <a:t>Konzeption eines </a:t>
            </a:r>
            <a:r>
              <a:rPr lang="de-DE" dirty="0" smtClean="0"/>
              <a:t>Editor </a:t>
            </a:r>
            <a:r>
              <a:rPr lang="de-DE" dirty="0" err="1" smtClean="0"/>
              <a:t>Authoring</a:t>
            </a:r>
            <a:r>
              <a:rPr lang="de-DE" dirty="0" smtClean="0"/>
              <a:t> </a:t>
            </a:r>
            <a:r>
              <a:rPr lang="de-DE" dirty="0" smtClean="0"/>
              <a:t>Tools </a:t>
            </a:r>
            <a:r>
              <a:rPr lang="de-DE" dirty="0" smtClean="0"/>
              <a:t>und Umsetzung eines Prototyps soweit </a:t>
            </a:r>
            <a:r>
              <a:rPr lang="de-DE" dirty="0" smtClean="0"/>
              <a:t>es möglich ist.</a:t>
            </a:r>
          </a:p>
          <a:p>
            <a:pPr lvl="1"/>
            <a:r>
              <a:rPr lang="de-DE" dirty="0" smtClean="0"/>
              <a:t>Verwendet </a:t>
            </a:r>
            <a:r>
              <a:rPr lang="de-DE" dirty="0" smtClean="0"/>
              <a:t>werden sollten die </a:t>
            </a:r>
            <a:r>
              <a:rPr lang="de-DE" dirty="0" err="1" smtClean="0"/>
              <a:t>Fusee</a:t>
            </a:r>
            <a:r>
              <a:rPr lang="de-DE" dirty="0" smtClean="0"/>
              <a:t> Engine und Cinema </a:t>
            </a:r>
            <a:r>
              <a:rPr lang="de-DE" dirty="0" smtClean="0"/>
              <a:t>4D.</a:t>
            </a:r>
            <a:endParaRPr lang="de-DE" dirty="0" smtClean="0"/>
          </a:p>
        </p:txBody>
      </p:sp>
    </p:spTree>
    <p:extLst>
      <p:ext uri="{BB962C8B-B14F-4D97-AF65-F5344CB8AC3E}">
        <p14:creationId xmlns:p14="http://schemas.microsoft.com/office/powerpoint/2010/main" val="1586592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b="1" dirty="0"/>
              <a:t>A: </a:t>
            </a:r>
            <a:r>
              <a:rPr lang="de-DE" b="1" dirty="0" smtClean="0"/>
              <a:t>„Programmierer </a:t>
            </a:r>
            <a:r>
              <a:rPr lang="de-DE" b="1" dirty="0"/>
              <a:t>und Modellierer nicht über das vollständige </a:t>
            </a:r>
            <a:r>
              <a:rPr lang="de-DE" b="1" dirty="0" err="1"/>
              <a:t>Toolset</a:t>
            </a:r>
            <a:r>
              <a:rPr lang="de-DE" b="1" dirty="0"/>
              <a:t> verfügen (Modellierer hat nur C4D, Programmierer hat nur Visual Studio</a:t>
            </a:r>
            <a:r>
              <a:rPr lang="de-DE" b="1" dirty="0" smtClean="0"/>
              <a:t>)?“</a:t>
            </a:r>
            <a:endParaRPr lang="de-DE" b="1" dirty="0"/>
          </a:p>
          <a:p>
            <a:pPr lvl="1"/>
            <a:r>
              <a:rPr lang="de-DE" sz="1600" dirty="0"/>
              <a:t>B: </a:t>
            </a:r>
            <a:r>
              <a:rPr lang="de-DE" sz="1600" dirty="0" smtClean="0"/>
              <a:t>„Programmierer </a:t>
            </a:r>
            <a:r>
              <a:rPr lang="de-DE" sz="1600" dirty="0"/>
              <a:t>und Modellierer abwechselnd/gleichzeitig iterativ an ihren jeweiligen Bestandteilen arbeiten</a:t>
            </a:r>
            <a:r>
              <a:rPr lang="de-DE" sz="1600" dirty="0" smtClean="0"/>
              <a:t>?“</a:t>
            </a:r>
          </a:p>
        </p:txBody>
      </p:sp>
    </p:spTree>
    <p:extLst>
      <p:ext uri="{BB962C8B-B14F-4D97-AF65-F5344CB8AC3E}">
        <p14:creationId xmlns:p14="http://schemas.microsoft.com/office/powerpoint/2010/main" val="9685933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Das </a:t>
            </a:r>
            <a:r>
              <a:rPr lang="de-DE" dirty="0" err="1" smtClean="0"/>
              <a:t>Toolset</a:t>
            </a:r>
            <a:r>
              <a:rPr lang="de-DE" dirty="0" smtClean="0"/>
              <a:t> übernimmt das Eintragen von Projektpfaden im Visual Studio .</a:t>
            </a:r>
            <a:r>
              <a:rPr lang="de-DE" dirty="0" err="1" smtClean="0"/>
              <a:t>sln</a:t>
            </a:r>
            <a:r>
              <a:rPr lang="de-DE" dirty="0" smtClean="0"/>
              <a:t> Projekt</a:t>
            </a:r>
            <a:r>
              <a:rPr lang="de-DE" dirty="0" smtClean="0"/>
              <a:t>.</a:t>
            </a:r>
          </a:p>
          <a:p>
            <a:pPr lvl="1"/>
            <a:r>
              <a:rPr lang="de-DE" dirty="0" smtClean="0"/>
              <a:t>Natürlich müssen beide Parteien über das Projekt verfügen.</a:t>
            </a:r>
          </a:p>
          <a:p>
            <a:pPr lvl="1"/>
            <a:r>
              <a:rPr lang="de-DE" dirty="0" smtClean="0"/>
              <a:t>Das Projekt muss vom Editor „geöffnet“ und „im Speicher“ gehalten werden.</a:t>
            </a:r>
            <a:endParaRPr lang="de-DE" dirty="0" smtClean="0"/>
          </a:p>
          <a:p>
            <a:pPr lvl="1"/>
            <a:r>
              <a:rPr lang="de-DE" dirty="0" smtClean="0"/>
              <a:t>Beim ersten generieren der Dateien.</a:t>
            </a:r>
          </a:p>
          <a:p>
            <a:pPr lvl="1"/>
            <a:r>
              <a:rPr lang="de-DE" dirty="0" smtClean="0"/>
              <a:t>Speichert </a:t>
            </a:r>
            <a:r>
              <a:rPr lang="de-DE" dirty="0" err="1" smtClean="0"/>
              <a:t>Deliverables</a:t>
            </a:r>
            <a:r>
              <a:rPr lang="de-DE" dirty="0" smtClean="0"/>
              <a:t> im Projektverzeichnis (</a:t>
            </a:r>
            <a:r>
              <a:rPr lang="de-DE" dirty="0" err="1" smtClean="0"/>
              <a:t>Vorraussetzung</a:t>
            </a:r>
            <a:r>
              <a:rPr lang="de-DE" dirty="0" smtClean="0"/>
              <a:t>)</a:t>
            </a:r>
          </a:p>
          <a:p>
            <a:r>
              <a:rPr lang="de-DE" dirty="0" smtClean="0"/>
              <a:t>Somit sind die Dateien im Visual Studio Projekt ansprechbar</a:t>
            </a:r>
          </a:p>
          <a:p>
            <a:pPr lvl="1"/>
            <a:r>
              <a:rPr lang="de-DE" dirty="0" smtClean="0"/>
              <a:t>Hierzu zählen:</a:t>
            </a:r>
          </a:p>
          <a:p>
            <a:pPr lvl="2"/>
            <a:r>
              <a:rPr lang="de-DE" dirty="0" err="1" smtClean="0"/>
              <a:t>Deliverable</a:t>
            </a:r>
            <a:r>
              <a:rPr lang="de-DE" dirty="0" smtClean="0"/>
              <a:t> Dateien  (.</a:t>
            </a:r>
            <a:r>
              <a:rPr lang="de-DE" dirty="0" err="1" smtClean="0"/>
              <a:t>obj</a:t>
            </a:r>
            <a:r>
              <a:rPr lang="de-DE" dirty="0" smtClean="0"/>
              <a:t>, .</a:t>
            </a:r>
            <a:r>
              <a:rPr lang="de-DE" dirty="0" err="1" smtClean="0"/>
              <a:t>fbx</a:t>
            </a:r>
            <a:r>
              <a:rPr lang="de-DE" dirty="0" smtClean="0"/>
              <a:t>, </a:t>
            </a:r>
            <a:r>
              <a:rPr lang="de-DE" dirty="0" smtClean="0"/>
              <a:t>.</a:t>
            </a:r>
            <a:r>
              <a:rPr lang="de-DE" dirty="0" err="1" smtClean="0"/>
              <a:t>fus</a:t>
            </a:r>
            <a:r>
              <a:rPr lang="de-DE" dirty="0" smtClean="0"/>
              <a:t>, </a:t>
            </a:r>
            <a:r>
              <a:rPr lang="de-DE" dirty="0" smtClean="0"/>
              <a:t>etc</a:t>
            </a:r>
            <a:r>
              <a:rPr lang="de-DE" dirty="0" smtClean="0"/>
              <a:t>.)</a:t>
            </a:r>
          </a:p>
          <a:p>
            <a:pPr lvl="2"/>
            <a:r>
              <a:rPr lang="de-DE" dirty="0" smtClean="0"/>
              <a:t>Generierte Partial </a:t>
            </a:r>
            <a:r>
              <a:rPr lang="de-DE" dirty="0" err="1" smtClean="0"/>
              <a:t>Classes</a:t>
            </a:r>
            <a:r>
              <a:rPr lang="de-DE" dirty="0" smtClean="0"/>
              <a:t>	</a:t>
            </a:r>
          </a:p>
          <a:p>
            <a:r>
              <a:rPr lang="de-DE" dirty="0" smtClean="0"/>
              <a:t>Bedingungen hierfür:</a:t>
            </a:r>
          </a:p>
          <a:p>
            <a:pPr lvl="1"/>
            <a:r>
              <a:rPr lang="de-DE" dirty="0" smtClean="0"/>
              <a:t>Tool kann die Pfade der Objekte </a:t>
            </a:r>
            <a:r>
              <a:rPr lang="de-DE" dirty="0" smtClean="0"/>
              <a:t>abfragen </a:t>
            </a:r>
            <a:r>
              <a:rPr lang="de-DE" dirty="0" smtClean="0"/>
              <a:t>und hat Zugriff auf das Dateisystem (Cinema 4D API ermöglicht das).</a:t>
            </a:r>
          </a:p>
          <a:p>
            <a:endParaRPr lang="de-DE" dirty="0"/>
          </a:p>
        </p:txBody>
      </p:sp>
    </p:spTree>
    <p:extLst>
      <p:ext uri="{BB962C8B-B14F-4D97-AF65-F5344CB8AC3E}">
        <p14:creationId xmlns:p14="http://schemas.microsoft.com/office/powerpoint/2010/main" val="1384580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sz="1600" dirty="0"/>
              <a:t>A: </a:t>
            </a:r>
            <a:r>
              <a:rPr lang="de-DE" sz="1600" dirty="0" smtClean="0"/>
              <a:t>„Programmierer </a:t>
            </a:r>
            <a:r>
              <a:rPr lang="de-DE" sz="1600" dirty="0"/>
              <a:t>und Modellierer nicht über das vollständige </a:t>
            </a:r>
            <a:r>
              <a:rPr lang="de-DE" sz="1600" dirty="0" err="1"/>
              <a:t>Toolset</a:t>
            </a:r>
            <a:r>
              <a:rPr lang="de-DE" sz="1600" dirty="0"/>
              <a:t> verfügen (Modellierer hat nur C4D, Programmierer hat nur Visual Studio</a:t>
            </a:r>
            <a:r>
              <a:rPr lang="de-DE" sz="1600" dirty="0" smtClean="0"/>
              <a:t>)?“</a:t>
            </a:r>
            <a:endParaRPr lang="de-DE" sz="1600" dirty="0"/>
          </a:p>
          <a:p>
            <a:pPr lvl="1"/>
            <a:r>
              <a:rPr lang="de-DE" b="1" dirty="0"/>
              <a:t>B: </a:t>
            </a:r>
            <a:r>
              <a:rPr lang="de-DE" b="1" dirty="0" smtClean="0"/>
              <a:t>„Programmierer </a:t>
            </a:r>
            <a:r>
              <a:rPr lang="de-DE" b="1" dirty="0"/>
              <a:t>und Modellierer abwechselnd/gleichzeitig iterativ an ihren jeweiligen Bestandteilen arbeiten</a:t>
            </a:r>
            <a:r>
              <a:rPr lang="de-DE" b="1" dirty="0" smtClean="0"/>
              <a:t>?“</a:t>
            </a:r>
          </a:p>
        </p:txBody>
      </p:sp>
    </p:spTree>
    <p:extLst>
      <p:ext uri="{BB962C8B-B14F-4D97-AF65-F5344CB8AC3E}">
        <p14:creationId xmlns:p14="http://schemas.microsoft.com/office/powerpoint/2010/main" val="2838863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lnSpcReduction="10000"/>
          </a:bodyPr>
          <a:lstStyle/>
          <a:p>
            <a:r>
              <a:rPr lang="de-DE" dirty="0" smtClean="0"/>
              <a:t>Voraussetzung für die </a:t>
            </a:r>
            <a:r>
              <a:rPr lang="de-DE" dirty="0" smtClean="0"/>
              <a:t>Funktionalität ist</a:t>
            </a:r>
            <a:endParaRPr lang="de-DE" dirty="0" smtClean="0"/>
          </a:p>
          <a:p>
            <a:pPr lvl="1"/>
            <a:r>
              <a:rPr lang="de-DE" dirty="0" smtClean="0"/>
              <a:t>ein </a:t>
            </a:r>
            <a:r>
              <a:rPr lang="de-DE" dirty="0" smtClean="0"/>
              <a:t>funktionierendes Versionskontrollsystem und eine geordnete Projektstruktur</a:t>
            </a:r>
          </a:p>
          <a:p>
            <a:r>
              <a:rPr lang="de-DE" dirty="0" smtClean="0"/>
              <a:t>Es wird GIT als Versionskontrollsystem angenommen weil:</a:t>
            </a:r>
          </a:p>
          <a:p>
            <a:pPr lvl="1"/>
            <a:r>
              <a:rPr lang="de-DE" dirty="0" err="1" smtClean="0"/>
              <a:t>Git</a:t>
            </a:r>
            <a:r>
              <a:rPr lang="de-DE" dirty="0" smtClean="0"/>
              <a:t> weit verbreitet ist.</a:t>
            </a:r>
          </a:p>
          <a:p>
            <a:pPr lvl="1"/>
            <a:r>
              <a:rPr lang="de-DE" dirty="0" err="1" smtClean="0"/>
              <a:t>Git</a:t>
            </a:r>
            <a:r>
              <a:rPr lang="de-DE" dirty="0" smtClean="0"/>
              <a:t> bereits in der </a:t>
            </a:r>
            <a:r>
              <a:rPr lang="de-DE" dirty="0" err="1" smtClean="0"/>
              <a:t>Fusee</a:t>
            </a:r>
            <a:r>
              <a:rPr lang="de-DE" dirty="0" smtClean="0"/>
              <a:t> Entwicklung verwendet wird.</a:t>
            </a:r>
          </a:p>
          <a:p>
            <a:pPr lvl="1"/>
            <a:r>
              <a:rPr lang="de-DE" dirty="0" smtClean="0"/>
              <a:t>Die Konzepte der Versionskontrollsysteme sich für einfache Anwender wenig unterscheiden.</a:t>
            </a:r>
          </a:p>
          <a:p>
            <a:r>
              <a:rPr lang="de-DE" dirty="0" smtClean="0"/>
              <a:t>Der Prozess des abwechselnden Arbeitens inkludiert</a:t>
            </a:r>
          </a:p>
          <a:p>
            <a:pPr lvl="1"/>
            <a:r>
              <a:rPr lang="de-DE" dirty="0" smtClean="0"/>
              <a:t>Hinzufügen von Dateien zum Versionskontrollsystem.</a:t>
            </a:r>
          </a:p>
          <a:p>
            <a:pPr lvl="1"/>
            <a:r>
              <a:rPr lang="de-DE" dirty="0" smtClean="0"/>
              <a:t>Übertragen der Dateien zu anderen Mitarbeitern.</a:t>
            </a:r>
          </a:p>
        </p:txBody>
      </p:sp>
    </p:spTree>
    <p:extLst>
      <p:ext uri="{BB962C8B-B14F-4D97-AF65-F5344CB8AC3E}">
        <p14:creationId xmlns:p14="http://schemas.microsoft.com/office/powerpoint/2010/main" val="1663018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a:bodyPr>
          <a:lstStyle/>
          <a:p>
            <a:r>
              <a:rPr lang="de-DE" dirty="0" smtClean="0"/>
              <a:t>Partial </a:t>
            </a:r>
            <a:r>
              <a:rPr lang="de-DE" dirty="0" err="1" smtClean="0"/>
              <a:t>Classes</a:t>
            </a:r>
            <a:r>
              <a:rPr lang="de-DE" dirty="0" smtClean="0"/>
              <a:t> verhindern Probleme durch Konflikte</a:t>
            </a:r>
          </a:p>
          <a:p>
            <a:pPr lvl="1"/>
            <a:r>
              <a:rPr lang="de-DE" dirty="0" smtClean="0"/>
              <a:t>Der Programmierer bearbeitet nur  die manuelle Datei.</a:t>
            </a:r>
          </a:p>
          <a:p>
            <a:pPr lvl="1"/>
            <a:r>
              <a:rPr lang="de-DE" dirty="0" smtClean="0"/>
              <a:t>Das Tool greift nur auf den generierten Teil der Klasse zu.</a:t>
            </a:r>
          </a:p>
          <a:p>
            <a:r>
              <a:rPr lang="de-DE" dirty="0" smtClean="0"/>
              <a:t>Problematik ergibt sich nur in der Handhabung der Projektdateien</a:t>
            </a:r>
          </a:p>
          <a:p>
            <a:pPr lvl="1"/>
            <a:r>
              <a:rPr lang="de-DE" dirty="0" smtClean="0"/>
              <a:t>Designer muss seine Dateien erst zur Verfügung stellen.</a:t>
            </a:r>
          </a:p>
          <a:p>
            <a:pPr lvl="1"/>
            <a:r>
              <a:rPr lang="de-DE" dirty="0" smtClean="0"/>
              <a:t>Tool muss korrekte Pfade übergeben.</a:t>
            </a:r>
          </a:p>
        </p:txBody>
      </p:sp>
    </p:spTree>
    <p:extLst>
      <p:ext uri="{BB962C8B-B14F-4D97-AF65-F5344CB8AC3E}">
        <p14:creationId xmlns:p14="http://schemas.microsoft.com/office/powerpoint/2010/main" val="1938138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a:t>Sollten sich Daten ändern so</a:t>
            </a:r>
          </a:p>
          <a:p>
            <a:pPr lvl="1"/>
            <a:r>
              <a:rPr lang="de-DE" dirty="0"/>
              <a:t>Kann das </a:t>
            </a:r>
            <a:r>
              <a:rPr lang="de-DE" dirty="0" err="1"/>
              <a:t>FuseeAT</a:t>
            </a:r>
            <a:r>
              <a:rPr lang="de-DE" dirty="0"/>
              <a:t> diese im generierten Teil updaten</a:t>
            </a:r>
          </a:p>
          <a:p>
            <a:pPr lvl="1"/>
            <a:r>
              <a:rPr lang="de-DE" dirty="0"/>
              <a:t>Kann der nächste Commit diese Dateien dem Programmierer zur Verfügung stellen.</a:t>
            </a:r>
          </a:p>
          <a:p>
            <a:r>
              <a:rPr lang="de-DE" dirty="0" smtClean="0"/>
              <a:t>XML</a:t>
            </a:r>
            <a:r>
              <a:rPr lang="de-DE" baseline="0" dirty="0" smtClean="0"/>
              <a:t> </a:t>
            </a:r>
            <a:r>
              <a:rPr lang="de-DE" dirty="0" smtClean="0"/>
              <a:t>Datencontainer unterstützen Programmierer</a:t>
            </a:r>
          </a:p>
          <a:p>
            <a:pPr lvl="1"/>
            <a:r>
              <a:rPr lang="de-DE" dirty="0" smtClean="0"/>
              <a:t>Werden von </a:t>
            </a:r>
            <a:r>
              <a:rPr lang="de-DE" dirty="0" err="1" smtClean="0"/>
              <a:t>FuseeAT</a:t>
            </a:r>
            <a:r>
              <a:rPr lang="de-DE" dirty="0" smtClean="0"/>
              <a:t> aktualisiert.</a:t>
            </a:r>
          </a:p>
          <a:p>
            <a:pPr lvl="1"/>
            <a:r>
              <a:rPr lang="de-DE" dirty="0" smtClean="0"/>
              <a:t>Können zur Not vom Programmierer angepasst werden.</a:t>
            </a:r>
          </a:p>
          <a:p>
            <a:pPr lvl="1"/>
            <a:r>
              <a:rPr lang="de-DE" dirty="0" smtClean="0"/>
              <a:t>Updaten gleichzeitig indirekt den generierten Code beim nächsten verwenden des Editors</a:t>
            </a:r>
            <a:r>
              <a:rPr lang="de-DE" dirty="0" smtClean="0"/>
              <a:t>.</a:t>
            </a:r>
          </a:p>
          <a:p>
            <a:pPr lvl="1"/>
            <a:r>
              <a:rPr lang="de-DE" dirty="0" smtClean="0"/>
              <a:t>Eventuell auch ein Prozess des </a:t>
            </a:r>
            <a:r>
              <a:rPr lang="de-DE" dirty="0" err="1" smtClean="0"/>
              <a:t>FuseeAT</a:t>
            </a:r>
            <a:r>
              <a:rPr lang="de-DE" dirty="0" smtClean="0"/>
              <a:t> möglich welcher sich auch in VS um die </a:t>
            </a:r>
            <a:r>
              <a:rPr lang="de-DE" dirty="0" err="1" smtClean="0"/>
              <a:t>aktualisierung</a:t>
            </a:r>
            <a:r>
              <a:rPr lang="de-DE" dirty="0" smtClean="0"/>
              <a:t> kümmert.</a:t>
            </a:r>
            <a:endParaRPr lang="de-DE" dirty="0"/>
          </a:p>
        </p:txBody>
      </p:sp>
    </p:spTree>
    <p:extLst>
      <p:ext uri="{BB962C8B-B14F-4D97-AF65-F5344CB8AC3E}">
        <p14:creationId xmlns:p14="http://schemas.microsoft.com/office/powerpoint/2010/main" val="4167901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Abschluss</a:t>
            </a:r>
            <a:endParaRPr lang="de-DE" dirty="0"/>
          </a:p>
        </p:txBody>
      </p:sp>
      <p:sp>
        <p:nvSpPr>
          <p:cNvPr id="3" name="Inhaltsplatzhalter 2"/>
          <p:cNvSpPr>
            <a:spLocks noGrp="1"/>
          </p:cNvSpPr>
          <p:nvPr>
            <p:ph idx="1"/>
          </p:nvPr>
        </p:nvSpPr>
        <p:spPr/>
        <p:txBody>
          <a:bodyPr/>
          <a:lstStyle/>
          <a:p>
            <a:r>
              <a:rPr lang="de-DE" dirty="0" smtClean="0"/>
              <a:t>Fragen und Diskussion des Auditoriums.</a:t>
            </a:r>
          </a:p>
        </p:txBody>
      </p:sp>
    </p:spTree>
    <p:extLst>
      <p:ext uri="{BB962C8B-B14F-4D97-AF65-F5344CB8AC3E}">
        <p14:creationId xmlns:p14="http://schemas.microsoft.com/office/powerpoint/2010/main" val="1620754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Verabschiedung und Dank</a:t>
            </a:r>
            <a:endParaRPr lang="de-DE" dirty="0"/>
          </a:p>
        </p:txBody>
      </p:sp>
      <p:sp>
        <p:nvSpPr>
          <p:cNvPr id="3" name="Inhaltsplatzhalter 2"/>
          <p:cNvSpPr>
            <a:spLocks noGrp="1"/>
          </p:cNvSpPr>
          <p:nvPr>
            <p:ph idx="1"/>
          </p:nvPr>
        </p:nvSpPr>
        <p:spPr/>
        <p:txBody>
          <a:bodyPr/>
          <a:lstStyle/>
          <a:p>
            <a:r>
              <a:rPr lang="de-DE" dirty="0" smtClean="0"/>
              <a:t>Vielen</a:t>
            </a:r>
            <a:r>
              <a:rPr lang="de-DE" baseline="0" dirty="0" smtClean="0"/>
              <a:t> Dank an die Betreuer der Arbeit für ihre Unterstützung.</a:t>
            </a:r>
          </a:p>
          <a:p>
            <a:r>
              <a:rPr lang="de-DE" baseline="0" dirty="0" smtClean="0"/>
              <a:t>Vielen Dank an die Fakultät Digitale Medien für die Unterstützung in meiner Tätigkeit als Akademischer Mitarbeiter während des Bearbeitungszeitraums.</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21857">
            <a:off x="9692243" y="3473584"/>
            <a:ext cx="715218" cy="1354147"/>
          </a:xfrm>
          <a:prstGeom prst="rect">
            <a:avLst/>
          </a:prstGeom>
        </p:spPr>
      </p:pic>
      <p:sp>
        <p:nvSpPr>
          <p:cNvPr id="5" name="Minus 4"/>
          <p:cNvSpPr/>
          <p:nvPr/>
        </p:nvSpPr>
        <p:spPr>
          <a:xfrm rot="18704281">
            <a:off x="9299307" y="462895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Minus 5"/>
          <p:cNvSpPr/>
          <p:nvPr/>
        </p:nvSpPr>
        <p:spPr>
          <a:xfrm rot="19725164">
            <a:off x="9044787" y="4861408"/>
            <a:ext cx="323484" cy="35385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Minus 6"/>
          <p:cNvSpPr/>
          <p:nvPr/>
        </p:nvSpPr>
        <p:spPr>
          <a:xfrm>
            <a:off x="8721555" y="4943641"/>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inus 7"/>
          <p:cNvSpPr/>
          <p:nvPr/>
        </p:nvSpPr>
        <p:spPr>
          <a:xfrm rot="20732051">
            <a:off x="8396702" y="4977875"/>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inus 8"/>
          <p:cNvSpPr/>
          <p:nvPr/>
        </p:nvSpPr>
        <p:spPr>
          <a:xfrm rot="18704281">
            <a:off x="8122743" y="515614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Minus 9"/>
          <p:cNvSpPr/>
          <p:nvPr/>
        </p:nvSpPr>
        <p:spPr>
          <a:xfrm rot="17015267">
            <a:off x="7985057" y="5427316"/>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Minus 10"/>
          <p:cNvSpPr/>
          <p:nvPr/>
        </p:nvSpPr>
        <p:spPr>
          <a:xfrm rot="16200000">
            <a:off x="7961881" y="5767278"/>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Minus 11"/>
          <p:cNvSpPr/>
          <p:nvPr/>
        </p:nvSpPr>
        <p:spPr>
          <a:xfrm rot="17064188">
            <a:off x="7927766" y="608348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Minus 12"/>
          <p:cNvSpPr/>
          <p:nvPr/>
        </p:nvSpPr>
        <p:spPr>
          <a:xfrm rot="17678380">
            <a:off x="7832343" y="6362146"/>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Minus 13"/>
          <p:cNvSpPr/>
          <p:nvPr/>
        </p:nvSpPr>
        <p:spPr>
          <a:xfrm rot="18704281">
            <a:off x="7674867" y="6612399"/>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634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Herangehensweise</a:t>
            </a:r>
            <a:endParaRPr lang="de-DE" dirty="0"/>
          </a:p>
        </p:txBody>
      </p:sp>
      <p:sp>
        <p:nvSpPr>
          <p:cNvPr id="3" name="Inhaltsplatzhalter 2"/>
          <p:cNvSpPr>
            <a:spLocks noGrp="1"/>
          </p:cNvSpPr>
          <p:nvPr>
            <p:ph idx="1"/>
          </p:nvPr>
        </p:nvSpPr>
        <p:spPr/>
        <p:txBody>
          <a:bodyPr>
            <a:normAutofit/>
          </a:bodyPr>
          <a:lstStyle/>
          <a:p>
            <a:r>
              <a:rPr lang="de-DE" dirty="0" smtClean="0"/>
              <a:t>Betrachtung von</a:t>
            </a:r>
            <a:r>
              <a:rPr lang="de-DE" baseline="0" dirty="0" smtClean="0"/>
              <a:t> Referenzmodellen im </a:t>
            </a:r>
            <a:r>
              <a:rPr lang="de-DE" baseline="0" dirty="0" smtClean="0"/>
              <a:t>Entwicklungsprozess</a:t>
            </a:r>
            <a:endParaRPr lang="de-DE" baseline="0" dirty="0" smtClean="0"/>
          </a:p>
          <a:p>
            <a:pPr lvl="0"/>
            <a:r>
              <a:rPr lang="de-DE" dirty="0" smtClean="0"/>
              <a:t>Untersuchung</a:t>
            </a:r>
            <a:r>
              <a:rPr lang="de-DE" baseline="0" dirty="0" smtClean="0"/>
              <a:t> </a:t>
            </a:r>
            <a:r>
              <a:rPr lang="de-DE" baseline="0" dirty="0" smtClean="0"/>
              <a:t>beliebter und erfolgreicher Editoren und </a:t>
            </a:r>
            <a:r>
              <a:rPr lang="de-DE" baseline="0" dirty="0" smtClean="0"/>
              <a:t>Frameworks</a:t>
            </a:r>
          </a:p>
          <a:p>
            <a:pPr lvl="0"/>
            <a:r>
              <a:rPr lang="de-DE" dirty="0" smtClean="0"/>
              <a:t>Konzeption eines Frameworks</a:t>
            </a:r>
          </a:p>
          <a:p>
            <a:pPr lvl="1"/>
            <a:r>
              <a:rPr lang="de-DE" dirty="0" smtClean="0"/>
              <a:t>Konzeption </a:t>
            </a:r>
            <a:r>
              <a:rPr lang="de-DE" dirty="0" smtClean="0"/>
              <a:t>mit Hilfe von Methoden</a:t>
            </a:r>
            <a:r>
              <a:rPr lang="de-DE" baseline="0" dirty="0" smtClean="0"/>
              <a:t> des Software Engineering </a:t>
            </a:r>
            <a:r>
              <a:rPr lang="de-DE" baseline="0" dirty="0" smtClean="0"/>
              <a:t>im Bezug auf die </a:t>
            </a:r>
            <a:r>
              <a:rPr lang="de-DE" baseline="0" dirty="0" err="1" smtClean="0"/>
              <a:t>Fusee</a:t>
            </a:r>
            <a:r>
              <a:rPr lang="de-DE" baseline="0" dirty="0" smtClean="0"/>
              <a:t> </a:t>
            </a:r>
            <a:r>
              <a:rPr lang="de-DE" baseline="0" dirty="0" smtClean="0"/>
              <a:t>Engine</a:t>
            </a:r>
            <a:endParaRPr lang="de-DE" baseline="0" dirty="0" smtClean="0"/>
          </a:p>
          <a:p>
            <a:pPr lvl="0"/>
            <a:r>
              <a:rPr lang="de-DE" dirty="0" smtClean="0"/>
              <a:t>Implementierung der </a:t>
            </a:r>
            <a:r>
              <a:rPr lang="de-DE" dirty="0" smtClean="0"/>
              <a:t>Konzeption</a:t>
            </a:r>
          </a:p>
          <a:p>
            <a:pPr lvl="1"/>
            <a:r>
              <a:rPr lang="de-DE" dirty="0" smtClean="0"/>
              <a:t>Als Prototypischen Ansatz</a:t>
            </a:r>
            <a:endParaRPr lang="de-DE" dirty="0" smtClean="0"/>
          </a:p>
        </p:txBody>
      </p:sp>
    </p:spTree>
    <p:extLst>
      <p:ext uri="{BB962C8B-B14F-4D97-AF65-F5344CB8AC3E}">
        <p14:creationId xmlns:p14="http://schemas.microsoft.com/office/powerpoint/2010/main" val="1689154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Verwendete Tools und Software</a:t>
            </a:r>
            <a:endParaRPr lang="de-DE" dirty="0"/>
          </a:p>
        </p:txBody>
      </p:sp>
      <p:sp>
        <p:nvSpPr>
          <p:cNvPr id="3" name="Inhaltsplatzhalter 2"/>
          <p:cNvSpPr>
            <a:spLocks noGrp="1"/>
          </p:cNvSpPr>
          <p:nvPr>
            <p:ph idx="1"/>
          </p:nvPr>
        </p:nvSpPr>
        <p:spPr/>
        <p:txBody>
          <a:bodyPr>
            <a:normAutofit fontScale="77500" lnSpcReduction="20000"/>
          </a:bodyPr>
          <a:lstStyle/>
          <a:p>
            <a:r>
              <a:rPr lang="de-DE" dirty="0" smtClean="0"/>
              <a:t>Cinema 4D</a:t>
            </a:r>
          </a:p>
          <a:p>
            <a:pPr lvl="1"/>
            <a:r>
              <a:rPr lang="de-DE" dirty="0" smtClean="0"/>
              <a:t>Entwickler: </a:t>
            </a:r>
            <a:r>
              <a:rPr lang="de-DE" dirty="0" err="1" smtClean="0"/>
              <a:t>Maxon</a:t>
            </a:r>
            <a:endParaRPr lang="de-DE" dirty="0" smtClean="0"/>
          </a:p>
          <a:p>
            <a:pPr lvl="1"/>
            <a:r>
              <a:rPr lang="de-DE" dirty="0" smtClean="0"/>
              <a:t>Proprietäre 3D Modeling Software</a:t>
            </a:r>
          </a:p>
          <a:p>
            <a:pPr lvl="1"/>
            <a:r>
              <a:rPr lang="de-DE" dirty="0" smtClean="0"/>
              <a:t>Wird verwendet als: Welteditor und Benutzerschnittstelle</a:t>
            </a:r>
          </a:p>
          <a:p>
            <a:r>
              <a:rPr lang="de-DE" dirty="0" err="1" smtClean="0"/>
              <a:t>Fusee</a:t>
            </a:r>
            <a:endParaRPr lang="de-DE" dirty="0" smtClean="0"/>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baseline="0" dirty="0" smtClean="0">
                <a:solidFill>
                  <a:schemeClr val="tx1"/>
                </a:solidFill>
                <a:effectLst/>
                <a:latin typeface="+mj-lt"/>
                <a:ea typeface="+mj-ea"/>
                <a:cs typeface="+mj-cs"/>
              </a:rPr>
              <a:t>Furtwangen University Simulation </a:t>
            </a:r>
            <a:r>
              <a:rPr lang="de-DE" sz="1800" b="0" i="0" kern="1200" baseline="0" dirty="0" err="1" smtClean="0">
                <a:solidFill>
                  <a:schemeClr val="tx1"/>
                </a:solidFill>
                <a:effectLst/>
                <a:latin typeface="+mj-lt"/>
                <a:ea typeface="+mj-ea"/>
                <a:cs typeface="+mj-cs"/>
              </a:rPr>
              <a:t>and</a:t>
            </a:r>
            <a:r>
              <a:rPr lang="de-DE" sz="1800" b="0" i="0" kern="1200" baseline="0" dirty="0" smtClean="0">
                <a:solidFill>
                  <a:schemeClr val="tx1"/>
                </a:solidFill>
                <a:effectLst/>
                <a:latin typeface="+mj-lt"/>
                <a:ea typeface="+mj-ea"/>
                <a:cs typeface="+mj-cs"/>
              </a:rPr>
              <a:t> Entertainment Engine</a:t>
            </a:r>
            <a:endParaRPr lang="de-DE" sz="1800" dirty="0" smtClean="0">
              <a:effectLst/>
            </a:endParaRPr>
          </a:p>
          <a:p>
            <a:pPr lvl="1"/>
            <a:r>
              <a:rPr lang="de-DE" dirty="0" smtClean="0"/>
              <a:t>Open Source 3D</a:t>
            </a:r>
            <a:r>
              <a:rPr lang="de-DE" baseline="0" dirty="0" smtClean="0"/>
              <a:t> Engine</a:t>
            </a:r>
          </a:p>
          <a:p>
            <a:pPr lvl="1"/>
            <a:r>
              <a:rPr lang="de-DE" baseline="0" dirty="0" smtClean="0"/>
              <a:t>Entwickler:</a:t>
            </a:r>
          </a:p>
          <a:p>
            <a:pPr lvl="2"/>
            <a:r>
              <a:rPr lang="de-DE" baseline="0" dirty="0" smtClean="0"/>
              <a:t>Prof. C. Müller</a:t>
            </a:r>
          </a:p>
          <a:p>
            <a:pPr lvl="2"/>
            <a:r>
              <a:rPr lang="de-DE" baseline="0" dirty="0" smtClean="0"/>
              <a:t>Projektgruppen der Studierenden der HFU</a:t>
            </a:r>
            <a:r>
              <a:rPr lang="de-DE" baseline="0" dirty="0" smtClean="0"/>
              <a:t>.</a:t>
            </a:r>
          </a:p>
          <a:p>
            <a:pPr lvl="2"/>
            <a:r>
              <a:rPr lang="de-DE" dirty="0" smtClean="0"/>
              <a:t>Weiterentwickelt in Abschlussarbeiten.</a:t>
            </a:r>
            <a:endParaRPr lang="de-DE" baseline="0" dirty="0" smtClean="0"/>
          </a:p>
          <a:p>
            <a:r>
              <a:rPr lang="de-DE" dirty="0" smtClean="0"/>
              <a:t>Das Projekt </a:t>
            </a:r>
            <a:r>
              <a:rPr lang="de-DE" dirty="0" err="1" smtClean="0"/>
              <a:t>Uniplug</a:t>
            </a:r>
            <a:endParaRPr lang="de-DE" dirty="0" smtClean="0"/>
          </a:p>
          <a:p>
            <a:pPr lvl="1"/>
            <a:r>
              <a:rPr lang="de-DE" dirty="0" smtClean="0"/>
              <a:t>Ermöglicht das Entwickeln</a:t>
            </a:r>
            <a:r>
              <a:rPr lang="de-DE" baseline="0" dirty="0" smtClean="0"/>
              <a:t> von C# </a:t>
            </a:r>
            <a:r>
              <a:rPr lang="de-DE" baseline="0" dirty="0" err="1" smtClean="0"/>
              <a:t>Plugins</a:t>
            </a:r>
            <a:r>
              <a:rPr lang="de-DE" baseline="0" dirty="0" smtClean="0"/>
              <a:t> für Cinema 4D.</a:t>
            </a:r>
          </a:p>
          <a:p>
            <a:pPr lvl="1"/>
            <a:r>
              <a:rPr lang="de-DE" baseline="0" dirty="0" smtClean="0"/>
              <a:t>In die </a:t>
            </a:r>
            <a:r>
              <a:rPr lang="de-DE" baseline="0" dirty="0" err="1" smtClean="0"/>
              <a:t>Codebase</a:t>
            </a:r>
            <a:r>
              <a:rPr lang="de-DE" baseline="0" dirty="0" smtClean="0"/>
              <a:t> von </a:t>
            </a:r>
            <a:r>
              <a:rPr lang="de-DE" baseline="0" dirty="0" err="1" smtClean="0"/>
              <a:t>Fusee</a:t>
            </a:r>
            <a:r>
              <a:rPr lang="de-DE" baseline="0" dirty="0" smtClean="0"/>
              <a:t> integriert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83718">
            <a:off x="8779245" y="2899177"/>
            <a:ext cx="4380952" cy="4380952"/>
          </a:xfrm>
          <a:prstGeom prst="rect">
            <a:avLst/>
          </a:prstGeom>
        </p:spPr>
      </p:pic>
    </p:spTree>
    <p:extLst>
      <p:ext uri="{BB962C8B-B14F-4D97-AF65-F5344CB8AC3E}">
        <p14:creationId xmlns:p14="http://schemas.microsoft.com/office/powerpoint/2010/main" val="374847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a:t>
            </a:r>
            <a:endParaRPr lang="de-DE" dirty="0"/>
          </a:p>
        </p:txBody>
      </p:sp>
      <p:sp>
        <p:nvSpPr>
          <p:cNvPr id="3" name="Inhaltsplatzhalter 2"/>
          <p:cNvSpPr>
            <a:spLocks noGrp="1"/>
          </p:cNvSpPr>
          <p:nvPr>
            <p:ph idx="1"/>
          </p:nvPr>
        </p:nvSpPr>
        <p:spPr/>
        <p:txBody>
          <a:bodyPr/>
          <a:lstStyle/>
          <a:p>
            <a:r>
              <a:rPr lang="de-DE" dirty="0" smtClean="0"/>
              <a:t>Komplexität der proprietären Cinema 4D API</a:t>
            </a:r>
          </a:p>
          <a:p>
            <a:pPr lvl="1"/>
            <a:r>
              <a:rPr lang="de-DE" dirty="0" smtClean="0"/>
              <a:t>Erschwerte das Debuggen</a:t>
            </a:r>
          </a:p>
          <a:p>
            <a:pPr lvl="1"/>
            <a:r>
              <a:rPr lang="de-DE" dirty="0" smtClean="0"/>
              <a:t>Oft nötige Anpassungen durch API Updates</a:t>
            </a:r>
          </a:p>
          <a:p>
            <a:pPr lvl="1"/>
            <a:r>
              <a:rPr lang="de-DE" dirty="0" err="1" smtClean="0"/>
              <a:t>Uniplug</a:t>
            </a:r>
            <a:r>
              <a:rPr lang="de-DE" dirty="0" smtClean="0"/>
              <a:t> Projekt musste</a:t>
            </a:r>
            <a:r>
              <a:rPr lang="de-DE" baseline="0" dirty="0" smtClean="0"/>
              <a:t> verwaltet und umstrukturiert werden</a:t>
            </a:r>
          </a:p>
          <a:p>
            <a:pPr lvl="0"/>
            <a:r>
              <a:rPr lang="de-DE" dirty="0" smtClean="0"/>
              <a:t>Probleme mit den </a:t>
            </a:r>
            <a:r>
              <a:rPr lang="de-DE" dirty="0" err="1" smtClean="0"/>
              <a:t>managed</a:t>
            </a:r>
            <a:r>
              <a:rPr lang="de-DE" dirty="0" smtClean="0"/>
              <a:t> Code Bestandteilen des </a:t>
            </a:r>
            <a:r>
              <a:rPr lang="de-DE" dirty="0" err="1" smtClean="0"/>
              <a:t>Uniplug</a:t>
            </a:r>
            <a:r>
              <a:rPr lang="de-DE" baseline="0" dirty="0" smtClean="0"/>
              <a:t> Projekts</a:t>
            </a:r>
          </a:p>
          <a:p>
            <a:pPr lvl="1"/>
            <a:r>
              <a:rPr lang="de-DE" baseline="0" dirty="0" smtClean="0"/>
              <a:t>GUI Problematik in Cinema 4D</a:t>
            </a:r>
          </a:p>
          <a:p>
            <a:pPr lvl="1"/>
            <a:r>
              <a:rPr lang="de-DE" baseline="0" dirty="0" err="1" smtClean="0"/>
              <a:t>Plugin</a:t>
            </a:r>
            <a:r>
              <a:rPr lang="de-DE" baseline="0" dirty="0" smtClean="0"/>
              <a:t> Typen</a:t>
            </a:r>
          </a:p>
          <a:p>
            <a:pPr lvl="1"/>
            <a:r>
              <a:rPr lang="de-DE" baseline="0" dirty="0" smtClean="0"/>
              <a:t>Datentypen in der C++ API </a:t>
            </a:r>
          </a:p>
          <a:p>
            <a:pPr lvl="2"/>
            <a:r>
              <a:rPr lang="de-DE" dirty="0" smtClean="0"/>
              <a:t>Rückgabewerte</a:t>
            </a:r>
            <a:endParaRPr lang="de-DE" dirty="0"/>
          </a:p>
        </p:txBody>
      </p:sp>
    </p:spTree>
    <p:extLst>
      <p:ext uri="{BB962C8B-B14F-4D97-AF65-F5344CB8AC3E}">
        <p14:creationId xmlns:p14="http://schemas.microsoft.com/office/powerpoint/2010/main" val="178807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r>
              <a:rPr lang="de-DE" dirty="0" smtClean="0"/>
              <a:t>Tool Development ist ein wichtiger Produktionsschritt</a:t>
            </a:r>
            <a:r>
              <a:rPr lang="de-DE" baseline="0" dirty="0" smtClean="0"/>
              <a:t> in der Spieleentwicklung</a:t>
            </a:r>
            <a:r>
              <a:rPr lang="de-DE" baseline="0" dirty="0" smtClean="0"/>
              <a:t>.</a:t>
            </a:r>
          </a:p>
          <a:p>
            <a:pPr lvl="1"/>
            <a:r>
              <a:rPr lang="de-DE" dirty="0" smtClean="0"/>
              <a:t>Sony und das ATF Framework (Tool Studio).</a:t>
            </a:r>
          </a:p>
          <a:p>
            <a:r>
              <a:rPr lang="de-DE" baseline="0" dirty="0" smtClean="0"/>
              <a:t>Es </a:t>
            </a:r>
            <a:r>
              <a:rPr lang="de-DE" baseline="0" dirty="0" smtClean="0"/>
              <a:t>ist sinnvoll den Prozess für das Produktionsteam transparent zu gestalten und das Team einzubinden</a:t>
            </a:r>
            <a:r>
              <a:rPr lang="de-DE" baseline="0" dirty="0" smtClean="0"/>
              <a:t>.</a:t>
            </a:r>
          </a:p>
          <a:p>
            <a:pPr lvl="1"/>
            <a:endParaRPr lang="de-DE" baseline="0" dirty="0" smtClean="0"/>
          </a:p>
          <a:p>
            <a:r>
              <a:rPr lang="de-DE" dirty="0" smtClean="0"/>
              <a:t>Geschickte Stakeholder Analysen und Managementprozesse:</a:t>
            </a:r>
            <a:endParaRPr lang="de-DE" baseline="0" dirty="0" smtClean="0"/>
          </a:p>
          <a:p>
            <a:pPr lvl="1"/>
            <a:r>
              <a:rPr lang="de-DE" dirty="0" smtClean="0"/>
              <a:t>Erleichtern </a:t>
            </a:r>
            <a:r>
              <a:rPr lang="de-DE" dirty="0" smtClean="0"/>
              <a:t>die Einhaltung der Anforderungen.</a:t>
            </a:r>
          </a:p>
          <a:p>
            <a:pPr lvl="1"/>
            <a:r>
              <a:rPr lang="de-DE" dirty="0" smtClean="0"/>
              <a:t>Erhöhen </a:t>
            </a:r>
            <a:r>
              <a:rPr lang="de-DE" dirty="0" smtClean="0"/>
              <a:t>die Wiederverwendbarkeit und </a:t>
            </a:r>
            <a:r>
              <a:rPr lang="de-DE" dirty="0" smtClean="0"/>
              <a:t>Qualität des Tools.</a:t>
            </a:r>
            <a:endParaRPr lang="de-DE" dirty="0" smtClean="0"/>
          </a:p>
        </p:txBody>
      </p:sp>
    </p:spTree>
    <p:extLst>
      <p:ext uri="{BB962C8B-B14F-4D97-AF65-F5344CB8AC3E}">
        <p14:creationId xmlns:p14="http://schemas.microsoft.com/office/powerpoint/2010/main" val="4019340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pPr lvl="0"/>
            <a:r>
              <a:rPr lang="de-DE" dirty="0" smtClean="0"/>
              <a:t>Der Tool Entwicklungsprozess sollte mit</a:t>
            </a:r>
            <a:r>
              <a:rPr lang="de-DE" baseline="0" dirty="0" smtClean="0"/>
              <a:t> der nötigen Sorgfalt in den Produktionsprozess eines Projektes integriert sein.</a:t>
            </a:r>
          </a:p>
          <a:p>
            <a:pPr lvl="1"/>
            <a:r>
              <a:rPr lang="de-DE" dirty="0" smtClean="0"/>
              <a:t>Produktion steht und fällt mit guten Tools.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dirty="0" smtClean="0">
                <a:solidFill>
                  <a:schemeClr val="tx1"/>
                </a:solidFill>
                <a:effectLst/>
                <a:latin typeface="+mj-lt"/>
                <a:ea typeface="+mj-ea"/>
                <a:cs typeface="+mj-cs"/>
              </a:rPr>
              <a:t>Mitarbeiter als Nutzer</a:t>
            </a:r>
            <a:r>
              <a:rPr lang="de-DE" sz="1800" b="0" i="0" kern="1200" baseline="0" dirty="0" smtClean="0">
                <a:solidFill>
                  <a:schemeClr val="tx1"/>
                </a:solidFill>
                <a:effectLst/>
                <a:latin typeface="+mj-lt"/>
                <a:ea typeface="+mj-ea"/>
                <a:cs typeface="+mj-cs"/>
              </a:rPr>
              <a:t> entscheiden über gelingen des Projektes und die Nutzung der Tools.</a:t>
            </a:r>
            <a:endParaRPr lang="de-DE" dirty="0" smtClean="0"/>
          </a:p>
          <a:p>
            <a:pPr lvl="1"/>
            <a:r>
              <a:rPr lang="de-DE" dirty="0" smtClean="0"/>
              <a:t>Managementprozesse</a:t>
            </a:r>
            <a:r>
              <a:rPr lang="de-DE" baseline="0" dirty="0" smtClean="0"/>
              <a:t> spielen eine große Rolle.</a:t>
            </a:r>
          </a:p>
          <a:p>
            <a:pPr lvl="2"/>
            <a:r>
              <a:rPr lang="de-DE" dirty="0" smtClean="0"/>
              <a:t>Tool Entwickler stehen oft unter Zeitdruck.</a:t>
            </a:r>
          </a:p>
          <a:p>
            <a:pPr lvl="2"/>
            <a:r>
              <a:rPr lang="de-DE" baseline="0" dirty="0" smtClean="0"/>
              <a:t>Agile Modelle sind zu bevorzugen, da beim Tool Development oft schnelle Entscheidungen getroffen werden und Konzepte schnell umgesetzt werden müssen.</a:t>
            </a:r>
          </a:p>
        </p:txBody>
      </p:sp>
    </p:spTree>
    <p:extLst>
      <p:ext uri="{BB962C8B-B14F-4D97-AF65-F5344CB8AC3E}">
        <p14:creationId xmlns:p14="http://schemas.microsoft.com/office/powerpoint/2010/main" val="2785856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3454</Words>
  <Application>Microsoft Office PowerPoint</Application>
  <PresentationFormat>Breitbild</PresentationFormat>
  <Paragraphs>358</Paragraphs>
  <Slides>47</Slides>
  <Notes>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47</vt:i4>
      </vt:variant>
    </vt:vector>
  </HeadingPairs>
  <TitlesOfParts>
    <vt:vector size="54" baseType="lpstr">
      <vt:lpstr>Arial</vt:lpstr>
      <vt:lpstr>Calibri</vt:lpstr>
      <vt:lpstr>Century Gothic</vt:lpstr>
      <vt:lpstr>Times New Roman</vt:lpstr>
      <vt:lpstr>Wingdings</vt:lpstr>
      <vt:lpstr>Wingdings 3</vt:lpstr>
      <vt:lpstr>Ion</vt:lpstr>
      <vt:lpstr>Master-Thesis Disputation Dominik Steffen</vt:lpstr>
      <vt:lpstr>Gliederung</vt:lpstr>
      <vt:lpstr>Vorstellung des Themas</vt:lpstr>
      <vt:lpstr>Ziele der Arbeit</vt:lpstr>
      <vt:lpstr>Herangehensweise</vt:lpstr>
      <vt:lpstr>Verwendete Tools und Software</vt:lpstr>
      <vt:lpstr>Problematik</vt:lpstr>
      <vt:lpstr>Ergebnisse der Prozessanalyse</vt:lpstr>
      <vt:lpstr>Ergebnisse der Prozessanalyse</vt:lpstr>
      <vt:lpstr>Ergebnisse der Prozessanalyse</vt:lpstr>
      <vt:lpstr>Ergebnisse der Konzeption und Implementierung</vt:lpstr>
      <vt:lpstr>Ergebnisse der Konzeption und Implementierung</vt:lpstr>
      <vt:lpstr>Problematik in der Implementierung</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Abschluss</vt:lpstr>
      <vt:lpstr>Verabschiedung und Dank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Master-Thesis Disputation Dominik Steffen</dc:title>
  <dc:creator>Dominik Steffen</dc:creator>
  <cp:lastModifiedBy>Dominik Steffen</cp:lastModifiedBy>
  <cp:revision>216</cp:revision>
  <dcterms:created xsi:type="dcterms:W3CDTF">2015-07-06T13:45:06Z</dcterms:created>
  <dcterms:modified xsi:type="dcterms:W3CDTF">2015-07-08T15:09:21Z</dcterms:modified>
</cp:coreProperties>
</file>