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Source: /mnt/data/windtre_hvc_club_strategy_20250611191346.pdf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WINDTRE – S‑HVC Project Executive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Customer Base Mobile – Giugno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 Loyalty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828800"/>
          <a:ext cx="4572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</a:tblGrid>
              <a:tr h="493776">
                <a:tc>
                  <a:txBody>
                    <a:bodyPr/>
                    <a:lstStyle/>
                    <a:p>
                      <a:r>
                        <a:t>Programma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ARPU xMassMkt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Benefici Chiave</a:t>
                      </a: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r>
                        <a:t>3HK Supreme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Gold/Diamond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2‑3x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Shop premium, concierge</a:t>
                      </a: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r>
                        <a:t>NOBO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Ultra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Smart home, events</a:t>
                      </a: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r>
                        <a:t>Amazon Prime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Bundle servizi</a:t>
                      </a:r>
                    </a:p>
                  </a:txBody>
                  <a:tcPr/>
                </a:tc>
              </a:tr>
              <a:tr h="493776">
                <a:tc>
                  <a:txBody>
                    <a:bodyPr/>
                    <a:lstStyle/>
                    <a:p>
                      <a:r>
                        <a:t>Booking Genius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Sconti progressivi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di Implementazione (high‑level)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Fase 1 – Launch Club: Lug‑Ott 2025</a:t>
            </a:r>
          </a:p>
          <a:p>
            <a:pPr/>
            <a:r>
              <a:t>Fase 2 – Stabilizzazione: Ott‑Dic 2025</a:t>
            </a:r>
          </a:p>
          <a:p>
            <a:pPr/>
            <a:r>
              <a:t>Fase 3 – Scale‑up: 2026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Funnel Campagne per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548640">
                <a:tc>
                  <a:txBody>
                    <a:bodyPr/>
                    <a:lstStyle/>
                    <a:p>
                      <a: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Campagne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Conversion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Attivazioni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S‑HVC Stabili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1.58M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S‑HVC Non Stabili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0.35M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MVC &amp; LVC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0.94M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Quantitativi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828800"/>
          <a:ext cx="4572000" cy="3291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11479">
                <a:tc>
                  <a:txBody>
                    <a:bodyPr/>
                    <a:lstStyle/>
                    <a:p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 Giugno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Target Dic 25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S‑HVC Mix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28.2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Churn Annualizzato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18.3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Retained HVC/anno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165K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Service Margin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+11.5M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Campagne O/B‑I/B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</a:tr>
              <a:tr h="411479">
                <a:tc>
                  <a:txBody>
                    <a:bodyPr/>
                    <a:lstStyle/>
                    <a:p>
                      <a:r>
                        <a:t>Contatti Generati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5.2M</a:t>
                      </a:r>
                    </a:p>
                  </a:txBody>
                  <a:tcPr/>
                </a:tc>
              </a:tr>
              <a:tr h="411486">
                <a:tc>
                  <a:txBody>
                    <a:bodyPr/>
                    <a:lstStyle/>
                    <a:p>
                      <a:r>
                        <a:t>Redemption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ROI 6.1x nel primo anno, costo one‑off 680K€</a:t>
            </a:r>
          </a:p>
          <a:p>
            <a:pPr/>
            <a:r>
              <a:t>Membership Club per 2.1M S‑HVC stabili</a:t>
            </a:r>
          </a:p>
          <a:p>
            <a:pPr/>
            <a:r>
              <a:t>Churn S‑HVC previsto 18.3% (‑4.5pp)</a:t>
            </a:r>
          </a:p>
          <a:p>
            <a:pPr/>
            <a:r>
              <a:t>Richiesta approvazione budget e go‑live Lug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Base Mix per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S‑HVC 26.7% (3.7M)</a:t>
            </a:r>
          </a:p>
          <a:p>
            <a:pPr/>
            <a:r>
              <a:t>MVC 47.3% (6.5M)</a:t>
            </a:r>
          </a:p>
          <a:p>
            <a:pPr/>
            <a:r>
              <a:t>LVC 25.8% (3.4M)</a:t>
            </a:r>
          </a:p>
        </p:txBody>
      </p:sp>
      <p:pic>
        <p:nvPicPr>
          <p:cNvPr id="4" name="Picture 3" descr="cluster_m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507492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Rate per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S‑HVC Stabili: 12.7%</a:t>
            </a:r>
          </a:p>
          <a:p>
            <a:pPr/>
            <a:r>
              <a:t>S‑HVC Non Stabili: 20.3%</a:t>
            </a:r>
          </a:p>
          <a:p>
            <a:pPr/>
            <a:r>
              <a:t>Media CB: 22.8%</a:t>
            </a:r>
          </a:p>
        </p:txBody>
      </p:sp>
      <p:pic>
        <p:nvPicPr>
          <p:cNvPr id="4" name="Picture 3" descr="churn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5074920" cy="3383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S‑HVC Stabili vs Non Stabili –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486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Stabili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Non Stabili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Bill Size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Churn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Easy Pay/Tied %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20.7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17.3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Obiettivo 1 – Fidelizzare S‑HVC Stabili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North‑star: Churn ≤8% entro Dic 2025</a:t>
            </a:r>
          </a:p>
          <a:p>
            <a:pPr/>
            <a:r>
              <a:t>Club esclusivo, benefici automatici, CX premium</a:t>
            </a:r>
          </a:p>
          <a:p>
            <a:pPr/>
            <a:r>
              <a:t>Timeframe: Lug 2025 – Dic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Obiettivo 2 – Stabilizzare S‑HVC Non Stabili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North‑star: Churn ≤15.5% entro Dic 2025</a:t>
            </a:r>
          </a:p>
          <a:p>
            <a:pPr/>
            <a:r>
              <a:t>Conversione Easy Pay, bundle PPU, device a rate</a:t>
            </a:r>
          </a:p>
          <a:p>
            <a:pPr/>
            <a:r>
              <a:t>Timeframe: Ago 2025 – Dic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Obiettivo 3 – Up‑sell MVC &amp; LVC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North‑star: ARPU MVC ≥13.5€; Convergenza ≥27%</a:t>
            </a:r>
          </a:p>
          <a:p>
            <a:pPr/>
            <a:r>
              <a:t>Cross/up‑selling FWA/FTTH, servizi Energy &amp; Insurance, piani Family</a:t>
            </a:r>
          </a:p>
          <a:p>
            <a:pPr/>
            <a:r>
              <a:t>Timeframe: Set 2025 – Dic 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Club S‑HVC –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Accesso automatico dopo 3 mesi S‑HVC stabile</a:t>
            </a:r>
          </a:p>
          <a:p>
            <a:pPr/>
            <a:r>
              <a:t>Tier: Gold (16‑25€/m) &amp; Diamond (&gt;25€/m)</a:t>
            </a:r>
          </a:p>
          <a:p>
            <a:pPr/>
            <a:r>
              <a:t>Benefici: caring compleanno/anniversario, priority support, coupon partner</a:t>
            </a:r>
          </a:p>
          <a:p>
            <a:pPr/>
            <a:r>
              <a:t>Touchpoint dedicati: App, PDV, Care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Benefici Club vs Costo Stimato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" y="1828800"/>
          <a:ext cx="457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548640">
                <a:tc>
                  <a:txBody>
                    <a:bodyPr/>
                    <a:lstStyle/>
                    <a:p>
                      <a:r>
                        <a:t>Benefit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Costo €/anno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KPI Impatto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Caring Compleanno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+12 NPS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Priority Care 24/7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-0.8pp Churn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Coupon 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+2 Engagement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