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62" r:id="rId4"/>
    <p:sldId id="289" r:id="rId5"/>
    <p:sldId id="290" r:id="rId6"/>
    <p:sldId id="277" r:id="rId7"/>
    <p:sldId id="287" r:id="rId8"/>
    <p:sldId id="288" r:id="rId9"/>
    <p:sldId id="273" r:id="rId10"/>
    <p:sldId id="284" r:id="rId11"/>
    <p:sldId id="285" r:id="rId12"/>
    <p:sldId id="286" r:id="rId13"/>
    <p:sldId id="278" r:id="rId14"/>
    <p:sldId id="274" r:id="rId15"/>
    <p:sldId id="280" r:id="rId16"/>
    <p:sldId id="282" r:id="rId17"/>
    <p:sldId id="283" r:id="rId18"/>
    <p:sldId id="281" r:id="rId19"/>
    <p:sldId id="267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B805E-952F-4482-8ED3-BF142B72CD1C}" v="11" dt="2024-03-19T02:14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2024-05-07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PostView.naver?isHttpsRedirect=true&amp;blogId=hymne&amp;logNo=220976678541" TargetMode="External"/><Relationship Id="rId13" Type="http://schemas.openxmlformats.org/officeDocument/2006/relationships/hyperlink" Target="https://dataonair.or.kr/db-tech-reference/d-lounge/technical-data/?mod=document&amp;uid=236552" TargetMode="External"/><Relationship Id="rId18" Type="http://schemas.openxmlformats.org/officeDocument/2006/relationships/hyperlink" Target="https://www.infracody.com/2023/09/understanding-linux-file-systems-guide-to-checking-file-systems.html#elcreative_toc_df___________________" TargetMode="External"/><Relationship Id="rId3" Type="http://schemas.openxmlformats.org/officeDocument/2006/relationships/hyperlink" Target="https://m.blog.naver.com/have29/221325099350" TargetMode="External"/><Relationship Id="rId7" Type="http://schemas.openxmlformats.org/officeDocument/2006/relationships/hyperlink" Target="https://recoverit.wondershare.kr/file-system/ext4-file-system.html" TargetMode="External"/><Relationship Id="rId12" Type="http://schemas.openxmlformats.org/officeDocument/2006/relationships/hyperlink" Target="https://majjangjjang.tistory.com/140" TargetMode="External"/><Relationship Id="rId17" Type="http://schemas.openxmlformats.org/officeDocument/2006/relationships/hyperlink" Target="https://www.youtube.com/watch?v=pLmzIwMJ-EA" TargetMode="External"/><Relationship Id="rId2" Type="http://schemas.openxmlformats.org/officeDocument/2006/relationships/hyperlink" Target="https://velog.io/@mysprtlty/%EC%A0%80%EB%84%90%EB%A7%81-Journaling" TargetMode="External"/><Relationship Id="rId16" Type="http://schemas.openxmlformats.org/officeDocument/2006/relationships/hyperlink" Target="https://www.youtube.com/watch?v=t8GPuO31iJQ" TargetMode="External"/><Relationship Id="rId20" Type="http://schemas.openxmlformats.org/officeDocument/2006/relationships/hyperlink" Target="https://ko.linux-console.net/?p=83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aver-cloud-platform/posix-&#50508;&#50500;&#48372;&#44592;-1-linux-&#47532;&#45573;&#49828;-&#54028;&#51068;-&#49884;&#49828;&#53596;&#51032;-&#51333;&#47448;&#50752;-&#53945;&#51669;-96a2e93e33b3" TargetMode="External"/><Relationship Id="rId11" Type="http://schemas.openxmlformats.org/officeDocument/2006/relationships/hyperlink" Target="https://tech.gluesys.com/blog/2023/12/20/ZFSintro.html" TargetMode="External"/><Relationship Id="rId5" Type="http://schemas.openxmlformats.org/officeDocument/2006/relationships/hyperlink" Target="https://ddongwon.tistory.com/66" TargetMode="External"/><Relationship Id="rId15" Type="http://schemas.openxmlformats.org/officeDocument/2006/relationships/hyperlink" Target="https://blog.forensicresearch.kr/15" TargetMode="External"/><Relationship Id="rId10" Type="http://schemas.openxmlformats.org/officeDocument/2006/relationships/hyperlink" Target="https://m.blog.naver.com/hymne/220976646034" TargetMode="External"/><Relationship Id="rId19" Type="http://schemas.openxmlformats.org/officeDocument/2006/relationships/hyperlink" Target="https://www.lesstif.com/system-admin/findmnt-93127532.html" TargetMode="External"/><Relationship Id="rId4" Type="http://schemas.openxmlformats.org/officeDocument/2006/relationships/hyperlink" Target="https://moaimoai.tistory.com/111" TargetMode="External"/><Relationship Id="rId9" Type="http://schemas.openxmlformats.org/officeDocument/2006/relationships/hyperlink" Target="https://easyitwanner.tistory.com/87" TargetMode="External"/><Relationship Id="rId14" Type="http://schemas.openxmlformats.org/officeDocument/2006/relationships/hyperlink" Target="https://admion.net/what-is-zf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2589173" y="2469466"/>
            <a:ext cx="701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EXT4, XFS ,ZFS, NTFS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5599795" y="3567823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22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6571D1-EC7E-9A83-D5AD-07B536FF0134}"/>
              </a:ext>
            </a:extLst>
          </p:cNvPr>
          <p:cNvGrpSpPr/>
          <p:nvPr/>
        </p:nvGrpSpPr>
        <p:grpSpPr>
          <a:xfrm>
            <a:off x="469231" y="3705124"/>
            <a:ext cx="11253537" cy="2478665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35432D-D6F2-9A78-DB6A-F4E4A0EC81ED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스토리지 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(Storage Pool)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볼륨 확장 혹은 디스크 추가 시 스토리지 풀에 결합하며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결합 직후 직시 용량이 반영되어 사용이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임의의 데이터 저장소 역할을 수행하며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모든 파일 시스템이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스토리지 풀로 구성된 스토리지에 데이터 저장이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실제로 사용한 공간 만큼만 차지하기 때문에 효율적으로 디스크 사용이 가능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DE1940-AAB1-60C4-CA57-EF7A87F61232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9DA3D88-BFAA-9A2D-5ECA-8AAC0BEB84B7}"/>
              </a:ext>
            </a:extLst>
          </p:cNvPr>
          <p:cNvGrpSpPr/>
          <p:nvPr/>
        </p:nvGrpSpPr>
        <p:grpSpPr>
          <a:xfrm>
            <a:off x="1181381" y="1073255"/>
            <a:ext cx="9818208" cy="2175782"/>
            <a:chOff x="1181381" y="3785571"/>
            <a:chExt cx="9818208" cy="217578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951211-380B-A596-3D4C-C43F76BEDF00}"/>
                </a:ext>
              </a:extLst>
            </p:cNvPr>
            <p:cNvGrpSpPr/>
            <p:nvPr/>
          </p:nvGrpSpPr>
          <p:grpSpPr>
            <a:xfrm>
              <a:off x="1181381" y="3785571"/>
              <a:ext cx="4022942" cy="2175782"/>
              <a:chOff x="1559381" y="3720394"/>
              <a:chExt cx="3341915" cy="174559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B8C6FF7-B339-29D5-E7B2-5D297257F0E4}"/>
                  </a:ext>
                </a:extLst>
              </p:cNvPr>
              <p:cNvSpPr/>
              <p:nvPr/>
            </p:nvSpPr>
            <p:spPr>
              <a:xfrm>
                <a:off x="1845131" y="4103915"/>
                <a:ext cx="571500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8BEF68A5-230C-9B79-E119-0ACA60BD4D6E}"/>
                  </a:ext>
                </a:extLst>
              </p:cNvPr>
              <p:cNvSpPr/>
              <p:nvPr/>
            </p:nvSpPr>
            <p:spPr>
              <a:xfrm>
                <a:off x="2944588" y="4103916"/>
                <a:ext cx="571500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11EA9CF-8AD1-83F3-F31D-08EC4481C344}"/>
                  </a:ext>
                </a:extLst>
              </p:cNvPr>
              <p:cNvSpPr/>
              <p:nvPr/>
            </p:nvSpPr>
            <p:spPr>
              <a:xfrm>
                <a:off x="4044045" y="4103915"/>
                <a:ext cx="571500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7DC14900-CC44-3280-C88A-9CF7E1D2C169}"/>
                  </a:ext>
                </a:extLst>
              </p:cNvPr>
              <p:cNvSpPr/>
              <p:nvPr/>
            </p:nvSpPr>
            <p:spPr>
              <a:xfrm>
                <a:off x="3913414" y="4585606"/>
                <a:ext cx="838199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volume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67897EE-A4BC-6FE1-8431-63C5E16359C9}"/>
                  </a:ext>
                </a:extLst>
              </p:cNvPr>
              <p:cNvSpPr/>
              <p:nvPr/>
            </p:nvSpPr>
            <p:spPr>
              <a:xfrm>
                <a:off x="2813957" y="4585605"/>
                <a:ext cx="838199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volume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158B4DA-9D1A-8B7A-C4F5-8693F03041F6}"/>
                  </a:ext>
                </a:extLst>
              </p:cNvPr>
              <p:cNvSpPr/>
              <p:nvPr/>
            </p:nvSpPr>
            <p:spPr>
              <a:xfrm>
                <a:off x="1714500" y="4585603"/>
                <a:ext cx="838199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volume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순서도: 자기 디스크 21">
                <a:extLst>
                  <a:ext uri="{FF2B5EF4-FFF2-40B4-BE49-F238E27FC236}">
                    <a16:creationId xmlns:a16="http://schemas.microsoft.com/office/drawing/2014/main" id="{7130E255-4502-2FAE-3D95-50F5EAE41CA9}"/>
                  </a:ext>
                </a:extLst>
              </p:cNvPr>
              <p:cNvSpPr/>
              <p:nvPr/>
            </p:nvSpPr>
            <p:spPr>
              <a:xfrm>
                <a:off x="15593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순서도: 자기 디스크 22">
                <a:extLst>
                  <a:ext uri="{FF2B5EF4-FFF2-40B4-BE49-F238E27FC236}">
                    <a16:creationId xmlns:a16="http://schemas.microsoft.com/office/drawing/2014/main" id="{B3E3CFB4-9B29-7ECA-DF26-7FB5256662BE}"/>
                  </a:ext>
                </a:extLst>
              </p:cNvPr>
              <p:cNvSpPr/>
              <p:nvPr/>
            </p:nvSpPr>
            <p:spPr>
              <a:xfrm>
                <a:off x="21308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순서도: 자기 디스크 23">
                <a:extLst>
                  <a:ext uri="{FF2B5EF4-FFF2-40B4-BE49-F238E27FC236}">
                    <a16:creationId xmlns:a16="http://schemas.microsoft.com/office/drawing/2014/main" id="{05A049D9-798A-CD0C-CB18-B812061B359E}"/>
                  </a:ext>
                </a:extLst>
              </p:cNvPr>
              <p:cNvSpPr/>
              <p:nvPr/>
            </p:nvSpPr>
            <p:spPr>
              <a:xfrm>
                <a:off x="27023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순서도: 자기 디스크 24">
                <a:extLst>
                  <a:ext uri="{FF2B5EF4-FFF2-40B4-BE49-F238E27FC236}">
                    <a16:creationId xmlns:a16="http://schemas.microsoft.com/office/drawing/2014/main" id="{EA5E9329-8131-EC18-3D79-BCB73B65CB25}"/>
                  </a:ext>
                </a:extLst>
              </p:cNvPr>
              <p:cNvSpPr/>
              <p:nvPr/>
            </p:nvSpPr>
            <p:spPr>
              <a:xfrm>
                <a:off x="32738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순서도: 자기 디스크 25">
                <a:extLst>
                  <a:ext uri="{FF2B5EF4-FFF2-40B4-BE49-F238E27FC236}">
                    <a16:creationId xmlns:a16="http://schemas.microsoft.com/office/drawing/2014/main" id="{5A0E6359-DF01-306F-C555-D4FEBF41E905}"/>
                  </a:ext>
                </a:extLst>
              </p:cNvPr>
              <p:cNvSpPr/>
              <p:nvPr/>
            </p:nvSpPr>
            <p:spPr>
              <a:xfrm>
                <a:off x="3845382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자기 디스크 26">
                <a:extLst>
                  <a:ext uri="{FF2B5EF4-FFF2-40B4-BE49-F238E27FC236}">
                    <a16:creationId xmlns:a16="http://schemas.microsoft.com/office/drawing/2014/main" id="{6C3F5F3E-CDD9-28B9-D4F6-B9947E5EF51A}"/>
                  </a:ext>
                </a:extLst>
              </p:cNvPr>
              <p:cNvSpPr/>
              <p:nvPr/>
            </p:nvSpPr>
            <p:spPr>
              <a:xfrm>
                <a:off x="4416882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57DF1C-0CD0-941E-4405-B730B3B08F98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>
                <a:off x="2130881" y="4381500"/>
                <a:ext cx="2719" cy="204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82ADDD9-3558-3333-9D64-B00BB8992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4895" y="4381500"/>
                <a:ext cx="0" cy="204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B18668F-0736-9A0F-55E5-775BAB260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9796" y="4381500"/>
                <a:ext cx="0" cy="204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7B3B4F6-5D57-C311-D9A1-D848F577A92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H="1">
                <a:off x="1801588" y="4863188"/>
                <a:ext cx="332018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BA12037-9D91-D779-9200-E3158448B49D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flipH="1">
                <a:off x="2944588" y="4863188"/>
                <a:ext cx="310246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7B4DC3C-02F3-2E8D-D055-7FC92926B05A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flipH="1">
                <a:off x="4087589" y="4863188"/>
                <a:ext cx="235402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53247630-BE2A-6B9D-5B9F-B1993D351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9862" y="4868973"/>
                <a:ext cx="242207" cy="215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D8CC665-C05C-A4B0-AF75-14EFCB319855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>
                <a:off x="4312103" y="4872034"/>
                <a:ext cx="346986" cy="218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3F03628-9FCF-EA9A-EE6B-BAB67FA5A67F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2126120" y="4863188"/>
                <a:ext cx="246968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92F39D-9333-8E30-C607-2981FC8D85ED}"/>
                  </a:ext>
                </a:extLst>
              </p:cNvPr>
              <p:cNvSpPr txBox="1"/>
              <p:nvPr/>
            </p:nvSpPr>
            <p:spPr>
              <a:xfrm>
                <a:off x="2386864" y="3720394"/>
                <a:ext cx="1676062" cy="271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Classic File System</a:t>
                </a:r>
                <a:endParaRPr lang="ko-KR" altLang="en-US" sz="1600" b="1" dirty="0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0090390-4BDD-EAE2-6BDB-E96B2199483A}"/>
                </a:ext>
              </a:extLst>
            </p:cNvPr>
            <p:cNvGrpSpPr/>
            <p:nvPr/>
          </p:nvGrpSpPr>
          <p:grpSpPr>
            <a:xfrm>
              <a:off x="6976647" y="3785571"/>
              <a:ext cx="4022942" cy="2175782"/>
              <a:chOff x="1559381" y="3720394"/>
              <a:chExt cx="3341915" cy="1745596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6DFA6D9-1536-702D-F235-6D7825219E22}"/>
                  </a:ext>
                </a:extLst>
              </p:cNvPr>
              <p:cNvSpPr/>
              <p:nvPr/>
            </p:nvSpPr>
            <p:spPr>
              <a:xfrm>
                <a:off x="1845131" y="4103915"/>
                <a:ext cx="571500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2B8F7C7-F6BA-354D-5018-A20682BCC74A}"/>
                  </a:ext>
                </a:extLst>
              </p:cNvPr>
              <p:cNvSpPr/>
              <p:nvPr/>
            </p:nvSpPr>
            <p:spPr>
              <a:xfrm>
                <a:off x="2944588" y="4103916"/>
                <a:ext cx="571500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85191B4-3284-C449-9B17-BE961436BD5C}"/>
                  </a:ext>
                </a:extLst>
              </p:cNvPr>
              <p:cNvSpPr/>
              <p:nvPr/>
            </p:nvSpPr>
            <p:spPr>
              <a:xfrm>
                <a:off x="4044045" y="4103915"/>
                <a:ext cx="571500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509A3C75-1B8E-A9EB-B37C-E2C17F96CC8B}"/>
                  </a:ext>
                </a:extLst>
              </p:cNvPr>
              <p:cNvSpPr/>
              <p:nvPr/>
            </p:nvSpPr>
            <p:spPr>
              <a:xfrm>
                <a:off x="1714500" y="4585603"/>
                <a:ext cx="3040839" cy="2775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pool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순서도: 자기 디스크 64">
                <a:extLst>
                  <a:ext uri="{FF2B5EF4-FFF2-40B4-BE49-F238E27FC236}">
                    <a16:creationId xmlns:a16="http://schemas.microsoft.com/office/drawing/2014/main" id="{16C0D964-2A95-96EE-7AC7-B4D068DF44C3}"/>
                  </a:ext>
                </a:extLst>
              </p:cNvPr>
              <p:cNvSpPr/>
              <p:nvPr/>
            </p:nvSpPr>
            <p:spPr>
              <a:xfrm>
                <a:off x="15593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SSD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순서도: 자기 디스크 65">
                <a:extLst>
                  <a:ext uri="{FF2B5EF4-FFF2-40B4-BE49-F238E27FC236}">
                    <a16:creationId xmlns:a16="http://schemas.microsoft.com/office/drawing/2014/main" id="{11EC4011-4C5B-D805-4F32-C6529A9009F5}"/>
                  </a:ext>
                </a:extLst>
              </p:cNvPr>
              <p:cNvSpPr/>
              <p:nvPr/>
            </p:nvSpPr>
            <p:spPr>
              <a:xfrm>
                <a:off x="21308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SSD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순서도: 자기 디스크 66">
                <a:extLst>
                  <a:ext uri="{FF2B5EF4-FFF2-40B4-BE49-F238E27FC236}">
                    <a16:creationId xmlns:a16="http://schemas.microsoft.com/office/drawing/2014/main" id="{81819E4E-C3E5-AFD2-DAE3-97203906DA05}"/>
                  </a:ext>
                </a:extLst>
              </p:cNvPr>
              <p:cNvSpPr/>
              <p:nvPr/>
            </p:nvSpPr>
            <p:spPr>
              <a:xfrm>
                <a:off x="27023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SSD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순서도: 자기 디스크 67">
                <a:extLst>
                  <a:ext uri="{FF2B5EF4-FFF2-40B4-BE49-F238E27FC236}">
                    <a16:creationId xmlns:a16="http://schemas.microsoft.com/office/drawing/2014/main" id="{8D3F7C0E-FDAD-889A-B67D-DD3B7C072847}"/>
                  </a:ext>
                </a:extLst>
              </p:cNvPr>
              <p:cNvSpPr/>
              <p:nvPr/>
            </p:nvSpPr>
            <p:spPr>
              <a:xfrm>
                <a:off x="3273881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SSD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순서도: 자기 디스크 68">
                <a:extLst>
                  <a:ext uri="{FF2B5EF4-FFF2-40B4-BE49-F238E27FC236}">
                    <a16:creationId xmlns:a16="http://schemas.microsoft.com/office/drawing/2014/main" id="{81645684-59FB-43ED-D873-2C35E8A1FB82}"/>
                  </a:ext>
                </a:extLst>
              </p:cNvPr>
              <p:cNvSpPr/>
              <p:nvPr/>
            </p:nvSpPr>
            <p:spPr>
              <a:xfrm>
                <a:off x="3845382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SSD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순서도: 자기 디스크 69">
                <a:extLst>
                  <a:ext uri="{FF2B5EF4-FFF2-40B4-BE49-F238E27FC236}">
                    <a16:creationId xmlns:a16="http://schemas.microsoft.com/office/drawing/2014/main" id="{D9E3D8AF-BD52-6F94-FB34-1D9DEE2F1FAE}"/>
                  </a:ext>
                </a:extLst>
              </p:cNvPr>
              <p:cNvSpPr/>
              <p:nvPr/>
            </p:nvSpPr>
            <p:spPr>
              <a:xfrm>
                <a:off x="4416882" y="5090432"/>
                <a:ext cx="484414" cy="375558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SSD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DC69AE5-DF07-06EB-641A-11219DB1BB72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>
                <a:off x="2130878" y="4381500"/>
                <a:ext cx="2" cy="204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3C4E148-5845-D245-29F9-13E80B1AC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4895" y="4381500"/>
                <a:ext cx="0" cy="204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B141E786-B3C4-1394-0F4D-1F6ED430A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9796" y="4381500"/>
                <a:ext cx="0" cy="204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4D59FD-7659-FE5B-B0D7-C1B11C7AD71E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 flipH="1">
                <a:off x="1801588" y="4863188"/>
                <a:ext cx="332018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822105C-097D-6909-9CD1-D92342A1A09C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H="1">
                <a:off x="2944588" y="4863188"/>
                <a:ext cx="310246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64D63E25-46FA-9B91-9119-8DDA74708B86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 flipH="1">
                <a:off x="4087589" y="4863188"/>
                <a:ext cx="235402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A4EB3CA-9617-BE8E-4460-5154E4338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9862" y="4868973"/>
                <a:ext cx="242207" cy="215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8952A732-9CBD-99F5-2B9A-C437368D900A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4312103" y="4872034"/>
                <a:ext cx="346986" cy="218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D70E239-2DBF-33D4-C8B7-DF7505D505F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2126120" y="4863188"/>
                <a:ext cx="246968" cy="227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8E19A56-ACDE-295A-6F76-CB4EE67E8592}"/>
                  </a:ext>
                </a:extLst>
              </p:cNvPr>
              <p:cNvSpPr txBox="1"/>
              <p:nvPr/>
            </p:nvSpPr>
            <p:spPr>
              <a:xfrm>
                <a:off x="3012627" y="3720394"/>
                <a:ext cx="484414" cy="271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ZFS</a:t>
                </a:r>
                <a:endParaRPr lang="ko-KR" altLang="en-US" sz="1600" b="1" dirty="0"/>
              </a:p>
            </p:txBody>
          </p:sp>
        </p:grp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B9B1AA35-91F7-1E87-0400-3D2827941EE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83" y="5014055"/>
              <a:ext cx="7834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03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22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6571D1-EC7E-9A83-D5AD-07B536FF0134}"/>
              </a:ext>
            </a:extLst>
          </p:cNvPr>
          <p:cNvGrpSpPr/>
          <p:nvPr/>
        </p:nvGrpSpPr>
        <p:grpSpPr>
          <a:xfrm>
            <a:off x="469231" y="4205160"/>
            <a:ext cx="11253537" cy="2478665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35432D-D6F2-9A78-DB6A-F4E4A0EC81ED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COW(Copy-On-Write)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트랜잭션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스토리지에서 데이터를 관리하기 위해 기록 시 복사</a:t>
              </a:r>
              <a:r>
                <a:rPr lang="en-US" altLang="ko-KR" dirty="0">
                  <a:solidFill>
                    <a:schemeClr val="tx1"/>
                  </a:solidFill>
                </a:rPr>
                <a:t>(copy-on-write) </a:t>
              </a:r>
              <a:r>
                <a:rPr lang="ko-KR" altLang="en-US" dirty="0">
                  <a:solidFill>
                    <a:schemeClr val="tx1"/>
                  </a:solidFill>
                </a:rPr>
                <a:t>모델을 사용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이전 데이터는 새로운 쓰기 작업이 완료된 후에 유지되고 데이터를 절대 겹쳐 쓰지 않기 때문에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변경 작업이 완료되면 포인터를 새로 쓰여진 블록으로 변경하여 저장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DE1940-AAB1-60C4-CA57-EF7A87F61232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84C73A6-C65A-37A2-0FDF-6452F30B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13" y="936063"/>
            <a:ext cx="4938571" cy="32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22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6571D1-EC7E-9A83-D5AD-07B536FF0134}"/>
              </a:ext>
            </a:extLst>
          </p:cNvPr>
          <p:cNvGrpSpPr/>
          <p:nvPr/>
        </p:nvGrpSpPr>
        <p:grpSpPr>
          <a:xfrm>
            <a:off x="469230" y="4069090"/>
            <a:ext cx="11253537" cy="2478665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35432D-D6F2-9A78-DB6A-F4E4A0EC81ED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체크섬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(Checksum)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b="0" i="0" dirty="0" err="1">
                  <a:solidFill>
                    <a:srgbClr val="333333"/>
                  </a:solidFill>
                  <a:effectLst/>
                  <a:latin typeface="-apple-system"/>
                </a:rPr>
                <a:t>체크섬이란</a:t>
              </a:r>
              <a:r>
                <a:rPr lang="ko-KR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중복검사의 한 형태로 오류 정정을 통해 공간이나 송신된 자료의 무결성을 검증하는 방법</a:t>
              </a:r>
              <a:endParaRPr lang="en-US" altLang="ko-KR" b="0" i="0" dirty="0">
                <a:solidFill>
                  <a:schemeClr val="tx1"/>
                </a:solidFill>
                <a:effectLst/>
                <a:latin typeface="-apple-system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-apple-system"/>
              </a:endParaRPr>
            </a:p>
            <a:p>
              <a:r>
                <a:rPr lang="ko-KR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메모리 기반의 엔드 투 엔드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-apple-system"/>
                </a:rPr>
                <a:t>(end-to-end) </a:t>
              </a:r>
              <a:r>
                <a:rPr lang="ko-KR" altLang="en-US" b="0" i="0" dirty="0" err="1">
                  <a:solidFill>
                    <a:srgbClr val="333333"/>
                  </a:solidFill>
                  <a:effectLst/>
                  <a:latin typeface="-apple-system"/>
                </a:rPr>
                <a:t>체크섬을</a:t>
              </a:r>
              <a:r>
                <a:rPr lang="ko-KR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제공</a:t>
              </a:r>
              <a:endParaRPr lang="en-US" altLang="ko-KR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endParaRPr lang="en-US" altLang="ko-KR" sz="800" dirty="0">
                <a:solidFill>
                  <a:srgbClr val="333333"/>
                </a:solidFill>
                <a:latin typeface="-apple-system"/>
              </a:endParaRPr>
            </a:p>
            <a:p>
              <a:r>
                <a:rPr lang="ko-KR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메모리 기반이기 때문에 유효성 검사 시 서버 메모리 하에서 작업이 이루어져 외부 작업이 가능하며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-apple-system"/>
                </a:rPr>
                <a:t>, </a:t>
              </a:r>
            </a:p>
            <a:p>
              <a:r>
                <a:rPr lang="ko-KR" altLang="en-US" b="0" i="0" dirty="0" err="1">
                  <a:solidFill>
                    <a:srgbClr val="333333"/>
                  </a:solidFill>
                  <a:effectLst/>
                  <a:latin typeface="-apple-system"/>
                </a:rPr>
                <a:t>체크섬</a:t>
              </a:r>
              <a:r>
                <a:rPr lang="ko-KR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데이터는 블록을 가리키는 포인터의 옆에 저장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DE1940-AAB1-60C4-CA57-EF7A87F61232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A8881AEC-0118-5BE1-7A32-4A7042B6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18" y="963842"/>
            <a:ext cx="4540362" cy="30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9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시스템 확인하기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D3DD489-B4F1-63D1-7E43-822B963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02" y="953647"/>
            <a:ext cx="8281594" cy="292859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2DD84C-3215-5D36-B952-657460D0EA5C}"/>
              </a:ext>
            </a:extLst>
          </p:cNvPr>
          <p:cNvGrpSpPr/>
          <p:nvPr/>
        </p:nvGrpSpPr>
        <p:grpSpPr>
          <a:xfrm>
            <a:off x="469231" y="4007994"/>
            <a:ext cx="11253537" cy="2278506"/>
            <a:chOff x="1092132" y="4003291"/>
            <a:chExt cx="9824359" cy="258256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10C69B-1672-D486-23FC-79073EAD5002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err="1">
                  <a:solidFill>
                    <a:schemeClr val="tx1"/>
                  </a:solidFill>
                </a:rPr>
                <a:t>findmnt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리눅스 시스템에서 파일 시스템의 마운트 정보를 확인하는 데 사용되는 효과적인 도구이다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마운트 정보를 찾아 출력하여 보여준다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전체 파일 시스템의 상세한 정보를 한눈에 파악할 수 있기 때문에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디스크 관리와 문제 해결에 매우 유용하다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하지만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특정 디렉토리나 파일에 대한 디스크 사용량은 확인할 수 없다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AF23014-57C7-D968-E0F8-4F972A11D125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F4FBC8-557E-5437-CB00-09BFC5AA06BB}"/>
              </a:ext>
            </a:extLst>
          </p:cNvPr>
          <p:cNvSpPr/>
          <p:nvPr/>
        </p:nvSpPr>
        <p:spPr>
          <a:xfrm>
            <a:off x="3750129" y="953647"/>
            <a:ext cx="620485" cy="222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2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25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NTFS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6BDDA0D-8016-2FD1-0F7A-D7C7CA17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00" y="1119686"/>
            <a:ext cx="3955812" cy="535692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B7DA6-69F8-3387-7161-C7B409A42B3C}"/>
              </a:ext>
            </a:extLst>
          </p:cNvPr>
          <p:cNvGrpSpPr/>
          <p:nvPr/>
        </p:nvGrpSpPr>
        <p:grpSpPr>
          <a:xfrm>
            <a:off x="5322810" y="1125623"/>
            <a:ext cx="6398078" cy="3136132"/>
            <a:chOff x="1092132" y="4003291"/>
            <a:chExt cx="9824359" cy="25863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62EA80-F5AA-CED4-F4E5-39FF57A59F14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NTFS (New Technology File System)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윈도우 운영체제의 기본으로 탑재되는 파일시스템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FAT</a:t>
              </a:r>
              <a:r>
                <a:rPr lang="ko-KR" altLang="en-US" dirty="0">
                  <a:solidFill>
                    <a:schemeClr val="tx1"/>
                  </a:solidFill>
                </a:rPr>
                <a:t>이후 등장한 </a:t>
              </a:r>
              <a:r>
                <a:rPr lang="en-US" altLang="ko-KR" dirty="0">
                  <a:solidFill>
                    <a:schemeClr val="tx1"/>
                  </a:solidFill>
                </a:rPr>
                <a:t>NTFS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NTFS</a:t>
              </a:r>
              <a:r>
                <a:rPr lang="ko-KR" altLang="en-US" dirty="0">
                  <a:solidFill>
                    <a:schemeClr val="tx1"/>
                  </a:solidFill>
                </a:rPr>
                <a:t>는 운영체제 기능의 변화에 따라 지속적으로 발전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파일시스템 안정성 강화 및 자체적인 보안 기능 추가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다른 파일 시스템과의 호환성을 개선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D43508-A68B-4B4C-DB4C-BDDD1643EF16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80D376-417B-4657-D9EB-D9A953FF694A}"/>
              </a:ext>
            </a:extLst>
          </p:cNvPr>
          <p:cNvSpPr/>
          <p:nvPr/>
        </p:nvSpPr>
        <p:spPr>
          <a:xfrm>
            <a:off x="1888671" y="2558014"/>
            <a:ext cx="408214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6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97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NTFS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안정성 강화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B7DA6-69F8-3387-7161-C7B409A42B3C}"/>
              </a:ext>
            </a:extLst>
          </p:cNvPr>
          <p:cNvGrpSpPr/>
          <p:nvPr/>
        </p:nvGrpSpPr>
        <p:grpSpPr>
          <a:xfrm>
            <a:off x="467351" y="1125619"/>
            <a:ext cx="11253537" cy="1867948"/>
            <a:chOff x="1092132" y="4003291"/>
            <a:chExt cx="9824359" cy="25863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62EA80-F5AA-CED4-F4E5-39FF57A59F14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저널링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(Journaling)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파일의 변경 내용을 기록하는 로깅</a:t>
              </a:r>
              <a:r>
                <a:rPr lang="en-US" altLang="ko-KR" dirty="0">
                  <a:solidFill>
                    <a:schemeClr val="tx1"/>
                  </a:solidFill>
                </a:rPr>
                <a:t>(Logging) </a:t>
              </a:r>
              <a:r>
                <a:rPr lang="ko-KR" altLang="en-US" dirty="0">
                  <a:solidFill>
                    <a:schemeClr val="tx1"/>
                  </a:solidFill>
                </a:rPr>
                <a:t>기능 </a:t>
              </a:r>
              <a:r>
                <a:rPr lang="en-US" altLang="ko-KR" dirty="0">
                  <a:solidFill>
                    <a:schemeClr val="tx1"/>
                  </a:solidFill>
                </a:rPr>
                <a:t>-&gt; </a:t>
              </a:r>
              <a:r>
                <a:rPr lang="ko-KR" altLang="en-US" dirty="0">
                  <a:solidFill>
                    <a:schemeClr val="tx1"/>
                  </a:solidFill>
                </a:rPr>
                <a:t>시스템 오류 발생 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변경 작업을 복원</a:t>
              </a:r>
              <a:r>
                <a:rPr lang="en-US" altLang="ko-KR" dirty="0">
                  <a:solidFill>
                    <a:schemeClr val="tx1"/>
                  </a:solidFill>
                </a:rPr>
                <a:t>(Rollback)</a:t>
              </a: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$</a:t>
              </a:r>
              <a:r>
                <a:rPr lang="en-US" altLang="ko-KR" dirty="0" err="1">
                  <a:solidFill>
                    <a:schemeClr val="tx1"/>
                  </a:solidFill>
                </a:rPr>
                <a:t>LogFile</a:t>
              </a:r>
              <a:r>
                <a:rPr lang="en-US" altLang="ko-KR" dirty="0">
                  <a:solidFill>
                    <a:schemeClr val="tx1"/>
                  </a:solidFill>
                </a:rPr>
                <a:t> : NTFS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Metadata </a:t>
              </a:r>
              <a:r>
                <a:rPr lang="ko-KR" altLang="en-US" dirty="0">
                  <a:solidFill>
                    <a:schemeClr val="tx1"/>
                  </a:solidFill>
                </a:rPr>
                <a:t>변경 사항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파일 생성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삭제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변경 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을 기록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$</a:t>
              </a:r>
              <a:r>
                <a:rPr lang="en-US" altLang="ko-KR" dirty="0" err="1">
                  <a:solidFill>
                    <a:schemeClr val="tx1"/>
                  </a:solidFill>
                </a:rPr>
                <a:t>UsnJrnl</a:t>
              </a:r>
              <a:r>
                <a:rPr lang="en-US" altLang="ko-KR" dirty="0">
                  <a:solidFill>
                    <a:schemeClr val="tx1"/>
                  </a:solidFill>
                </a:rPr>
                <a:t> : </a:t>
              </a:r>
              <a:r>
                <a:rPr lang="ko-KR" altLang="en-US" dirty="0">
                  <a:solidFill>
                    <a:schemeClr val="tx1"/>
                  </a:solidFill>
                </a:rPr>
                <a:t>파일 및 폴더 변경 사항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보안 설정 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을 기록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D43508-A68B-4B4C-DB4C-BDDD1643EF16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A40CAB-3451-4F37-7F76-3B673B383E7A}"/>
              </a:ext>
            </a:extLst>
          </p:cNvPr>
          <p:cNvGrpSpPr/>
          <p:nvPr/>
        </p:nvGrpSpPr>
        <p:grpSpPr>
          <a:xfrm>
            <a:off x="467351" y="3268131"/>
            <a:ext cx="11253537" cy="1572986"/>
            <a:chOff x="1092132" y="4003291"/>
            <a:chExt cx="9824359" cy="258638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52589A3-672C-C6B3-4113-3BA5CC28123A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VSC(Volume Shadow Copy)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Windows 2003</a:t>
              </a:r>
              <a:r>
                <a:rPr lang="ko-KR" altLang="en-US" dirty="0">
                  <a:solidFill>
                    <a:schemeClr val="tx1"/>
                  </a:solidFill>
                </a:rPr>
                <a:t>부터 사용되는 파일시스템 백업 기능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파일 및 폴더의 백업본을 유지하여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저널링</a:t>
              </a:r>
              <a:r>
                <a:rPr lang="ko-KR" altLang="en-US" dirty="0">
                  <a:solidFill>
                    <a:schemeClr val="tx1"/>
                  </a:solidFill>
                </a:rPr>
                <a:t> 기능과 함께 좀 더 안전한 복구를 지원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50F16A-EF05-7EB5-7F43-F9010996D479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514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42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NTFS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보호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B7DA6-69F8-3387-7161-C7B409A42B3C}"/>
              </a:ext>
            </a:extLst>
          </p:cNvPr>
          <p:cNvGrpSpPr/>
          <p:nvPr/>
        </p:nvGrpSpPr>
        <p:grpSpPr>
          <a:xfrm>
            <a:off x="467351" y="1125624"/>
            <a:ext cx="11253537" cy="1410748"/>
            <a:chOff x="1092132" y="4003291"/>
            <a:chExt cx="9824359" cy="25863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62EA80-F5AA-CED4-F4E5-39FF57A59F14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EFS(Encrypting File System)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인증 받지 않은 사용자나 프로그램으로부터 사용자의 데이터를 암호화하여 보호하는 기능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암호화된 파일 또는 폴더를 이동 및 복사해도 암호화는 유지된다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D43508-A68B-4B4C-DB4C-BDDD1643EF16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A40CAB-3451-4F37-7F76-3B673B383E7A}"/>
              </a:ext>
            </a:extLst>
          </p:cNvPr>
          <p:cNvGrpSpPr/>
          <p:nvPr/>
        </p:nvGrpSpPr>
        <p:grpSpPr>
          <a:xfrm>
            <a:off x="467351" y="2839398"/>
            <a:ext cx="11253537" cy="1540328"/>
            <a:chOff x="1092132" y="4003291"/>
            <a:chExt cx="9824359" cy="258638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52589A3-672C-C6B3-4113-3BA5CC28123A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파일 압축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(File Compression)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파일 압축 기능을 제공하여 공간 절약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압축으로 인한 파일 접근 성능이 저하될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50F16A-EF05-7EB5-7F43-F9010996D479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997851-3445-E044-6D09-17ADB1AC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73" y="2602248"/>
            <a:ext cx="2577061" cy="37767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F322DC-318B-EF87-389A-1C916D77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835" y="2594521"/>
            <a:ext cx="3200682" cy="25326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EB87EA-FF63-069C-C6D1-D3CCC961D3F1}"/>
              </a:ext>
            </a:extLst>
          </p:cNvPr>
          <p:cNvSpPr/>
          <p:nvPr/>
        </p:nvSpPr>
        <p:spPr>
          <a:xfrm>
            <a:off x="8000999" y="5366528"/>
            <a:ext cx="625929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0E4F0C-70D7-7CD9-315A-AB4BF175DE49}"/>
              </a:ext>
            </a:extLst>
          </p:cNvPr>
          <p:cNvSpPr/>
          <p:nvPr/>
        </p:nvSpPr>
        <p:spPr>
          <a:xfrm>
            <a:off x="8738332" y="4032107"/>
            <a:ext cx="2130996" cy="7467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4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 파일 시스템과의 호환성을 위한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B7DA6-69F8-3387-7161-C7B409A42B3C}"/>
              </a:ext>
            </a:extLst>
          </p:cNvPr>
          <p:cNvGrpSpPr/>
          <p:nvPr/>
        </p:nvGrpSpPr>
        <p:grpSpPr>
          <a:xfrm>
            <a:off x="467351" y="1125624"/>
            <a:ext cx="11253537" cy="1410748"/>
            <a:chOff x="1092132" y="4003291"/>
            <a:chExt cx="9824359" cy="25863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62EA80-F5AA-CED4-F4E5-39FF57A59F14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유니코드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(Unicode)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지원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다국어 지원을 위해 유니코드 지원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파일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폴더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볼륨 등의 이름 지정 시 모두 유니코드 사용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D43508-A68B-4B4C-DB4C-BDDD1643EF16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44D156-56B9-AE2E-5764-C08097D7240A}"/>
              </a:ext>
            </a:extLst>
          </p:cNvPr>
          <p:cNvGrpSpPr/>
          <p:nvPr/>
        </p:nvGrpSpPr>
        <p:grpSpPr>
          <a:xfrm>
            <a:off x="467351" y="2839398"/>
            <a:ext cx="11253537" cy="2507925"/>
            <a:chOff x="1092132" y="4003291"/>
            <a:chExt cx="9824359" cy="258638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F12C6F-1E2F-154E-20DC-2E282D7F5159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ADS(Alternate Data Streams)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MAC</a:t>
              </a:r>
              <a:r>
                <a:rPr lang="ko-KR" altLang="en-US" dirty="0">
                  <a:solidFill>
                    <a:schemeClr val="tx1"/>
                  </a:solidFill>
                </a:rPr>
                <a:t> 운영체제에서 사용하는 파일시스템과 호환성을 위한 </a:t>
              </a:r>
              <a:r>
                <a:rPr lang="en-US" altLang="ko-KR" dirty="0">
                  <a:solidFill>
                    <a:schemeClr val="tx1"/>
                  </a:solidFill>
                </a:rPr>
                <a:t>ADS </a:t>
              </a:r>
              <a:r>
                <a:rPr lang="ko-KR" altLang="en-US" dirty="0">
                  <a:solidFill>
                    <a:schemeClr val="tx1"/>
                  </a:solidFill>
                </a:rPr>
                <a:t>영역 추가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MAC </a:t>
              </a:r>
              <a:r>
                <a:rPr lang="ko-KR" altLang="en-US" dirty="0">
                  <a:solidFill>
                    <a:schemeClr val="tx1"/>
                  </a:solidFill>
                </a:rPr>
                <a:t>운영체제 파일 구조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MAC </a:t>
              </a:r>
              <a:r>
                <a:rPr lang="ko-KR" altLang="en-US" dirty="0">
                  <a:solidFill>
                    <a:schemeClr val="tx1"/>
                  </a:solidFill>
                </a:rPr>
                <a:t>운영체제는 </a:t>
              </a:r>
              <a:r>
                <a:rPr lang="en-US" altLang="ko-KR" dirty="0">
                  <a:solidFill>
                    <a:schemeClr val="tx1"/>
                  </a:solidFill>
                </a:rPr>
                <a:t>Resource </a:t>
              </a:r>
              <a:r>
                <a:rPr lang="ko-KR" altLang="en-US" dirty="0">
                  <a:solidFill>
                    <a:schemeClr val="tx1"/>
                  </a:solidFill>
                </a:rPr>
                <a:t>영역에 파일의 아이콘 등의 정보를 저장</a:t>
              </a: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ADS</a:t>
              </a:r>
              <a:r>
                <a:rPr lang="ko-KR" altLang="en-US" dirty="0">
                  <a:solidFill>
                    <a:schemeClr val="tx1"/>
                  </a:solidFill>
                </a:rPr>
                <a:t>는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파일 요약 정보를 저장하거나 영역 식별자로 사용이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ADS </a:t>
              </a:r>
              <a:r>
                <a:rPr lang="ko-KR" altLang="en-US" dirty="0">
                  <a:solidFill>
                    <a:schemeClr val="tx1"/>
                  </a:solidFill>
                </a:rPr>
                <a:t>특징을 이용하여 정보 은닉 가능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F0CB16-68BA-945A-0445-01573CB00D54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390EDF-A87C-012A-A309-BE4B4B34DFBE}"/>
              </a:ext>
            </a:extLst>
          </p:cNvPr>
          <p:cNvGrpSpPr/>
          <p:nvPr/>
        </p:nvGrpSpPr>
        <p:grpSpPr>
          <a:xfrm>
            <a:off x="4064416" y="3711303"/>
            <a:ext cx="2318658" cy="380198"/>
            <a:chOff x="3690257" y="5970708"/>
            <a:chExt cx="2318658" cy="38019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3DAA10-8AA3-3CF7-256E-3ECCCF0F3A8C}"/>
                </a:ext>
              </a:extLst>
            </p:cNvPr>
            <p:cNvSpPr/>
            <p:nvPr/>
          </p:nvSpPr>
          <p:spPr>
            <a:xfrm>
              <a:off x="3690257" y="5970708"/>
              <a:ext cx="1159329" cy="3801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63EBF5-D489-7502-34DC-4DBEC8DBCDB7}"/>
                </a:ext>
              </a:extLst>
            </p:cNvPr>
            <p:cNvSpPr/>
            <p:nvPr/>
          </p:nvSpPr>
          <p:spPr>
            <a:xfrm>
              <a:off x="4849586" y="5970708"/>
              <a:ext cx="1159329" cy="380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Resource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58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39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이동장치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(USB) NTFS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8AB5BF-46A5-82A7-4914-6E89CFF48EAE}"/>
              </a:ext>
            </a:extLst>
          </p:cNvPr>
          <p:cNvGrpSpPr/>
          <p:nvPr/>
        </p:nvGrpSpPr>
        <p:grpSpPr>
          <a:xfrm>
            <a:off x="5687481" y="1098408"/>
            <a:ext cx="5973238" cy="5106452"/>
            <a:chOff x="1092132" y="4003291"/>
            <a:chExt cx="9824359" cy="25863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5896DE-1B24-54AD-1D81-5DA7C1B8A7F4}"/>
                </a:ext>
              </a:extLst>
            </p:cNvPr>
            <p:cNvSpPr/>
            <p:nvPr/>
          </p:nvSpPr>
          <p:spPr>
            <a:xfrm>
              <a:off x="1115265" y="4007111"/>
              <a:ext cx="9801226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USB </a:t>
              </a:r>
              <a:r>
                <a:rPr lang="ko-KR" altLang="en-US" b="1" dirty="0">
                  <a:solidFill>
                    <a:schemeClr val="tx1"/>
                  </a:solidFill>
                </a:rPr>
                <a:t>파일시스템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FAT32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윈도우에서 포맷 기준 최대 드라이브 크기는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32GB </a:t>
              </a:r>
              <a:r>
                <a:rPr lang="ko-KR" altLang="en-US" sz="1600" dirty="0">
                  <a:solidFill>
                    <a:schemeClr val="tx1"/>
                  </a:solidFill>
                </a:rPr>
                <a:t>지원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파일 하나의 크기는 최대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4GB</a:t>
              </a:r>
              <a:r>
                <a:rPr lang="ko-KR" altLang="en-US" sz="1600" dirty="0">
                  <a:solidFill>
                    <a:schemeClr val="tx1"/>
                  </a:solidFill>
                </a:rPr>
                <a:t>까지 지원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구조가 간단해서 읽고 쓰는 속도가 빠르다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호환성과 안전성이 좋아 다른 </a:t>
              </a:r>
              <a:r>
                <a:rPr lang="en-US" altLang="ko-KR" sz="1600" dirty="0">
                  <a:solidFill>
                    <a:schemeClr val="tx1"/>
                  </a:solidFill>
                </a:rPr>
                <a:t>OS</a:t>
              </a:r>
              <a:r>
                <a:rPr lang="ko-KR" altLang="en-US" sz="1600" dirty="0">
                  <a:solidFill>
                    <a:schemeClr val="tx1"/>
                  </a:solidFill>
                </a:rPr>
                <a:t>에도 사용 가능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NTFS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최대 드라이브 크기는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256TB,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최대 파일 크기는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16TB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보안기능 및 복구 기능 강화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타 운영체제에서 인식이 안되거나 읽기만 지원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호환성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거의 윈도우 전용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</a:rPr>
                <a:t>exFAT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최대 드라이브 크기와 최대 파일 크기는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512TB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타 운영체제에서 읽기와 쓰기 가능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호환성이 좋음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안정성은 떨어짐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F7B7D8-65C1-7296-B211-062AC97BC0D7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DCEA494-A3A2-8AB1-2DEE-4BE5DABD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42" y="951448"/>
            <a:ext cx="3046798" cy="57323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8B71E-C35C-971A-309E-89A40C260410}"/>
              </a:ext>
            </a:extLst>
          </p:cNvPr>
          <p:cNvSpPr/>
          <p:nvPr/>
        </p:nvSpPr>
        <p:spPr>
          <a:xfrm>
            <a:off x="1224643" y="1888671"/>
            <a:ext cx="2873828" cy="12899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644CC8-D3D1-4B7B-48BA-906A33F506BC}"/>
              </a:ext>
            </a:extLst>
          </p:cNvPr>
          <p:cNvCxnSpPr>
            <a:cxnSpLocks/>
          </p:cNvCxnSpPr>
          <p:nvPr/>
        </p:nvCxnSpPr>
        <p:spPr>
          <a:xfrm>
            <a:off x="11130941" y="4022273"/>
            <a:ext cx="0" cy="321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2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D4F07B-D95C-1228-4F0E-B1961504926A}"/>
              </a:ext>
            </a:extLst>
          </p:cNvPr>
          <p:cNvSpPr txBox="1"/>
          <p:nvPr/>
        </p:nvSpPr>
        <p:spPr>
          <a:xfrm>
            <a:off x="469231" y="935936"/>
            <a:ext cx="1125353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저널링</a:t>
            </a:r>
            <a:endParaRPr lang="en-US" altLang="ko-KR" sz="1300" b="1" dirty="0"/>
          </a:p>
          <a:p>
            <a:r>
              <a:rPr lang="en-US" altLang="ko-KR" sz="1300" dirty="0">
                <a:effectLst/>
                <a:hlinkClick r:id="rId2"/>
              </a:rPr>
              <a:t>https://velog.io/@mysprtlty/</a:t>
            </a:r>
            <a:r>
              <a:rPr lang="ko-KR" altLang="en-US" sz="1300" dirty="0" err="1">
                <a:effectLst/>
                <a:hlinkClick r:id="rId2"/>
              </a:rPr>
              <a:t>저널링</a:t>
            </a:r>
            <a:r>
              <a:rPr lang="en-US" altLang="ko-KR" sz="1300" dirty="0">
                <a:effectLst/>
                <a:hlinkClick r:id="rId2"/>
              </a:rPr>
              <a:t>-Journaling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3"/>
              </a:rPr>
              <a:t>https://m.blog.naver.com/have29/221325099350</a:t>
            </a:r>
            <a:endParaRPr lang="en-US" altLang="ko-KR" sz="1300" dirty="0"/>
          </a:p>
          <a:p>
            <a:endParaRPr lang="en-US" altLang="ko-KR" sz="800" dirty="0"/>
          </a:p>
          <a:p>
            <a:r>
              <a:rPr lang="en-US" altLang="ko-KR" sz="1300" b="1" dirty="0"/>
              <a:t>EXT4</a:t>
            </a:r>
          </a:p>
          <a:p>
            <a:r>
              <a:rPr lang="en-US" altLang="ko-KR" sz="1300" dirty="0">
                <a:effectLst/>
                <a:hlinkClick r:id="rId4"/>
              </a:rPr>
              <a:t>https://moaimoai.tistory.com/111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5"/>
              </a:rPr>
              <a:t>https://ddongwon.tistory.com/66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6"/>
              </a:rPr>
              <a:t>https://medium.com/naver-cloud-platform/posix-</a:t>
            </a:r>
            <a:r>
              <a:rPr lang="ko-KR" altLang="en-US" sz="1300" dirty="0">
                <a:effectLst/>
                <a:hlinkClick r:id="rId6"/>
              </a:rPr>
              <a:t>알아보기</a:t>
            </a:r>
            <a:r>
              <a:rPr lang="en-US" altLang="ko-KR" sz="1300" dirty="0">
                <a:effectLst/>
                <a:hlinkClick r:id="rId6"/>
              </a:rPr>
              <a:t>-1-linux-</a:t>
            </a:r>
            <a:r>
              <a:rPr lang="ko-KR" altLang="en-US" sz="1300" dirty="0">
                <a:effectLst/>
                <a:hlinkClick r:id="rId6"/>
              </a:rPr>
              <a:t>리눅스</a:t>
            </a:r>
            <a:r>
              <a:rPr lang="en-US" altLang="ko-KR" sz="1300" dirty="0">
                <a:effectLst/>
                <a:hlinkClick r:id="rId6"/>
              </a:rPr>
              <a:t>-</a:t>
            </a:r>
            <a:r>
              <a:rPr lang="ko-KR" altLang="en-US" sz="1300" dirty="0">
                <a:effectLst/>
                <a:hlinkClick r:id="rId6"/>
              </a:rPr>
              <a:t>파일</a:t>
            </a:r>
            <a:r>
              <a:rPr lang="en-US" altLang="ko-KR" sz="1300" dirty="0">
                <a:effectLst/>
                <a:hlinkClick r:id="rId6"/>
              </a:rPr>
              <a:t>-</a:t>
            </a:r>
            <a:r>
              <a:rPr lang="ko-KR" altLang="en-US" sz="1300" dirty="0">
                <a:effectLst/>
                <a:hlinkClick r:id="rId6"/>
              </a:rPr>
              <a:t>시스템의</a:t>
            </a:r>
            <a:r>
              <a:rPr lang="en-US" altLang="ko-KR" sz="1300" dirty="0">
                <a:effectLst/>
                <a:hlinkClick r:id="rId6"/>
              </a:rPr>
              <a:t>-</a:t>
            </a:r>
            <a:r>
              <a:rPr lang="ko-KR" altLang="en-US" sz="1300" dirty="0">
                <a:effectLst/>
                <a:hlinkClick r:id="rId6"/>
              </a:rPr>
              <a:t>종류와</a:t>
            </a:r>
            <a:r>
              <a:rPr lang="en-US" altLang="ko-KR" sz="1300" dirty="0">
                <a:effectLst/>
                <a:hlinkClick r:id="rId6"/>
              </a:rPr>
              <a:t>-</a:t>
            </a:r>
            <a:r>
              <a:rPr lang="ko-KR" altLang="en-US" sz="1300" dirty="0">
                <a:effectLst/>
                <a:hlinkClick r:id="rId6"/>
              </a:rPr>
              <a:t>특징</a:t>
            </a:r>
            <a:r>
              <a:rPr lang="en-US" altLang="ko-KR" sz="1300" dirty="0">
                <a:effectLst/>
                <a:hlinkClick r:id="rId6"/>
              </a:rPr>
              <a:t>-96a2e93e33b3</a:t>
            </a:r>
            <a:endParaRPr lang="en-US" altLang="ko-KR" sz="1300" dirty="0"/>
          </a:p>
          <a:p>
            <a:r>
              <a:rPr lang="en-US" altLang="ko-KR" sz="1300" dirty="0">
                <a:effectLst/>
                <a:hlinkClick r:id="rId7"/>
              </a:rPr>
              <a:t>https://recoverit.wondershare.kr/file-system/ext4-file-system.html</a:t>
            </a:r>
            <a:endParaRPr lang="en-US" altLang="ko-KR" sz="1300" b="1" dirty="0"/>
          </a:p>
          <a:p>
            <a:endParaRPr lang="en-US" altLang="ko-KR" sz="800" dirty="0">
              <a:effectLst/>
            </a:endParaRPr>
          </a:p>
          <a:p>
            <a:r>
              <a:rPr lang="en-US" altLang="ko-KR" sz="1300" b="1" dirty="0">
                <a:effectLst/>
              </a:rPr>
              <a:t>XFS</a:t>
            </a:r>
          </a:p>
          <a:p>
            <a:r>
              <a:rPr lang="en-US" altLang="ko-KR" sz="1300" dirty="0">
                <a:effectLst/>
                <a:hlinkClick r:id="rId8"/>
              </a:rPr>
              <a:t>https://m.blog.naver.com/PostView.naver?isHttpsRedirect=true&amp;blogId=hymne&amp;logNo=220976678541</a:t>
            </a:r>
            <a:endParaRPr lang="en-US" altLang="ko-KR" sz="1300" b="1" dirty="0"/>
          </a:p>
          <a:p>
            <a:r>
              <a:rPr lang="en-US" altLang="ko-KR" sz="1300" dirty="0">
                <a:effectLst/>
                <a:hlinkClick r:id="rId9"/>
              </a:rPr>
              <a:t>https://easyitwanner.tistory.com/87</a:t>
            </a:r>
            <a:endParaRPr lang="en-US" altLang="ko-KR" sz="1300" b="1" dirty="0">
              <a:effectLst/>
            </a:endParaRPr>
          </a:p>
          <a:p>
            <a:r>
              <a:rPr lang="en-US" altLang="ko-KR" sz="1300" dirty="0">
                <a:effectLst/>
                <a:hlinkClick r:id="rId10"/>
              </a:rPr>
              <a:t>https://thinking-developer.tistory.com/52</a:t>
            </a:r>
            <a:endParaRPr lang="en-US" altLang="ko-KR" sz="1300" b="1" dirty="0">
              <a:effectLst/>
            </a:endParaRPr>
          </a:p>
          <a:p>
            <a:endParaRPr lang="en-US" altLang="ko-KR" sz="800" dirty="0"/>
          </a:p>
          <a:p>
            <a:r>
              <a:rPr lang="en-US" altLang="ko-KR" sz="1300" b="1" dirty="0">
                <a:effectLst/>
              </a:rPr>
              <a:t>ZFS</a:t>
            </a:r>
          </a:p>
          <a:p>
            <a:r>
              <a:rPr lang="en-US" altLang="ko-KR" sz="1300" dirty="0">
                <a:effectLst/>
                <a:hlinkClick r:id="rId11"/>
              </a:rPr>
              <a:t>https://tech.gluesys.com/blog/2023/12/20/ZFSintro.html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12"/>
              </a:rPr>
              <a:t>https://majjangjjang.tistory.com/140</a:t>
            </a:r>
            <a:r>
              <a:rPr lang="en-US" altLang="ko-KR" sz="1300" dirty="0">
                <a:effectLst/>
              </a:rPr>
              <a:t> - </a:t>
            </a:r>
            <a:r>
              <a:rPr lang="ko-KR" altLang="en-US" sz="1300" dirty="0">
                <a:effectLst/>
              </a:rPr>
              <a:t>기능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13"/>
              </a:rPr>
              <a:t>https://dataonair.or.kr/db-tech-reference/d-lounge/technical-data/?mod=document&amp;uid=236552</a:t>
            </a:r>
            <a:endParaRPr lang="en-US" altLang="ko-KR" sz="1300" dirty="0"/>
          </a:p>
          <a:p>
            <a:r>
              <a:rPr lang="en-US" altLang="ko-KR" sz="1300" dirty="0">
                <a:effectLst/>
                <a:hlinkClick r:id="rId14"/>
              </a:rPr>
              <a:t>https://admion.net/what-is-zfs/</a:t>
            </a:r>
            <a:endParaRPr lang="en-US" altLang="ko-KR" sz="1300" b="1" dirty="0">
              <a:effectLst/>
            </a:endParaRPr>
          </a:p>
          <a:p>
            <a:endParaRPr lang="en-US" altLang="ko-KR" sz="800" dirty="0"/>
          </a:p>
          <a:p>
            <a:r>
              <a:rPr lang="en-US" altLang="ko-KR" sz="1300" b="1" dirty="0">
                <a:effectLst/>
              </a:rPr>
              <a:t>NTFS</a:t>
            </a:r>
          </a:p>
          <a:p>
            <a:r>
              <a:rPr lang="en-US" altLang="ko-KR" sz="1300" dirty="0">
                <a:effectLst/>
                <a:hlinkClick r:id="rId15"/>
              </a:rPr>
              <a:t>https://blog.forensicresearch.kr/15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16"/>
              </a:rPr>
              <a:t>https://www.youtube.com/watch?v=t8GPuO31iJQ</a:t>
            </a:r>
            <a:r>
              <a:rPr lang="en-US" altLang="ko-KR" sz="1300" dirty="0">
                <a:effectLst/>
              </a:rPr>
              <a:t> – </a:t>
            </a:r>
            <a:r>
              <a:rPr lang="ko-KR" altLang="en-US" sz="1300" dirty="0">
                <a:effectLst/>
              </a:rPr>
              <a:t>개념과 기능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17"/>
              </a:rPr>
              <a:t>https://www.youtube.com/watch?v=pLmzIwMJ-EA</a:t>
            </a:r>
            <a:endParaRPr lang="en-US" altLang="ko-KR" sz="1300" dirty="0">
              <a:effectLst/>
            </a:endParaRPr>
          </a:p>
          <a:p>
            <a:endParaRPr lang="en-US" altLang="ko-KR" sz="800" dirty="0"/>
          </a:p>
          <a:p>
            <a:r>
              <a:rPr lang="ko-KR" altLang="en-US" sz="1300" b="1" dirty="0">
                <a:effectLst/>
              </a:rPr>
              <a:t>파일시스템 확인하기</a:t>
            </a:r>
            <a:endParaRPr lang="en-US" altLang="ko-KR" sz="1300" b="1" dirty="0">
              <a:effectLst/>
            </a:endParaRPr>
          </a:p>
          <a:p>
            <a:r>
              <a:rPr lang="en-US" altLang="ko-KR" sz="1300" dirty="0">
                <a:hlinkClick r:id="rId18"/>
              </a:rPr>
              <a:t>https://www.infracody.com/2023/09/understanding-linux-file-systems-guide-to-checking-file-systems.html#elcreative_toc_df___________________</a:t>
            </a:r>
            <a:endParaRPr lang="en-US" altLang="ko-KR" sz="1300" dirty="0"/>
          </a:p>
          <a:p>
            <a:r>
              <a:rPr lang="en-US" altLang="ko-KR" sz="1300" dirty="0">
                <a:effectLst/>
                <a:hlinkClick r:id="rId19"/>
              </a:rPr>
              <a:t>https://www.lesstif.com/system-admin/findmnt-93127532.html</a:t>
            </a:r>
            <a:endParaRPr lang="en-US" altLang="ko-KR" sz="1300" dirty="0">
              <a:effectLst/>
            </a:endParaRPr>
          </a:p>
          <a:p>
            <a:r>
              <a:rPr lang="en-US" altLang="ko-KR" sz="1300" dirty="0">
                <a:effectLst/>
                <a:hlinkClick r:id="rId20"/>
              </a:rPr>
              <a:t>https://ko.linux-console.net/?p=8380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9472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DFB9-AE90-E0D3-3661-03252D0AAFC9}"/>
              </a:ext>
            </a:extLst>
          </p:cNvPr>
          <p:cNvGrpSpPr/>
          <p:nvPr/>
        </p:nvGrpSpPr>
        <p:grpSpPr>
          <a:xfrm>
            <a:off x="469231" y="1072244"/>
            <a:ext cx="11253537" cy="1556655"/>
            <a:chOff x="1092132" y="4003291"/>
            <a:chExt cx="9824359" cy="25825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C89E8E-3CBB-6CF5-24AD-87B857906E43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파일 시스템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장치에 데이터를 저장할 때 데이터의 위치나 파일명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형식 등을 결정하는 방법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i="0" dirty="0">
                  <a:solidFill>
                    <a:srgbClr val="333333"/>
                  </a:solidFill>
                  <a:effectLst/>
                  <a:latin typeface="Nanum Gothic"/>
                </a:rPr>
                <a:t>운영체제가 파일을 시스템의 디스크상에 구성하는 방식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E5DF84-FAEF-1527-4DA7-EA770AAA940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B0BEBC-AD58-AB5A-F9D9-6A2E2AF8076E}"/>
              </a:ext>
            </a:extLst>
          </p:cNvPr>
          <p:cNvGrpSpPr/>
          <p:nvPr/>
        </p:nvGrpSpPr>
        <p:grpSpPr>
          <a:xfrm>
            <a:off x="469231" y="3020305"/>
            <a:ext cx="11253537" cy="2395338"/>
            <a:chOff x="1092132" y="4003291"/>
            <a:chExt cx="9824359" cy="25825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E685A7-0014-FBD7-9481-5E8610AEAC5E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저널링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(Journaling)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데이터베이스에서 일관성 체크를 위해 사용되는 방법이다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파일시스템이 깨지는 것과 같은 시스템 장애를 방지하기 위해 저널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기록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을 남겨두는 기능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매일 갱신되는 데이터의 변경이력을 남기는 것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 복구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백업 등에 이용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DE77A-A7F3-B8FA-824A-9A8F9F4D88FF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01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21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EXT4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DFB9-AE90-E0D3-3661-03252D0AAFC9}"/>
              </a:ext>
            </a:extLst>
          </p:cNvPr>
          <p:cNvGrpSpPr/>
          <p:nvPr/>
        </p:nvGrpSpPr>
        <p:grpSpPr>
          <a:xfrm>
            <a:off x="469231" y="3695700"/>
            <a:ext cx="11253537" cy="2253336"/>
            <a:chOff x="1092132" y="4003291"/>
            <a:chExt cx="9824359" cy="25825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C89E8E-3CBB-6CF5-24AD-87B857906E43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EXT4 (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EXTended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 file system)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우분투 및 </a:t>
              </a:r>
              <a:r>
                <a:rPr lang="ko-KR" altLang="en-US" dirty="0" err="1">
                  <a:solidFill>
                    <a:schemeClr val="tx1"/>
                  </a:solidFill>
                </a:rPr>
                <a:t>데비안과</a:t>
              </a:r>
              <a:r>
                <a:rPr lang="ko-KR" altLang="en-US" dirty="0">
                  <a:solidFill>
                    <a:schemeClr val="tx1"/>
                  </a:solidFill>
                </a:rPr>
                <a:t> 같이 널리 사용되는 리눅스 배포판의 기본 </a:t>
              </a:r>
              <a:r>
                <a:rPr lang="ko-KR" altLang="en-US" dirty="0" err="1">
                  <a:solidFill>
                    <a:schemeClr val="tx1"/>
                  </a:solidFill>
                </a:rPr>
                <a:t>저널링</a:t>
              </a:r>
              <a:r>
                <a:rPr lang="ko-KR" altLang="en-US" dirty="0">
                  <a:solidFill>
                    <a:schemeClr val="tx1"/>
                  </a:solidFill>
                </a:rPr>
                <a:t> 파일 시스템으로 사용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Ext4</a:t>
              </a:r>
              <a:r>
                <a:rPr lang="ko-KR" altLang="en-US" dirty="0">
                  <a:solidFill>
                    <a:schemeClr val="tx1"/>
                  </a:solidFill>
                </a:rPr>
                <a:t>에는 성능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확장성 및 신뢰성을 향상시킨 수많은 새 기능이 도입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가장 눈에 띄는 특징은 </a:t>
              </a:r>
              <a:r>
                <a:rPr lang="en-US" altLang="ko-KR" dirty="0">
                  <a:solidFill>
                    <a:schemeClr val="tx1"/>
                  </a:solidFill>
                </a:rPr>
                <a:t>ext4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1EB(exabyte)</a:t>
              </a:r>
              <a:r>
                <a:rPr lang="ko-KR" altLang="en-US" dirty="0">
                  <a:solidFill>
                    <a:schemeClr val="tx1"/>
                  </a:solidFill>
                </a:rPr>
                <a:t>의 파일 시스템을 지원한다는 것이다</a:t>
              </a:r>
              <a:r>
                <a:rPr lang="en-US" altLang="ko-KR" dirty="0">
                  <a:solidFill>
                    <a:schemeClr val="tx1"/>
                  </a:solidFill>
                </a:rPr>
                <a:t>.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E5DF84-FAEF-1527-4DA7-EA770AAA940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DC68AFF-2EBC-D324-74EF-512D7E86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215015"/>
            <a:ext cx="10439400" cy="195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00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EXT4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DFB9-AE90-E0D3-3661-03252D0AAFC9}"/>
              </a:ext>
            </a:extLst>
          </p:cNvPr>
          <p:cNvGrpSpPr/>
          <p:nvPr/>
        </p:nvGrpSpPr>
        <p:grpSpPr>
          <a:xfrm>
            <a:off x="464417" y="1031769"/>
            <a:ext cx="11258352" cy="2152094"/>
            <a:chOff x="1092132" y="4003291"/>
            <a:chExt cx="9824359" cy="25825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C89E8E-3CBB-6CF5-24AD-87B857906E43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대용량 파일 시스템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 시스템 볼륨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파일 크기 및 </a:t>
              </a:r>
              <a:r>
                <a:rPr lang="ko-KR" altLang="en-US" dirty="0" err="1">
                  <a:solidFill>
                    <a:schemeClr val="tx1"/>
                  </a:solidFill>
                </a:rPr>
                <a:t>서브디렉토리</a:t>
              </a:r>
              <a:r>
                <a:rPr lang="ko-KR" altLang="en-US" dirty="0">
                  <a:solidFill>
                    <a:schemeClr val="tx1"/>
                  </a:solidFill>
                </a:rPr>
                <a:t> 제한에 대한 지원이 향상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최대 </a:t>
              </a:r>
              <a:r>
                <a:rPr lang="en-US" altLang="ko-KR" dirty="0">
                  <a:solidFill>
                    <a:schemeClr val="tx1"/>
                  </a:solidFill>
                </a:rPr>
                <a:t>1EB(1000PB)</a:t>
              </a:r>
              <a:r>
                <a:rPr lang="ko-KR" altLang="en-US" dirty="0">
                  <a:solidFill>
                    <a:schemeClr val="tx1"/>
                  </a:solidFill>
                </a:rPr>
                <a:t>의 파일 시스템을 지원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ext4</a:t>
              </a:r>
              <a:r>
                <a:rPr lang="ko-KR" altLang="en-US" dirty="0">
                  <a:solidFill>
                    <a:schemeClr val="tx1"/>
                  </a:solidFill>
                </a:rPr>
                <a:t>에서 허용되는 최대 파일 크기는 </a:t>
              </a:r>
              <a:r>
                <a:rPr lang="en-US" altLang="ko-KR" dirty="0">
                  <a:solidFill>
                    <a:schemeClr val="tx1"/>
                  </a:solidFill>
                </a:rPr>
                <a:t>16TB(4KB </a:t>
              </a:r>
              <a:r>
                <a:rPr lang="ko-KR" altLang="en-US" dirty="0">
                  <a:solidFill>
                    <a:schemeClr val="tx1"/>
                  </a:solidFill>
                </a:rPr>
                <a:t>블록 가정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서브디렉토리</a:t>
              </a:r>
              <a:r>
                <a:rPr lang="ko-KR" altLang="en-US" dirty="0">
                  <a:solidFill>
                    <a:schemeClr val="tx1"/>
                  </a:solidFill>
                </a:rPr>
                <a:t> 제한도 </a:t>
              </a:r>
              <a:r>
                <a:rPr lang="en-US" altLang="ko-KR" dirty="0">
                  <a:solidFill>
                    <a:schemeClr val="tx1"/>
                  </a:solidFill>
                </a:rPr>
                <a:t>32KB </a:t>
              </a:r>
              <a:r>
                <a:rPr lang="ko-KR" altLang="en-US" dirty="0">
                  <a:solidFill>
                    <a:schemeClr val="tx1"/>
                  </a:solidFill>
                </a:rPr>
                <a:t>디렉토리 깊이에서 거의 무한대로 확장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E5DF84-FAEF-1527-4DA7-EA770AAA940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0589AF-01B3-3EC7-33BC-4DB35DE1094B}"/>
              </a:ext>
            </a:extLst>
          </p:cNvPr>
          <p:cNvGrpSpPr/>
          <p:nvPr/>
        </p:nvGrpSpPr>
        <p:grpSpPr>
          <a:xfrm>
            <a:off x="464417" y="3763250"/>
            <a:ext cx="11245319" cy="2393427"/>
            <a:chOff x="1092132" y="4003291"/>
            <a:chExt cx="9824359" cy="25825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7EFDA4-2199-AC5A-3AAB-AB69BC7B8A40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익스텐트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(Extend)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대용량 파일의 메타데이터를 줄이고 성능을 향상시키기 위한 기법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연속 블록으로 구성된 긴 목록의 저장 위치에 대한 정보가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유지되기 때문에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저장되는 전체 메타데이터의 용량이 줄어든다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계층화된</a:t>
              </a:r>
              <a:r>
                <a:rPr lang="ko-KR" altLang="en-US" dirty="0">
                  <a:solidFill>
                    <a:schemeClr val="tx1"/>
                  </a:solidFill>
                </a:rPr>
                <a:t> 접근 방법을 통해 작은 파일을 효율적으로 나타내며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익스텐트</a:t>
              </a:r>
              <a:r>
                <a:rPr lang="ko-KR" altLang="en-US" dirty="0">
                  <a:solidFill>
                    <a:schemeClr val="tx1"/>
                  </a:solidFill>
                </a:rPr>
                <a:t> 트리를 사용하여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대용량 파일을 효율적으로 나타낸다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F859B0-87C0-337D-4C33-BE8AB45A1613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1F46D32-1123-25A2-F193-CFF471658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11371" r="3809" b="9977"/>
          <a:stretch/>
        </p:blipFill>
        <p:spPr>
          <a:xfrm>
            <a:off x="7953789" y="1250559"/>
            <a:ext cx="3661898" cy="17144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E9977C-E821-0090-5E74-34DB6F61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74" y="3307412"/>
            <a:ext cx="3666713" cy="32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9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00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EXT4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DFB9-AE90-E0D3-3661-03252D0AAFC9}"/>
              </a:ext>
            </a:extLst>
          </p:cNvPr>
          <p:cNvGrpSpPr/>
          <p:nvPr/>
        </p:nvGrpSpPr>
        <p:grpSpPr>
          <a:xfrm>
            <a:off x="469231" y="1037418"/>
            <a:ext cx="11253537" cy="1836411"/>
            <a:chOff x="1092132" y="4003291"/>
            <a:chExt cx="9824359" cy="25825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C89E8E-3CBB-6CF5-24AD-87B857906E43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파일 시스템 저널에 대한 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체크섬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검사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좀 더 안정적으로 변경 사항을 구현할 수 있으며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작업 중에 시스템 오류 또는 전원 문제가 발생하더라도 일관성을 유지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저널에 대한 </a:t>
              </a:r>
              <a:r>
                <a:rPr lang="ko-KR" altLang="en-US" dirty="0" err="1">
                  <a:solidFill>
                    <a:schemeClr val="tx1"/>
                  </a:solidFill>
                </a:rPr>
                <a:t>체크섬</a:t>
              </a:r>
              <a:r>
                <a:rPr lang="ko-KR" altLang="en-US" dirty="0">
                  <a:solidFill>
                    <a:schemeClr val="tx1"/>
                  </a:solidFill>
                </a:rPr>
                <a:t> 기능을 구현하여 올바른 변경 사항만 기본 파일 시스템에 적용되도록 보장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E5DF84-FAEF-1527-4DA7-EA770AAA940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0589AF-01B3-3EC7-33BC-4DB35DE1094B}"/>
              </a:ext>
            </a:extLst>
          </p:cNvPr>
          <p:cNvGrpSpPr/>
          <p:nvPr/>
        </p:nvGrpSpPr>
        <p:grpSpPr>
          <a:xfrm>
            <a:off x="469230" y="3158478"/>
            <a:ext cx="11253537" cy="2251722"/>
            <a:chOff x="1092132" y="4003291"/>
            <a:chExt cx="9824359" cy="25825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7EFDA4-2199-AC5A-3AAB-AB69BC7B8A40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사전할당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(Pre-allocation),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지연할당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(Delayed-allocation)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사전할당</a:t>
              </a:r>
              <a:r>
                <a:rPr lang="ko-KR" altLang="en-US" dirty="0">
                  <a:solidFill>
                    <a:schemeClr val="tx1"/>
                  </a:solidFill>
                </a:rPr>
                <a:t>은 파일 생성 시 미리 일정 개수의 블록을 보장하는 기법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dirty="0" err="1">
                  <a:solidFill>
                    <a:schemeClr val="tx1"/>
                  </a:solidFill>
                </a:rPr>
                <a:t>fallocate</a:t>
              </a:r>
              <a:r>
                <a:rPr lang="en-US" altLang="ko-KR" dirty="0">
                  <a:solidFill>
                    <a:schemeClr val="tx1"/>
                  </a:solidFill>
                </a:rPr>
                <a:t>() </a:t>
              </a:r>
              <a:r>
                <a:rPr lang="ko-KR" altLang="en-US" dirty="0">
                  <a:solidFill>
                    <a:schemeClr val="tx1"/>
                  </a:solidFill>
                </a:rPr>
                <a:t>시스템 콜을 이용하여 사전 할당 기능을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지연할당</a:t>
              </a:r>
              <a:r>
                <a:rPr lang="ko-KR" altLang="en-US" dirty="0">
                  <a:solidFill>
                    <a:schemeClr val="tx1"/>
                  </a:solidFill>
                </a:rPr>
                <a:t>은 </a:t>
              </a:r>
              <a:r>
                <a:rPr lang="en-US" altLang="ko-KR" dirty="0">
                  <a:solidFill>
                    <a:schemeClr val="tx1"/>
                  </a:solidFill>
                </a:rPr>
                <a:t>free block count</a:t>
              </a:r>
              <a:r>
                <a:rPr lang="ko-KR" altLang="en-US" dirty="0">
                  <a:solidFill>
                    <a:schemeClr val="tx1"/>
                  </a:solidFill>
                </a:rPr>
                <a:t>만 갱신하고 실제 블록 할당은 뒤로 미루는 방식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block allocator</a:t>
              </a:r>
              <a:r>
                <a:rPr lang="ko-KR" altLang="en-US" dirty="0">
                  <a:solidFill>
                    <a:schemeClr val="tx1"/>
                  </a:solidFill>
                </a:rPr>
                <a:t>가 블록 할당을 최적화할 수 있기 때문에 성능이 향상되고 </a:t>
              </a:r>
              <a:r>
                <a:rPr lang="en-US" altLang="ko-KR" dirty="0">
                  <a:solidFill>
                    <a:schemeClr val="tx1"/>
                  </a:solidFill>
                </a:rPr>
                <a:t>fragmentation</a:t>
              </a:r>
              <a:r>
                <a:rPr lang="ko-KR" altLang="en-US" dirty="0">
                  <a:solidFill>
                    <a:schemeClr val="tx1"/>
                  </a:solidFill>
                </a:rPr>
                <a:t>을 개선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F859B0-87C0-337D-4C33-BE8AB45A1613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9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93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XFS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3569C7-E4B3-A1EF-BA5E-4145A836215B}"/>
              </a:ext>
            </a:extLst>
          </p:cNvPr>
          <p:cNvGrpSpPr/>
          <p:nvPr/>
        </p:nvGrpSpPr>
        <p:grpSpPr>
          <a:xfrm>
            <a:off x="469231" y="1293792"/>
            <a:ext cx="11253537" cy="3028394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F859-C4FC-4398-951E-2CAAFD3858FA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XFS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강력하고 확장성 높은 단일 호스트 </a:t>
              </a:r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r>
                <a:rPr lang="ko-KR" altLang="en-US" dirty="0">
                  <a:solidFill>
                    <a:schemeClr val="tx1"/>
                  </a:solidFill>
                </a:rPr>
                <a:t>비트 </a:t>
              </a:r>
              <a:r>
                <a:rPr lang="ko-KR" altLang="en-US" dirty="0" err="1">
                  <a:solidFill>
                    <a:schemeClr val="tx1"/>
                  </a:solidFill>
                </a:rPr>
                <a:t>저널링</a:t>
              </a:r>
              <a:r>
                <a:rPr lang="ko-KR" altLang="en-US" dirty="0">
                  <a:solidFill>
                    <a:schemeClr val="tx1"/>
                  </a:solidFill>
                </a:rPr>
                <a:t> 파일 시스템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익스텐스</a:t>
              </a:r>
              <a:r>
                <a:rPr lang="ko-KR" altLang="en-US" dirty="0">
                  <a:solidFill>
                    <a:schemeClr val="tx1"/>
                  </a:solidFill>
                </a:rPr>
                <a:t> 기반으로 매우 큰 파일 시스템을 지원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빠른 복구를 위한 메타데이터 </a:t>
              </a:r>
              <a:r>
                <a:rPr lang="ko-KR" altLang="en-US" dirty="0" err="1">
                  <a:solidFill>
                    <a:schemeClr val="tx1"/>
                  </a:solidFill>
                </a:rPr>
                <a:t>저널링</a:t>
              </a:r>
              <a:r>
                <a:rPr lang="ko-KR" altLang="en-US" dirty="0">
                  <a:solidFill>
                    <a:schemeClr val="tx1"/>
                  </a:solidFill>
                </a:rPr>
                <a:t> 지원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마운트되어</a:t>
              </a:r>
              <a:r>
                <a:rPr lang="ko-KR" altLang="en-US" dirty="0">
                  <a:solidFill>
                    <a:schemeClr val="tx1"/>
                  </a:solidFill>
                </a:rPr>
                <a:t> 활성화된 상태로 조각 모음 및 확장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특정 유틸리티의 백업 및 복원을 지원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b-tree </a:t>
              </a:r>
              <a:r>
                <a:rPr lang="ko-KR" altLang="en-US" dirty="0">
                  <a:solidFill>
                    <a:schemeClr val="tx1"/>
                  </a:solidFill>
                </a:rPr>
                <a:t>구조를 사용하여 우수한 </a:t>
              </a:r>
              <a:r>
                <a:rPr lang="en-US" altLang="ko-KR" dirty="0">
                  <a:solidFill>
                    <a:schemeClr val="tx1"/>
                  </a:solidFill>
                </a:rPr>
                <a:t>I/O </a:t>
              </a:r>
              <a:r>
                <a:rPr lang="ko-KR" altLang="en-US" dirty="0">
                  <a:solidFill>
                    <a:schemeClr val="tx1"/>
                  </a:solidFill>
                </a:rPr>
                <a:t>확장성을 제공하고 모든 사용자 데이터 및 메타 데이터를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인덱스한다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FD6E6C-8C56-C2C0-446D-4A3AFD92D271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54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3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3569C7-E4B3-A1EF-BA5E-4145A836215B}"/>
              </a:ext>
            </a:extLst>
          </p:cNvPr>
          <p:cNvGrpSpPr/>
          <p:nvPr/>
        </p:nvGrpSpPr>
        <p:grpSpPr>
          <a:xfrm>
            <a:off x="469231" y="1293792"/>
            <a:ext cx="11253537" cy="2010021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F859-C4FC-4398-951E-2CAAFD3858FA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저널링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(Journaling)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 수에 관계없이 예상치 못한 상황으로부터 신속하게 복구하여 재시작이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익스텐스</a:t>
              </a:r>
              <a:r>
                <a:rPr lang="ko-KR" altLang="en-US" dirty="0">
                  <a:solidFill>
                    <a:schemeClr val="tx1"/>
                  </a:solidFill>
                </a:rPr>
                <a:t> 기반으로 매우 큰 파일 시스템을 지원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XFS</a:t>
              </a:r>
              <a:r>
                <a:rPr lang="ko-KR" altLang="en-US" dirty="0">
                  <a:solidFill>
                    <a:schemeClr val="tx1"/>
                  </a:solidFill>
                </a:rPr>
                <a:t>는 체크 프로그램을 사용하지 않아도 된다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</a:rPr>
                <a:t>이를 통해 데이터 손실 가능성을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FD6E6C-8C56-C2C0-446D-4A3AFD92D271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DD212-26DA-B0E5-CB76-F1B2C06DDF57}"/>
              </a:ext>
            </a:extLst>
          </p:cNvPr>
          <p:cNvGrpSpPr/>
          <p:nvPr/>
        </p:nvGrpSpPr>
        <p:grpSpPr>
          <a:xfrm>
            <a:off x="469231" y="3547135"/>
            <a:ext cx="11253537" cy="2010021"/>
            <a:chOff x="1092132" y="4003291"/>
            <a:chExt cx="9824359" cy="25825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735DC-2495-54E1-0154-99CD055CD179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익스텐트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기반 할당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(Extent-based Allocation)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메타데이터가 소비되는 공간과 조각화를 최소화하며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대용량 파일의 성능을 향상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지연 할당</a:t>
              </a:r>
              <a:r>
                <a:rPr lang="en-US" altLang="ko-KR" dirty="0">
                  <a:solidFill>
                    <a:schemeClr val="tx1"/>
                  </a:solidFill>
                </a:rPr>
                <a:t>(Lazy Allocation)</a:t>
              </a:r>
              <a:r>
                <a:rPr lang="ko-KR" altLang="en-US" dirty="0">
                  <a:solidFill>
                    <a:schemeClr val="tx1"/>
                  </a:solidFill>
                </a:rPr>
                <a:t>과 사전 할당</a:t>
              </a:r>
              <a:r>
                <a:rPr lang="en-US" altLang="ko-KR" dirty="0">
                  <a:solidFill>
                    <a:schemeClr val="tx1"/>
                  </a:solidFill>
                </a:rPr>
                <a:t>(Pre-allocation) </a:t>
              </a:r>
              <a:r>
                <a:rPr lang="ko-KR" altLang="en-US" dirty="0">
                  <a:solidFill>
                    <a:schemeClr val="tx1"/>
                  </a:solidFill>
                </a:rPr>
                <a:t>또한 지원하여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성능 저하를 최소화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4910B8-AB49-56B2-ADCF-5B41249D46A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9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3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XFS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 및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3569C7-E4B3-A1EF-BA5E-4145A836215B}"/>
              </a:ext>
            </a:extLst>
          </p:cNvPr>
          <p:cNvGrpSpPr/>
          <p:nvPr/>
        </p:nvGrpSpPr>
        <p:grpSpPr>
          <a:xfrm>
            <a:off x="469231" y="1293792"/>
            <a:ext cx="11253537" cy="2010021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F859-C4FC-4398-951E-2CAAFD3858FA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트랜잭션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 읽기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쓰기 트랜잭션으로 인한 성능 저하를 최소화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XFS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ko-KR" altLang="en-US" dirty="0" err="1">
                  <a:solidFill>
                    <a:schemeClr val="tx1"/>
                  </a:solidFill>
                </a:rPr>
                <a:t>저널링</a:t>
              </a:r>
              <a:r>
                <a:rPr lang="ko-KR" altLang="en-US" dirty="0">
                  <a:solidFill>
                    <a:schemeClr val="tx1"/>
                  </a:solidFill>
                </a:rPr>
                <a:t> 구조와 알고리즘은 트랜잭션에 대한 로그 기록을 신속하게 할 수 있도록 최적화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FD6E6C-8C56-C2C0-446D-4A3AFD92D271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DD212-26DA-B0E5-CB76-F1B2C06DDF57}"/>
              </a:ext>
            </a:extLst>
          </p:cNvPr>
          <p:cNvGrpSpPr/>
          <p:nvPr/>
        </p:nvGrpSpPr>
        <p:grpSpPr>
          <a:xfrm>
            <a:off x="469231" y="3547135"/>
            <a:ext cx="11253537" cy="2010021"/>
            <a:chOff x="1092132" y="4003291"/>
            <a:chExt cx="9824359" cy="25825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735DC-2495-54E1-0154-99CD055CD179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높은 확장성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완전한 </a:t>
              </a:r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r>
                <a:rPr lang="ko-KR" altLang="en-US" dirty="0">
                  <a:solidFill>
                    <a:schemeClr val="tx1"/>
                  </a:solidFill>
                </a:rPr>
                <a:t>비트 파일 시스템이기 때문에 </a:t>
              </a:r>
              <a:r>
                <a:rPr lang="en-US" altLang="ko-KR" dirty="0">
                  <a:solidFill>
                    <a:schemeClr val="tx1"/>
                  </a:solidFill>
                </a:rPr>
                <a:t>100</a:t>
              </a:r>
              <a:r>
                <a:rPr lang="ko-KR" altLang="en-US" dirty="0">
                  <a:solidFill>
                    <a:schemeClr val="tx1"/>
                  </a:solidFill>
                </a:rPr>
                <a:t>만 </a:t>
              </a:r>
              <a:r>
                <a:rPr lang="en-US" altLang="ko-KR" dirty="0">
                  <a:solidFill>
                    <a:schemeClr val="tx1"/>
                  </a:solidFill>
                </a:rPr>
                <a:t>TB</a:t>
              </a:r>
              <a:r>
                <a:rPr lang="ko-KR" altLang="en-US" dirty="0">
                  <a:solidFill>
                    <a:schemeClr val="tx1"/>
                  </a:solidFill>
                </a:rPr>
                <a:t> 크기의 파일도 다룰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사용 가능한 공간에 의해서만 파일 수가 제한되며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마운트된</a:t>
              </a:r>
              <a:r>
                <a:rPr lang="ko-KR" altLang="en-US" dirty="0">
                  <a:solidFill>
                    <a:schemeClr val="tx1"/>
                  </a:solidFill>
                </a:rPr>
                <a:t> 상태에서 확장이 가능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4910B8-AB49-56B2-ADCF-5B41249D46A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8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92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ZFS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6571D1-EC7E-9A83-D5AD-07B536FF0134}"/>
              </a:ext>
            </a:extLst>
          </p:cNvPr>
          <p:cNvGrpSpPr/>
          <p:nvPr/>
        </p:nvGrpSpPr>
        <p:grpSpPr>
          <a:xfrm>
            <a:off x="469231" y="1293792"/>
            <a:ext cx="11253537" cy="2287608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35432D-D6F2-9A78-DB6A-F4E4A0EC81ED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ZFS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안정성과 성능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그리고 데이터 보호 기능들이 강화된 파일 스토리지를 목적으로 개발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ZFS</a:t>
              </a:r>
              <a:r>
                <a:rPr lang="ko-KR" altLang="en-US" dirty="0">
                  <a:solidFill>
                    <a:schemeClr val="tx1"/>
                  </a:solidFill>
                </a:rPr>
                <a:t>의 핵심 컨셉은 파일 시스템과 볼륨 매니저를 같이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물리적인 스토리지와 이로 구성된 볼륨 구조 뿐만 아니라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여기에 저장된 파일에 대한 정보도 가지고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DE1940-AAB1-60C4-CA57-EF7A87F61232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5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1368</Words>
  <Application>Microsoft Office PowerPoint</Application>
  <PresentationFormat>와이드스크린</PresentationFormat>
  <Paragraphs>275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-apple-system</vt:lpstr>
      <vt:lpstr>G마켓 산스 Bold</vt:lpstr>
      <vt:lpstr>G마켓 산스 Medium</vt:lpstr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370</cp:revision>
  <dcterms:created xsi:type="dcterms:W3CDTF">2022-05-24T05:24:49Z</dcterms:created>
  <dcterms:modified xsi:type="dcterms:W3CDTF">2024-05-07T07:22:18Z</dcterms:modified>
</cp:coreProperties>
</file>