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62" r:id="rId4"/>
    <p:sldId id="285" r:id="rId5"/>
    <p:sldId id="271" r:id="rId6"/>
    <p:sldId id="268" r:id="rId7"/>
    <p:sldId id="269" r:id="rId8"/>
    <p:sldId id="270" r:id="rId9"/>
    <p:sldId id="284" r:id="rId10"/>
    <p:sldId id="264" r:id="rId11"/>
    <p:sldId id="282" r:id="rId12"/>
    <p:sldId id="276" r:id="rId13"/>
    <p:sldId id="277" r:id="rId14"/>
    <p:sldId id="280" r:id="rId15"/>
    <p:sldId id="265" r:id="rId16"/>
    <p:sldId id="278" r:id="rId17"/>
    <p:sldId id="266" r:id="rId18"/>
    <p:sldId id="290" r:id="rId19"/>
    <p:sldId id="279" r:id="rId20"/>
    <p:sldId id="283" r:id="rId21"/>
    <p:sldId id="288" r:id="rId22"/>
    <p:sldId id="289" r:id="rId23"/>
    <p:sldId id="291" r:id="rId24"/>
    <p:sldId id="267" r:id="rId25"/>
    <p:sldId id="258" r:id="rId26"/>
    <p:sldId id="297" r:id="rId27"/>
    <p:sldId id="259" r:id="rId28"/>
    <p:sldId id="292" r:id="rId29"/>
    <p:sldId id="293" r:id="rId30"/>
    <p:sldId id="294" r:id="rId31"/>
    <p:sldId id="295" r:id="rId32"/>
    <p:sldId id="29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7740EB8-C001-4F59-8CC9-3E4BF49555F1}">
          <p14:sldIdLst>
            <p14:sldId id="256"/>
            <p14:sldId id="257"/>
            <p14:sldId id="262"/>
            <p14:sldId id="285"/>
            <p14:sldId id="271"/>
            <p14:sldId id="268"/>
            <p14:sldId id="269"/>
            <p14:sldId id="270"/>
            <p14:sldId id="284"/>
            <p14:sldId id="264"/>
            <p14:sldId id="282"/>
            <p14:sldId id="276"/>
            <p14:sldId id="277"/>
            <p14:sldId id="280"/>
            <p14:sldId id="265"/>
            <p14:sldId id="278"/>
            <p14:sldId id="266"/>
            <p14:sldId id="290"/>
            <p14:sldId id="279"/>
            <p14:sldId id="283"/>
            <p14:sldId id="288"/>
            <p14:sldId id="289"/>
            <p14:sldId id="291"/>
            <p14:sldId id="267"/>
            <p14:sldId id="258"/>
            <p14:sldId id="297"/>
            <p14:sldId id="259"/>
            <p14:sldId id="292"/>
            <p14:sldId id="293"/>
            <p14:sldId id="294"/>
            <p14:sldId id="295"/>
            <p14:sldId id="296"/>
          </p14:sldIdLst>
        </p14:section>
        <p14:section name="无标题节" id="{F738D7AC-89FC-4F32-8A1A-D6459FED9E0A}">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Kelvin" initials="LK" lastIdx="2" clrIdx="0">
    <p:extLst>
      <p:ext uri="{19B8F6BF-5375-455C-9EA6-DF929625EA0E}">
        <p15:presenceInfo xmlns:p15="http://schemas.microsoft.com/office/powerpoint/2012/main" userId="2200fd32d7cd684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4" autoAdjust="0"/>
    <p:restoredTop sz="81047" autoAdjust="0"/>
  </p:normalViewPr>
  <p:slideViewPr>
    <p:cSldViewPr snapToGrid="0">
      <p:cViewPr varScale="1">
        <p:scale>
          <a:sx n="86" d="100"/>
          <a:sy n="86"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Number of Developer  VS  Ln(Project</a:t>
            </a:r>
            <a:r>
              <a:rPr lang="en-US" altLang="zh-CN" baseline="0"/>
              <a:t> Size)</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4"/>
            </a:solidFill>
            <a:ln>
              <a:noFill/>
            </a:ln>
            <a:effectLst/>
          </c:spPr>
          <c:invertIfNegative val="0"/>
          <c:trendline>
            <c:spPr>
              <a:ln w="19050" cap="rnd">
                <a:solidFill>
                  <a:schemeClr val="accent4"/>
                </a:solidFill>
                <a:prstDash val="sysDot"/>
              </a:ln>
              <a:effectLst/>
            </c:spPr>
            <c:trendlineType val="power"/>
            <c:dispRSqr val="1"/>
            <c:dispEq val="1"/>
            <c:trendlineLbl>
              <c:layout>
                <c:manualLayout>
                  <c:x val="4.6631022480990832E-2"/>
                  <c:y val="-0.16174747399028655"/>
                </c:manualLayout>
              </c:layout>
              <c:numFmt formatCode="General" sourceLinked="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trendlineLbl>
          </c:trendline>
          <c:errBars>
            <c:errBarType val="both"/>
            <c:errValType val="cust"/>
            <c:noEndCap val="0"/>
            <c:plus>
              <c:numRef>
                <c:f>'FINAL RESULT'!$C$11:$C$27</c:f>
                <c:numCache>
                  <c:formatCode>General</c:formatCode>
                  <c:ptCount val="17"/>
                  <c:pt idx="0">
                    <c:v>2.3436055317897617</c:v>
                  </c:pt>
                  <c:pt idx="1">
                    <c:v>2.3141721158181174</c:v>
                  </c:pt>
                  <c:pt idx="2">
                    <c:v>2.2769723198025353</c:v>
                  </c:pt>
                  <c:pt idx="3">
                    <c:v>2.360507804844183</c:v>
                  </c:pt>
                  <c:pt idx="4">
                    <c:v>1.7400055110513777</c:v>
                  </c:pt>
                  <c:pt idx="5">
                    <c:v>1.7380265119102754</c:v>
                  </c:pt>
                  <c:pt idx="6">
                    <c:v>1.75632751719828</c:v>
                  </c:pt>
                  <c:pt idx="7">
                    <c:v>1.9660675288468799</c:v>
                  </c:pt>
                  <c:pt idx="8">
                    <c:v>1.9008134896983619</c:v>
                  </c:pt>
                  <c:pt idx="9">
                    <c:v>1.2959120762978606</c:v>
                  </c:pt>
                  <c:pt idx="10">
                    <c:v>1.4275019958909367</c:v>
                  </c:pt>
                  <c:pt idx="11">
                    <c:v>0.82761868950559203</c:v>
                  </c:pt>
                  <c:pt idx="12">
                    <c:v>1.8584556424170342</c:v>
                  </c:pt>
                  <c:pt idx="13">
                    <c:v>2.202646690842939</c:v>
                  </c:pt>
                  <c:pt idx="14">
                    <c:v>1.2909902673108298</c:v>
                  </c:pt>
                  <c:pt idx="15">
                    <c:v>1.5022821568878213</c:v>
                  </c:pt>
                  <c:pt idx="16">
                    <c:v>1.1803738580944632</c:v>
                  </c:pt>
                </c:numCache>
              </c:numRef>
            </c:plus>
            <c:minus>
              <c:numRef>
                <c:f>'FINAL RESULT'!$C$11:$C$27</c:f>
                <c:numCache>
                  <c:formatCode>General</c:formatCode>
                  <c:ptCount val="17"/>
                  <c:pt idx="0">
                    <c:v>2.3436055317897617</c:v>
                  </c:pt>
                  <c:pt idx="1">
                    <c:v>2.3141721158181174</c:v>
                  </c:pt>
                  <c:pt idx="2">
                    <c:v>2.2769723198025353</c:v>
                  </c:pt>
                  <c:pt idx="3">
                    <c:v>2.360507804844183</c:v>
                  </c:pt>
                  <c:pt idx="4">
                    <c:v>1.7400055110513777</c:v>
                  </c:pt>
                  <c:pt idx="5">
                    <c:v>1.7380265119102754</c:v>
                  </c:pt>
                  <c:pt idx="6">
                    <c:v>1.75632751719828</c:v>
                  </c:pt>
                  <c:pt idx="7">
                    <c:v>1.9660675288468799</c:v>
                  </c:pt>
                  <c:pt idx="8">
                    <c:v>1.9008134896983619</c:v>
                  </c:pt>
                  <c:pt idx="9">
                    <c:v>1.2959120762978606</c:v>
                  </c:pt>
                  <c:pt idx="10">
                    <c:v>1.4275019958909367</c:v>
                  </c:pt>
                  <c:pt idx="11">
                    <c:v>0.82761868950559203</c:v>
                  </c:pt>
                  <c:pt idx="12">
                    <c:v>1.8584556424170342</c:v>
                  </c:pt>
                  <c:pt idx="13">
                    <c:v>2.202646690842939</c:v>
                  </c:pt>
                  <c:pt idx="14">
                    <c:v>1.2909902673108298</c:v>
                  </c:pt>
                  <c:pt idx="15">
                    <c:v>1.5022821568878213</c:v>
                  </c:pt>
                  <c:pt idx="16">
                    <c:v>1.1803738580944632</c:v>
                  </c:pt>
                </c:numCache>
              </c:numRef>
            </c:minus>
            <c:spPr>
              <a:noFill/>
              <a:ln w="9525" cap="flat" cmpd="sng" algn="ctr">
                <a:solidFill>
                  <a:schemeClr val="tx1">
                    <a:lumMod val="65000"/>
                    <a:lumOff val="35000"/>
                  </a:schemeClr>
                </a:solidFill>
                <a:round/>
              </a:ln>
              <a:effectLst/>
            </c:spPr>
          </c:errBars>
          <c:cat>
            <c:strRef>
              <c:f>'FINAL RESULT'!$A$11:$A$27</c:f>
              <c:strCache>
                <c:ptCount val="17"/>
                <c:pt idx="0">
                  <c:v>G1 1~3</c:v>
                </c:pt>
                <c:pt idx="1">
                  <c:v>G2 3~6</c:v>
                </c:pt>
                <c:pt idx="2">
                  <c:v>G3 6~10</c:v>
                </c:pt>
                <c:pt idx="3">
                  <c:v>G4 10~15</c:v>
                </c:pt>
                <c:pt idx="4">
                  <c:v>G5 15~21</c:v>
                </c:pt>
                <c:pt idx="5">
                  <c:v>G6 21~28</c:v>
                </c:pt>
                <c:pt idx="6">
                  <c:v>G7 28~36</c:v>
                </c:pt>
                <c:pt idx="7">
                  <c:v>G8 36~45</c:v>
                </c:pt>
                <c:pt idx="8">
                  <c:v>G9 45~55</c:v>
                </c:pt>
                <c:pt idx="9">
                  <c:v>G10 55~65</c:v>
                </c:pt>
                <c:pt idx="10">
                  <c:v>G11 65~75</c:v>
                </c:pt>
                <c:pt idx="11">
                  <c:v>G12 75~85</c:v>
                </c:pt>
                <c:pt idx="12">
                  <c:v>G13 85~100</c:v>
                </c:pt>
                <c:pt idx="13">
                  <c:v>G14 100~130</c:v>
                </c:pt>
                <c:pt idx="14">
                  <c:v>G15 130~145</c:v>
                </c:pt>
                <c:pt idx="15">
                  <c:v>G16 145~190</c:v>
                </c:pt>
                <c:pt idx="16">
                  <c:v>G17 190+</c:v>
                </c:pt>
              </c:strCache>
            </c:strRef>
          </c:cat>
          <c:val>
            <c:numRef>
              <c:f>'FINAL RESULT'!$B$11:$B$27</c:f>
              <c:numCache>
                <c:formatCode>General</c:formatCode>
                <c:ptCount val="17"/>
                <c:pt idx="0">
                  <c:v>5.652015630968676</c:v>
                </c:pt>
                <c:pt idx="1">
                  <c:v>6.6753970463323187</c:v>
                </c:pt>
                <c:pt idx="2">
                  <c:v>7.0053278170362736</c:v>
                </c:pt>
                <c:pt idx="3">
                  <c:v>7.3739343102364669</c:v>
                </c:pt>
                <c:pt idx="4">
                  <c:v>6.9609419557395826</c:v>
                </c:pt>
                <c:pt idx="5">
                  <c:v>7.8148446990286953</c:v>
                </c:pt>
                <c:pt idx="6">
                  <c:v>8.1099141249173581</c:v>
                </c:pt>
                <c:pt idx="7">
                  <c:v>8.3243074053949506</c:v>
                </c:pt>
                <c:pt idx="8">
                  <c:v>7.355971972583923</c:v>
                </c:pt>
                <c:pt idx="9">
                  <c:v>7.6531385894349988</c:v>
                </c:pt>
                <c:pt idx="10">
                  <c:v>8.1304486160107654</c:v>
                </c:pt>
                <c:pt idx="11">
                  <c:v>8.4722005247673788</c:v>
                </c:pt>
                <c:pt idx="12">
                  <c:v>8.672121672614173</c:v>
                </c:pt>
                <c:pt idx="13">
                  <c:v>8.9995957276286696</c:v>
                </c:pt>
                <c:pt idx="14">
                  <c:v>9.5759253020422097</c:v>
                </c:pt>
                <c:pt idx="15">
                  <c:v>8.3343469376461581</c:v>
                </c:pt>
                <c:pt idx="16">
                  <c:v>9.4013795336114701</c:v>
                </c:pt>
              </c:numCache>
            </c:numRef>
          </c:val>
          <c:extLst>
            <c:ext xmlns:c16="http://schemas.microsoft.com/office/drawing/2014/chart" uri="{C3380CC4-5D6E-409C-BE32-E72D297353CC}">
              <c16:uniqueId val="{00000001-83E3-4ACE-AA12-438ACE3DF23B}"/>
            </c:ext>
          </c:extLst>
        </c:ser>
        <c:dLbls>
          <c:showLegendKey val="0"/>
          <c:showVal val="0"/>
          <c:showCatName val="0"/>
          <c:showSerName val="0"/>
          <c:showPercent val="0"/>
          <c:showBubbleSize val="0"/>
        </c:dLbls>
        <c:gapWidth val="219"/>
        <c:overlap val="-27"/>
        <c:axId val="1010161352"/>
        <c:axId val="1010160040"/>
      </c:barChart>
      <c:catAx>
        <c:axId val="10101613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Number of Developers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10160040"/>
        <c:crosses val="autoZero"/>
        <c:auto val="1"/>
        <c:lblAlgn val="ctr"/>
        <c:lblOffset val="100"/>
        <c:noMultiLvlLbl val="0"/>
      </c:catAx>
      <c:valAx>
        <c:axId val="1010160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LN(Project</a:t>
                </a:r>
                <a:r>
                  <a:rPr lang="en-US" altLang="zh-CN" baseline="0"/>
                  <a:t> Size)</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10161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9529C-D49C-42F4-94F8-3EC01936A486}" type="datetimeFigureOut">
              <a:rPr lang="zh-CN" altLang="en-US" smtClean="0"/>
              <a:t>2018/7/16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5B052-D403-418F-999F-ED6256C7D25C}" type="slidenum">
              <a:rPr lang="zh-CN" altLang="en-US" smtClean="0"/>
              <a:t>‹#›</a:t>
            </a:fld>
            <a:endParaRPr lang="zh-CN" altLang="en-US"/>
          </a:p>
        </p:txBody>
      </p:sp>
    </p:spTree>
    <p:extLst>
      <p:ext uri="{BB962C8B-B14F-4D97-AF65-F5344CB8AC3E}">
        <p14:creationId xmlns:p14="http://schemas.microsoft.com/office/powerpoint/2010/main" val="3305570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 so,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You would know, if a program have too many functions can be difficult for a single person to finish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en-US" altLang="zh-CN" dirty="0"/>
              <a:t>And that’s what programmers in real life do</a:t>
            </a:r>
          </a:p>
          <a:p>
            <a:r>
              <a:rPr lang="en-US" altLang="zh-CN" dirty="0"/>
              <a:t>If they have some idea or want to make a project,</a:t>
            </a:r>
          </a:p>
          <a:p>
            <a:r>
              <a:rPr lang="en-US" altLang="zh-CN" dirty="0"/>
              <a:t>They may upload their project at an online platform,</a:t>
            </a:r>
          </a:p>
          <a:p>
            <a:r>
              <a:rPr lang="en-US" altLang="zh-CN" dirty="0"/>
              <a:t>And if some one find it interesting, they may contribute to this project.</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7E5B052-D403-418F-999F-ED6256C7D25C}" type="slidenum">
              <a:rPr lang="zh-CN" altLang="en-US" smtClean="0"/>
              <a:t>5</a:t>
            </a:fld>
            <a:endParaRPr lang="zh-CN" altLang="en-US"/>
          </a:p>
        </p:txBody>
      </p:sp>
    </p:spTree>
    <p:extLst>
      <p:ext uri="{BB962C8B-B14F-4D97-AF65-F5344CB8AC3E}">
        <p14:creationId xmlns:p14="http://schemas.microsoft.com/office/powerpoint/2010/main" val="2708649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also other limitations,</a:t>
            </a:r>
          </a:p>
          <a:p>
            <a:r>
              <a:rPr lang="en-US" altLang="zh-CN" dirty="0"/>
              <a:t>We are currently using a relatively small sample size due to our limited research time and the technique difficulties we’ve been through.</a:t>
            </a:r>
          </a:p>
          <a:p>
            <a:r>
              <a:rPr lang="en-US" altLang="zh-CN" dirty="0"/>
              <a:t>And It’s impossible to keep track of the time each developer spent on a project, this can potentially effect the accuracy of result.</a:t>
            </a:r>
          </a:p>
          <a:p>
            <a:r>
              <a:rPr lang="en-US" altLang="zh-CN" dirty="0"/>
              <a:t>So that’s the limitations.</a:t>
            </a:r>
          </a:p>
        </p:txBody>
      </p:sp>
      <p:sp>
        <p:nvSpPr>
          <p:cNvPr id="4" name="灯片编号占位符 3"/>
          <p:cNvSpPr>
            <a:spLocks noGrp="1"/>
          </p:cNvSpPr>
          <p:nvPr>
            <p:ph type="sldNum" sz="quarter" idx="10"/>
          </p:nvPr>
        </p:nvSpPr>
        <p:spPr/>
        <p:txBody>
          <a:bodyPr/>
          <a:lstStyle/>
          <a:p>
            <a:fld id="{77E5B052-D403-418F-999F-ED6256C7D25C}" type="slidenum">
              <a:rPr lang="zh-CN" altLang="en-US" smtClean="0"/>
              <a:t>22</a:t>
            </a:fld>
            <a:endParaRPr lang="zh-CN" altLang="en-US"/>
          </a:p>
        </p:txBody>
      </p:sp>
    </p:spTree>
    <p:extLst>
      <p:ext uri="{BB962C8B-B14F-4D97-AF65-F5344CB8AC3E}">
        <p14:creationId xmlns:p14="http://schemas.microsoft.com/office/powerpoint/2010/main" val="814188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for future improvements,</a:t>
            </a:r>
          </a:p>
          <a:p>
            <a:r>
              <a:rPr lang="en-US" altLang="zh-CN" dirty="0"/>
              <a:t>We can improve this study by Adding up the sample size (to at least 10% of all projects we are looking at)</a:t>
            </a:r>
          </a:p>
          <a:p>
            <a:r>
              <a:rPr lang="en-US" altLang="zh-CN" dirty="0"/>
              <a:t>Another interesting dimension would be Trying another time range or platform, (we are currently looking at the projects created between Sep 2016 to Sep 2017 on GitHub) to see if the pattern still matches</a:t>
            </a:r>
          </a:p>
          <a:p>
            <a:endParaRPr lang="en-US" altLang="zh-CN" dirty="0"/>
          </a:p>
          <a:p>
            <a:r>
              <a:rPr lang="en-US" altLang="zh-CN" dirty="0"/>
              <a:t>Now Lamont will summarize our conclusion.</a:t>
            </a:r>
            <a:endParaRPr lang="zh-CN" altLang="en-US" dirty="0"/>
          </a:p>
        </p:txBody>
      </p:sp>
      <p:sp>
        <p:nvSpPr>
          <p:cNvPr id="4" name="灯片编号占位符 3"/>
          <p:cNvSpPr>
            <a:spLocks noGrp="1"/>
          </p:cNvSpPr>
          <p:nvPr>
            <p:ph type="sldNum" sz="quarter" idx="10"/>
          </p:nvPr>
        </p:nvSpPr>
        <p:spPr/>
        <p:txBody>
          <a:bodyPr/>
          <a:lstStyle/>
          <a:p>
            <a:fld id="{77E5B052-D403-418F-999F-ED6256C7D25C}" type="slidenum">
              <a:rPr lang="zh-CN" altLang="en-US" smtClean="0"/>
              <a:t>23</a:t>
            </a:fld>
            <a:endParaRPr lang="zh-CN" altLang="en-US"/>
          </a:p>
        </p:txBody>
      </p:sp>
    </p:spTree>
    <p:extLst>
      <p:ext uri="{BB962C8B-B14F-4D97-AF65-F5344CB8AC3E}">
        <p14:creationId xmlns:p14="http://schemas.microsoft.com/office/powerpoint/2010/main" val="3842113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E5B052-D403-418F-999F-ED6256C7D25C}" type="slidenum">
              <a:rPr lang="zh-CN" altLang="en-US" smtClean="0"/>
              <a:t>30</a:t>
            </a:fld>
            <a:endParaRPr lang="zh-CN" altLang="en-US"/>
          </a:p>
        </p:txBody>
      </p:sp>
    </p:spTree>
    <p:extLst>
      <p:ext uri="{BB962C8B-B14F-4D97-AF65-F5344CB8AC3E}">
        <p14:creationId xmlns:p14="http://schemas.microsoft.com/office/powerpoint/2010/main" val="3304695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I ‘m </a:t>
            </a:r>
            <a:r>
              <a:rPr lang="en-US" altLang="zh-CN" dirty="0" err="1"/>
              <a:t>gonna</a:t>
            </a:r>
            <a:r>
              <a:rPr lang="en-US" altLang="zh-CN" dirty="0"/>
              <a:t> talk about the methods we used in this research, in this study, we firstly develop a program for data collection and the we do data analysis </a:t>
            </a:r>
            <a:endParaRPr lang="zh-CN" altLang="en-US" dirty="0"/>
          </a:p>
        </p:txBody>
      </p:sp>
      <p:sp>
        <p:nvSpPr>
          <p:cNvPr id="4" name="灯片编号占位符 3"/>
          <p:cNvSpPr>
            <a:spLocks noGrp="1"/>
          </p:cNvSpPr>
          <p:nvPr>
            <p:ph type="sldNum" sz="quarter" idx="10"/>
          </p:nvPr>
        </p:nvSpPr>
        <p:spPr/>
        <p:txBody>
          <a:bodyPr/>
          <a:lstStyle/>
          <a:p>
            <a:fld id="{77E5B052-D403-418F-999F-ED6256C7D25C}" type="slidenum">
              <a:rPr lang="zh-CN" altLang="en-US" smtClean="0"/>
              <a:t>11</a:t>
            </a:fld>
            <a:endParaRPr lang="zh-CN" altLang="en-US"/>
          </a:p>
        </p:txBody>
      </p:sp>
    </p:spTree>
    <p:extLst>
      <p:ext uri="{BB962C8B-B14F-4D97-AF65-F5344CB8AC3E}">
        <p14:creationId xmlns:p14="http://schemas.microsoft.com/office/powerpoint/2010/main" val="3143196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Emm</a:t>
            </a:r>
            <a:r>
              <a:rPr lang="en-US" altLang="zh-CN" dirty="0"/>
              <a:t> I am not going to introduce the technical details of the program, this is just a brief summarize.</a:t>
            </a:r>
          </a:p>
          <a:p>
            <a:r>
              <a:rPr lang="en-US" altLang="zh-CN" dirty="0"/>
              <a:t>For the first step, we Generate a tree structure of users. By using GitHub API</a:t>
            </a:r>
          </a:p>
          <a:p>
            <a:r>
              <a:rPr lang="en-US" altLang="zh-CN" dirty="0"/>
              <a:t>And in  order to decrease our workload, we filter projects which have been created between Sep 2016 to Sep 2017 by every user on our user tree and append all these projects into a list</a:t>
            </a:r>
          </a:p>
          <a:p>
            <a:r>
              <a:rPr lang="en-US" altLang="zh-CN" dirty="0"/>
              <a:t>And then Download all the projects on the list and record their file size</a:t>
            </a:r>
          </a:p>
          <a:p>
            <a:r>
              <a:rPr lang="en-US" altLang="zh-CN" dirty="0"/>
              <a:t>In Then last step we Use command line to pull the number of developers involved in each project, and record them as well</a:t>
            </a:r>
          </a:p>
          <a:p>
            <a:r>
              <a:rPr lang="en-US" altLang="zh-CN" dirty="0"/>
              <a:t>And then do a cross tab using the data of file size and the number of developers</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7E5B052-D403-418F-999F-ED6256C7D25C}" type="slidenum">
              <a:rPr lang="zh-CN" altLang="en-US" smtClean="0"/>
              <a:t>12</a:t>
            </a:fld>
            <a:endParaRPr lang="zh-CN" altLang="en-US"/>
          </a:p>
        </p:txBody>
      </p:sp>
    </p:spTree>
    <p:extLst>
      <p:ext uri="{BB962C8B-B14F-4D97-AF65-F5344CB8AC3E}">
        <p14:creationId xmlns:p14="http://schemas.microsoft.com/office/powerpoint/2010/main" val="3016062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file size of the projects (in kilobyte (kB)), were used natural logarithm on it in order to respond to skewness of large values.</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7E5B052-D403-418F-999F-ED6256C7D25C}" type="slidenum">
              <a:rPr lang="zh-CN" altLang="en-US" smtClean="0"/>
              <a:t>13</a:t>
            </a:fld>
            <a:endParaRPr lang="zh-CN" altLang="en-US"/>
          </a:p>
        </p:txBody>
      </p:sp>
    </p:spTree>
    <p:extLst>
      <p:ext uri="{BB962C8B-B14F-4D97-AF65-F5344CB8AC3E}">
        <p14:creationId xmlns:p14="http://schemas.microsoft.com/office/powerpoint/2010/main" val="2903930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order to use the model in a more user friendly way , we cannot continue using the file size (in terms of KB), we need to convert the file size into lines of code, and in order to convert this, we need to setup a coefficient</a:t>
            </a:r>
          </a:p>
          <a:p>
            <a:r>
              <a:rPr lang="en-US" altLang="zh-CN" dirty="0"/>
              <a:t>First 80 characters, and why 80? Because most modern programming language requests programmers not to write more than 80 characters per line</a:t>
            </a:r>
          </a:p>
          <a:p>
            <a:r>
              <a:rPr lang="en-US" altLang="zh-CN" dirty="0"/>
              <a:t>But its difficult to fulfill the maximum amount of characters in every line, so we halved this number, by assuming 50%of codes were full 80 characters.</a:t>
            </a:r>
          </a:p>
          <a:p>
            <a:endParaRPr lang="zh-CN" altLang="en-US" dirty="0"/>
          </a:p>
        </p:txBody>
      </p:sp>
      <p:sp>
        <p:nvSpPr>
          <p:cNvPr id="4" name="灯片编号占位符 3"/>
          <p:cNvSpPr>
            <a:spLocks noGrp="1"/>
          </p:cNvSpPr>
          <p:nvPr>
            <p:ph type="sldNum" sz="quarter" idx="10"/>
          </p:nvPr>
        </p:nvSpPr>
        <p:spPr/>
        <p:txBody>
          <a:bodyPr/>
          <a:lstStyle/>
          <a:p>
            <a:fld id="{77E5B052-D403-418F-999F-ED6256C7D25C}" type="slidenum">
              <a:rPr lang="zh-CN" altLang="en-US" smtClean="0"/>
              <a:t>14</a:t>
            </a:fld>
            <a:endParaRPr lang="zh-CN" altLang="en-US"/>
          </a:p>
        </p:txBody>
      </p:sp>
    </p:spTree>
    <p:extLst>
      <p:ext uri="{BB962C8B-B14F-4D97-AF65-F5344CB8AC3E}">
        <p14:creationId xmlns:p14="http://schemas.microsoft.com/office/powerpoint/2010/main" val="2552137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I’m </a:t>
            </a:r>
            <a:r>
              <a:rPr lang="en-US" altLang="zh-CN" dirty="0" err="1"/>
              <a:t>gonna</a:t>
            </a:r>
            <a:r>
              <a:rPr lang="en-US" altLang="zh-CN" dirty="0"/>
              <a:t> do the discussion, first I’m </a:t>
            </a:r>
            <a:r>
              <a:rPr lang="en-US" altLang="zh-CN" dirty="0" err="1"/>
              <a:t>gonna</a:t>
            </a:r>
            <a:r>
              <a:rPr lang="en-US" altLang="zh-CN" dirty="0"/>
              <a:t> talk about how to use this model to do a rough estimation, following an example will be presented, and then I’m </a:t>
            </a:r>
            <a:r>
              <a:rPr lang="en-US" altLang="zh-CN" dirty="0" err="1"/>
              <a:t>gonna</a:t>
            </a:r>
            <a:r>
              <a:rPr lang="en-US" altLang="zh-CN" dirty="0"/>
              <a:t> talk about the limitations and future improvements.</a:t>
            </a:r>
            <a:endParaRPr lang="zh-CN" altLang="en-US" dirty="0"/>
          </a:p>
        </p:txBody>
      </p:sp>
      <p:sp>
        <p:nvSpPr>
          <p:cNvPr id="4" name="灯片编号占位符 3"/>
          <p:cNvSpPr>
            <a:spLocks noGrp="1"/>
          </p:cNvSpPr>
          <p:nvPr>
            <p:ph type="sldNum" sz="quarter" idx="10"/>
          </p:nvPr>
        </p:nvSpPr>
        <p:spPr/>
        <p:txBody>
          <a:bodyPr/>
          <a:lstStyle/>
          <a:p>
            <a:fld id="{77E5B052-D403-418F-999F-ED6256C7D25C}" type="slidenum">
              <a:rPr lang="zh-CN" altLang="en-US" smtClean="0"/>
              <a:t>18</a:t>
            </a:fld>
            <a:endParaRPr lang="zh-CN" altLang="en-US"/>
          </a:p>
        </p:txBody>
      </p:sp>
    </p:spTree>
    <p:extLst>
      <p:ext uri="{BB962C8B-B14F-4D97-AF65-F5344CB8AC3E}">
        <p14:creationId xmlns:p14="http://schemas.microsoft.com/office/powerpoint/2010/main" val="3355377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dirty="0"/>
              <a:t>So how to use this model to make a rough estimation,</a:t>
            </a:r>
          </a:p>
          <a:p>
            <a:pPr lvl="0"/>
            <a:r>
              <a:rPr lang="en-US" altLang="zh-CN" dirty="0"/>
              <a:t>First, we need to estimate the lines of code we need for a project, let’s call it BIG X,</a:t>
            </a:r>
          </a:p>
          <a:p>
            <a:pPr lvl="0"/>
            <a:r>
              <a:rPr lang="en-US" altLang="zh-CN" dirty="0"/>
              <a:t>Then we need to get the size of project by do the ratio of the BIG X and our coefficient, which is X over twenty five point six.</a:t>
            </a:r>
          </a:p>
          <a:p>
            <a:pPr lvl="0"/>
            <a:r>
              <a:rPr lang="en-US" altLang="zh-CN" dirty="0"/>
              <a:t>Then we use natural logarithm on this whole thing and we call it small y.</a:t>
            </a:r>
          </a:p>
          <a:p>
            <a:pPr lvl="0"/>
            <a:r>
              <a:rPr lang="en-US" altLang="zh-CN" dirty="0"/>
              <a:t>We plug the small y into the model trend line which shows here, </a:t>
            </a:r>
          </a:p>
          <a:p>
            <a:pPr lvl="0"/>
            <a:r>
              <a:rPr lang="en-US" altLang="zh-CN" dirty="0"/>
              <a:t>And then we solve for (x) and interpret it.</a:t>
            </a:r>
            <a:endParaRPr lang="zh-CN" altLang="en-US" dirty="0"/>
          </a:p>
        </p:txBody>
      </p:sp>
      <p:sp>
        <p:nvSpPr>
          <p:cNvPr id="4" name="灯片编号占位符 3"/>
          <p:cNvSpPr>
            <a:spLocks noGrp="1"/>
          </p:cNvSpPr>
          <p:nvPr>
            <p:ph type="sldNum" sz="quarter" idx="10"/>
          </p:nvPr>
        </p:nvSpPr>
        <p:spPr/>
        <p:txBody>
          <a:bodyPr/>
          <a:lstStyle/>
          <a:p>
            <a:fld id="{77E5B052-D403-418F-999F-ED6256C7D25C}" type="slidenum">
              <a:rPr lang="zh-CN" altLang="en-US" smtClean="0"/>
              <a:t>19</a:t>
            </a:fld>
            <a:endParaRPr lang="zh-CN" altLang="en-US"/>
          </a:p>
        </p:txBody>
      </p:sp>
    </p:spTree>
    <p:extLst>
      <p:ext uri="{BB962C8B-B14F-4D97-AF65-F5344CB8AC3E}">
        <p14:creationId xmlns:p14="http://schemas.microsoft.com/office/powerpoint/2010/main" val="18348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dirty="0"/>
              <a:t>I am </a:t>
            </a:r>
            <a:r>
              <a:rPr lang="en-US" altLang="zh-CN" dirty="0" err="1"/>
              <a:t>gonna</a:t>
            </a:r>
            <a:r>
              <a:rPr lang="en-US" altLang="zh-CN" dirty="0"/>
              <a:t> give an example of interpreting the small (x):</a:t>
            </a:r>
          </a:p>
          <a:p>
            <a:pPr lvl="0"/>
            <a:r>
              <a:rPr lang="en-US" altLang="zh-CN" dirty="0"/>
              <a:t>The Integer part of small x indicated which group it would fall into among all 17 groups in the model</a:t>
            </a:r>
          </a:p>
          <a:p>
            <a:pPr lvl="0"/>
            <a:r>
              <a:rPr lang="en-US" altLang="zh-CN" dirty="0"/>
              <a:t>And the Fractional part will indicate the exact place it would at in this group. </a:t>
            </a:r>
            <a:endParaRPr lang="zh-CN" altLang="zh-CN" dirty="0"/>
          </a:p>
          <a:p>
            <a:endParaRPr lang="zh-CN" altLang="en-US" dirty="0"/>
          </a:p>
        </p:txBody>
      </p:sp>
      <p:sp>
        <p:nvSpPr>
          <p:cNvPr id="4" name="灯片编号占位符 3"/>
          <p:cNvSpPr>
            <a:spLocks noGrp="1"/>
          </p:cNvSpPr>
          <p:nvPr>
            <p:ph type="sldNum" sz="quarter" idx="10"/>
          </p:nvPr>
        </p:nvSpPr>
        <p:spPr/>
        <p:txBody>
          <a:bodyPr/>
          <a:lstStyle/>
          <a:p>
            <a:fld id="{77E5B052-D403-418F-999F-ED6256C7D25C}" type="slidenum">
              <a:rPr lang="zh-CN" altLang="en-US" smtClean="0"/>
              <a:t>20</a:t>
            </a:fld>
            <a:endParaRPr lang="zh-CN" altLang="en-US"/>
          </a:p>
        </p:txBody>
      </p:sp>
    </p:spTree>
    <p:extLst>
      <p:ext uri="{BB962C8B-B14F-4D97-AF65-F5344CB8AC3E}">
        <p14:creationId xmlns:p14="http://schemas.microsoft.com/office/powerpoint/2010/main" val="4076417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 am now going to talk about the limitations,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model is good at estimate the projects needs 3 to 85 developers, as the highlighted part in this graph,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data of projects have very few developers are not stable enough, and the data of projects have lots of developers are too less, we didn’t got enough time to collect those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Although it shows the relationship between the Number of developers and project size,</a:t>
            </a:r>
          </a:p>
          <a:p>
            <a:r>
              <a:rPr lang="en-US" altLang="zh-CN" dirty="0"/>
              <a:t> it Can </a:t>
            </a:r>
            <a:r>
              <a:rPr lang="en-US" altLang="zh-CN" u="sng" dirty="0"/>
              <a:t>only</a:t>
            </a:r>
            <a:r>
              <a:rPr lang="en-US" altLang="zh-CN" dirty="0"/>
              <a:t> estimate a quantitative result on GitHub platform, this model may not match data from other platform.</a:t>
            </a:r>
          </a:p>
          <a:p>
            <a:endParaRPr lang="zh-CN" altLang="en-US" dirty="0"/>
          </a:p>
        </p:txBody>
      </p:sp>
      <p:sp>
        <p:nvSpPr>
          <p:cNvPr id="4" name="灯片编号占位符 3"/>
          <p:cNvSpPr>
            <a:spLocks noGrp="1"/>
          </p:cNvSpPr>
          <p:nvPr>
            <p:ph type="sldNum" sz="quarter" idx="10"/>
          </p:nvPr>
        </p:nvSpPr>
        <p:spPr/>
        <p:txBody>
          <a:bodyPr/>
          <a:lstStyle/>
          <a:p>
            <a:fld id="{77E5B052-D403-418F-999F-ED6256C7D25C}" type="slidenum">
              <a:rPr lang="zh-CN" altLang="en-US" smtClean="0"/>
              <a:t>21</a:t>
            </a:fld>
            <a:endParaRPr lang="zh-CN" altLang="en-US"/>
          </a:p>
        </p:txBody>
      </p:sp>
    </p:spTree>
    <p:extLst>
      <p:ext uri="{BB962C8B-B14F-4D97-AF65-F5344CB8AC3E}">
        <p14:creationId xmlns:p14="http://schemas.microsoft.com/office/powerpoint/2010/main" val="1254290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90A2639-9C34-4EAB-A143-D56F13B5F623}" type="datetimeFigureOut">
              <a:rPr lang="zh-CN" altLang="en-US" smtClean="0"/>
              <a:t>2018/7/16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3D2057B-D81C-4EC4-9AFF-9A4E7860913E}" type="slidenum">
              <a:rPr lang="zh-CN" altLang="en-US" smtClean="0"/>
              <a:t>‹#›</a:t>
            </a:fld>
            <a:endParaRPr lang="zh-CN" altLang="en-US"/>
          </a:p>
        </p:txBody>
      </p:sp>
    </p:spTree>
    <p:extLst>
      <p:ext uri="{BB962C8B-B14F-4D97-AF65-F5344CB8AC3E}">
        <p14:creationId xmlns:p14="http://schemas.microsoft.com/office/powerpoint/2010/main" val="3140045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90A2639-9C34-4EAB-A143-D56F13B5F623}" type="datetimeFigureOut">
              <a:rPr lang="zh-CN" altLang="en-US" smtClean="0"/>
              <a:t>2018/7/16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3D2057B-D81C-4EC4-9AFF-9A4E7860913E}" type="slidenum">
              <a:rPr lang="zh-CN" altLang="en-US" smtClean="0"/>
              <a:t>‹#›</a:t>
            </a:fld>
            <a:endParaRPr lang="zh-CN" altLang="en-US"/>
          </a:p>
        </p:txBody>
      </p:sp>
    </p:spTree>
    <p:extLst>
      <p:ext uri="{BB962C8B-B14F-4D97-AF65-F5344CB8AC3E}">
        <p14:creationId xmlns:p14="http://schemas.microsoft.com/office/powerpoint/2010/main" val="145633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90A2639-9C34-4EAB-A143-D56F13B5F623}" type="datetimeFigureOut">
              <a:rPr lang="zh-CN" altLang="en-US" smtClean="0"/>
              <a:t>2018/7/16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3D2057B-D81C-4EC4-9AFF-9A4E7860913E}" type="slidenum">
              <a:rPr lang="zh-CN" altLang="en-US" smtClean="0"/>
              <a:t>‹#›</a:t>
            </a:fld>
            <a:endParaRPr lang="zh-CN" altLang="en-US"/>
          </a:p>
        </p:txBody>
      </p:sp>
    </p:spTree>
    <p:extLst>
      <p:ext uri="{BB962C8B-B14F-4D97-AF65-F5344CB8AC3E}">
        <p14:creationId xmlns:p14="http://schemas.microsoft.com/office/powerpoint/2010/main" val="35881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90A2639-9C34-4EAB-A143-D56F13B5F623}" type="datetimeFigureOut">
              <a:rPr lang="zh-CN" altLang="en-US" smtClean="0"/>
              <a:t>2018/7/16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3D2057B-D81C-4EC4-9AFF-9A4E7860913E}" type="slidenum">
              <a:rPr lang="zh-CN" altLang="en-US" smtClean="0"/>
              <a:t>‹#›</a:t>
            </a:fld>
            <a:endParaRPr lang="zh-CN" altLang="en-US"/>
          </a:p>
        </p:txBody>
      </p:sp>
    </p:spTree>
    <p:extLst>
      <p:ext uri="{BB962C8B-B14F-4D97-AF65-F5344CB8AC3E}">
        <p14:creationId xmlns:p14="http://schemas.microsoft.com/office/powerpoint/2010/main" val="2970911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0A2639-9C34-4EAB-A143-D56F13B5F623}" type="datetimeFigureOut">
              <a:rPr lang="zh-CN" altLang="en-US" smtClean="0"/>
              <a:t>2018/7/16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3D2057B-D81C-4EC4-9AFF-9A4E7860913E}" type="slidenum">
              <a:rPr lang="zh-CN" altLang="en-US" smtClean="0"/>
              <a:t>‹#›</a:t>
            </a:fld>
            <a:endParaRPr lang="zh-CN" altLang="en-US"/>
          </a:p>
        </p:txBody>
      </p:sp>
    </p:spTree>
    <p:extLst>
      <p:ext uri="{BB962C8B-B14F-4D97-AF65-F5344CB8AC3E}">
        <p14:creationId xmlns:p14="http://schemas.microsoft.com/office/powerpoint/2010/main" val="215823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90A2639-9C34-4EAB-A143-D56F13B5F623}" type="datetimeFigureOut">
              <a:rPr lang="zh-CN" altLang="en-US" smtClean="0"/>
              <a:t>2018/7/16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3D2057B-D81C-4EC4-9AFF-9A4E7860913E}" type="slidenum">
              <a:rPr lang="zh-CN" altLang="en-US" smtClean="0"/>
              <a:t>‹#›</a:t>
            </a:fld>
            <a:endParaRPr lang="zh-CN" altLang="en-US"/>
          </a:p>
        </p:txBody>
      </p:sp>
    </p:spTree>
    <p:extLst>
      <p:ext uri="{BB962C8B-B14F-4D97-AF65-F5344CB8AC3E}">
        <p14:creationId xmlns:p14="http://schemas.microsoft.com/office/powerpoint/2010/main" val="2221589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90A2639-9C34-4EAB-A143-D56F13B5F623}" type="datetimeFigureOut">
              <a:rPr lang="zh-CN" altLang="en-US" smtClean="0"/>
              <a:t>2018/7/16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3D2057B-D81C-4EC4-9AFF-9A4E7860913E}" type="slidenum">
              <a:rPr lang="zh-CN" altLang="en-US" smtClean="0"/>
              <a:t>‹#›</a:t>
            </a:fld>
            <a:endParaRPr lang="zh-CN" altLang="en-US"/>
          </a:p>
        </p:txBody>
      </p:sp>
    </p:spTree>
    <p:extLst>
      <p:ext uri="{BB962C8B-B14F-4D97-AF65-F5344CB8AC3E}">
        <p14:creationId xmlns:p14="http://schemas.microsoft.com/office/powerpoint/2010/main" val="368452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90A2639-9C34-4EAB-A143-D56F13B5F623}" type="datetimeFigureOut">
              <a:rPr lang="zh-CN" altLang="en-US" smtClean="0"/>
              <a:t>2018/7/16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3D2057B-D81C-4EC4-9AFF-9A4E7860913E}" type="slidenum">
              <a:rPr lang="zh-CN" altLang="en-US" smtClean="0"/>
              <a:t>‹#›</a:t>
            </a:fld>
            <a:endParaRPr lang="zh-CN" altLang="en-US"/>
          </a:p>
        </p:txBody>
      </p:sp>
    </p:spTree>
    <p:extLst>
      <p:ext uri="{BB962C8B-B14F-4D97-AF65-F5344CB8AC3E}">
        <p14:creationId xmlns:p14="http://schemas.microsoft.com/office/powerpoint/2010/main" val="2581447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0A2639-9C34-4EAB-A143-D56F13B5F623}" type="datetimeFigureOut">
              <a:rPr lang="zh-CN" altLang="en-US" smtClean="0"/>
              <a:t>2018/7/16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3D2057B-D81C-4EC4-9AFF-9A4E7860913E}" type="slidenum">
              <a:rPr lang="zh-CN" altLang="en-US" smtClean="0"/>
              <a:t>‹#›</a:t>
            </a:fld>
            <a:endParaRPr lang="zh-CN" altLang="en-US"/>
          </a:p>
        </p:txBody>
      </p:sp>
    </p:spTree>
    <p:extLst>
      <p:ext uri="{BB962C8B-B14F-4D97-AF65-F5344CB8AC3E}">
        <p14:creationId xmlns:p14="http://schemas.microsoft.com/office/powerpoint/2010/main" val="3882174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90A2639-9C34-4EAB-A143-D56F13B5F623}" type="datetimeFigureOut">
              <a:rPr lang="zh-CN" altLang="en-US" smtClean="0"/>
              <a:t>2018/7/16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3D2057B-D81C-4EC4-9AFF-9A4E7860913E}" type="slidenum">
              <a:rPr lang="zh-CN" altLang="en-US" smtClean="0"/>
              <a:t>‹#›</a:t>
            </a:fld>
            <a:endParaRPr lang="zh-CN" altLang="en-US"/>
          </a:p>
        </p:txBody>
      </p:sp>
    </p:spTree>
    <p:extLst>
      <p:ext uri="{BB962C8B-B14F-4D97-AF65-F5344CB8AC3E}">
        <p14:creationId xmlns:p14="http://schemas.microsoft.com/office/powerpoint/2010/main" val="3201588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90A2639-9C34-4EAB-A143-D56F13B5F623}" type="datetimeFigureOut">
              <a:rPr lang="zh-CN" altLang="en-US" smtClean="0"/>
              <a:t>2018/7/16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3D2057B-D81C-4EC4-9AFF-9A4E7860913E}" type="slidenum">
              <a:rPr lang="zh-CN" altLang="en-US" smtClean="0"/>
              <a:t>‹#›</a:t>
            </a:fld>
            <a:endParaRPr lang="zh-CN" altLang="en-US"/>
          </a:p>
        </p:txBody>
      </p:sp>
    </p:spTree>
    <p:extLst>
      <p:ext uri="{BB962C8B-B14F-4D97-AF65-F5344CB8AC3E}">
        <p14:creationId xmlns:p14="http://schemas.microsoft.com/office/powerpoint/2010/main" val="116690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0A2639-9C34-4EAB-A143-D56F13B5F623}" type="datetimeFigureOut">
              <a:rPr lang="zh-CN" altLang="en-US" smtClean="0"/>
              <a:t>2018/7/16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D2057B-D81C-4EC4-9AFF-9A4E7860913E}" type="slidenum">
              <a:rPr lang="zh-CN" altLang="en-US" smtClean="0"/>
              <a:t>‹#›</a:t>
            </a:fld>
            <a:endParaRPr lang="zh-CN" altLang="en-US"/>
          </a:p>
        </p:txBody>
      </p:sp>
    </p:spTree>
    <p:extLst>
      <p:ext uri="{BB962C8B-B14F-4D97-AF65-F5344CB8AC3E}">
        <p14:creationId xmlns:p14="http://schemas.microsoft.com/office/powerpoint/2010/main" val="4827176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oxfordreference.com/view/10.1093/acref/9780199680856.001.0001/acref-9780199680856-e-4035" TargetMode="External"/><Relationship Id="rId2" Type="http://schemas.openxmlformats.org/officeDocument/2006/relationships/hyperlink" Target="https://octoverse.github.com/" TargetMode="External"/><Relationship Id="rId1" Type="http://schemas.openxmlformats.org/officeDocument/2006/relationships/slideLayout" Target="../slideLayouts/slideLayout2.xml"/><Relationship Id="rId4" Type="http://schemas.openxmlformats.org/officeDocument/2006/relationships/hyperlink" Target="https://support.office.com/en-us/article/choosing-the-best-trendline-for-your-data-1bb3c9e7-0280-45b5-9ab0-d0c93161daa8"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8D0D7-34F2-4A2D-80D4-9ECB17856E25}"/>
              </a:ext>
            </a:extLst>
          </p:cNvPr>
          <p:cNvSpPr>
            <a:spLocks noGrp="1"/>
          </p:cNvSpPr>
          <p:nvPr>
            <p:ph type="ctrTitle"/>
          </p:nvPr>
        </p:nvSpPr>
        <p:spPr/>
        <p:txBody>
          <a:bodyPr>
            <a:normAutofit/>
          </a:bodyPr>
          <a:lstStyle/>
          <a:p>
            <a:r>
              <a:rPr lang="en-US" altLang="zh-CN" sz="4400" dirty="0">
                <a:latin typeface="Arial" panose="020B0604020202020204" pitchFamily="34" charset="0"/>
                <a:cs typeface="Arial" panose="020B0604020202020204" pitchFamily="34" charset="0"/>
              </a:rPr>
              <a:t>How Number of Developers Influenced Size of OSS Projects</a:t>
            </a:r>
            <a:endParaRPr lang="zh-CN" altLang="en-US" sz="4400"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6EFE1B62-A065-4B1C-BF7E-8DA6930B78C5}"/>
              </a:ext>
            </a:extLst>
          </p:cNvPr>
          <p:cNvSpPr>
            <a:spLocks noGrp="1"/>
          </p:cNvSpPr>
          <p:nvPr>
            <p:ph type="subTitle" idx="1"/>
          </p:nvPr>
        </p:nvSpPr>
        <p:spPr>
          <a:xfrm>
            <a:off x="1524000" y="4079875"/>
            <a:ext cx="9144000" cy="1655762"/>
          </a:xfrm>
        </p:spPr>
        <p:txBody>
          <a:bodyPr/>
          <a:lstStyle/>
          <a:p>
            <a:r>
              <a:rPr lang="en-US" altLang="zh-CN" dirty="0">
                <a:latin typeface="Arial" panose="020B0604020202020204" pitchFamily="34" charset="0"/>
                <a:cs typeface="Arial" panose="020B0604020202020204" pitchFamily="34" charset="0"/>
              </a:rPr>
              <a:t>Vant149 Research Project</a:t>
            </a:r>
          </a:p>
          <a:p>
            <a:r>
              <a:rPr lang="en-US" altLang="zh-CN" dirty="0">
                <a:latin typeface="Arial" panose="020B0604020202020204" pitchFamily="34" charset="0"/>
                <a:cs typeface="Arial" panose="020B0604020202020204" pitchFamily="34" charset="0"/>
              </a:rPr>
              <a:t>Kelvin Li &amp; Lamont Zeng</a:t>
            </a:r>
            <a:endParaRPr lang="zh-CN" altLang="en-US" dirty="0"/>
          </a:p>
        </p:txBody>
      </p:sp>
    </p:spTree>
    <p:extLst>
      <p:ext uri="{BB962C8B-B14F-4D97-AF65-F5344CB8AC3E}">
        <p14:creationId xmlns:p14="http://schemas.microsoft.com/office/powerpoint/2010/main" val="3956122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71F50-9CBA-4523-A314-B9EE7F78AEA4}"/>
              </a:ext>
            </a:extLst>
          </p:cNvPr>
          <p:cNvSpPr>
            <a:spLocks noGrp="1"/>
          </p:cNvSpPr>
          <p:nvPr>
            <p:ph type="title"/>
          </p:nvPr>
        </p:nvSpPr>
        <p:spPr/>
        <p:txBody>
          <a:bodyPr/>
          <a:lstStyle/>
          <a:p>
            <a:r>
              <a:rPr lang="en-US" altLang="zh-CN" dirty="0"/>
              <a:t>Table of Contents</a:t>
            </a:r>
            <a:endParaRPr lang="zh-CN" altLang="en-US" dirty="0"/>
          </a:p>
        </p:txBody>
      </p:sp>
      <p:sp>
        <p:nvSpPr>
          <p:cNvPr id="3" name="内容占位符 2">
            <a:extLst>
              <a:ext uri="{FF2B5EF4-FFF2-40B4-BE49-F238E27FC236}">
                <a16:creationId xmlns:a16="http://schemas.microsoft.com/office/drawing/2014/main" id="{EECA268A-E511-428E-AA69-4D2FE5D5F253}"/>
              </a:ext>
            </a:extLst>
          </p:cNvPr>
          <p:cNvSpPr>
            <a:spLocks noGrp="1"/>
          </p:cNvSpPr>
          <p:nvPr>
            <p:ph idx="1"/>
          </p:nvPr>
        </p:nvSpPr>
        <p:spPr/>
        <p:txBody>
          <a:bodyPr/>
          <a:lstStyle/>
          <a:p>
            <a:r>
              <a:rPr lang="en-US" altLang="zh-CN" dirty="0">
                <a:solidFill>
                  <a:schemeClr val="bg1">
                    <a:lumMod val="75000"/>
                    <a:lumOff val="25000"/>
                  </a:schemeClr>
                </a:solidFill>
              </a:rPr>
              <a:t>Introduction</a:t>
            </a:r>
          </a:p>
          <a:p>
            <a:r>
              <a:rPr lang="en-US" altLang="zh-CN" dirty="0"/>
              <a:t>Methods</a:t>
            </a:r>
          </a:p>
          <a:p>
            <a:r>
              <a:rPr lang="en-US" altLang="zh-CN" dirty="0">
                <a:solidFill>
                  <a:schemeClr val="bg1">
                    <a:lumMod val="75000"/>
                    <a:lumOff val="25000"/>
                  </a:schemeClr>
                </a:solidFill>
              </a:rPr>
              <a:t>Results</a:t>
            </a:r>
          </a:p>
          <a:p>
            <a:r>
              <a:rPr lang="en-US" altLang="zh-CN" dirty="0">
                <a:solidFill>
                  <a:schemeClr val="bg1">
                    <a:lumMod val="75000"/>
                    <a:lumOff val="25000"/>
                  </a:schemeClr>
                </a:solidFill>
              </a:rPr>
              <a:t>Discussion</a:t>
            </a:r>
          </a:p>
          <a:p>
            <a:r>
              <a:rPr lang="en-US" altLang="zh-CN" dirty="0">
                <a:solidFill>
                  <a:schemeClr val="bg1">
                    <a:lumMod val="75000"/>
                    <a:lumOff val="25000"/>
                  </a:schemeClr>
                </a:solidFill>
              </a:rPr>
              <a:t>Conclusion</a:t>
            </a:r>
          </a:p>
          <a:p>
            <a:endParaRPr lang="en-US" altLang="zh-CN" dirty="0"/>
          </a:p>
          <a:p>
            <a:endParaRPr lang="zh-CN" altLang="en-US" dirty="0"/>
          </a:p>
        </p:txBody>
      </p:sp>
    </p:spTree>
    <p:extLst>
      <p:ext uri="{BB962C8B-B14F-4D97-AF65-F5344CB8AC3E}">
        <p14:creationId xmlns:p14="http://schemas.microsoft.com/office/powerpoint/2010/main" val="783454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71F50-9CBA-4523-A314-B9EE7F78AEA4}"/>
              </a:ext>
            </a:extLst>
          </p:cNvPr>
          <p:cNvSpPr>
            <a:spLocks noGrp="1"/>
          </p:cNvSpPr>
          <p:nvPr>
            <p:ph type="title"/>
          </p:nvPr>
        </p:nvSpPr>
        <p:spPr/>
        <p:txBody>
          <a:bodyPr/>
          <a:lstStyle/>
          <a:p>
            <a:r>
              <a:rPr lang="en-US" altLang="zh-CN" dirty="0"/>
              <a:t>Table of Contents</a:t>
            </a:r>
            <a:endParaRPr lang="zh-CN" altLang="en-US" dirty="0"/>
          </a:p>
        </p:txBody>
      </p:sp>
      <p:sp>
        <p:nvSpPr>
          <p:cNvPr id="3" name="内容占位符 2">
            <a:extLst>
              <a:ext uri="{FF2B5EF4-FFF2-40B4-BE49-F238E27FC236}">
                <a16:creationId xmlns:a16="http://schemas.microsoft.com/office/drawing/2014/main" id="{EECA268A-E511-428E-AA69-4D2FE5D5F253}"/>
              </a:ext>
            </a:extLst>
          </p:cNvPr>
          <p:cNvSpPr>
            <a:spLocks noGrp="1"/>
          </p:cNvSpPr>
          <p:nvPr>
            <p:ph idx="1"/>
          </p:nvPr>
        </p:nvSpPr>
        <p:spPr/>
        <p:txBody>
          <a:bodyPr/>
          <a:lstStyle/>
          <a:p>
            <a:r>
              <a:rPr lang="en-US" altLang="zh-CN" dirty="0">
                <a:solidFill>
                  <a:schemeClr val="bg1">
                    <a:lumMod val="75000"/>
                    <a:lumOff val="25000"/>
                  </a:schemeClr>
                </a:solidFill>
              </a:rPr>
              <a:t>Introduction</a:t>
            </a:r>
          </a:p>
          <a:p>
            <a:r>
              <a:rPr lang="en-US" altLang="zh-CN" dirty="0"/>
              <a:t>Methods</a:t>
            </a:r>
          </a:p>
          <a:p>
            <a:pPr lvl="1"/>
            <a:r>
              <a:rPr lang="en-US" altLang="zh-CN" dirty="0"/>
              <a:t>Program development</a:t>
            </a:r>
          </a:p>
          <a:p>
            <a:pPr lvl="1"/>
            <a:r>
              <a:rPr lang="en-US" altLang="zh-CN" dirty="0"/>
              <a:t>Analysis (I)</a:t>
            </a:r>
          </a:p>
          <a:p>
            <a:pPr lvl="1"/>
            <a:r>
              <a:rPr lang="en-US" altLang="zh-CN" dirty="0"/>
              <a:t>Analysis (II)</a:t>
            </a:r>
          </a:p>
          <a:p>
            <a:r>
              <a:rPr lang="en-US" altLang="zh-CN" dirty="0">
                <a:solidFill>
                  <a:schemeClr val="bg1">
                    <a:lumMod val="75000"/>
                    <a:lumOff val="25000"/>
                  </a:schemeClr>
                </a:solidFill>
              </a:rPr>
              <a:t>Results</a:t>
            </a:r>
          </a:p>
          <a:p>
            <a:r>
              <a:rPr lang="en-US" altLang="zh-CN" dirty="0">
                <a:solidFill>
                  <a:schemeClr val="bg1">
                    <a:lumMod val="75000"/>
                    <a:lumOff val="25000"/>
                  </a:schemeClr>
                </a:solidFill>
              </a:rPr>
              <a:t>Discussion</a:t>
            </a:r>
          </a:p>
          <a:p>
            <a:r>
              <a:rPr lang="en-US" altLang="zh-CN" dirty="0">
                <a:solidFill>
                  <a:schemeClr val="bg1">
                    <a:lumMod val="75000"/>
                    <a:lumOff val="25000"/>
                  </a:schemeClr>
                </a:solidFill>
              </a:rPr>
              <a:t>Conclusion</a:t>
            </a:r>
          </a:p>
          <a:p>
            <a:endParaRPr lang="en-US" altLang="zh-CN" dirty="0"/>
          </a:p>
          <a:p>
            <a:endParaRPr lang="zh-CN" altLang="en-US" dirty="0"/>
          </a:p>
        </p:txBody>
      </p:sp>
    </p:spTree>
    <p:extLst>
      <p:ext uri="{BB962C8B-B14F-4D97-AF65-F5344CB8AC3E}">
        <p14:creationId xmlns:p14="http://schemas.microsoft.com/office/powerpoint/2010/main" val="3407995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FAE2F-9BC6-47AD-8E4F-CF5E609F968F}"/>
              </a:ext>
            </a:extLst>
          </p:cNvPr>
          <p:cNvSpPr>
            <a:spLocks noGrp="1"/>
          </p:cNvSpPr>
          <p:nvPr>
            <p:ph type="title"/>
          </p:nvPr>
        </p:nvSpPr>
        <p:spPr/>
        <p:txBody>
          <a:bodyPr/>
          <a:lstStyle/>
          <a:p>
            <a:r>
              <a:rPr lang="en-US" altLang="zh-CN" dirty="0"/>
              <a:t>Program development</a:t>
            </a:r>
            <a:endParaRPr lang="zh-CN" altLang="en-US" dirty="0"/>
          </a:p>
        </p:txBody>
      </p:sp>
      <p:sp>
        <p:nvSpPr>
          <p:cNvPr id="3" name="内容占位符 2">
            <a:extLst>
              <a:ext uri="{FF2B5EF4-FFF2-40B4-BE49-F238E27FC236}">
                <a16:creationId xmlns:a16="http://schemas.microsoft.com/office/drawing/2014/main" id="{098DB04D-FF50-4CC7-8E80-745DF1D6C2F2}"/>
              </a:ext>
            </a:extLst>
          </p:cNvPr>
          <p:cNvSpPr>
            <a:spLocks noGrp="1"/>
          </p:cNvSpPr>
          <p:nvPr>
            <p:ph idx="1"/>
          </p:nvPr>
        </p:nvSpPr>
        <p:spPr/>
        <p:txBody>
          <a:bodyPr/>
          <a:lstStyle/>
          <a:p>
            <a:r>
              <a:rPr lang="en-US" altLang="zh-CN" dirty="0"/>
              <a:t>Step 1. Generate a tree structure</a:t>
            </a:r>
          </a:p>
          <a:p>
            <a:r>
              <a:rPr lang="en-US" altLang="zh-CN" dirty="0"/>
              <a:t>Step 2. Append projects belong to each user on the tree to a list</a:t>
            </a:r>
          </a:p>
          <a:p>
            <a:r>
              <a:rPr lang="en-US" altLang="zh-CN" dirty="0"/>
              <a:t>Step 3. Download all the projects</a:t>
            </a:r>
          </a:p>
          <a:p>
            <a:r>
              <a:rPr lang="en-US" altLang="zh-CN" dirty="0"/>
              <a:t>Step 4. Use command line script to gather info.</a:t>
            </a:r>
            <a:endParaRPr lang="zh-CN" altLang="en-US" dirty="0"/>
          </a:p>
        </p:txBody>
      </p:sp>
      <p:grpSp>
        <p:nvGrpSpPr>
          <p:cNvPr id="107" name="组合 106">
            <a:extLst>
              <a:ext uri="{FF2B5EF4-FFF2-40B4-BE49-F238E27FC236}">
                <a16:creationId xmlns:a16="http://schemas.microsoft.com/office/drawing/2014/main" id="{0D09D708-67CB-4A48-9252-544DA061C986}"/>
              </a:ext>
            </a:extLst>
          </p:cNvPr>
          <p:cNvGrpSpPr/>
          <p:nvPr/>
        </p:nvGrpSpPr>
        <p:grpSpPr>
          <a:xfrm>
            <a:off x="4492197" y="4489062"/>
            <a:ext cx="2965142" cy="1958532"/>
            <a:chOff x="421692" y="2343705"/>
            <a:chExt cx="2965142" cy="1958532"/>
          </a:xfrm>
        </p:grpSpPr>
        <p:grpSp>
          <p:nvGrpSpPr>
            <p:cNvPr id="56" name="组合 55">
              <a:extLst>
                <a:ext uri="{FF2B5EF4-FFF2-40B4-BE49-F238E27FC236}">
                  <a16:creationId xmlns:a16="http://schemas.microsoft.com/office/drawing/2014/main" id="{3443CEA0-A33D-479F-9102-DB25751C8586}"/>
                </a:ext>
              </a:extLst>
            </p:cNvPr>
            <p:cNvGrpSpPr/>
            <p:nvPr/>
          </p:nvGrpSpPr>
          <p:grpSpPr>
            <a:xfrm>
              <a:off x="949912" y="2343705"/>
              <a:ext cx="1473693" cy="703107"/>
              <a:chOff x="949912" y="2343705"/>
              <a:chExt cx="1473693" cy="703107"/>
            </a:xfrm>
          </p:grpSpPr>
          <p:sp>
            <p:nvSpPr>
              <p:cNvPr id="4" name="椭圆 3">
                <a:extLst>
                  <a:ext uri="{FF2B5EF4-FFF2-40B4-BE49-F238E27FC236}">
                    <a16:creationId xmlns:a16="http://schemas.microsoft.com/office/drawing/2014/main" id="{4372C75C-ACB5-4266-833D-867D66375287}"/>
                  </a:ext>
                </a:extLst>
              </p:cNvPr>
              <p:cNvSpPr/>
              <p:nvPr/>
            </p:nvSpPr>
            <p:spPr>
              <a:xfrm>
                <a:off x="1518082" y="2343705"/>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14C3BA6C-7490-4526-BF37-5BFEE610A6F0}"/>
                  </a:ext>
                </a:extLst>
              </p:cNvPr>
              <p:cNvSpPr/>
              <p:nvPr/>
            </p:nvSpPr>
            <p:spPr>
              <a:xfrm>
                <a:off x="1233997" y="2762727"/>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9A8A13CB-308B-4A43-B004-5FB1631FFDFF}"/>
                  </a:ext>
                </a:extLst>
              </p:cNvPr>
              <p:cNvSpPr/>
              <p:nvPr/>
            </p:nvSpPr>
            <p:spPr>
              <a:xfrm>
                <a:off x="1535838"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DA3F9F97-69C9-45B7-9D5F-07EA9B633EB6}"/>
                  </a:ext>
                </a:extLst>
              </p:cNvPr>
              <p:cNvSpPr/>
              <p:nvPr/>
            </p:nvSpPr>
            <p:spPr>
              <a:xfrm>
                <a:off x="1837679"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936BF88B-8C92-4AFD-AE56-79ACDFC9435C}"/>
                  </a:ext>
                </a:extLst>
              </p:cNvPr>
              <p:cNvSpPr/>
              <p:nvPr/>
            </p:nvSpPr>
            <p:spPr>
              <a:xfrm>
                <a:off x="2139520"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6E84714B-6F9B-4A2B-943F-376342759C49}"/>
                  </a:ext>
                </a:extLst>
              </p:cNvPr>
              <p:cNvSpPr/>
              <p:nvPr/>
            </p:nvSpPr>
            <p:spPr>
              <a:xfrm>
                <a:off x="949912"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B9E427DD-EFD7-4130-89B6-9ABA7344AA34}"/>
                  </a:ext>
                </a:extLst>
              </p:cNvPr>
              <p:cNvCxnSpPr/>
              <p:nvPr/>
            </p:nvCxnSpPr>
            <p:spPr>
              <a:xfrm flipH="1">
                <a:off x="1100833" y="2485747"/>
                <a:ext cx="559291"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3" name="直接连接符 12">
                <a:extLst>
                  <a:ext uri="{FF2B5EF4-FFF2-40B4-BE49-F238E27FC236}">
                    <a16:creationId xmlns:a16="http://schemas.microsoft.com/office/drawing/2014/main" id="{7D21648B-1C40-4D8D-A474-89CCC8AD570C}"/>
                  </a:ext>
                </a:extLst>
              </p:cNvPr>
              <p:cNvCxnSpPr/>
              <p:nvPr/>
            </p:nvCxnSpPr>
            <p:spPr>
              <a:xfrm flipH="1">
                <a:off x="1376039" y="2485747"/>
                <a:ext cx="284085"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4" name="直接连接符 13">
                <a:extLst>
                  <a:ext uri="{FF2B5EF4-FFF2-40B4-BE49-F238E27FC236}">
                    <a16:creationId xmlns:a16="http://schemas.microsoft.com/office/drawing/2014/main" id="{7FA96306-CDBA-4FA5-8BA8-6EA84F59005E}"/>
                  </a:ext>
                </a:extLst>
              </p:cNvPr>
              <p:cNvCxnSpPr>
                <a:cxnSpLocks/>
              </p:cNvCxnSpPr>
              <p:nvPr/>
            </p:nvCxnSpPr>
            <p:spPr>
              <a:xfrm>
                <a:off x="1651246" y="2503210"/>
                <a:ext cx="22935" cy="40155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7" name="直接连接符 16">
                <a:extLst>
                  <a:ext uri="{FF2B5EF4-FFF2-40B4-BE49-F238E27FC236}">
                    <a16:creationId xmlns:a16="http://schemas.microsoft.com/office/drawing/2014/main" id="{7EDC1CEF-2722-4820-912F-13DEBA5211E8}"/>
                  </a:ext>
                </a:extLst>
              </p:cNvPr>
              <p:cNvCxnSpPr>
                <a:cxnSpLocks/>
              </p:cNvCxnSpPr>
              <p:nvPr/>
            </p:nvCxnSpPr>
            <p:spPr>
              <a:xfrm>
                <a:off x="1651246" y="2494480"/>
                <a:ext cx="328475"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0" name="直接连接符 19">
                <a:extLst>
                  <a:ext uri="{FF2B5EF4-FFF2-40B4-BE49-F238E27FC236}">
                    <a16:creationId xmlns:a16="http://schemas.microsoft.com/office/drawing/2014/main" id="{7EB7D969-87B3-49E5-A21C-452FDBE7019D}"/>
                  </a:ext>
                </a:extLst>
              </p:cNvPr>
              <p:cNvCxnSpPr>
                <a:cxnSpLocks/>
              </p:cNvCxnSpPr>
              <p:nvPr/>
            </p:nvCxnSpPr>
            <p:spPr>
              <a:xfrm>
                <a:off x="1651246" y="2484935"/>
                <a:ext cx="630316" cy="419833"/>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grpSp>
        <p:grpSp>
          <p:nvGrpSpPr>
            <p:cNvPr id="57" name="组合 56">
              <a:extLst>
                <a:ext uri="{FF2B5EF4-FFF2-40B4-BE49-F238E27FC236}">
                  <a16:creationId xmlns:a16="http://schemas.microsoft.com/office/drawing/2014/main" id="{25DE994A-F516-47EB-A982-48A891A3B410}"/>
                </a:ext>
              </a:extLst>
            </p:cNvPr>
            <p:cNvGrpSpPr/>
            <p:nvPr/>
          </p:nvGrpSpPr>
          <p:grpSpPr>
            <a:xfrm>
              <a:off x="1571349" y="2762726"/>
              <a:ext cx="1473693" cy="703107"/>
              <a:chOff x="949912" y="2343705"/>
              <a:chExt cx="1473693" cy="703107"/>
            </a:xfrm>
          </p:grpSpPr>
          <p:sp>
            <p:nvSpPr>
              <p:cNvPr id="58" name="椭圆 57">
                <a:extLst>
                  <a:ext uri="{FF2B5EF4-FFF2-40B4-BE49-F238E27FC236}">
                    <a16:creationId xmlns:a16="http://schemas.microsoft.com/office/drawing/2014/main" id="{C1ED3AC8-AF46-48B1-A3CE-C5A9A9D5D8D8}"/>
                  </a:ext>
                </a:extLst>
              </p:cNvPr>
              <p:cNvSpPr/>
              <p:nvPr/>
            </p:nvSpPr>
            <p:spPr>
              <a:xfrm>
                <a:off x="1518082" y="2343705"/>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1986E4B7-0974-483F-A9A5-81122E071851}"/>
                  </a:ext>
                </a:extLst>
              </p:cNvPr>
              <p:cNvSpPr/>
              <p:nvPr/>
            </p:nvSpPr>
            <p:spPr>
              <a:xfrm>
                <a:off x="1233997" y="2762727"/>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E7A05CAF-EC5F-4F32-8881-D3943FCDB6F1}"/>
                  </a:ext>
                </a:extLst>
              </p:cNvPr>
              <p:cNvSpPr/>
              <p:nvPr/>
            </p:nvSpPr>
            <p:spPr>
              <a:xfrm>
                <a:off x="1535838"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E1231CE6-9D82-4CCE-AAB3-2579BBC86DC7}"/>
                  </a:ext>
                </a:extLst>
              </p:cNvPr>
              <p:cNvSpPr/>
              <p:nvPr/>
            </p:nvSpPr>
            <p:spPr>
              <a:xfrm>
                <a:off x="1837679"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621EE566-1E72-4095-B21A-FCCDF7AADF1D}"/>
                  </a:ext>
                </a:extLst>
              </p:cNvPr>
              <p:cNvSpPr/>
              <p:nvPr/>
            </p:nvSpPr>
            <p:spPr>
              <a:xfrm>
                <a:off x="2139520"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887D687D-AB5D-4026-BC13-217CBC455B92}"/>
                  </a:ext>
                </a:extLst>
              </p:cNvPr>
              <p:cNvSpPr/>
              <p:nvPr/>
            </p:nvSpPr>
            <p:spPr>
              <a:xfrm>
                <a:off x="949912"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64" name="直接连接符 63">
                <a:extLst>
                  <a:ext uri="{FF2B5EF4-FFF2-40B4-BE49-F238E27FC236}">
                    <a16:creationId xmlns:a16="http://schemas.microsoft.com/office/drawing/2014/main" id="{01AD6AF7-DB82-4EAE-AE05-2187F6802A1C}"/>
                  </a:ext>
                </a:extLst>
              </p:cNvPr>
              <p:cNvCxnSpPr/>
              <p:nvPr/>
            </p:nvCxnSpPr>
            <p:spPr>
              <a:xfrm flipH="1">
                <a:off x="1100833" y="2485747"/>
                <a:ext cx="559291"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65" name="直接连接符 64">
                <a:extLst>
                  <a:ext uri="{FF2B5EF4-FFF2-40B4-BE49-F238E27FC236}">
                    <a16:creationId xmlns:a16="http://schemas.microsoft.com/office/drawing/2014/main" id="{0E1440CE-A75A-41A3-9D3D-DC89EEFBE281}"/>
                  </a:ext>
                </a:extLst>
              </p:cNvPr>
              <p:cNvCxnSpPr/>
              <p:nvPr/>
            </p:nvCxnSpPr>
            <p:spPr>
              <a:xfrm flipH="1">
                <a:off x="1376039" y="2485747"/>
                <a:ext cx="284085"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66" name="直接连接符 65">
                <a:extLst>
                  <a:ext uri="{FF2B5EF4-FFF2-40B4-BE49-F238E27FC236}">
                    <a16:creationId xmlns:a16="http://schemas.microsoft.com/office/drawing/2014/main" id="{2A1B10CF-25E6-449E-AEB3-AA9C6D4B7587}"/>
                  </a:ext>
                </a:extLst>
              </p:cNvPr>
              <p:cNvCxnSpPr>
                <a:cxnSpLocks/>
              </p:cNvCxnSpPr>
              <p:nvPr/>
            </p:nvCxnSpPr>
            <p:spPr>
              <a:xfrm>
                <a:off x="1651246" y="2503210"/>
                <a:ext cx="22935" cy="40155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67" name="直接连接符 66">
                <a:extLst>
                  <a:ext uri="{FF2B5EF4-FFF2-40B4-BE49-F238E27FC236}">
                    <a16:creationId xmlns:a16="http://schemas.microsoft.com/office/drawing/2014/main" id="{775CA98D-F223-43AC-ADB9-DDBE99EAE257}"/>
                  </a:ext>
                </a:extLst>
              </p:cNvPr>
              <p:cNvCxnSpPr>
                <a:cxnSpLocks/>
              </p:cNvCxnSpPr>
              <p:nvPr/>
            </p:nvCxnSpPr>
            <p:spPr>
              <a:xfrm>
                <a:off x="1651246" y="2494480"/>
                <a:ext cx="328475"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68" name="直接连接符 67">
                <a:extLst>
                  <a:ext uri="{FF2B5EF4-FFF2-40B4-BE49-F238E27FC236}">
                    <a16:creationId xmlns:a16="http://schemas.microsoft.com/office/drawing/2014/main" id="{76058F7F-3727-4FF3-B44D-72CFF8E0784E}"/>
                  </a:ext>
                </a:extLst>
              </p:cNvPr>
              <p:cNvCxnSpPr>
                <a:cxnSpLocks/>
              </p:cNvCxnSpPr>
              <p:nvPr/>
            </p:nvCxnSpPr>
            <p:spPr>
              <a:xfrm>
                <a:off x="1651246" y="2484935"/>
                <a:ext cx="630316" cy="419833"/>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grpSp>
        <p:grpSp>
          <p:nvGrpSpPr>
            <p:cNvPr id="69" name="组合 68">
              <a:extLst>
                <a:ext uri="{FF2B5EF4-FFF2-40B4-BE49-F238E27FC236}">
                  <a16:creationId xmlns:a16="http://schemas.microsoft.com/office/drawing/2014/main" id="{F1169AF2-24D8-492C-84B7-FB542EABC507}"/>
                </a:ext>
              </a:extLst>
            </p:cNvPr>
            <p:cNvGrpSpPr/>
            <p:nvPr/>
          </p:nvGrpSpPr>
          <p:grpSpPr>
            <a:xfrm>
              <a:off x="1003179" y="3179964"/>
              <a:ext cx="1473693" cy="703107"/>
              <a:chOff x="949912" y="2343705"/>
              <a:chExt cx="1473693" cy="703107"/>
            </a:xfrm>
          </p:grpSpPr>
          <p:sp>
            <p:nvSpPr>
              <p:cNvPr id="70" name="椭圆 69">
                <a:extLst>
                  <a:ext uri="{FF2B5EF4-FFF2-40B4-BE49-F238E27FC236}">
                    <a16:creationId xmlns:a16="http://schemas.microsoft.com/office/drawing/2014/main" id="{5EA4C199-F3ED-4101-9B7A-CEEFDBA5908F}"/>
                  </a:ext>
                </a:extLst>
              </p:cNvPr>
              <p:cNvSpPr/>
              <p:nvPr/>
            </p:nvSpPr>
            <p:spPr>
              <a:xfrm>
                <a:off x="1518082" y="2343705"/>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19BE78CB-39AB-4266-BD2A-29D5B589C4C7}"/>
                  </a:ext>
                </a:extLst>
              </p:cNvPr>
              <p:cNvSpPr/>
              <p:nvPr/>
            </p:nvSpPr>
            <p:spPr>
              <a:xfrm>
                <a:off x="1233997" y="2762727"/>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5C71266D-15E1-4E68-80C8-0D5F55DE3F29}"/>
                  </a:ext>
                </a:extLst>
              </p:cNvPr>
              <p:cNvSpPr/>
              <p:nvPr/>
            </p:nvSpPr>
            <p:spPr>
              <a:xfrm>
                <a:off x="1535838"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689FCFAE-4098-45CE-B462-2CE1F54F7C63}"/>
                  </a:ext>
                </a:extLst>
              </p:cNvPr>
              <p:cNvSpPr/>
              <p:nvPr/>
            </p:nvSpPr>
            <p:spPr>
              <a:xfrm>
                <a:off x="1837679"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E0313334-7367-4237-A76D-869EECD0F24F}"/>
                  </a:ext>
                </a:extLst>
              </p:cNvPr>
              <p:cNvSpPr/>
              <p:nvPr/>
            </p:nvSpPr>
            <p:spPr>
              <a:xfrm>
                <a:off x="2139520"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83B5122D-E552-4643-996A-28AF6064B9BA}"/>
                  </a:ext>
                </a:extLst>
              </p:cNvPr>
              <p:cNvSpPr/>
              <p:nvPr/>
            </p:nvSpPr>
            <p:spPr>
              <a:xfrm>
                <a:off x="949912"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6" name="直接连接符 75">
                <a:extLst>
                  <a:ext uri="{FF2B5EF4-FFF2-40B4-BE49-F238E27FC236}">
                    <a16:creationId xmlns:a16="http://schemas.microsoft.com/office/drawing/2014/main" id="{B0C42761-ED98-46FA-AB0D-51BEF0C715E3}"/>
                  </a:ext>
                </a:extLst>
              </p:cNvPr>
              <p:cNvCxnSpPr/>
              <p:nvPr/>
            </p:nvCxnSpPr>
            <p:spPr>
              <a:xfrm flipH="1">
                <a:off x="1100833" y="2485747"/>
                <a:ext cx="559291"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77" name="直接连接符 76">
                <a:extLst>
                  <a:ext uri="{FF2B5EF4-FFF2-40B4-BE49-F238E27FC236}">
                    <a16:creationId xmlns:a16="http://schemas.microsoft.com/office/drawing/2014/main" id="{2696601B-7002-4297-A6A3-D5232F5AFB7C}"/>
                  </a:ext>
                </a:extLst>
              </p:cNvPr>
              <p:cNvCxnSpPr/>
              <p:nvPr/>
            </p:nvCxnSpPr>
            <p:spPr>
              <a:xfrm flipH="1">
                <a:off x="1376039" y="2485747"/>
                <a:ext cx="284085"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78" name="直接连接符 77">
                <a:extLst>
                  <a:ext uri="{FF2B5EF4-FFF2-40B4-BE49-F238E27FC236}">
                    <a16:creationId xmlns:a16="http://schemas.microsoft.com/office/drawing/2014/main" id="{654A2B36-3D8A-448C-B948-3A8C10EC67B8}"/>
                  </a:ext>
                </a:extLst>
              </p:cNvPr>
              <p:cNvCxnSpPr>
                <a:cxnSpLocks/>
              </p:cNvCxnSpPr>
              <p:nvPr/>
            </p:nvCxnSpPr>
            <p:spPr>
              <a:xfrm>
                <a:off x="1651246" y="2503210"/>
                <a:ext cx="22935" cy="40155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79" name="直接连接符 78">
                <a:extLst>
                  <a:ext uri="{FF2B5EF4-FFF2-40B4-BE49-F238E27FC236}">
                    <a16:creationId xmlns:a16="http://schemas.microsoft.com/office/drawing/2014/main" id="{02C047B8-B14C-4985-9827-445E92C8C04E}"/>
                  </a:ext>
                </a:extLst>
              </p:cNvPr>
              <p:cNvCxnSpPr>
                <a:cxnSpLocks/>
              </p:cNvCxnSpPr>
              <p:nvPr/>
            </p:nvCxnSpPr>
            <p:spPr>
              <a:xfrm>
                <a:off x="1651246" y="2494480"/>
                <a:ext cx="328475"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80" name="直接连接符 79">
                <a:extLst>
                  <a:ext uri="{FF2B5EF4-FFF2-40B4-BE49-F238E27FC236}">
                    <a16:creationId xmlns:a16="http://schemas.microsoft.com/office/drawing/2014/main" id="{C6ADFA6E-B91C-4E0A-8E6A-F88826BAA9C5}"/>
                  </a:ext>
                </a:extLst>
              </p:cNvPr>
              <p:cNvCxnSpPr>
                <a:cxnSpLocks/>
              </p:cNvCxnSpPr>
              <p:nvPr/>
            </p:nvCxnSpPr>
            <p:spPr>
              <a:xfrm>
                <a:off x="1651246" y="2484935"/>
                <a:ext cx="630316" cy="419833"/>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grpSp>
        <p:grpSp>
          <p:nvGrpSpPr>
            <p:cNvPr id="81" name="组合 80">
              <a:extLst>
                <a:ext uri="{FF2B5EF4-FFF2-40B4-BE49-F238E27FC236}">
                  <a16:creationId xmlns:a16="http://schemas.microsoft.com/office/drawing/2014/main" id="{341BF315-25D3-4D7A-9443-C417DBBEB671}"/>
                </a:ext>
              </a:extLst>
            </p:cNvPr>
            <p:cNvGrpSpPr/>
            <p:nvPr/>
          </p:nvGrpSpPr>
          <p:grpSpPr>
            <a:xfrm>
              <a:off x="421692" y="3597202"/>
              <a:ext cx="1473693" cy="703107"/>
              <a:chOff x="949912" y="2343705"/>
              <a:chExt cx="1473693" cy="703107"/>
            </a:xfrm>
          </p:grpSpPr>
          <p:sp>
            <p:nvSpPr>
              <p:cNvPr id="82" name="椭圆 81">
                <a:extLst>
                  <a:ext uri="{FF2B5EF4-FFF2-40B4-BE49-F238E27FC236}">
                    <a16:creationId xmlns:a16="http://schemas.microsoft.com/office/drawing/2014/main" id="{F59E982C-31E7-4CCD-BB09-4ED0227A8625}"/>
                  </a:ext>
                </a:extLst>
              </p:cNvPr>
              <p:cNvSpPr/>
              <p:nvPr/>
            </p:nvSpPr>
            <p:spPr>
              <a:xfrm>
                <a:off x="1518082" y="2343705"/>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09FDE141-1727-4484-AE96-41648EA6523A}"/>
                  </a:ext>
                </a:extLst>
              </p:cNvPr>
              <p:cNvSpPr/>
              <p:nvPr/>
            </p:nvSpPr>
            <p:spPr>
              <a:xfrm>
                <a:off x="1233997" y="2762727"/>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6A5A6067-A6DE-4042-A31B-0101BE032D1E}"/>
                  </a:ext>
                </a:extLst>
              </p:cNvPr>
              <p:cNvSpPr/>
              <p:nvPr/>
            </p:nvSpPr>
            <p:spPr>
              <a:xfrm>
                <a:off x="1535838"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53A8DA1C-6CBC-44E7-AD4C-8BB409121458}"/>
                  </a:ext>
                </a:extLst>
              </p:cNvPr>
              <p:cNvSpPr/>
              <p:nvPr/>
            </p:nvSpPr>
            <p:spPr>
              <a:xfrm>
                <a:off x="1837679"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3CCAEBB5-E750-4882-BC54-7884F2AF8890}"/>
                  </a:ext>
                </a:extLst>
              </p:cNvPr>
              <p:cNvSpPr/>
              <p:nvPr/>
            </p:nvSpPr>
            <p:spPr>
              <a:xfrm>
                <a:off x="2139520"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F9CB8890-64F8-4B3A-AC9C-DC7A5AAFA62F}"/>
                  </a:ext>
                </a:extLst>
              </p:cNvPr>
              <p:cNvSpPr/>
              <p:nvPr/>
            </p:nvSpPr>
            <p:spPr>
              <a:xfrm>
                <a:off x="949912"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88" name="直接连接符 87">
                <a:extLst>
                  <a:ext uri="{FF2B5EF4-FFF2-40B4-BE49-F238E27FC236}">
                    <a16:creationId xmlns:a16="http://schemas.microsoft.com/office/drawing/2014/main" id="{4891FCB0-A213-4A13-9873-1FFD36F69DF3}"/>
                  </a:ext>
                </a:extLst>
              </p:cNvPr>
              <p:cNvCxnSpPr/>
              <p:nvPr/>
            </p:nvCxnSpPr>
            <p:spPr>
              <a:xfrm flipH="1">
                <a:off x="1100833" y="2485747"/>
                <a:ext cx="559291"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89" name="直接连接符 88">
                <a:extLst>
                  <a:ext uri="{FF2B5EF4-FFF2-40B4-BE49-F238E27FC236}">
                    <a16:creationId xmlns:a16="http://schemas.microsoft.com/office/drawing/2014/main" id="{2FE65685-94E3-4651-AF4F-2C185F73B0E3}"/>
                  </a:ext>
                </a:extLst>
              </p:cNvPr>
              <p:cNvCxnSpPr/>
              <p:nvPr/>
            </p:nvCxnSpPr>
            <p:spPr>
              <a:xfrm flipH="1">
                <a:off x="1376039" y="2485747"/>
                <a:ext cx="284085"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90" name="直接连接符 89">
                <a:extLst>
                  <a:ext uri="{FF2B5EF4-FFF2-40B4-BE49-F238E27FC236}">
                    <a16:creationId xmlns:a16="http://schemas.microsoft.com/office/drawing/2014/main" id="{53329EF5-1BAF-4789-B74C-7368BCE6B515}"/>
                  </a:ext>
                </a:extLst>
              </p:cNvPr>
              <p:cNvCxnSpPr>
                <a:cxnSpLocks/>
              </p:cNvCxnSpPr>
              <p:nvPr/>
            </p:nvCxnSpPr>
            <p:spPr>
              <a:xfrm>
                <a:off x="1651246" y="2503210"/>
                <a:ext cx="22935" cy="40155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91" name="直接连接符 90">
                <a:extLst>
                  <a:ext uri="{FF2B5EF4-FFF2-40B4-BE49-F238E27FC236}">
                    <a16:creationId xmlns:a16="http://schemas.microsoft.com/office/drawing/2014/main" id="{7560B516-FC37-48AF-BD78-C0BA438A44B0}"/>
                  </a:ext>
                </a:extLst>
              </p:cNvPr>
              <p:cNvCxnSpPr>
                <a:cxnSpLocks/>
              </p:cNvCxnSpPr>
              <p:nvPr/>
            </p:nvCxnSpPr>
            <p:spPr>
              <a:xfrm>
                <a:off x="1651246" y="2494480"/>
                <a:ext cx="328475"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92" name="直接连接符 91">
                <a:extLst>
                  <a:ext uri="{FF2B5EF4-FFF2-40B4-BE49-F238E27FC236}">
                    <a16:creationId xmlns:a16="http://schemas.microsoft.com/office/drawing/2014/main" id="{3D978312-7E55-45A5-83A1-FA1C82088AD4}"/>
                  </a:ext>
                </a:extLst>
              </p:cNvPr>
              <p:cNvCxnSpPr>
                <a:cxnSpLocks/>
              </p:cNvCxnSpPr>
              <p:nvPr/>
            </p:nvCxnSpPr>
            <p:spPr>
              <a:xfrm>
                <a:off x="1651246" y="2484935"/>
                <a:ext cx="630316" cy="419833"/>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grpSp>
        <p:grpSp>
          <p:nvGrpSpPr>
            <p:cNvPr id="93" name="组合 92">
              <a:extLst>
                <a:ext uri="{FF2B5EF4-FFF2-40B4-BE49-F238E27FC236}">
                  <a16:creationId xmlns:a16="http://schemas.microsoft.com/office/drawing/2014/main" id="{1AB7A7C2-99C6-4BF9-9588-AE09D9A0A91D}"/>
                </a:ext>
              </a:extLst>
            </p:cNvPr>
            <p:cNvGrpSpPr/>
            <p:nvPr/>
          </p:nvGrpSpPr>
          <p:grpSpPr>
            <a:xfrm>
              <a:off x="1913141" y="3599130"/>
              <a:ext cx="1473693" cy="703107"/>
              <a:chOff x="949912" y="2343705"/>
              <a:chExt cx="1473693" cy="703107"/>
            </a:xfrm>
          </p:grpSpPr>
          <p:sp>
            <p:nvSpPr>
              <p:cNvPr id="94" name="椭圆 93">
                <a:extLst>
                  <a:ext uri="{FF2B5EF4-FFF2-40B4-BE49-F238E27FC236}">
                    <a16:creationId xmlns:a16="http://schemas.microsoft.com/office/drawing/2014/main" id="{91E22226-DF42-411B-8B85-3E75739D94E4}"/>
                  </a:ext>
                </a:extLst>
              </p:cNvPr>
              <p:cNvSpPr/>
              <p:nvPr/>
            </p:nvSpPr>
            <p:spPr>
              <a:xfrm>
                <a:off x="1518082" y="2343705"/>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51586C33-B502-415D-916E-8DDE29EE38F8}"/>
                  </a:ext>
                </a:extLst>
              </p:cNvPr>
              <p:cNvSpPr/>
              <p:nvPr/>
            </p:nvSpPr>
            <p:spPr>
              <a:xfrm>
                <a:off x="1233997" y="2762727"/>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4C7DBA4B-8755-4BC6-B507-0EDFC4619EA9}"/>
                  </a:ext>
                </a:extLst>
              </p:cNvPr>
              <p:cNvSpPr/>
              <p:nvPr/>
            </p:nvSpPr>
            <p:spPr>
              <a:xfrm>
                <a:off x="1535838"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7" name="椭圆 96">
                <a:extLst>
                  <a:ext uri="{FF2B5EF4-FFF2-40B4-BE49-F238E27FC236}">
                    <a16:creationId xmlns:a16="http://schemas.microsoft.com/office/drawing/2014/main" id="{339A7F35-C13D-420D-BB56-D6B923374252}"/>
                  </a:ext>
                </a:extLst>
              </p:cNvPr>
              <p:cNvSpPr/>
              <p:nvPr/>
            </p:nvSpPr>
            <p:spPr>
              <a:xfrm>
                <a:off x="1837679"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8" name="椭圆 97">
                <a:extLst>
                  <a:ext uri="{FF2B5EF4-FFF2-40B4-BE49-F238E27FC236}">
                    <a16:creationId xmlns:a16="http://schemas.microsoft.com/office/drawing/2014/main" id="{00C63267-6EEC-42D6-AEFF-52EC2B7D5BD5}"/>
                  </a:ext>
                </a:extLst>
              </p:cNvPr>
              <p:cNvSpPr/>
              <p:nvPr/>
            </p:nvSpPr>
            <p:spPr>
              <a:xfrm>
                <a:off x="2139520"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29652E69-311D-4CA8-B1A7-5B667E42D098}"/>
                  </a:ext>
                </a:extLst>
              </p:cNvPr>
              <p:cNvSpPr/>
              <p:nvPr/>
            </p:nvSpPr>
            <p:spPr>
              <a:xfrm>
                <a:off x="949912"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00" name="直接连接符 99">
                <a:extLst>
                  <a:ext uri="{FF2B5EF4-FFF2-40B4-BE49-F238E27FC236}">
                    <a16:creationId xmlns:a16="http://schemas.microsoft.com/office/drawing/2014/main" id="{6D9E2E3E-6193-4B7F-9C75-83F4BB8AD5A4}"/>
                  </a:ext>
                </a:extLst>
              </p:cNvPr>
              <p:cNvCxnSpPr/>
              <p:nvPr/>
            </p:nvCxnSpPr>
            <p:spPr>
              <a:xfrm flipH="1">
                <a:off x="1100833" y="2485747"/>
                <a:ext cx="559291"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01" name="直接连接符 100">
                <a:extLst>
                  <a:ext uri="{FF2B5EF4-FFF2-40B4-BE49-F238E27FC236}">
                    <a16:creationId xmlns:a16="http://schemas.microsoft.com/office/drawing/2014/main" id="{E67F3CBD-783B-4295-9819-63357DDBF924}"/>
                  </a:ext>
                </a:extLst>
              </p:cNvPr>
              <p:cNvCxnSpPr/>
              <p:nvPr/>
            </p:nvCxnSpPr>
            <p:spPr>
              <a:xfrm flipH="1">
                <a:off x="1376039" y="2485747"/>
                <a:ext cx="284085"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02" name="直接连接符 101">
                <a:extLst>
                  <a:ext uri="{FF2B5EF4-FFF2-40B4-BE49-F238E27FC236}">
                    <a16:creationId xmlns:a16="http://schemas.microsoft.com/office/drawing/2014/main" id="{F298E184-3923-4DDE-A70B-00B01703B761}"/>
                  </a:ext>
                </a:extLst>
              </p:cNvPr>
              <p:cNvCxnSpPr>
                <a:cxnSpLocks/>
              </p:cNvCxnSpPr>
              <p:nvPr/>
            </p:nvCxnSpPr>
            <p:spPr>
              <a:xfrm>
                <a:off x="1651246" y="2503210"/>
                <a:ext cx="22935" cy="40155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03" name="直接连接符 102">
                <a:extLst>
                  <a:ext uri="{FF2B5EF4-FFF2-40B4-BE49-F238E27FC236}">
                    <a16:creationId xmlns:a16="http://schemas.microsoft.com/office/drawing/2014/main" id="{2BB667E0-CBBB-4877-9359-096179727007}"/>
                  </a:ext>
                </a:extLst>
              </p:cNvPr>
              <p:cNvCxnSpPr>
                <a:cxnSpLocks/>
              </p:cNvCxnSpPr>
              <p:nvPr/>
            </p:nvCxnSpPr>
            <p:spPr>
              <a:xfrm>
                <a:off x="1651246" y="2494480"/>
                <a:ext cx="328475"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04" name="直接连接符 103">
                <a:extLst>
                  <a:ext uri="{FF2B5EF4-FFF2-40B4-BE49-F238E27FC236}">
                    <a16:creationId xmlns:a16="http://schemas.microsoft.com/office/drawing/2014/main" id="{01C46C59-D4D0-40B1-8D55-4714EE2E5090}"/>
                  </a:ext>
                </a:extLst>
              </p:cNvPr>
              <p:cNvCxnSpPr>
                <a:cxnSpLocks/>
              </p:cNvCxnSpPr>
              <p:nvPr/>
            </p:nvCxnSpPr>
            <p:spPr>
              <a:xfrm>
                <a:off x="1651246" y="2484935"/>
                <a:ext cx="630316" cy="419833"/>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grpSp>
        <p:cxnSp>
          <p:nvCxnSpPr>
            <p:cNvPr id="106" name="直接连接符 105">
              <a:extLst>
                <a:ext uri="{FF2B5EF4-FFF2-40B4-BE49-F238E27FC236}">
                  <a16:creationId xmlns:a16="http://schemas.microsoft.com/office/drawing/2014/main" id="{CDF4E763-835D-428B-9006-1313793F1CDF}"/>
                </a:ext>
              </a:extLst>
            </p:cNvPr>
            <p:cNvCxnSpPr/>
            <p:nvPr/>
          </p:nvCxnSpPr>
          <p:spPr>
            <a:xfrm>
              <a:off x="1703772" y="3330739"/>
              <a:ext cx="896644" cy="40333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grpSp>
      <p:grpSp>
        <p:nvGrpSpPr>
          <p:cNvPr id="268" name="组合 267">
            <a:extLst>
              <a:ext uri="{FF2B5EF4-FFF2-40B4-BE49-F238E27FC236}">
                <a16:creationId xmlns:a16="http://schemas.microsoft.com/office/drawing/2014/main" id="{89498390-4FBA-4DE6-B462-D3F879453AF6}"/>
              </a:ext>
            </a:extLst>
          </p:cNvPr>
          <p:cNvGrpSpPr/>
          <p:nvPr/>
        </p:nvGrpSpPr>
        <p:grpSpPr>
          <a:xfrm>
            <a:off x="8083140" y="4471132"/>
            <a:ext cx="3691328" cy="2185289"/>
            <a:chOff x="4726977" y="3577327"/>
            <a:chExt cx="3691328" cy="2185289"/>
          </a:xfrm>
        </p:grpSpPr>
        <p:grpSp>
          <p:nvGrpSpPr>
            <p:cNvPr id="126" name="组合 125">
              <a:extLst>
                <a:ext uri="{FF2B5EF4-FFF2-40B4-BE49-F238E27FC236}">
                  <a16:creationId xmlns:a16="http://schemas.microsoft.com/office/drawing/2014/main" id="{52222143-5C48-48D0-8FF2-EDDA9E2CE029}"/>
                </a:ext>
              </a:extLst>
            </p:cNvPr>
            <p:cNvGrpSpPr/>
            <p:nvPr/>
          </p:nvGrpSpPr>
          <p:grpSpPr>
            <a:xfrm>
              <a:off x="4849977" y="3694802"/>
              <a:ext cx="2965142" cy="1958532"/>
              <a:chOff x="421692" y="2343705"/>
              <a:chExt cx="2965142" cy="1958532"/>
            </a:xfrm>
          </p:grpSpPr>
          <p:grpSp>
            <p:nvGrpSpPr>
              <p:cNvPr id="127" name="组合 126">
                <a:extLst>
                  <a:ext uri="{FF2B5EF4-FFF2-40B4-BE49-F238E27FC236}">
                    <a16:creationId xmlns:a16="http://schemas.microsoft.com/office/drawing/2014/main" id="{DEDBE164-C220-4100-93BD-5012493091B1}"/>
                  </a:ext>
                </a:extLst>
              </p:cNvPr>
              <p:cNvGrpSpPr/>
              <p:nvPr/>
            </p:nvGrpSpPr>
            <p:grpSpPr>
              <a:xfrm>
                <a:off x="949912" y="2343705"/>
                <a:ext cx="1473693" cy="703107"/>
                <a:chOff x="949912" y="2343705"/>
                <a:chExt cx="1473693" cy="703107"/>
              </a:xfrm>
            </p:grpSpPr>
            <p:sp>
              <p:nvSpPr>
                <p:cNvPr id="177" name="椭圆 176">
                  <a:extLst>
                    <a:ext uri="{FF2B5EF4-FFF2-40B4-BE49-F238E27FC236}">
                      <a16:creationId xmlns:a16="http://schemas.microsoft.com/office/drawing/2014/main" id="{A7D6C1F3-E52A-4338-8DCF-9E1874AF1FF1}"/>
                    </a:ext>
                  </a:extLst>
                </p:cNvPr>
                <p:cNvSpPr/>
                <p:nvPr/>
              </p:nvSpPr>
              <p:spPr>
                <a:xfrm>
                  <a:off x="1518082" y="2343705"/>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78" name="椭圆 177">
                  <a:extLst>
                    <a:ext uri="{FF2B5EF4-FFF2-40B4-BE49-F238E27FC236}">
                      <a16:creationId xmlns:a16="http://schemas.microsoft.com/office/drawing/2014/main" id="{317E1922-D4B1-4EEE-9293-2B0112C911C7}"/>
                    </a:ext>
                  </a:extLst>
                </p:cNvPr>
                <p:cNvSpPr/>
                <p:nvPr/>
              </p:nvSpPr>
              <p:spPr>
                <a:xfrm>
                  <a:off x="1233997" y="2762727"/>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79" name="椭圆 178">
                  <a:extLst>
                    <a:ext uri="{FF2B5EF4-FFF2-40B4-BE49-F238E27FC236}">
                      <a16:creationId xmlns:a16="http://schemas.microsoft.com/office/drawing/2014/main" id="{D9963F2C-1F6B-49A8-AC4C-BB9D07D3C221}"/>
                    </a:ext>
                  </a:extLst>
                </p:cNvPr>
                <p:cNvSpPr/>
                <p:nvPr/>
              </p:nvSpPr>
              <p:spPr>
                <a:xfrm>
                  <a:off x="1535838"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0" name="椭圆 179">
                  <a:extLst>
                    <a:ext uri="{FF2B5EF4-FFF2-40B4-BE49-F238E27FC236}">
                      <a16:creationId xmlns:a16="http://schemas.microsoft.com/office/drawing/2014/main" id="{591286A0-F87A-459E-8930-A02E522A1100}"/>
                    </a:ext>
                  </a:extLst>
                </p:cNvPr>
                <p:cNvSpPr/>
                <p:nvPr/>
              </p:nvSpPr>
              <p:spPr>
                <a:xfrm>
                  <a:off x="1837679"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1" name="椭圆 180">
                  <a:extLst>
                    <a:ext uri="{FF2B5EF4-FFF2-40B4-BE49-F238E27FC236}">
                      <a16:creationId xmlns:a16="http://schemas.microsoft.com/office/drawing/2014/main" id="{0E96CB48-A34E-444A-87DB-0F3C55B8C6B0}"/>
                    </a:ext>
                  </a:extLst>
                </p:cNvPr>
                <p:cNvSpPr/>
                <p:nvPr/>
              </p:nvSpPr>
              <p:spPr>
                <a:xfrm>
                  <a:off x="2139520"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2" name="椭圆 181">
                  <a:extLst>
                    <a:ext uri="{FF2B5EF4-FFF2-40B4-BE49-F238E27FC236}">
                      <a16:creationId xmlns:a16="http://schemas.microsoft.com/office/drawing/2014/main" id="{BF8A5CD7-D182-4E0C-B729-BDEED90779CB}"/>
                    </a:ext>
                  </a:extLst>
                </p:cNvPr>
                <p:cNvSpPr/>
                <p:nvPr/>
              </p:nvSpPr>
              <p:spPr>
                <a:xfrm>
                  <a:off x="949912"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83" name="直接连接符 182">
                  <a:extLst>
                    <a:ext uri="{FF2B5EF4-FFF2-40B4-BE49-F238E27FC236}">
                      <a16:creationId xmlns:a16="http://schemas.microsoft.com/office/drawing/2014/main" id="{DEAE5BED-9380-43D0-A76F-704A663AD8E4}"/>
                    </a:ext>
                  </a:extLst>
                </p:cNvPr>
                <p:cNvCxnSpPr/>
                <p:nvPr/>
              </p:nvCxnSpPr>
              <p:spPr>
                <a:xfrm flipH="1">
                  <a:off x="1100833" y="2485747"/>
                  <a:ext cx="559291"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84" name="直接连接符 183">
                  <a:extLst>
                    <a:ext uri="{FF2B5EF4-FFF2-40B4-BE49-F238E27FC236}">
                      <a16:creationId xmlns:a16="http://schemas.microsoft.com/office/drawing/2014/main" id="{550157F6-81F5-4572-A306-07B58D0EB2C7}"/>
                    </a:ext>
                  </a:extLst>
                </p:cNvPr>
                <p:cNvCxnSpPr/>
                <p:nvPr/>
              </p:nvCxnSpPr>
              <p:spPr>
                <a:xfrm flipH="1">
                  <a:off x="1376039" y="2485747"/>
                  <a:ext cx="284085"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85" name="直接连接符 184">
                  <a:extLst>
                    <a:ext uri="{FF2B5EF4-FFF2-40B4-BE49-F238E27FC236}">
                      <a16:creationId xmlns:a16="http://schemas.microsoft.com/office/drawing/2014/main" id="{CD76AB04-58D3-40FD-84B4-E7E96ACD434C}"/>
                    </a:ext>
                  </a:extLst>
                </p:cNvPr>
                <p:cNvCxnSpPr>
                  <a:cxnSpLocks/>
                </p:cNvCxnSpPr>
                <p:nvPr/>
              </p:nvCxnSpPr>
              <p:spPr>
                <a:xfrm>
                  <a:off x="1651246" y="2503210"/>
                  <a:ext cx="22935" cy="40155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86" name="直接连接符 185">
                  <a:extLst>
                    <a:ext uri="{FF2B5EF4-FFF2-40B4-BE49-F238E27FC236}">
                      <a16:creationId xmlns:a16="http://schemas.microsoft.com/office/drawing/2014/main" id="{7737A39F-EAAC-465B-924B-96C5E6131E41}"/>
                    </a:ext>
                  </a:extLst>
                </p:cNvPr>
                <p:cNvCxnSpPr>
                  <a:cxnSpLocks/>
                </p:cNvCxnSpPr>
                <p:nvPr/>
              </p:nvCxnSpPr>
              <p:spPr>
                <a:xfrm>
                  <a:off x="1651246" y="2494480"/>
                  <a:ext cx="328475"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87" name="直接连接符 186">
                  <a:extLst>
                    <a:ext uri="{FF2B5EF4-FFF2-40B4-BE49-F238E27FC236}">
                      <a16:creationId xmlns:a16="http://schemas.microsoft.com/office/drawing/2014/main" id="{BE23DDA5-EE2F-449F-9C90-083420805325}"/>
                    </a:ext>
                  </a:extLst>
                </p:cNvPr>
                <p:cNvCxnSpPr>
                  <a:cxnSpLocks/>
                </p:cNvCxnSpPr>
                <p:nvPr/>
              </p:nvCxnSpPr>
              <p:spPr>
                <a:xfrm>
                  <a:off x="1651246" y="2484935"/>
                  <a:ext cx="630316" cy="419833"/>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grpSp>
          <p:grpSp>
            <p:nvGrpSpPr>
              <p:cNvPr id="128" name="组合 127">
                <a:extLst>
                  <a:ext uri="{FF2B5EF4-FFF2-40B4-BE49-F238E27FC236}">
                    <a16:creationId xmlns:a16="http://schemas.microsoft.com/office/drawing/2014/main" id="{B377FF8E-99D3-4DD2-A198-4968662B6E73}"/>
                  </a:ext>
                </a:extLst>
              </p:cNvPr>
              <p:cNvGrpSpPr/>
              <p:nvPr/>
            </p:nvGrpSpPr>
            <p:grpSpPr>
              <a:xfrm>
                <a:off x="1571349" y="2762726"/>
                <a:ext cx="1473693" cy="703107"/>
                <a:chOff x="949912" y="2343705"/>
                <a:chExt cx="1473693" cy="703107"/>
              </a:xfrm>
            </p:grpSpPr>
            <p:sp>
              <p:nvSpPr>
                <p:cNvPr id="166" name="椭圆 165">
                  <a:extLst>
                    <a:ext uri="{FF2B5EF4-FFF2-40B4-BE49-F238E27FC236}">
                      <a16:creationId xmlns:a16="http://schemas.microsoft.com/office/drawing/2014/main" id="{D10751DE-413E-47D8-BFCB-AD06B6EC7892}"/>
                    </a:ext>
                  </a:extLst>
                </p:cNvPr>
                <p:cNvSpPr/>
                <p:nvPr/>
              </p:nvSpPr>
              <p:spPr>
                <a:xfrm>
                  <a:off x="1518082" y="2343705"/>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67" name="椭圆 166">
                  <a:extLst>
                    <a:ext uri="{FF2B5EF4-FFF2-40B4-BE49-F238E27FC236}">
                      <a16:creationId xmlns:a16="http://schemas.microsoft.com/office/drawing/2014/main" id="{D5D30EF5-D596-4383-8F7B-E32959419EC4}"/>
                    </a:ext>
                  </a:extLst>
                </p:cNvPr>
                <p:cNvSpPr/>
                <p:nvPr/>
              </p:nvSpPr>
              <p:spPr>
                <a:xfrm>
                  <a:off x="1233997" y="2762727"/>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68" name="椭圆 167">
                  <a:extLst>
                    <a:ext uri="{FF2B5EF4-FFF2-40B4-BE49-F238E27FC236}">
                      <a16:creationId xmlns:a16="http://schemas.microsoft.com/office/drawing/2014/main" id="{4610114E-4C41-486A-A868-EC1DD92A9CF3}"/>
                    </a:ext>
                  </a:extLst>
                </p:cNvPr>
                <p:cNvSpPr/>
                <p:nvPr/>
              </p:nvSpPr>
              <p:spPr>
                <a:xfrm>
                  <a:off x="1535838"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69" name="椭圆 168">
                  <a:extLst>
                    <a:ext uri="{FF2B5EF4-FFF2-40B4-BE49-F238E27FC236}">
                      <a16:creationId xmlns:a16="http://schemas.microsoft.com/office/drawing/2014/main" id="{F0961AF2-58E0-43E2-9931-AC4C1E29D275}"/>
                    </a:ext>
                  </a:extLst>
                </p:cNvPr>
                <p:cNvSpPr/>
                <p:nvPr/>
              </p:nvSpPr>
              <p:spPr>
                <a:xfrm>
                  <a:off x="1837679"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70" name="椭圆 169">
                  <a:extLst>
                    <a:ext uri="{FF2B5EF4-FFF2-40B4-BE49-F238E27FC236}">
                      <a16:creationId xmlns:a16="http://schemas.microsoft.com/office/drawing/2014/main" id="{65EE7E4D-9CBF-4D36-A3CF-49BDBFEB0BCC}"/>
                    </a:ext>
                  </a:extLst>
                </p:cNvPr>
                <p:cNvSpPr/>
                <p:nvPr/>
              </p:nvSpPr>
              <p:spPr>
                <a:xfrm>
                  <a:off x="2139520"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71" name="椭圆 170">
                  <a:extLst>
                    <a:ext uri="{FF2B5EF4-FFF2-40B4-BE49-F238E27FC236}">
                      <a16:creationId xmlns:a16="http://schemas.microsoft.com/office/drawing/2014/main" id="{8F9BE1AD-E351-4007-B879-FF20C53779D4}"/>
                    </a:ext>
                  </a:extLst>
                </p:cNvPr>
                <p:cNvSpPr/>
                <p:nvPr/>
              </p:nvSpPr>
              <p:spPr>
                <a:xfrm>
                  <a:off x="949912"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72" name="直接连接符 171">
                  <a:extLst>
                    <a:ext uri="{FF2B5EF4-FFF2-40B4-BE49-F238E27FC236}">
                      <a16:creationId xmlns:a16="http://schemas.microsoft.com/office/drawing/2014/main" id="{6FFD20D5-E2BD-43E7-9A4C-96C806190006}"/>
                    </a:ext>
                  </a:extLst>
                </p:cNvPr>
                <p:cNvCxnSpPr/>
                <p:nvPr/>
              </p:nvCxnSpPr>
              <p:spPr>
                <a:xfrm flipH="1">
                  <a:off x="1100833" y="2485747"/>
                  <a:ext cx="559291"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73" name="直接连接符 172">
                  <a:extLst>
                    <a:ext uri="{FF2B5EF4-FFF2-40B4-BE49-F238E27FC236}">
                      <a16:creationId xmlns:a16="http://schemas.microsoft.com/office/drawing/2014/main" id="{24F1113E-907A-4139-9801-03C2C0AE1DC9}"/>
                    </a:ext>
                  </a:extLst>
                </p:cNvPr>
                <p:cNvCxnSpPr/>
                <p:nvPr/>
              </p:nvCxnSpPr>
              <p:spPr>
                <a:xfrm flipH="1">
                  <a:off x="1376039" y="2485747"/>
                  <a:ext cx="284085"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74" name="直接连接符 173">
                  <a:extLst>
                    <a:ext uri="{FF2B5EF4-FFF2-40B4-BE49-F238E27FC236}">
                      <a16:creationId xmlns:a16="http://schemas.microsoft.com/office/drawing/2014/main" id="{0B80B6AE-F9EF-40D7-8D67-901D50503994}"/>
                    </a:ext>
                  </a:extLst>
                </p:cNvPr>
                <p:cNvCxnSpPr>
                  <a:cxnSpLocks/>
                </p:cNvCxnSpPr>
                <p:nvPr/>
              </p:nvCxnSpPr>
              <p:spPr>
                <a:xfrm>
                  <a:off x="1651246" y="2503210"/>
                  <a:ext cx="22935" cy="40155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75" name="直接连接符 174">
                  <a:extLst>
                    <a:ext uri="{FF2B5EF4-FFF2-40B4-BE49-F238E27FC236}">
                      <a16:creationId xmlns:a16="http://schemas.microsoft.com/office/drawing/2014/main" id="{48C495E3-2988-4DC3-BC0A-A746EC2773E5}"/>
                    </a:ext>
                  </a:extLst>
                </p:cNvPr>
                <p:cNvCxnSpPr>
                  <a:cxnSpLocks/>
                </p:cNvCxnSpPr>
                <p:nvPr/>
              </p:nvCxnSpPr>
              <p:spPr>
                <a:xfrm>
                  <a:off x="1651246" y="2494480"/>
                  <a:ext cx="328475"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76" name="直接连接符 175">
                  <a:extLst>
                    <a:ext uri="{FF2B5EF4-FFF2-40B4-BE49-F238E27FC236}">
                      <a16:creationId xmlns:a16="http://schemas.microsoft.com/office/drawing/2014/main" id="{1341B2AC-19AB-4B50-B7E9-22904AE62BA8}"/>
                    </a:ext>
                  </a:extLst>
                </p:cNvPr>
                <p:cNvCxnSpPr>
                  <a:cxnSpLocks/>
                </p:cNvCxnSpPr>
                <p:nvPr/>
              </p:nvCxnSpPr>
              <p:spPr>
                <a:xfrm>
                  <a:off x="1651246" y="2484935"/>
                  <a:ext cx="630316" cy="419833"/>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grpSp>
          <p:grpSp>
            <p:nvGrpSpPr>
              <p:cNvPr id="129" name="组合 128">
                <a:extLst>
                  <a:ext uri="{FF2B5EF4-FFF2-40B4-BE49-F238E27FC236}">
                    <a16:creationId xmlns:a16="http://schemas.microsoft.com/office/drawing/2014/main" id="{3DD24F4E-617F-4FD6-A286-B50CC3D1CB7E}"/>
                  </a:ext>
                </a:extLst>
              </p:cNvPr>
              <p:cNvGrpSpPr/>
              <p:nvPr/>
            </p:nvGrpSpPr>
            <p:grpSpPr>
              <a:xfrm>
                <a:off x="1003179" y="3179964"/>
                <a:ext cx="1473693" cy="703107"/>
                <a:chOff x="949912" y="2343705"/>
                <a:chExt cx="1473693" cy="703107"/>
              </a:xfrm>
            </p:grpSpPr>
            <p:sp>
              <p:nvSpPr>
                <p:cNvPr id="155" name="椭圆 154">
                  <a:extLst>
                    <a:ext uri="{FF2B5EF4-FFF2-40B4-BE49-F238E27FC236}">
                      <a16:creationId xmlns:a16="http://schemas.microsoft.com/office/drawing/2014/main" id="{64F8F88E-E728-4139-8375-6D4EED80256F}"/>
                    </a:ext>
                  </a:extLst>
                </p:cNvPr>
                <p:cNvSpPr/>
                <p:nvPr/>
              </p:nvSpPr>
              <p:spPr>
                <a:xfrm>
                  <a:off x="1518082" y="2343705"/>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6" name="椭圆 155">
                  <a:extLst>
                    <a:ext uri="{FF2B5EF4-FFF2-40B4-BE49-F238E27FC236}">
                      <a16:creationId xmlns:a16="http://schemas.microsoft.com/office/drawing/2014/main" id="{F3BCA5A5-C587-45A0-90B6-4609CCA68F7B}"/>
                    </a:ext>
                  </a:extLst>
                </p:cNvPr>
                <p:cNvSpPr/>
                <p:nvPr/>
              </p:nvSpPr>
              <p:spPr>
                <a:xfrm>
                  <a:off x="1233997" y="2762727"/>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7" name="椭圆 156">
                  <a:extLst>
                    <a:ext uri="{FF2B5EF4-FFF2-40B4-BE49-F238E27FC236}">
                      <a16:creationId xmlns:a16="http://schemas.microsoft.com/office/drawing/2014/main" id="{956BB642-558E-4DE5-A1B0-1489DFAEAC85}"/>
                    </a:ext>
                  </a:extLst>
                </p:cNvPr>
                <p:cNvSpPr/>
                <p:nvPr/>
              </p:nvSpPr>
              <p:spPr>
                <a:xfrm>
                  <a:off x="1535838"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8" name="椭圆 157">
                  <a:extLst>
                    <a:ext uri="{FF2B5EF4-FFF2-40B4-BE49-F238E27FC236}">
                      <a16:creationId xmlns:a16="http://schemas.microsoft.com/office/drawing/2014/main" id="{33600EF5-1136-4E8B-BD28-6DA3264A7B68}"/>
                    </a:ext>
                  </a:extLst>
                </p:cNvPr>
                <p:cNvSpPr/>
                <p:nvPr/>
              </p:nvSpPr>
              <p:spPr>
                <a:xfrm>
                  <a:off x="1837679"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9" name="椭圆 158">
                  <a:extLst>
                    <a:ext uri="{FF2B5EF4-FFF2-40B4-BE49-F238E27FC236}">
                      <a16:creationId xmlns:a16="http://schemas.microsoft.com/office/drawing/2014/main" id="{E5E6C6B9-FC50-4DDA-B488-142D767D0540}"/>
                    </a:ext>
                  </a:extLst>
                </p:cNvPr>
                <p:cNvSpPr/>
                <p:nvPr/>
              </p:nvSpPr>
              <p:spPr>
                <a:xfrm>
                  <a:off x="2139520"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60" name="椭圆 159">
                  <a:extLst>
                    <a:ext uri="{FF2B5EF4-FFF2-40B4-BE49-F238E27FC236}">
                      <a16:creationId xmlns:a16="http://schemas.microsoft.com/office/drawing/2014/main" id="{EE39E32E-60A5-4420-8482-71655543B564}"/>
                    </a:ext>
                  </a:extLst>
                </p:cNvPr>
                <p:cNvSpPr/>
                <p:nvPr/>
              </p:nvSpPr>
              <p:spPr>
                <a:xfrm>
                  <a:off x="949912"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61" name="直接连接符 160">
                  <a:extLst>
                    <a:ext uri="{FF2B5EF4-FFF2-40B4-BE49-F238E27FC236}">
                      <a16:creationId xmlns:a16="http://schemas.microsoft.com/office/drawing/2014/main" id="{556D3EEE-6D8F-4A65-8E17-F1908F4A131D}"/>
                    </a:ext>
                  </a:extLst>
                </p:cNvPr>
                <p:cNvCxnSpPr/>
                <p:nvPr/>
              </p:nvCxnSpPr>
              <p:spPr>
                <a:xfrm flipH="1">
                  <a:off x="1100833" y="2485747"/>
                  <a:ext cx="559291"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62" name="直接连接符 161">
                  <a:extLst>
                    <a:ext uri="{FF2B5EF4-FFF2-40B4-BE49-F238E27FC236}">
                      <a16:creationId xmlns:a16="http://schemas.microsoft.com/office/drawing/2014/main" id="{AED66DFD-A26C-496F-8406-7D5179C8F252}"/>
                    </a:ext>
                  </a:extLst>
                </p:cNvPr>
                <p:cNvCxnSpPr/>
                <p:nvPr/>
              </p:nvCxnSpPr>
              <p:spPr>
                <a:xfrm flipH="1">
                  <a:off x="1376039" y="2485747"/>
                  <a:ext cx="284085"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63" name="直接连接符 162">
                  <a:extLst>
                    <a:ext uri="{FF2B5EF4-FFF2-40B4-BE49-F238E27FC236}">
                      <a16:creationId xmlns:a16="http://schemas.microsoft.com/office/drawing/2014/main" id="{F52DBDD4-5C08-42F9-96D9-60FA7C560A41}"/>
                    </a:ext>
                  </a:extLst>
                </p:cNvPr>
                <p:cNvCxnSpPr>
                  <a:cxnSpLocks/>
                </p:cNvCxnSpPr>
                <p:nvPr/>
              </p:nvCxnSpPr>
              <p:spPr>
                <a:xfrm>
                  <a:off x="1651246" y="2503210"/>
                  <a:ext cx="22935" cy="40155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64" name="直接连接符 163">
                  <a:extLst>
                    <a:ext uri="{FF2B5EF4-FFF2-40B4-BE49-F238E27FC236}">
                      <a16:creationId xmlns:a16="http://schemas.microsoft.com/office/drawing/2014/main" id="{800478D4-80EE-43D0-8924-E081B779C961}"/>
                    </a:ext>
                  </a:extLst>
                </p:cNvPr>
                <p:cNvCxnSpPr>
                  <a:cxnSpLocks/>
                </p:cNvCxnSpPr>
                <p:nvPr/>
              </p:nvCxnSpPr>
              <p:spPr>
                <a:xfrm>
                  <a:off x="1651246" y="2494480"/>
                  <a:ext cx="328475"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65" name="直接连接符 164">
                  <a:extLst>
                    <a:ext uri="{FF2B5EF4-FFF2-40B4-BE49-F238E27FC236}">
                      <a16:creationId xmlns:a16="http://schemas.microsoft.com/office/drawing/2014/main" id="{B0CD5038-F4B8-4535-B87B-57CFD225F323}"/>
                    </a:ext>
                  </a:extLst>
                </p:cNvPr>
                <p:cNvCxnSpPr>
                  <a:cxnSpLocks/>
                </p:cNvCxnSpPr>
                <p:nvPr/>
              </p:nvCxnSpPr>
              <p:spPr>
                <a:xfrm>
                  <a:off x="1651246" y="2484935"/>
                  <a:ext cx="630316" cy="419833"/>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grpSp>
          <p:grpSp>
            <p:nvGrpSpPr>
              <p:cNvPr id="130" name="组合 129">
                <a:extLst>
                  <a:ext uri="{FF2B5EF4-FFF2-40B4-BE49-F238E27FC236}">
                    <a16:creationId xmlns:a16="http://schemas.microsoft.com/office/drawing/2014/main" id="{9D03C1D1-9E0E-417C-8676-B74840EB048C}"/>
                  </a:ext>
                </a:extLst>
              </p:cNvPr>
              <p:cNvGrpSpPr/>
              <p:nvPr/>
            </p:nvGrpSpPr>
            <p:grpSpPr>
              <a:xfrm>
                <a:off x="421692" y="3597202"/>
                <a:ext cx="1473693" cy="703107"/>
                <a:chOff x="949912" y="2343705"/>
                <a:chExt cx="1473693" cy="703107"/>
              </a:xfrm>
            </p:grpSpPr>
            <p:sp>
              <p:nvSpPr>
                <p:cNvPr id="144" name="椭圆 143">
                  <a:extLst>
                    <a:ext uri="{FF2B5EF4-FFF2-40B4-BE49-F238E27FC236}">
                      <a16:creationId xmlns:a16="http://schemas.microsoft.com/office/drawing/2014/main" id="{65918CB4-B50E-458C-A995-6FA3702E6720}"/>
                    </a:ext>
                  </a:extLst>
                </p:cNvPr>
                <p:cNvSpPr/>
                <p:nvPr/>
              </p:nvSpPr>
              <p:spPr>
                <a:xfrm>
                  <a:off x="1518082" y="2343705"/>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5" name="椭圆 144">
                  <a:extLst>
                    <a:ext uri="{FF2B5EF4-FFF2-40B4-BE49-F238E27FC236}">
                      <a16:creationId xmlns:a16="http://schemas.microsoft.com/office/drawing/2014/main" id="{2191F011-2615-4CC5-89C9-FD9EF455A6EC}"/>
                    </a:ext>
                  </a:extLst>
                </p:cNvPr>
                <p:cNvSpPr/>
                <p:nvPr/>
              </p:nvSpPr>
              <p:spPr>
                <a:xfrm>
                  <a:off x="1233997" y="2762727"/>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6" name="椭圆 145">
                  <a:extLst>
                    <a:ext uri="{FF2B5EF4-FFF2-40B4-BE49-F238E27FC236}">
                      <a16:creationId xmlns:a16="http://schemas.microsoft.com/office/drawing/2014/main" id="{C7A48CBD-BF88-42F8-9095-BEEB23E69E76}"/>
                    </a:ext>
                  </a:extLst>
                </p:cNvPr>
                <p:cNvSpPr/>
                <p:nvPr/>
              </p:nvSpPr>
              <p:spPr>
                <a:xfrm>
                  <a:off x="1535838"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7" name="椭圆 146">
                  <a:extLst>
                    <a:ext uri="{FF2B5EF4-FFF2-40B4-BE49-F238E27FC236}">
                      <a16:creationId xmlns:a16="http://schemas.microsoft.com/office/drawing/2014/main" id="{4BCE7316-23C2-4D63-8468-2804A0267FF5}"/>
                    </a:ext>
                  </a:extLst>
                </p:cNvPr>
                <p:cNvSpPr/>
                <p:nvPr/>
              </p:nvSpPr>
              <p:spPr>
                <a:xfrm>
                  <a:off x="1837679"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8" name="椭圆 147">
                  <a:extLst>
                    <a:ext uri="{FF2B5EF4-FFF2-40B4-BE49-F238E27FC236}">
                      <a16:creationId xmlns:a16="http://schemas.microsoft.com/office/drawing/2014/main" id="{4F1AB9CA-AA38-476B-A3C5-836E3CA3D2B1}"/>
                    </a:ext>
                  </a:extLst>
                </p:cNvPr>
                <p:cNvSpPr/>
                <p:nvPr/>
              </p:nvSpPr>
              <p:spPr>
                <a:xfrm>
                  <a:off x="2139520"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9" name="椭圆 148">
                  <a:extLst>
                    <a:ext uri="{FF2B5EF4-FFF2-40B4-BE49-F238E27FC236}">
                      <a16:creationId xmlns:a16="http://schemas.microsoft.com/office/drawing/2014/main" id="{42306B85-1D73-406E-8BC3-422800AFEB5B}"/>
                    </a:ext>
                  </a:extLst>
                </p:cNvPr>
                <p:cNvSpPr/>
                <p:nvPr/>
              </p:nvSpPr>
              <p:spPr>
                <a:xfrm>
                  <a:off x="949912"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50" name="直接连接符 149">
                  <a:extLst>
                    <a:ext uri="{FF2B5EF4-FFF2-40B4-BE49-F238E27FC236}">
                      <a16:creationId xmlns:a16="http://schemas.microsoft.com/office/drawing/2014/main" id="{F9EC7409-3929-4BBF-A6C1-37D1A1B054AE}"/>
                    </a:ext>
                  </a:extLst>
                </p:cNvPr>
                <p:cNvCxnSpPr/>
                <p:nvPr/>
              </p:nvCxnSpPr>
              <p:spPr>
                <a:xfrm flipH="1">
                  <a:off x="1100833" y="2485747"/>
                  <a:ext cx="559291"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51" name="直接连接符 150">
                  <a:extLst>
                    <a:ext uri="{FF2B5EF4-FFF2-40B4-BE49-F238E27FC236}">
                      <a16:creationId xmlns:a16="http://schemas.microsoft.com/office/drawing/2014/main" id="{724F2D5A-FA75-4C14-83E0-5FEB26B2BABC}"/>
                    </a:ext>
                  </a:extLst>
                </p:cNvPr>
                <p:cNvCxnSpPr/>
                <p:nvPr/>
              </p:nvCxnSpPr>
              <p:spPr>
                <a:xfrm flipH="1">
                  <a:off x="1376039" y="2485747"/>
                  <a:ext cx="284085"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52" name="直接连接符 151">
                  <a:extLst>
                    <a:ext uri="{FF2B5EF4-FFF2-40B4-BE49-F238E27FC236}">
                      <a16:creationId xmlns:a16="http://schemas.microsoft.com/office/drawing/2014/main" id="{92A63B5C-8649-492C-B6E7-ABBE088E8090}"/>
                    </a:ext>
                  </a:extLst>
                </p:cNvPr>
                <p:cNvCxnSpPr>
                  <a:cxnSpLocks/>
                </p:cNvCxnSpPr>
                <p:nvPr/>
              </p:nvCxnSpPr>
              <p:spPr>
                <a:xfrm>
                  <a:off x="1651246" y="2503210"/>
                  <a:ext cx="22935" cy="40155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53" name="直接连接符 152">
                  <a:extLst>
                    <a:ext uri="{FF2B5EF4-FFF2-40B4-BE49-F238E27FC236}">
                      <a16:creationId xmlns:a16="http://schemas.microsoft.com/office/drawing/2014/main" id="{733DC083-9ED0-41ED-AA62-44C7DD3B48C1}"/>
                    </a:ext>
                  </a:extLst>
                </p:cNvPr>
                <p:cNvCxnSpPr>
                  <a:cxnSpLocks/>
                </p:cNvCxnSpPr>
                <p:nvPr/>
              </p:nvCxnSpPr>
              <p:spPr>
                <a:xfrm>
                  <a:off x="1651246" y="2494480"/>
                  <a:ext cx="328475"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54" name="直接连接符 153">
                  <a:extLst>
                    <a:ext uri="{FF2B5EF4-FFF2-40B4-BE49-F238E27FC236}">
                      <a16:creationId xmlns:a16="http://schemas.microsoft.com/office/drawing/2014/main" id="{53CF1929-E167-4F35-89FF-92CEE22D6824}"/>
                    </a:ext>
                  </a:extLst>
                </p:cNvPr>
                <p:cNvCxnSpPr>
                  <a:cxnSpLocks/>
                </p:cNvCxnSpPr>
                <p:nvPr/>
              </p:nvCxnSpPr>
              <p:spPr>
                <a:xfrm>
                  <a:off x="1651246" y="2484935"/>
                  <a:ext cx="630316" cy="419833"/>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grpSp>
          <p:grpSp>
            <p:nvGrpSpPr>
              <p:cNvPr id="131" name="组合 130">
                <a:extLst>
                  <a:ext uri="{FF2B5EF4-FFF2-40B4-BE49-F238E27FC236}">
                    <a16:creationId xmlns:a16="http://schemas.microsoft.com/office/drawing/2014/main" id="{3DE55D7D-D11E-4A0D-8829-885CB77925FB}"/>
                  </a:ext>
                </a:extLst>
              </p:cNvPr>
              <p:cNvGrpSpPr/>
              <p:nvPr/>
            </p:nvGrpSpPr>
            <p:grpSpPr>
              <a:xfrm>
                <a:off x="1913141" y="3599130"/>
                <a:ext cx="1473693" cy="703107"/>
                <a:chOff x="949912" y="2343705"/>
                <a:chExt cx="1473693" cy="703107"/>
              </a:xfrm>
            </p:grpSpPr>
            <p:sp>
              <p:nvSpPr>
                <p:cNvPr id="133" name="椭圆 132">
                  <a:extLst>
                    <a:ext uri="{FF2B5EF4-FFF2-40B4-BE49-F238E27FC236}">
                      <a16:creationId xmlns:a16="http://schemas.microsoft.com/office/drawing/2014/main" id="{B573DE09-1EB2-48BD-8829-14DA12B31796}"/>
                    </a:ext>
                  </a:extLst>
                </p:cNvPr>
                <p:cNvSpPr/>
                <p:nvPr/>
              </p:nvSpPr>
              <p:spPr>
                <a:xfrm>
                  <a:off x="1518082" y="2343705"/>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4" name="椭圆 133">
                  <a:extLst>
                    <a:ext uri="{FF2B5EF4-FFF2-40B4-BE49-F238E27FC236}">
                      <a16:creationId xmlns:a16="http://schemas.microsoft.com/office/drawing/2014/main" id="{B81155CD-E8B7-4B0E-A0F8-7C00D2411BEE}"/>
                    </a:ext>
                  </a:extLst>
                </p:cNvPr>
                <p:cNvSpPr/>
                <p:nvPr/>
              </p:nvSpPr>
              <p:spPr>
                <a:xfrm>
                  <a:off x="1233997" y="2762727"/>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5" name="椭圆 134">
                  <a:extLst>
                    <a:ext uri="{FF2B5EF4-FFF2-40B4-BE49-F238E27FC236}">
                      <a16:creationId xmlns:a16="http://schemas.microsoft.com/office/drawing/2014/main" id="{4D1351F9-F013-48AA-A3A4-9F9327F33E96}"/>
                    </a:ext>
                  </a:extLst>
                </p:cNvPr>
                <p:cNvSpPr/>
                <p:nvPr/>
              </p:nvSpPr>
              <p:spPr>
                <a:xfrm>
                  <a:off x="1535838"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6" name="椭圆 135">
                  <a:extLst>
                    <a:ext uri="{FF2B5EF4-FFF2-40B4-BE49-F238E27FC236}">
                      <a16:creationId xmlns:a16="http://schemas.microsoft.com/office/drawing/2014/main" id="{49886BDF-F42F-4ED7-AE97-5C6F35077805}"/>
                    </a:ext>
                  </a:extLst>
                </p:cNvPr>
                <p:cNvSpPr/>
                <p:nvPr/>
              </p:nvSpPr>
              <p:spPr>
                <a:xfrm>
                  <a:off x="1837679"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7" name="椭圆 136">
                  <a:extLst>
                    <a:ext uri="{FF2B5EF4-FFF2-40B4-BE49-F238E27FC236}">
                      <a16:creationId xmlns:a16="http://schemas.microsoft.com/office/drawing/2014/main" id="{5240C8D9-485C-47A8-999C-40F86CC2B2DB}"/>
                    </a:ext>
                  </a:extLst>
                </p:cNvPr>
                <p:cNvSpPr/>
                <p:nvPr/>
              </p:nvSpPr>
              <p:spPr>
                <a:xfrm>
                  <a:off x="2139520"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8" name="椭圆 137">
                  <a:extLst>
                    <a:ext uri="{FF2B5EF4-FFF2-40B4-BE49-F238E27FC236}">
                      <a16:creationId xmlns:a16="http://schemas.microsoft.com/office/drawing/2014/main" id="{16FA14AC-2FE1-4B5C-AF14-E8051AF06373}"/>
                    </a:ext>
                  </a:extLst>
                </p:cNvPr>
                <p:cNvSpPr/>
                <p:nvPr/>
              </p:nvSpPr>
              <p:spPr>
                <a:xfrm>
                  <a:off x="949912" y="2762726"/>
                  <a:ext cx="284085" cy="284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39" name="直接连接符 138">
                  <a:extLst>
                    <a:ext uri="{FF2B5EF4-FFF2-40B4-BE49-F238E27FC236}">
                      <a16:creationId xmlns:a16="http://schemas.microsoft.com/office/drawing/2014/main" id="{8C2E8243-AE67-4718-B766-9AEEE4225117}"/>
                    </a:ext>
                  </a:extLst>
                </p:cNvPr>
                <p:cNvCxnSpPr/>
                <p:nvPr/>
              </p:nvCxnSpPr>
              <p:spPr>
                <a:xfrm flipH="1">
                  <a:off x="1100833" y="2485747"/>
                  <a:ext cx="559291"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40" name="直接连接符 139">
                  <a:extLst>
                    <a:ext uri="{FF2B5EF4-FFF2-40B4-BE49-F238E27FC236}">
                      <a16:creationId xmlns:a16="http://schemas.microsoft.com/office/drawing/2014/main" id="{57EF5BD1-79D8-41CA-92C1-9F12C1B3CEA9}"/>
                    </a:ext>
                  </a:extLst>
                </p:cNvPr>
                <p:cNvCxnSpPr/>
                <p:nvPr/>
              </p:nvCxnSpPr>
              <p:spPr>
                <a:xfrm flipH="1">
                  <a:off x="1376039" y="2485747"/>
                  <a:ext cx="284085"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41" name="直接连接符 140">
                  <a:extLst>
                    <a:ext uri="{FF2B5EF4-FFF2-40B4-BE49-F238E27FC236}">
                      <a16:creationId xmlns:a16="http://schemas.microsoft.com/office/drawing/2014/main" id="{5CD4BBDD-F791-4951-BA0B-18F90C0448B9}"/>
                    </a:ext>
                  </a:extLst>
                </p:cNvPr>
                <p:cNvCxnSpPr>
                  <a:cxnSpLocks/>
                </p:cNvCxnSpPr>
                <p:nvPr/>
              </p:nvCxnSpPr>
              <p:spPr>
                <a:xfrm>
                  <a:off x="1651246" y="2503210"/>
                  <a:ext cx="22935" cy="40155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42" name="直接连接符 141">
                  <a:extLst>
                    <a:ext uri="{FF2B5EF4-FFF2-40B4-BE49-F238E27FC236}">
                      <a16:creationId xmlns:a16="http://schemas.microsoft.com/office/drawing/2014/main" id="{F9973157-F7E2-4086-ABA0-F72A8BBE400E}"/>
                    </a:ext>
                  </a:extLst>
                </p:cNvPr>
                <p:cNvCxnSpPr>
                  <a:cxnSpLocks/>
                </p:cNvCxnSpPr>
                <p:nvPr/>
              </p:nvCxnSpPr>
              <p:spPr>
                <a:xfrm>
                  <a:off x="1651246" y="2494480"/>
                  <a:ext cx="328475" cy="419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43" name="直接连接符 142">
                  <a:extLst>
                    <a:ext uri="{FF2B5EF4-FFF2-40B4-BE49-F238E27FC236}">
                      <a16:creationId xmlns:a16="http://schemas.microsoft.com/office/drawing/2014/main" id="{6E13155C-8B21-4EDE-9F05-389929F17D8D}"/>
                    </a:ext>
                  </a:extLst>
                </p:cNvPr>
                <p:cNvCxnSpPr>
                  <a:cxnSpLocks/>
                </p:cNvCxnSpPr>
                <p:nvPr/>
              </p:nvCxnSpPr>
              <p:spPr>
                <a:xfrm>
                  <a:off x="1651246" y="2484935"/>
                  <a:ext cx="630316" cy="419833"/>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grpSp>
          <p:cxnSp>
            <p:nvCxnSpPr>
              <p:cNvPr id="132" name="直接连接符 131">
                <a:extLst>
                  <a:ext uri="{FF2B5EF4-FFF2-40B4-BE49-F238E27FC236}">
                    <a16:creationId xmlns:a16="http://schemas.microsoft.com/office/drawing/2014/main" id="{79C335DF-A6E5-4356-9198-8F4EC488C1E5}"/>
                  </a:ext>
                </a:extLst>
              </p:cNvPr>
              <p:cNvCxnSpPr/>
              <p:nvPr/>
            </p:nvCxnSpPr>
            <p:spPr>
              <a:xfrm>
                <a:off x="1703772" y="3330739"/>
                <a:ext cx="896644" cy="40333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grpSp>
        <p:grpSp>
          <p:nvGrpSpPr>
            <p:cNvPr id="212" name="组合 211">
              <a:extLst>
                <a:ext uri="{FF2B5EF4-FFF2-40B4-BE49-F238E27FC236}">
                  <a16:creationId xmlns:a16="http://schemas.microsoft.com/office/drawing/2014/main" id="{8C58D380-1703-41A8-B884-EA8B755C560E}"/>
                </a:ext>
              </a:extLst>
            </p:cNvPr>
            <p:cNvGrpSpPr/>
            <p:nvPr/>
          </p:nvGrpSpPr>
          <p:grpSpPr>
            <a:xfrm rot="10800000">
              <a:off x="4832575" y="4819129"/>
              <a:ext cx="747699" cy="489043"/>
              <a:chOff x="2812740" y="3857322"/>
              <a:chExt cx="976919" cy="602228"/>
            </a:xfrm>
          </p:grpSpPr>
          <p:cxnSp>
            <p:nvCxnSpPr>
              <p:cNvPr id="213" name="直接连接符 212">
                <a:extLst>
                  <a:ext uri="{FF2B5EF4-FFF2-40B4-BE49-F238E27FC236}">
                    <a16:creationId xmlns:a16="http://schemas.microsoft.com/office/drawing/2014/main" id="{5D56FB53-D046-4AF5-A11B-04AEB113C64B}"/>
                  </a:ext>
                </a:extLst>
              </p:cNvPr>
              <p:cNvCxnSpPr/>
              <p:nvPr/>
            </p:nvCxnSpPr>
            <p:spPr>
              <a:xfrm>
                <a:off x="2812740" y="4136994"/>
                <a:ext cx="436487"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14" name="直接连接符 213">
                <a:extLst>
                  <a:ext uri="{FF2B5EF4-FFF2-40B4-BE49-F238E27FC236}">
                    <a16:creationId xmlns:a16="http://schemas.microsoft.com/office/drawing/2014/main" id="{FCC53982-A3E9-42DE-AF28-EAEC380E5B27}"/>
                  </a:ext>
                </a:extLst>
              </p:cNvPr>
              <p:cNvCxnSpPr>
                <a:cxnSpLocks/>
              </p:cNvCxnSpPr>
              <p:nvPr/>
            </p:nvCxnSpPr>
            <p:spPr>
              <a:xfrm>
                <a:off x="3266983" y="3861786"/>
                <a:ext cx="13691" cy="597764"/>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15" name="直接连接符 214">
                <a:extLst>
                  <a:ext uri="{FF2B5EF4-FFF2-40B4-BE49-F238E27FC236}">
                    <a16:creationId xmlns:a16="http://schemas.microsoft.com/office/drawing/2014/main" id="{0F44FC1C-B8D6-44AD-80F4-9B1A70A7FDC6}"/>
                  </a:ext>
                </a:extLst>
              </p:cNvPr>
              <p:cNvCxnSpPr>
                <a:cxnSpLocks/>
              </p:cNvCxnSpPr>
              <p:nvPr/>
            </p:nvCxnSpPr>
            <p:spPr>
              <a:xfrm flipH="1">
                <a:off x="3263287" y="3857322"/>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16" name="直接连接符 215">
                <a:extLst>
                  <a:ext uri="{FF2B5EF4-FFF2-40B4-BE49-F238E27FC236}">
                    <a16:creationId xmlns:a16="http://schemas.microsoft.com/office/drawing/2014/main" id="{1871E162-B9D7-4939-BA96-427DA2204217}"/>
                  </a:ext>
                </a:extLst>
              </p:cNvPr>
              <p:cNvCxnSpPr>
                <a:cxnSpLocks/>
              </p:cNvCxnSpPr>
              <p:nvPr/>
            </p:nvCxnSpPr>
            <p:spPr>
              <a:xfrm flipH="1">
                <a:off x="3263287" y="3999365"/>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17" name="直接连接符 216">
                <a:extLst>
                  <a:ext uri="{FF2B5EF4-FFF2-40B4-BE49-F238E27FC236}">
                    <a16:creationId xmlns:a16="http://schemas.microsoft.com/office/drawing/2014/main" id="{8D9EAC9C-69B6-4EAF-84F4-06D765ED8122}"/>
                  </a:ext>
                </a:extLst>
              </p:cNvPr>
              <p:cNvCxnSpPr>
                <a:cxnSpLocks/>
              </p:cNvCxnSpPr>
              <p:nvPr/>
            </p:nvCxnSpPr>
            <p:spPr>
              <a:xfrm flipH="1">
                <a:off x="3280674" y="4136994"/>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18" name="直接连接符 217">
                <a:extLst>
                  <a:ext uri="{FF2B5EF4-FFF2-40B4-BE49-F238E27FC236}">
                    <a16:creationId xmlns:a16="http://schemas.microsoft.com/office/drawing/2014/main" id="{99ED9D68-0FE6-4FCF-B89F-3D78B7BC5198}"/>
                  </a:ext>
                </a:extLst>
              </p:cNvPr>
              <p:cNvCxnSpPr>
                <a:cxnSpLocks/>
              </p:cNvCxnSpPr>
              <p:nvPr/>
            </p:nvCxnSpPr>
            <p:spPr>
              <a:xfrm flipH="1">
                <a:off x="3280674" y="4271639"/>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19" name="直接连接符 218">
                <a:extLst>
                  <a:ext uri="{FF2B5EF4-FFF2-40B4-BE49-F238E27FC236}">
                    <a16:creationId xmlns:a16="http://schemas.microsoft.com/office/drawing/2014/main" id="{F9B90403-94BE-45C6-B588-C1505B88FC3E}"/>
                  </a:ext>
                </a:extLst>
              </p:cNvPr>
              <p:cNvCxnSpPr>
                <a:cxnSpLocks/>
              </p:cNvCxnSpPr>
              <p:nvPr/>
            </p:nvCxnSpPr>
            <p:spPr>
              <a:xfrm flipH="1">
                <a:off x="3288814" y="4444754"/>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grpSp>
        <p:grpSp>
          <p:nvGrpSpPr>
            <p:cNvPr id="220" name="组合 219">
              <a:extLst>
                <a:ext uri="{FF2B5EF4-FFF2-40B4-BE49-F238E27FC236}">
                  <a16:creationId xmlns:a16="http://schemas.microsoft.com/office/drawing/2014/main" id="{1B1BF6DF-3017-49C1-99D9-252B9CF78D8B}"/>
                </a:ext>
              </a:extLst>
            </p:cNvPr>
            <p:cNvGrpSpPr/>
            <p:nvPr/>
          </p:nvGrpSpPr>
          <p:grpSpPr>
            <a:xfrm rot="10800000">
              <a:off x="4726977" y="3998317"/>
              <a:ext cx="747699" cy="489043"/>
              <a:chOff x="2812740" y="3857322"/>
              <a:chExt cx="976919" cy="602228"/>
            </a:xfrm>
          </p:grpSpPr>
          <p:cxnSp>
            <p:nvCxnSpPr>
              <p:cNvPr id="221" name="直接连接符 220">
                <a:extLst>
                  <a:ext uri="{FF2B5EF4-FFF2-40B4-BE49-F238E27FC236}">
                    <a16:creationId xmlns:a16="http://schemas.microsoft.com/office/drawing/2014/main" id="{F692F49C-440B-4AAB-A13F-363A12362632}"/>
                  </a:ext>
                </a:extLst>
              </p:cNvPr>
              <p:cNvCxnSpPr/>
              <p:nvPr/>
            </p:nvCxnSpPr>
            <p:spPr>
              <a:xfrm>
                <a:off x="2812740" y="4136994"/>
                <a:ext cx="436487"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22" name="直接连接符 221">
                <a:extLst>
                  <a:ext uri="{FF2B5EF4-FFF2-40B4-BE49-F238E27FC236}">
                    <a16:creationId xmlns:a16="http://schemas.microsoft.com/office/drawing/2014/main" id="{04540679-8946-4490-9705-99063F42DB5B}"/>
                  </a:ext>
                </a:extLst>
              </p:cNvPr>
              <p:cNvCxnSpPr>
                <a:cxnSpLocks/>
              </p:cNvCxnSpPr>
              <p:nvPr/>
            </p:nvCxnSpPr>
            <p:spPr>
              <a:xfrm>
                <a:off x="3266983" y="3861786"/>
                <a:ext cx="13691" cy="597764"/>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23" name="直接连接符 222">
                <a:extLst>
                  <a:ext uri="{FF2B5EF4-FFF2-40B4-BE49-F238E27FC236}">
                    <a16:creationId xmlns:a16="http://schemas.microsoft.com/office/drawing/2014/main" id="{AB776BA1-EC65-4569-A9F5-2EF081BB4842}"/>
                  </a:ext>
                </a:extLst>
              </p:cNvPr>
              <p:cNvCxnSpPr>
                <a:cxnSpLocks/>
              </p:cNvCxnSpPr>
              <p:nvPr/>
            </p:nvCxnSpPr>
            <p:spPr>
              <a:xfrm flipH="1">
                <a:off x="3263287" y="3857322"/>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24" name="直接连接符 223">
                <a:extLst>
                  <a:ext uri="{FF2B5EF4-FFF2-40B4-BE49-F238E27FC236}">
                    <a16:creationId xmlns:a16="http://schemas.microsoft.com/office/drawing/2014/main" id="{21C99418-59DA-4E2E-A30F-9C849FDB8F67}"/>
                  </a:ext>
                </a:extLst>
              </p:cNvPr>
              <p:cNvCxnSpPr>
                <a:cxnSpLocks/>
              </p:cNvCxnSpPr>
              <p:nvPr/>
            </p:nvCxnSpPr>
            <p:spPr>
              <a:xfrm flipH="1">
                <a:off x="3263287" y="3999365"/>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25" name="直接连接符 224">
                <a:extLst>
                  <a:ext uri="{FF2B5EF4-FFF2-40B4-BE49-F238E27FC236}">
                    <a16:creationId xmlns:a16="http://schemas.microsoft.com/office/drawing/2014/main" id="{E32AB12B-FF6D-4BCA-ABC2-F927985C48D7}"/>
                  </a:ext>
                </a:extLst>
              </p:cNvPr>
              <p:cNvCxnSpPr>
                <a:cxnSpLocks/>
              </p:cNvCxnSpPr>
              <p:nvPr/>
            </p:nvCxnSpPr>
            <p:spPr>
              <a:xfrm flipH="1">
                <a:off x="3280674" y="4136994"/>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26" name="直接连接符 225">
                <a:extLst>
                  <a:ext uri="{FF2B5EF4-FFF2-40B4-BE49-F238E27FC236}">
                    <a16:creationId xmlns:a16="http://schemas.microsoft.com/office/drawing/2014/main" id="{BD92894B-5869-4760-AF45-F1A00CFAB9CD}"/>
                  </a:ext>
                </a:extLst>
              </p:cNvPr>
              <p:cNvCxnSpPr>
                <a:cxnSpLocks/>
              </p:cNvCxnSpPr>
              <p:nvPr/>
            </p:nvCxnSpPr>
            <p:spPr>
              <a:xfrm flipH="1">
                <a:off x="3280674" y="4271639"/>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27" name="直接连接符 226">
                <a:extLst>
                  <a:ext uri="{FF2B5EF4-FFF2-40B4-BE49-F238E27FC236}">
                    <a16:creationId xmlns:a16="http://schemas.microsoft.com/office/drawing/2014/main" id="{B57D81FA-E4AC-43E5-8AD5-248BB3C2A078}"/>
                  </a:ext>
                </a:extLst>
              </p:cNvPr>
              <p:cNvCxnSpPr>
                <a:cxnSpLocks/>
              </p:cNvCxnSpPr>
              <p:nvPr/>
            </p:nvCxnSpPr>
            <p:spPr>
              <a:xfrm flipH="1">
                <a:off x="3288814" y="4444754"/>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grpSp>
        <p:grpSp>
          <p:nvGrpSpPr>
            <p:cNvPr id="228" name="组合 227">
              <a:extLst>
                <a:ext uri="{FF2B5EF4-FFF2-40B4-BE49-F238E27FC236}">
                  <a16:creationId xmlns:a16="http://schemas.microsoft.com/office/drawing/2014/main" id="{4360DE07-CC50-4F1C-B0D1-33788A6F7DC1}"/>
                </a:ext>
              </a:extLst>
            </p:cNvPr>
            <p:cNvGrpSpPr/>
            <p:nvPr/>
          </p:nvGrpSpPr>
          <p:grpSpPr>
            <a:xfrm>
              <a:off x="6094941" y="3577327"/>
              <a:ext cx="747699" cy="489043"/>
              <a:chOff x="2812740" y="3857322"/>
              <a:chExt cx="976919" cy="602228"/>
            </a:xfrm>
          </p:grpSpPr>
          <p:cxnSp>
            <p:nvCxnSpPr>
              <p:cNvPr id="229" name="直接连接符 228">
                <a:extLst>
                  <a:ext uri="{FF2B5EF4-FFF2-40B4-BE49-F238E27FC236}">
                    <a16:creationId xmlns:a16="http://schemas.microsoft.com/office/drawing/2014/main" id="{666F98D6-E444-4697-B9A4-76806DFD5869}"/>
                  </a:ext>
                </a:extLst>
              </p:cNvPr>
              <p:cNvCxnSpPr/>
              <p:nvPr/>
            </p:nvCxnSpPr>
            <p:spPr>
              <a:xfrm>
                <a:off x="2812740" y="4136994"/>
                <a:ext cx="436487"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30" name="直接连接符 229">
                <a:extLst>
                  <a:ext uri="{FF2B5EF4-FFF2-40B4-BE49-F238E27FC236}">
                    <a16:creationId xmlns:a16="http://schemas.microsoft.com/office/drawing/2014/main" id="{45C55D24-1959-4818-9C69-B20902CC7EFC}"/>
                  </a:ext>
                </a:extLst>
              </p:cNvPr>
              <p:cNvCxnSpPr>
                <a:cxnSpLocks/>
              </p:cNvCxnSpPr>
              <p:nvPr/>
            </p:nvCxnSpPr>
            <p:spPr>
              <a:xfrm>
                <a:off x="3266983" y="3861786"/>
                <a:ext cx="13691" cy="597764"/>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31" name="直接连接符 230">
                <a:extLst>
                  <a:ext uri="{FF2B5EF4-FFF2-40B4-BE49-F238E27FC236}">
                    <a16:creationId xmlns:a16="http://schemas.microsoft.com/office/drawing/2014/main" id="{2CB38009-3E44-4544-A845-D0FB2D334ADE}"/>
                  </a:ext>
                </a:extLst>
              </p:cNvPr>
              <p:cNvCxnSpPr>
                <a:cxnSpLocks/>
              </p:cNvCxnSpPr>
              <p:nvPr/>
            </p:nvCxnSpPr>
            <p:spPr>
              <a:xfrm flipH="1">
                <a:off x="3263287" y="3857322"/>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32" name="直接连接符 231">
                <a:extLst>
                  <a:ext uri="{FF2B5EF4-FFF2-40B4-BE49-F238E27FC236}">
                    <a16:creationId xmlns:a16="http://schemas.microsoft.com/office/drawing/2014/main" id="{8D19AF3C-E7F2-4EDB-A5F6-50F43E21FF03}"/>
                  </a:ext>
                </a:extLst>
              </p:cNvPr>
              <p:cNvCxnSpPr>
                <a:cxnSpLocks/>
              </p:cNvCxnSpPr>
              <p:nvPr/>
            </p:nvCxnSpPr>
            <p:spPr>
              <a:xfrm flipH="1">
                <a:off x="3263287" y="3999365"/>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33" name="直接连接符 232">
                <a:extLst>
                  <a:ext uri="{FF2B5EF4-FFF2-40B4-BE49-F238E27FC236}">
                    <a16:creationId xmlns:a16="http://schemas.microsoft.com/office/drawing/2014/main" id="{DEDA3F04-ED3D-4C92-83B2-B858DEC724B8}"/>
                  </a:ext>
                </a:extLst>
              </p:cNvPr>
              <p:cNvCxnSpPr>
                <a:cxnSpLocks/>
              </p:cNvCxnSpPr>
              <p:nvPr/>
            </p:nvCxnSpPr>
            <p:spPr>
              <a:xfrm flipH="1">
                <a:off x="3280674" y="4136994"/>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34" name="直接连接符 233">
                <a:extLst>
                  <a:ext uri="{FF2B5EF4-FFF2-40B4-BE49-F238E27FC236}">
                    <a16:creationId xmlns:a16="http://schemas.microsoft.com/office/drawing/2014/main" id="{1030E482-2430-4377-BFB9-96873C10BCA6}"/>
                  </a:ext>
                </a:extLst>
              </p:cNvPr>
              <p:cNvCxnSpPr>
                <a:cxnSpLocks/>
              </p:cNvCxnSpPr>
              <p:nvPr/>
            </p:nvCxnSpPr>
            <p:spPr>
              <a:xfrm flipH="1">
                <a:off x="3280674" y="4271639"/>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35" name="直接连接符 234">
                <a:extLst>
                  <a:ext uri="{FF2B5EF4-FFF2-40B4-BE49-F238E27FC236}">
                    <a16:creationId xmlns:a16="http://schemas.microsoft.com/office/drawing/2014/main" id="{D5153222-83A1-49E6-895A-64ADE06F6958}"/>
                  </a:ext>
                </a:extLst>
              </p:cNvPr>
              <p:cNvCxnSpPr>
                <a:cxnSpLocks/>
              </p:cNvCxnSpPr>
              <p:nvPr/>
            </p:nvCxnSpPr>
            <p:spPr>
              <a:xfrm flipH="1">
                <a:off x="3288814" y="4444754"/>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grpSp>
        <p:grpSp>
          <p:nvGrpSpPr>
            <p:cNvPr id="236" name="组合 235">
              <a:extLst>
                <a:ext uri="{FF2B5EF4-FFF2-40B4-BE49-F238E27FC236}">
                  <a16:creationId xmlns:a16="http://schemas.microsoft.com/office/drawing/2014/main" id="{9ED7C3B1-0700-4A10-A80C-C36F0D990860}"/>
                </a:ext>
              </a:extLst>
            </p:cNvPr>
            <p:cNvGrpSpPr/>
            <p:nvPr/>
          </p:nvGrpSpPr>
          <p:grpSpPr>
            <a:xfrm>
              <a:off x="6744442" y="4013387"/>
              <a:ext cx="747699" cy="489043"/>
              <a:chOff x="2812740" y="3857322"/>
              <a:chExt cx="976919" cy="602228"/>
            </a:xfrm>
          </p:grpSpPr>
          <p:cxnSp>
            <p:nvCxnSpPr>
              <p:cNvPr id="237" name="直接连接符 236">
                <a:extLst>
                  <a:ext uri="{FF2B5EF4-FFF2-40B4-BE49-F238E27FC236}">
                    <a16:creationId xmlns:a16="http://schemas.microsoft.com/office/drawing/2014/main" id="{CA20749F-BE6C-418A-B8AF-50971763D756}"/>
                  </a:ext>
                </a:extLst>
              </p:cNvPr>
              <p:cNvCxnSpPr/>
              <p:nvPr/>
            </p:nvCxnSpPr>
            <p:spPr>
              <a:xfrm>
                <a:off x="2812740" y="4136994"/>
                <a:ext cx="436487"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38" name="直接连接符 237">
                <a:extLst>
                  <a:ext uri="{FF2B5EF4-FFF2-40B4-BE49-F238E27FC236}">
                    <a16:creationId xmlns:a16="http://schemas.microsoft.com/office/drawing/2014/main" id="{FA253EDC-BDDF-4DCF-917B-83253FA5A0C1}"/>
                  </a:ext>
                </a:extLst>
              </p:cNvPr>
              <p:cNvCxnSpPr>
                <a:cxnSpLocks/>
              </p:cNvCxnSpPr>
              <p:nvPr/>
            </p:nvCxnSpPr>
            <p:spPr>
              <a:xfrm>
                <a:off x="3266983" y="3861786"/>
                <a:ext cx="13691" cy="597764"/>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39" name="直接连接符 238">
                <a:extLst>
                  <a:ext uri="{FF2B5EF4-FFF2-40B4-BE49-F238E27FC236}">
                    <a16:creationId xmlns:a16="http://schemas.microsoft.com/office/drawing/2014/main" id="{C4835239-F925-443D-B1D7-7871D76FF27B}"/>
                  </a:ext>
                </a:extLst>
              </p:cNvPr>
              <p:cNvCxnSpPr>
                <a:cxnSpLocks/>
              </p:cNvCxnSpPr>
              <p:nvPr/>
            </p:nvCxnSpPr>
            <p:spPr>
              <a:xfrm flipH="1">
                <a:off x="3263287" y="3857322"/>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40" name="直接连接符 239">
                <a:extLst>
                  <a:ext uri="{FF2B5EF4-FFF2-40B4-BE49-F238E27FC236}">
                    <a16:creationId xmlns:a16="http://schemas.microsoft.com/office/drawing/2014/main" id="{5A949C4F-3A64-4C6A-8636-463BB19ADE22}"/>
                  </a:ext>
                </a:extLst>
              </p:cNvPr>
              <p:cNvCxnSpPr>
                <a:cxnSpLocks/>
              </p:cNvCxnSpPr>
              <p:nvPr/>
            </p:nvCxnSpPr>
            <p:spPr>
              <a:xfrm flipH="1">
                <a:off x="3263287" y="3999365"/>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41" name="直接连接符 240">
                <a:extLst>
                  <a:ext uri="{FF2B5EF4-FFF2-40B4-BE49-F238E27FC236}">
                    <a16:creationId xmlns:a16="http://schemas.microsoft.com/office/drawing/2014/main" id="{EE03D1D6-7B81-4EBE-893D-C150F5D44565}"/>
                  </a:ext>
                </a:extLst>
              </p:cNvPr>
              <p:cNvCxnSpPr>
                <a:cxnSpLocks/>
              </p:cNvCxnSpPr>
              <p:nvPr/>
            </p:nvCxnSpPr>
            <p:spPr>
              <a:xfrm flipH="1">
                <a:off x="3280674" y="4136994"/>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42" name="直接连接符 241">
                <a:extLst>
                  <a:ext uri="{FF2B5EF4-FFF2-40B4-BE49-F238E27FC236}">
                    <a16:creationId xmlns:a16="http://schemas.microsoft.com/office/drawing/2014/main" id="{439EF360-9A92-4A35-BEC2-816A2BD9EB43}"/>
                  </a:ext>
                </a:extLst>
              </p:cNvPr>
              <p:cNvCxnSpPr>
                <a:cxnSpLocks/>
              </p:cNvCxnSpPr>
              <p:nvPr/>
            </p:nvCxnSpPr>
            <p:spPr>
              <a:xfrm flipH="1">
                <a:off x="3280674" y="4271639"/>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43" name="直接连接符 242">
                <a:extLst>
                  <a:ext uri="{FF2B5EF4-FFF2-40B4-BE49-F238E27FC236}">
                    <a16:creationId xmlns:a16="http://schemas.microsoft.com/office/drawing/2014/main" id="{C8D8E190-9B4C-443C-95EF-111816123BD0}"/>
                  </a:ext>
                </a:extLst>
              </p:cNvPr>
              <p:cNvCxnSpPr>
                <a:cxnSpLocks/>
              </p:cNvCxnSpPr>
              <p:nvPr/>
            </p:nvCxnSpPr>
            <p:spPr>
              <a:xfrm flipH="1">
                <a:off x="3288814" y="4444754"/>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grpSp>
        <p:grpSp>
          <p:nvGrpSpPr>
            <p:cNvPr id="244" name="组合 243">
              <a:extLst>
                <a:ext uri="{FF2B5EF4-FFF2-40B4-BE49-F238E27FC236}">
                  <a16:creationId xmlns:a16="http://schemas.microsoft.com/office/drawing/2014/main" id="{80AD0060-2D1D-4928-ADFD-FFDFAE13B492}"/>
                </a:ext>
              </a:extLst>
            </p:cNvPr>
            <p:cNvGrpSpPr/>
            <p:nvPr/>
          </p:nvGrpSpPr>
          <p:grpSpPr>
            <a:xfrm>
              <a:off x="7374683" y="4459176"/>
              <a:ext cx="747699" cy="489043"/>
              <a:chOff x="2812740" y="3857322"/>
              <a:chExt cx="976919" cy="602228"/>
            </a:xfrm>
          </p:grpSpPr>
          <p:cxnSp>
            <p:nvCxnSpPr>
              <p:cNvPr id="245" name="直接连接符 244">
                <a:extLst>
                  <a:ext uri="{FF2B5EF4-FFF2-40B4-BE49-F238E27FC236}">
                    <a16:creationId xmlns:a16="http://schemas.microsoft.com/office/drawing/2014/main" id="{8EEF2810-AABA-43F3-A6DA-D32A74A07F83}"/>
                  </a:ext>
                </a:extLst>
              </p:cNvPr>
              <p:cNvCxnSpPr/>
              <p:nvPr/>
            </p:nvCxnSpPr>
            <p:spPr>
              <a:xfrm>
                <a:off x="2812740" y="4136994"/>
                <a:ext cx="436487"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46" name="直接连接符 245">
                <a:extLst>
                  <a:ext uri="{FF2B5EF4-FFF2-40B4-BE49-F238E27FC236}">
                    <a16:creationId xmlns:a16="http://schemas.microsoft.com/office/drawing/2014/main" id="{27CBDBB8-1BA0-4A85-B6CF-FD64C14D8C1A}"/>
                  </a:ext>
                </a:extLst>
              </p:cNvPr>
              <p:cNvCxnSpPr>
                <a:cxnSpLocks/>
              </p:cNvCxnSpPr>
              <p:nvPr/>
            </p:nvCxnSpPr>
            <p:spPr>
              <a:xfrm>
                <a:off x="3266983" y="3861786"/>
                <a:ext cx="13691" cy="597764"/>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47" name="直接连接符 246">
                <a:extLst>
                  <a:ext uri="{FF2B5EF4-FFF2-40B4-BE49-F238E27FC236}">
                    <a16:creationId xmlns:a16="http://schemas.microsoft.com/office/drawing/2014/main" id="{FE6A9BD4-32F1-4390-82E3-58A997DBAEF7}"/>
                  </a:ext>
                </a:extLst>
              </p:cNvPr>
              <p:cNvCxnSpPr>
                <a:cxnSpLocks/>
              </p:cNvCxnSpPr>
              <p:nvPr/>
            </p:nvCxnSpPr>
            <p:spPr>
              <a:xfrm flipH="1">
                <a:off x="3263287" y="3857322"/>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48" name="直接连接符 247">
                <a:extLst>
                  <a:ext uri="{FF2B5EF4-FFF2-40B4-BE49-F238E27FC236}">
                    <a16:creationId xmlns:a16="http://schemas.microsoft.com/office/drawing/2014/main" id="{7CA232AC-D3CE-4907-8343-E9237576A14D}"/>
                  </a:ext>
                </a:extLst>
              </p:cNvPr>
              <p:cNvCxnSpPr>
                <a:cxnSpLocks/>
              </p:cNvCxnSpPr>
              <p:nvPr/>
            </p:nvCxnSpPr>
            <p:spPr>
              <a:xfrm flipH="1">
                <a:off x="3263287" y="3999365"/>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49" name="直接连接符 248">
                <a:extLst>
                  <a:ext uri="{FF2B5EF4-FFF2-40B4-BE49-F238E27FC236}">
                    <a16:creationId xmlns:a16="http://schemas.microsoft.com/office/drawing/2014/main" id="{F0B38324-51DC-4FCC-8D3F-5A11929F9B1F}"/>
                  </a:ext>
                </a:extLst>
              </p:cNvPr>
              <p:cNvCxnSpPr>
                <a:cxnSpLocks/>
              </p:cNvCxnSpPr>
              <p:nvPr/>
            </p:nvCxnSpPr>
            <p:spPr>
              <a:xfrm flipH="1">
                <a:off x="3280674" y="4136994"/>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50" name="直接连接符 249">
                <a:extLst>
                  <a:ext uri="{FF2B5EF4-FFF2-40B4-BE49-F238E27FC236}">
                    <a16:creationId xmlns:a16="http://schemas.microsoft.com/office/drawing/2014/main" id="{0258087B-4706-4C62-840B-2C683CCBDFE4}"/>
                  </a:ext>
                </a:extLst>
              </p:cNvPr>
              <p:cNvCxnSpPr>
                <a:cxnSpLocks/>
              </p:cNvCxnSpPr>
              <p:nvPr/>
            </p:nvCxnSpPr>
            <p:spPr>
              <a:xfrm flipH="1">
                <a:off x="3280674" y="4271639"/>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51" name="直接连接符 250">
                <a:extLst>
                  <a:ext uri="{FF2B5EF4-FFF2-40B4-BE49-F238E27FC236}">
                    <a16:creationId xmlns:a16="http://schemas.microsoft.com/office/drawing/2014/main" id="{085FF419-262C-4040-B8F7-9BD27BC7AFE7}"/>
                  </a:ext>
                </a:extLst>
              </p:cNvPr>
              <p:cNvCxnSpPr>
                <a:cxnSpLocks/>
              </p:cNvCxnSpPr>
              <p:nvPr/>
            </p:nvCxnSpPr>
            <p:spPr>
              <a:xfrm flipH="1">
                <a:off x="3288814" y="4444754"/>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grpSp>
        <p:grpSp>
          <p:nvGrpSpPr>
            <p:cNvPr id="252" name="组合 251">
              <a:extLst>
                <a:ext uri="{FF2B5EF4-FFF2-40B4-BE49-F238E27FC236}">
                  <a16:creationId xmlns:a16="http://schemas.microsoft.com/office/drawing/2014/main" id="{33A5FE2B-F946-4A10-A452-1ED388487B3D}"/>
                </a:ext>
              </a:extLst>
            </p:cNvPr>
            <p:cNvGrpSpPr/>
            <p:nvPr/>
          </p:nvGrpSpPr>
          <p:grpSpPr>
            <a:xfrm>
              <a:off x="7098754" y="4874807"/>
              <a:ext cx="747699" cy="489043"/>
              <a:chOff x="2812740" y="3857322"/>
              <a:chExt cx="976919" cy="602228"/>
            </a:xfrm>
          </p:grpSpPr>
          <p:cxnSp>
            <p:nvCxnSpPr>
              <p:cNvPr id="253" name="直接连接符 252">
                <a:extLst>
                  <a:ext uri="{FF2B5EF4-FFF2-40B4-BE49-F238E27FC236}">
                    <a16:creationId xmlns:a16="http://schemas.microsoft.com/office/drawing/2014/main" id="{2D65DBC9-070B-4CCB-BAF8-674399D404FC}"/>
                  </a:ext>
                </a:extLst>
              </p:cNvPr>
              <p:cNvCxnSpPr/>
              <p:nvPr/>
            </p:nvCxnSpPr>
            <p:spPr>
              <a:xfrm>
                <a:off x="2812740" y="4136994"/>
                <a:ext cx="436487"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54" name="直接连接符 253">
                <a:extLst>
                  <a:ext uri="{FF2B5EF4-FFF2-40B4-BE49-F238E27FC236}">
                    <a16:creationId xmlns:a16="http://schemas.microsoft.com/office/drawing/2014/main" id="{E503A2FF-66AC-439E-920B-B6A7E7D0E763}"/>
                  </a:ext>
                </a:extLst>
              </p:cNvPr>
              <p:cNvCxnSpPr>
                <a:cxnSpLocks/>
              </p:cNvCxnSpPr>
              <p:nvPr/>
            </p:nvCxnSpPr>
            <p:spPr>
              <a:xfrm>
                <a:off x="3266983" y="3861786"/>
                <a:ext cx="13691" cy="597764"/>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55" name="直接连接符 254">
                <a:extLst>
                  <a:ext uri="{FF2B5EF4-FFF2-40B4-BE49-F238E27FC236}">
                    <a16:creationId xmlns:a16="http://schemas.microsoft.com/office/drawing/2014/main" id="{DF6C8CF6-2E54-42BF-A406-942BB221071F}"/>
                  </a:ext>
                </a:extLst>
              </p:cNvPr>
              <p:cNvCxnSpPr>
                <a:cxnSpLocks/>
              </p:cNvCxnSpPr>
              <p:nvPr/>
            </p:nvCxnSpPr>
            <p:spPr>
              <a:xfrm flipH="1">
                <a:off x="3263287" y="3857322"/>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56" name="直接连接符 255">
                <a:extLst>
                  <a:ext uri="{FF2B5EF4-FFF2-40B4-BE49-F238E27FC236}">
                    <a16:creationId xmlns:a16="http://schemas.microsoft.com/office/drawing/2014/main" id="{20DA4F95-139D-4176-82CE-00B91F3FFCAE}"/>
                  </a:ext>
                </a:extLst>
              </p:cNvPr>
              <p:cNvCxnSpPr>
                <a:cxnSpLocks/>
              </p:cNvCxnSpPr>
              <p:nvPr/>
            </p:nvCxnSpPr>
            <p:spPr>
              <a:xfrm flipH="1">
                <a:off x="3263287" y="3999365"/>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57" name="直接连接符 256">
                <a:extLst>
                  <a:ext uri="{FF2B5EF4-FFF2-40B4-BE49-F238E27FC236}">
                    <a16:creationId xmlns:a16="http://schemas.microsoft.com/office/drawing/2014/main" id="{6CBE69BF-5318-42C3-BD40-D800590FDC24}"/>
                  </a:ext>
                </a:extLst>
              </p:cNvPr>
              <p:cNvCxnSpPr>
                <a:cxnSpLocks/>
              </p:cNvCxnSpPr>
              <p:nvPr/>
            </p:nvCxnSpPr>
            <p:spPr>
              <a:xfrm flipH="1">
                <a:off x="3280674" y="4136994"/>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58" name="直接连接符 257">
                <a:extLst>
                  <a:ext uri="{FF2B5EF4-FFF2-40B4-BE49-F238E27FC236}">
                    <a16:creationId xmlns:a16="http://schemas.microsoft.com/office/drawing/2014/main" id="{F5E023C9-7193-43FF-8876-3B5E6A080BBA}"/>
                  </a:ext>
                </a:extLst>
              </p:cNvPr>
              <p:cNvCxnSpPr>
                <a:cxnSpLocks/>
              </p:cNvCxnSpPr>
              <p:nvPr/>
            </p:nvCxnSpPr>
            <p:spPr>
              <a:xfrm flipH="1">
                <a:off x="3280674" y="4271639"/>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59" name="直接连接符 258">
                <a:extLst>
                  <a:ext uri="{FF2B5EF4-FFF2-40B4-BE49-F238E27FC236}">
                    <a16:creationId xmlns:a16="http://schemas.microsoft.com/office/drawing/2014/main" id="{8C4331F6-1442-4320-9701-1CBD5B449474}"/>
                  </a:ext>
                </a:extLst>
              </p:cNvPr>
              <p:cNvCxnSpPr>
                <a:cxnSpLocks/>
              </p:cNvCxnSpPr>
              <p:nvPr/>
            </p:nvCxnSpPr>
            <p:spPr>
              <a:xfrm flipH="1">
                <a:off x="3288814" y="4444754"/>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grpSp>
        <p:grpSp>
          <p:nvGrpSpPr>
            <p:cNvPr id="260" name="组合 259">
              <a:extLst>
                <a:ext uri="{FF2B5EF4-FFF2-40B4-BE49-F238E27FC236}">
                  <a16:creationId xmlns:a16="http://schemas.microsoft.com/office/drawing/2014/main" id="{50BFD748-8248-4418-9793-7478590F64BA}"/>
                </a:ext>
              </a:extLst>
            </p:cNvPr>
            <p:cNvGrpSpPr/>
            <p:nvPr/>
          </p:nvGrpSpPr>
          <p:grpSpPr>
            <a:xfrm>
              <a:off x="7670606" y="5273573"/>
              <a:ext cx="747699" cy="489043"/>
              <a:chOff x="2812740" y="3857322"/>
              <a:chExt cx="976919" cy="602228"/>
            </a:xfrm>
          </p:grpSpPr>
          <p:cxnSp>
            <p:nvCxnSpPr>
              <p:cNvPr id="261" name="直接连接符 260">
                <a:extLst>
                  <a:ext uri="{FF2B5EF4-FFF2-40B4-BE49-F238E27FC236}">
                    <a16:creationId xmlns:a16="http://schemas.microsoft.com/office/drawing/2014/main" id="{A431E2BE-6AAB-4567-8931-5AB931DBBE5B}"/>
                  </a:ext>
                </a:extLst>
              </p:cNvPr>
              <p:cNvCxnSpPr/>
              <p:nvPr/>
            </p:nvCxnSpPr>
            <p:spPr>
              <a:xfrm>
                <a:off x="2812740" y="4136994"/>
                <a:ext cx="436487"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62" name="直接连接符 261">
                <a:extLst>
                  <a:ext uri="{FF2B5EF4-FFF2-40B4-BE49-F238E27FC236}">
                    <a16:creationId xmlns:a16="http://schemas.microsoft.com/office/drawing/2014/main" id="{5EF8E869-3334-42DA-A8B1-D6723C30C344}"/>
                  </a:ext>
                </a:extLst>
              </p:cNvPr>
              <p:cNvCxnSpPr>
                <a:cxnSpLocks/>
              </p:cNvCxnSpPr>
              <p:nvPr/>
            </p:nvCxnSpPr>
            <p:spPr>
              <a:xfrm>
                <a:off x="3266983" y="3861786"/>
                <a:ext cx="13691" cy="597764"/>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63" name="直接连接符 262">
                <a:extLst>
                  <a:ext uri="{FF2B5EF4-FFF2-40B4-BE49-F238E27FC236}">
                    <a16:creationId xmlns:a16="http://schemas.microsoft.com/office/drawing/2014/main" id="{E24284B8-0491-4487-971E-48512698A70F}"/>
                  </a:ext>
                </a:extLst>
              </p:cNvPr>
              <p:cNvCxnSpPr>
                <a:cxnSpLocks/>
              </p:cNvCxnSpPr>
              <p:nvPr/>
            </p:nvCxnSpPr>
            <p:spPr>
              <a:xfrm flipH="1">
                <a:off x="3263287" y="3857322"/>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64" name="直接连接符 263">
                <a:extLst>
                  <a:ext uri="{FF2B5EF4-FFF2-40B4-BE49-F238E27FC236}">
                    <a16:creationId xmlns:a16="http://schemas.microsoft.com/office/drawing/2014/main" id="{BED90618-38ED-47BF-9988-24EED0C7DA12}"/>
                  </a:ext>
                </a:extLst>
              </p:cNvPr>
              <p:cNvCxnSpPr>
                <a:cxnSpLocks/>
              </p:cNvCxnSpPr>
              <p:nvPr/>
            </p:nvCxnSpPr>
            <p:spPr>
              <a:xfrm flipH="1">
                <a:off x="3263287" y="3999365"/>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65" name="直接连接符 264">
                <a:extLst>
                  <a:ext uri="{FF2B5EF4-FFF2-40B4-BE49-F238E27FC236}">
                    <a16:creationId xmlns:a16="http://schemas.microsoft.com/office/drawing/2014/main" id="{0EAA16E4-8733-4A9B-9CFF-89E83E9CC1CA}"/>
                  </a:ext>
                </a:extLst>
              </p:cNvPr>
              <p:cNvCxnSpPr>
                <a:cxnSpLocks/>
              </p:cNvCxnSpPr>
              <p:nvPr/>
            </p:nvCxnSpPr>
            <p:spPr>
              <a:xfrm flipH="1">
                <a:off x="3280674" y="4136994"/>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66" name="直接连接符 265">
                <a:extLst>
                  <a:ext uri="{FF2B5EF4-FFF2-40B4-BE49-F238E27FC236}">
                    <a16:creationId xmlns:a16="http://schemas.microsoft.com/office/drawing/2014/main" id="{CBE02578-EC7B-4463-A685-EE13F6D4221A}"/>
                  </a:ext>
                </a:extLst>
              </p:cNvPr>
              <p:cNvCxnSpPr>
                <a:cxnSpLocks/>
              </p:cNvCxnSpPr>
              <p:nvPr/>
            </p:nvCxnSpPr>
            <p:spPr>
              <a:xfrm flipH="1">
                <a:off x="3280674" y="4271639"/>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67" name="直接连接符 266">
                <a:extLst>
                  <a:ext uri="{FF2B5EF4-FFF2-40B4-BE49-F238E27FC236}">
                    <a16:creationId xmlns:a16="http://schemas.microsoft.com/office/drawing/2014/main" id="{683BBD76-56BB-4865-9C2B-B12E3FFA795F}"/>
                  </a:ext>
                </a:extLst>
              </p:cNvPr>
              <p:cNvCxnSpPr>
                <a:cxnSpLocks/>
              </p:cNvCxnSpPr>
              <p:nvPr/>
            </p:nvCxnSpPr>
            <p:spPr>
              <a:xfrm flipH="1">
                <a:off x="3288814" y="4444754"/>
                <a:ext cx="50084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grpSp>
      </p:grpSp>
    </p:spTree>
    <p:extLst>
      <p:ext uri="{BB962C8B-B14F-4D97-AF65-F5344CB8AC3E}">
        <p14:creationId xmlns:p14="http://schemas.microsoft.com/office/powerpoint/2010/main" val="356851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wipe(down)">
                                      <p:cBhvr>
                                        <p:cTn id="12" dur="5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68"/>
                                        </p:tgtEl>
                                        <p:attrNameLst>
                                          <p:attrName>style.visibility</p:attrName>
                                        </p:attrNameLst>
                                      </p:cBhvr>
                                      <p:to>
                                        <p:strVal val="visible"/>
                                      </p:to>
                                    </p:set>
                                    <p:animEffect transition="in" filter="wipe(down)">
                                      <p:cBhvr>
                                        <p:cTn id="22" dur="500"/>
                                        <p:tgtEl>
                                          <p:spTgt spid="2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down)">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down)">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378C5B-52E8-45E8-A390-5DD69B3196AB}"/>
              </a:ext>
            </a:extLst>
          </p:cNvPr>
          <p:cNvSpPr>
            <a:spLocks noGrp="1"/>
          </p:cNvSpPr>
          <p:nvPr>
            <p:ph type="title"/>
          </p:nvPr>
        </p:nvSpPr>
        <p:spPr/>
        <p:txBody>
          <a:bodyPr/>
          <a:lstStyle/>
          <a:p>
            <a:r>
              <a:rPr lang="en-US" altLang="zh-CN" dirty="0"/>
              <a:t>Analysis (I)</a:t>
            </a:r>
            <a:endParaRPr lang="zh-CN" altLang="en-US" dirty="0"/>
          </a:p>
        </p:txBody>
      </p:sp>
      <p:sp>
        <p:nvSpPr>
          <p:cNvPr id="3" name="内容占位符 2">
            <a:extLst>
              <a:ext uri="{FF2B5EF4-FFF2-40B4-BE49-F238E27FC236}">
                <a16:creationId xmlns:a16="http://schemas.microsoft.com/office/drawing/2014/main" id="{E50D4F51-62D9-4026-9515-E563F14C17C5}"/>
              </a:ext>
            </a:extLst>
          </p:cNvPr>
          <p:cNvSpPr>
            <a:spLocks noGrp="1"/>
          </p:cNvSpPr>
          <p:nvPr>
            <p:ph idx="1"/>
          </p:nvPr>
        </p:nvSpPr>
        <p:spPr/>
        <p:txBody>
          <a:bodyPr/>
          <a:lstStyle/>
          <a:p>
            <a:r>
              <a:rPr lang="en-US" altLang="zh-CN" dirty="0"/>
              <a:t>The logged number of developers were grouped into 17 groups:</a:t>
            </a:r>
          </a:p>
          <a:p>
            <a:r>
              <a:rPr lang="en-US" altLang="zh-CN" dirty="0"/>
              <a:t>1, 3, 6, 10, 15, 21, 28, 36, 45, 55, 65, 75, 85, 100, 130, 145, 190 and 190+</a:t>
            </a:r>
          </a:p>
          <a:p>
            <a:pPr marL="0" indent="0">
              <a:buNone/>
            </a:pPr>
            <a:endParaRPr lang="en-US" altLang="zh-CN" dirty="0"/>
          </a:p>
          <a:p>
            <a:r>
              <a:rPr lang="en-US" altLang="zh-CN" dirty="0"/>
              <a:t>Then take the natural logarithm on the file sizes (for skewness)</a:t>
            </a:r>
          </a:p>
        </p:txBody>
      </p:sp>
    </p:spTree>
    <p:extLst>
      <p:ext uri="{BB962C8B-B14F-4D97-AF65-F5344CB8AC3E}">
        <p14:creationId xmlns:p14="http://schemas.microsoft.com/office/powerpoint/2010/main" val="268207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378C5B-52E8-45E8-A390-5DD69B3196AB}"/>
              </a:ext>
            </a:extLst>
          </p:cNvPr>
          <p:cNvSpPr>
            <a:spLocks noGrp="1"/>
          </p:cNvSpPr>
          <p:nvPr>
            <p:ph type="title"/>
          </p:nvPr>
        </p:nvSpPr>
        <p:spPr/>
        <p:txBody>
          <a:bodyPr/>
          <a:lstStyle/>
          <a:p>
            <a:r>
              <a:rPr lang="en-US" altLang="zh-CN" dirty="0"/>
              <a:t>Analysis(II)</a:t>
            </a:r>
            <a:endParaRPr lang="zh-CN" altLang="en-US" dirty="0"/>
          </a:p>
        </p:txBody>
      </p:sp>
      <p:sp>
        <p:nvSpPr>
          <p:cNvPr id="3" name="内容占位符 2">
            <a:extLst>
              <a:ext uri="{FF2B5EF4-FFF2-40B4-BE49-F238E27FC236}">
                <a16:creationId xmlns:a16="http://schemas.microsoft.com/office/drawing/2014/main" id="{E50D4F51-62D9-4026-9515-E563F14C17C5}"/>
              </a:ext>
            </a:extLst>
          </p:cNvPr>
          <p:cNvSpPr>
            <a:spLocks noGrp="1"/>
          </p:cNvSpPr>
          <p:nvPr>
            <p:ph idx="1"/>
          </p:nvPr>
        </p:nvSpPr>
        <p:spPr/>
        <p:txBody>
          <a:bodyPr>
            <a:normAutofit/>
          </a:bodyPr>
          <a:lstStyle/>
          <a:p>
            <a:r>
              <a:rPr lang="en-US" altLang="zh-CN" dirty="0"/>
              <a:t>Converting size of project (kB) to lines of code needs a coefficient:</a:t>
            </a:r>
          </a:p>
          <a:p>
            <a:r>
              <a:rPr lang="en-US" altLang="zh-CN" dirty="0"/>
              <a:t>This coefficient was set as follow: </a:t>
            </a:r>
          </a:p>
          <a:p>
            <a:r>
              <a:rPr lang="en-US" altLang="zh-CN" dirty="0"/>
              <a:t>80 characters</a:t>
            </a:r>
          </a:p>
          <a:p>
            <a:r>
              <a:rPr lang="en-US" altLang="zh-CN" dirty="0"/>
              <a:t>80 characters * 0.5 = 40 characters</a:t>
            </a:r>
          </a:p>
          <a:p>
            <a:endParaRPr lang="en-US" altLang="zh-CN" dirty="0"/>
          </a:p>
          <a:p>
            <a:r>
              <a:rPr lang="en-US" altLang="zh-CN" dirty="0"/>
              <a:t>1 kilobyte (kB) = 1024 characters </a:t>
            </a:r>
          </a:p>
          <a:p>
            <a:r>
              <a:rPr lang="en-US" altLang="zh-CN" dirty="0"/>
              <a:t>1024 characters / 40 characters = 25.6</a:t>
            </a:r>
            <a:endParaRPr lang="zh-CN" altLang="zh-CN" dirty="0"/>
          </a:p>
          <a:p>
            <a:r>
              <a:rPr lang="en-US" altLang="zh-CN" dirty="0"/>
              <a:t>=&gt; Coefficient = 25.6 =&gt; estimated averagely 25.6 lines of code/kB</a:t>
            </a:r>
            <a:endParaRPr lang="zh-CN" altLang="zh-CN" dirty="0"/>
          </a:p>
        </p:txBody>
      </p:sp>
    </p:spTree>
    <p:extLst>
      <p:ext uri="{BB962C8B-B14F-4D97-AF65-F5344CB8AC3E}">
        <p14:creationId xmlns:p14="http://schemas.microsoft.com/office/powerpoint/2010/main" val="316471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71F50-9CBA-4523-A314-B9EE7F78AEA4}"/>
              </a:ext>
            </a:extLst>
          </p:cNvPr>
          <p:cNvSpPr>
            <a:spLocks noGrp="1"/>
          </p:cNvSpPr>
          <p:nvPr>
            <p:ph type="title"/>
          </p:nvPr>
        </p:nvSpPr>
        <p:spPr/>
        <p:txBody>
          <a:bodyPr/>
          <a:lstStyle/>
          <a:p>
            <a:r>
              <a:rPr lang="en-US" altLang="zh-CN" dirty="0"/>
              <a:t>Table of Contents</a:t>
            </a:r>
            <a:endParaRPr lang="zh-CN" altLang="en-US" dirty="0"/>
          </a:p>
        </p:txBody>
      </p:sp>
      <p:sp>
        <p:nvSpPr>
          <p:cNvPr id="3" name="内容占位符 2">
            <a:extLst>
              <a:ext uri="{FF2B5EF4-FFF2-40B4-BE49-F238E27FC236}">
                <a16:creationId xmlns:a16="http://schemas.microsoft.com/office/drawing/2014/main" id="{EECA268A-E511-428E-AA69-4D2FE5D5F253}"/>
              </a:ext>
            </a:extLst>
          </p:cNvPr>
          <p:cNvSpPr>
            <a:spLocks noGrp="1"/>
          </p:cNvSpPr>
          <p:nvPr>
            <p:ph idx="1"/>
          </p:nvPr>
        </p:nvSpPr>
        <p:spPr/>
        <p:txBody>
          <a:bodyPr/>
          <a:lstStyle/>
          <a:p>
            <a:r>
              <a:rPr lang="en-US" altLang="zh-CN" dirty="0">
                <a:solidFill>
                  <a:schemeClr val="bg1">
                    <a:lumMod val="75000"/>
                    <a:lumOff val="25000"/>
                  </a:schemeClr>
                </a:solidFill>
              </a:rPr>
              <a:t>Introduction</a:t>
            </a:r>
          </a:p>
          <a:p>
            <a:r>
              <a:rPr lang="en-US" altLang="zh-CN" dirty="0">
                <a:solidFill>
                  <a:schemeClr val="bg1">
                    <a:lumMod val="75000"/>
                    <a:lumOff val="25000"/>
                  </a:schemeClr>
                </a:solidFill>
              </a:rPr>
              <a:t>Method</a:t>
            </a:r>
          </a:p>
          <a:p>
            <a:r>
              <a:rPr lang="en-US" altLang="zh-CN" dirty="0"/>
              <a:t>Results</a:t>
            </a:r>
          </a:p>
          <a:p>
            <a:r>
              <a:rPr lang="en-US" altLang="zh-CN" dirty="0">
                <a:solidFill>
                  <a:schemeClr val="bg1">
                    <a:lumMod val="75000"/>
                    <a:lumOff val="25000"/>
                  </a:schemeClr>
                </a:solidFill>
              </a:rPr>
              <a:t>Discussion</a:t>
            </a:r>
          </a:p>
          <a:p>
            <a:r>
              <a:rPr lang="en-US" altLang="zh-CN" dirty="0">
                <a:solidFill>
                  <a:schemeClr val="bg1">
                    <a:lumMod val="75000"/>
                    <a:lumOff val="25000"/>
                  </a:schemeClr>
                </a:solidFill>
              </a:rPr>
              <a:t>Conclusion</a:t>
            </a:r>
          </a:p>
          <a:p>
            <a:endParaRPr lang="en-US" altLang="zh-CN" dirty="0"/>
          </a:p>
          <a:p>
            <a:endParaRPr lang="zh-CN" altLang="en-US" dirty="0"/>
          </a:p>
        </p:txBody>
      </p:sp>
    </p:spTree>
    <p:extLst>
      <p:ext uri="{BB962C8B-B14F-4D97-AF65-F5344CB8AC3E}">
        <p14:creationId xmlns:p14="http://schemas.microsoft.com/office/powerpoint/2010/main" val="2254563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a:extLst>
              <a:ext uri="{FF2B5EF4-FFF2-40B4-BE49-F238E27FC236}">
                <a16:creationId xmlns:a16="http://schemas.microsoft.com/office/drawing/2014/main" id="{95C26A15-DC9E-4115-8761-C6DBE807B40F}"/>
              </a:ext>
            </a:extLst>
          </p:cNvPr>
          <p:cNvGraphicFramePr>
            <a:graphicFrameLocks/>
          </p:cNvGraphicFramePr>
          <p:nvPr>
            <p:extLst>
              <p:ext uri="{D42A27DB-BD31-4B8C-83A1-F6EECF244321}">
                <p14:modId xmlns:p14="http://schemas.microsoft.com/office/powerpoint/2010/main" val="3208306937"/>
              </p:ext>
            </p:extLst>
          </p:nvPr>
        </p:nvGraphicFramePr>
        <p:xfrm>
          <a:off x="835379" y="620889"/>
          <a:ext cx="10656710" cy="54976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6470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71F50-9CBA-4523-A314-B9EE7F78AEA4}"/>
              </a:ext>
            </a:extLst>
          </p:cNvPr>
          <p:cNvSpPr>
            <a:spLocks noGrp="1"/>
          </p:cNvSpPr>
          <p:nvPr>
            <p:ph type="title"/>
          </p:nvPr>
        </p:nvSpPr>
        <p:spPr/>
        <p:txBody>
          <a:bodyPr/>
          <a:lstStyle/>
          <a:p>
            <a:r>
              <a:rPr lang="en-US" altLang="zh-CN" dirty="0"/>
              <a:t>Table of Contents</a:t>
            </a:r>
            <a:endParaRPr lang="zh-CN" altLang="en-US" dirty="0"/>
          </a:p>
        </p:txBody>
      </p:sp>
      <p:sp>
        <p:nvSpPr>
          <p:cNvPr id="3" name="内容占位符 2">
            <a:extLst>
              <a:ext uri="{FF2B5EF4-FFF2-40B4-BE49-F238E27FC236}">
                <a16:creationId xmlns:a16="http://schemas.microsoft.com/office/drawing/2014/main" id="{EECA268A-E511-428E-AA69-4D2FE5D5F253}"/>
              </a:ext>
            </a:extLst>
          </p:cNvPr>
          <p:cNvSpPr>
            <a:spLocks noGrp="1"/>
          </p:cNvSpPr>
          <p:nvPr>
            <p:ph idx="1"/>
          </p:nvPr>
        </p:nvSpPr>
        <p:spPr/>
        <p:txBody>
          <a:bodyPr/>
          <a:lstStyle/>
          <a:p>
            <a:r>
              <a:rPr lang="en-US" altLang="zh-CN" dirty="0">
                <a:solidFill>
                  <a:schemeClr val="bg1">
                    <a:lumMod val="75000"/>
                    <a:lumOff val="25000"/>
                  </a:schemeClr>
                </a:solidFill>
              </a:rPr>
              <a:t>Introduction</a:t>
            </a:r>
          </a:p>
          <a:p>
            <a:r>
              <a:rPr lang="en-US" altLang="zh-CN" dirty="0">
                <a:solidFill>
                  <a:schemeClr val="bg1">
                    <a:lumMod val="75000"/>
                    <a:lumOff val="25000"/>
                  </a:schemeClr>
                </a:solidFill>
              </a:rPr>
              <a:t>Method</a:t>
            </a:r>
          </a:p>
          <a:p>
            <a:r>
              <a:rPr lang="en-US" altLang="zh-CN" dirty="0">
                <a:solidFill>
                  <a:schemeClr val="bg1">
                    <a:lumMod val="75000"/>
                    <a:lumOff val="25000"/>
                  </a:schemeClr>
                </a:solidFill>
              </a:rPr>
              <a:t>Result</a:t>
            </a:r>
          </a:p>
          <a:p>
            <a:r>
              <a:rPr lang="en-US" altLang="zh-CN" dirty="0"/>
              <a:t>Discussion</a:t>
            </a:r>
          </a:p>
          <a:p>
            <a:r>
              <a:rPr lang="en-US" altLang="zh-CN" dirty="0">
                <a:solidFill>
                  <a:schemeClr val="bg1">
                    <a:lumMod val="75000"/>
                    <a:lumOff val="25000"/>
                  </a:schemeClr>
                </a:solidFill>
              </a:rPr>
              <a:t>Conclusion</a:t>
            </a:r>
          </a:p>
          <a:p>
            <a:endParaRPr lang="en-US" altLang="zh-CN" dirty="0"/>
          </a:p>
          <a:p>
            <a:endParaRPr lang="zh-CN" altLang="en-US" dirty="0"/>
          </a:p>
        </p:txBody>
      </p:sp>
    </p:spTree>
    <p:extLst>
      <p:ext uri="{BB962C8B-B14F-4D97-AF65-F5344CB8AC3E}">
        <p14:creationId xmlns:p14="http://schemas.microsoft.com/office/powerpoint/2010/main" val="1623210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71F50-9CBA-4523-A314-B9EE7F78AEA4}"/>
              </a:ext>
            </a:extLst>
          </p:cNvPr>
          <p:cNvSpPr>
            <a:spLocks noGrp="1"/>
          </p:cNvSpPr>
          <p:nvPr>
            <p:ph type="title"/>
          </p:nvPr>
        </p:nvSpPr>
        <p:spPr/>
        <p:txBody>
          <a:bodyPr/>
          <a:lstStyle/>
          <a:p>
            <a:r>
              <a:rPr lang="en-US" altLang="zh-CN" dirty="0"/>
              <a:t>Table of Contents</a:t>
            </a:r>
            <a:endParaRPr lang="zh-CN" altLang="en-US" dirty="0"/>
          </a:p>
        </p:txBody>
      </p:sp>
      <p:sp>
        <p:nvSpPr>
          <p:cNvPr id="3" name="内容占位符 2">
            <a:extLst>
              <a:ext uri="{FF2B5EF4-FFF2-40B4-BE49-F238E27FC236}">
                <a16:creationId xmlns:a16="http://schemas.microsoft.com/office/drawing/2014/main" id="{EECA268A-E511-428E-AA69-4D2FE5D5F253}"/>
              </a:ext>
            </a:extLst>
          </p:cNvPr>
          <p:cNvSpPr>
            <a:spLocks noGrp="1"/>
          </p:cNvSpPr>
          <p:nvPr>
            <p:ph idx="1"/>
          </p:nvPr>
        </p:nvSpPr>
        <p:spPr/>
        <p:txBody>
          <a:bodyPr>
            <a:normAutofit lnSpcReduction="10000"/>
          </a:bodyPr>
          <a:lstStyle/>
          <a:p>
            <a:r>
              <a:rPr lang="en-US" altLang="zh-CN" dirty="0">
                <a:solidFill>
                  <a:schemeClr val="bg1">
                    <a:lumMod val="75000"/>
                    <a:lumOff val="25000"/>
                  </a:schemeClr>
                </a:solidFill>
              </a:rPr>
              <a:t>Introduction</a:t>
            </a:r>
          </a:p>
          <a:p>
            <a:r>
              <a:rPr lang="en-US" altLang="zh-CN" dirty="0">
                <a:solidFill>
                  <a:schemeClr val="bg1">
                    <a:lumMod val="75000"/>
                    <a:lumOff val="25000"/>
                  </a:schemeClr>
                </a:solidFill>
              </a:rPr>
              <a:t>Method</a:t>
            </a:r>
          </a:p>
          <a:p>
            <a:r>
              <a:rPr lang="en-US" altLang="zh-CN" dirty="0">
                <a:solidFill>
                  <a:schemeClr val="bg1">
                    <a:lumMod val="75000"/>
                    <a:lumOff val="25000"/>
                  </a:schemeClr>
                </a:solidFill>
              </a:rPr>
              <a:t>Result</a:t>
            </a:r>
          </a:p>
          <a:p>
            <a:r>
              <a:rPr lang="en-US" altLang="zh-CN" dirty="0"/>
              <a:t>Discussion</a:t>
            </a:r>
          </a:p>
          <a:p>
            <a:pPr lvl="1"/>
            <a:r>
              <a:rPr lang="en-US" altLang="zh-CN" dirty="0"/>
              <a:t>Use this model for rough estimation</a:t>
            </a:r>
          </a:p>
          <a:p>
            <a:pPr lvl="1"/>
            <a:r>
              <a:rPr lang="en-US" altLang="zh-CN" dirty="0"/>
              <a:t>An example</a:t>
            </a:r>
          </a:p>
          <a:p>
            <a:pPr lvl="1"/>
            <a:r>
              <a:rPr lang="en-US" altLang="zh-CN" dirty="0"/>
              <a:t>Limitations(I)</a:t>
            </a:r>
          </a:p>
          <a:p>
            <a:pPr lvl="1"/>
            <a:r>
              <a:rPr lang="en-US" altLang="zh-CN" dirty="0"/>
              <a:t>Limitations(II)</a:t>
            </a:r>
          </a:p>
          <a:p>
            <a:pPr lvl="1"/>
            <a:r>
              <a:rPr lang="en-US" altLang="zh-CN" dirty="0"/>
              <a:t>Future improvements</a:t>
            </a:r>
          </a:p>
          <a:p>
            <a:r>
              <a:rPr lang="en-US" altLang="zh-CN" dirty="0">
                <a:solidFill>
                  <a:schemeClr val="bg1">
                    <a:lumMod val="75000"/>
                    <a:lumOff val="25000"/>
                  </a:schemeClr>
                </a:solidFill>
              </a:rPr>
              <a:t>Conclusion</a:t>
            </a:r>
          </a:p>
          <a:p>
            <a:endParaRPr lang="en-US" altLang="zh-CN" dirty="0"/>
          </a:p>
          <a:p>
            <a:endParaRPr lang="zh-CN" altLang="en-US" dirty="0"/>
          </a:p>
        </p:txBody>
      </p:sp>
    </p:spTree>
    <p:extLst>
      <p:ext uri="{BB962C8B-B14F-4D97-AF65-F5344CB8AC3E}">
        <p14:creationId xmlns:p14="http://schemas.microsoft.com/office/powerpoint/2010/main" val="3451434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39C642-7761-4759-BAA2-8DC20E97E33F}"/>
              </a:ext>
            </a:extLst>
          </p:cNvPr>
          <p:cNvSpPr>
            <a:spLocks noGrp="1"/>
          </p:cNvSpPr>
          <p:nvPr>
            <p:ph type="title"/>
          </p:nvPr>
        </p:nvSpPr>
        <p:spPr/>
        <p:txBody>
          <a:bodyPr/>
          <a:lstStyle/>
          <a:p>
            <a:r>
              <a:rPr lang="en-US" altLang="zh-CN" dirty="0"/>
              <a:t>Use this model for rough estimation</a:t>
            </a:r>
            <a:endParaRPr lang="zh-CN" altLang="en-US" dirty="0"/>
          </a:p>
        </p:txBody>
      </p:sp>
      <p:sp>
        <p:nvSpPr>
          <p:cNvPr id="3" name="内容占位符 2">
            <a:extLst>
              <a:ext uri="{FF2B5EF4-FFF2-40B4-BE49-F238E27FC236}">
                <a16:creationId xmlns:a16="http://schemas.microsoft.com/office/drawing/2014/main" id="{BE8EB053-E978-466E-A1E6-53F80370113E}"/>
              </a:ext>
            </a:extLst>
          </p:cNvPr>
          <p:cNvSpPr>
            <a:spLocks noGrp="1"/>
          </p:cNvSpPr>
          <p:nvPr>
            <p:ph idx="1"/>
          </p:nvPr>
        </p:nvSpPr>
        <p:spPr>
          <a:xfrm>
            <a:off x="838200" y="1825625"/>
            <a:ext cx="6059311" cy="4351338"/>
          </a:xfrm>
        </p:spPr>
        <p:txBody>
          <a:bodyPr>
            <a:normAutofit/>
          </a:bodyPr>
          <a:lstStyle/>
          <a:p>
            <a:pPr lvl="0"/>
            <a:r>
              <a:rPr lang="en-US" altLang="zh-CN" dirty="0"/>
              <a:t>Step 1. Estimate the line of code =&gt; (</a:t>
            </a:r>
            <a:r>
              <a:rPr lang="en-US" altLang="zh-CN" dirty="0">
                <a:solidFill>
                  <a:srgbClr val="FF0000"/>
                </a:solidFill>
              </a:rPr>
              <a:t>X</a:t>
            </a:r>
            <a:r>
              <a:rPr lang="en-US" altLang="zh-CN" dirty="0"/>
              <a:t>).</a:t>
            </a:r>
          </a:p>
          <a:p>
            <a:pPr lvl="0"/>
            <a:r>
              <a:rPr lang="en-US" altLang="zh-CN" dirty="0"/>
              <a:t>Step 2.  Get size of project (kB) =&gt; </a:t>
            </a:r>
            <a:r>
              <a:rPr lang="en-US" altLang="zh-CN" dirty="0">
                <a:solidFill>
                  <a:srgbClr val="FF0000"/>
                </a:solidFill>
              </a:rPr>
              <a:t>X</a:t>
            </a:r>
            <a:r>
              <a:rPr lang="en-US" altLang="zh-CN" dirty="0"/>
              <a:t>/coefficient=</a:t>
            </a:r>
            <a:r>
              <a:rPr lang="en-US" altLang="zh-CN" b="1" dirty="0">
                <a:solidFill>
                  <a:srgbClr val="FF0000"/>
                </a:solidFill>
              </a:rPr>
              <a:t>X</a:t>
            </a:r>
            <a:r>
              <a:rPr lang="en-US" altLang="zh-CN" b="1" dirty="0"/>
              <a:t>/25.6</a:t>
            </a:r>
            <a:endParaRPr lang="zh-CN" altLang="zh-CN" b="1" dirty="0"/>
          </a:p>
          <a:p>
            <a:r>
              <a:rPr lang="en-US" altLang="zh-CN" dirty="0"/>
              <a:t>Step 3. Use natural logarithm: Ln(</a:t>
            </a:r>
            <a:r>
              <a:rPr lang="en-US" altLang="zh-CN" b="1" dirty="0">
                <a:solidFill>
                  <a:srgbClr val="FF0000"/>
                </a:solidFill>
              </a:rPr>
              <a:t>X</a:t>
            </a:r>
            <a:r>
              <a:rPr lang="en-US" altLang="zh-CN" b="1" dirty="0"/>
              <a:t>/25.6</a:t>
            </a:r>
            <a:r>
              <a:rPr lang="en-US" altLang="zh-CN" dirty="0"/>
              <a:t>) =&gt;(</a:t>
            </a:r>
            <a:r>
              <a:rPr lang="en-US" altLang="zh-CN" dirty="0">
                <a:solidFill>
                  <a:schemeClr val="accent5"/>
                </a:solidFill>
              </a:rPr>
              <a:t>y</a:t>
            </a:r>
            <a:r>
              <a:rPr lang="en-US" altLang="zh-CN" dirty="0"/>
              <a:t>).</a:t>
            </a:r>
            <a:endParaRPr lang="zh-CN" altLang="zh-CN" dirty="0"/>
          </a:p>
          <a:p>
            <a:pPr lvl="0"/>
            <a:r>
              <a:rPr lang="en-US" altLang="zh-CN" dirty="0"/>
              <a:t>Step 4. Plug (</a:t>
            </a:r>
            <a:r>
              <a:rPr lang="en-US" altLang="zh-CN" dirty="0">
                <a:solidFill>
                  <a:schemeClr val="accent5"/>
                </a:solidFill>
              </a:rPr>
              <a:t>y</a:t>
            </a:r>
            <a:r>
              <a:rPr lang="en-US" altLang="zh-CN" dirty="0"/>
              <a:t>) into the model trend line</a:t>
            </a:r>
            <a:endParaRPr lang="zh-CN" altLang="zh-CN" dirty="0"/>
          </a:p>
          <a:p>
            <a:pPr lvl="0"/>
            <a:r>
              <a:rPr lang="en-US" altLang="zh-CN" dirty="0"/>
              <a:t>Step 5. Solve for (x). </a:t>
            </a:r>
          </a:p>
          <a:p>
            <a:pPr lvl="0"/>
            <a:r>
              <a:rPr lang="en-US" altLang="zh-CN" dirty="0"/>
              <a:t>Step 6. Interpret (x).</a:t>
            </a:r>
          </a:p>
          <a:p>
            <a:endParaRPr lang="zh-CN" altLang="en-US" dirty="0"/>
          </a:p>
        </p:txBody>
      </p:sp>
      <p:sp>
        <p:nvSpPr>
          <p:cNvPr id="6" name="矩形 5">
            <a:extLst>
              <a:ext uri="{FF2B5EF4-FFF2-40B4-BE49-F238E27FC236}">
                <a16:creationId xmlns:a16="http://schemas.microsoft.com/office/drawing/2014/main" id="{00031EB8-6C65-4CF9-BF56-041C485A5789}"/>
              </a:ext>
            </a:extLst>
          </p:cNvPr>
          <p:cNvSpPr/>
          <p:nvPr/>
        </p:nvSpPr>
        <p:spPr>
          <a:xfrm>
            <a:off x="2240844" y="4528210"/>
            <a:ext cx="1710267" cy="830997"/>
          </a:xfrm>
          <a:prstGeom prst="rect">
            <a:avLst/>
          </a:prstGeom>
        </p:spPr>
        <p:txBody>
          <a:bodyPr wrap="square">
            <a:spAutoFit/>
          </a:bodyPr>
          <a:lstStyle/>
          <a:p>
            <a:pPr algn="ctr">
              <a:defRPr sz="1600" b="0" i="0" u="none" strike="noStrike" kern="1200" baseline="0">
                <a:solidFill>
                  <a:prstClr val="white">
                    <a:lumMod val="65000"/>
                    <a:lumOff val="35000"/>
                  </a:prstClr>
                </a:solidFill>
                <a:latin typeface="+mn-lt"/>
                <a:ea typeface="+mn-ea"/>
                <a:cs typeface="+mn-cs"/>
              </a:defRPr>
            </a:pPr>
            <a:r>
              <a:rPr lang="en-US" altLang="zh-CN" dirty="0"/>
              <a:t>Trendline</a:t>
            </a:r>
          </a:p>
          <a:p>
            <a:pPr algn="ctr">
              <a:defRPr sz="1600" b="0" i="0" u="none" strike="noStrike" kern="1200" baseline="0">
                <a:solidFill>
                  <a:prstClr val="white">
                    <a:lumMod val="65000"/>
                    <a:lumOff val="35000"/>
                  </a:prstClr>
                </a:solidFill>
                <a:latin typeface="+mn-lt"/>
                <a:ea typeface="+mn-ea"/>
                <a:cs typeface="+mn-cs"/>
              </a:defRPr>
            </a:pPr>
            <a:r>
              <a:rPr lang="en-US" altLang="zh-CN" dirty="0"/>
              <a:t>y = 5.7806x</a:t>
            </a:r>
            <a:r>
              <a:rPr lang="en-US" altLang="zh-CN" baseline="30000" dirty="0"/>
              <a:t>0.1551</a:t>
            </a:r>
            <a:br>
              <a:rPr lang="en-US" altLang="zh-CN" dirty="0"/>
            </a:br>
            <a:endParaRPr lang="en-US" altLang="zh-CN" dirty="0"/>
          </a:p>
        </p:txBody>
      </p:sp>
      <p:pic>
        <p:nvPicPr>
          <p:cNvPr id="5" name="图片 4">
            <a:extLst>
              <a:ext uri="{FF2B5EF4-FFF2-40B4-BE49-F238E27FC236}">
                <a16:creationId xmlns:a16="http://schemas.microsoft.com/office/drawing/2014/main" id="{BF63374F-AFB2-4486-90EE-1DB7EA1544E9}"/>
              </a:ext>
            </a:extLst>
          </p:cNvPr>
          <p:cNvPicPr>
            <a:picLocks noChangeAspect="1"/>
          </p:cNvPicPr>
          <p:nvPr/>
        </p:nvPicPr>
        <p:blipFill>
          <a:blip r:embed="rId3"/>
          <a:stretch>
            <a:fillRect/>
          </a:stretch>
        </p:blipFill>
        <p:spPr>
          <a:xfrm>
            <a:off x="6457244" y="2628854"/>
            <a:ext cx="5328365" cy="2749534"/>
          </a:xfrm>
          <a:prstGeom prst="rect">
            <a:avLst/>
          </a:prstGeom>
        </p:spPr>
      </p:pic>
    </p:spTree>
    <p:extLst>
      <p:ext uri="{BB962C8B-B14F-4D97-AF65-F5344CB8AC3E}">
        <p14:creationId xmlns:p14="http://schemas.microsoft.com/office/powerpoint/2010/main" val="328466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71F50-9CBA-4523-A314-B9EE7F78AEA4}"/>
              </a:ext>
            </a:extLst>
          </p:cNvPr>
          <p:cNvSpPr>
            <a:spLocks noGrp="1"/>
          </p:cNvSpPr>
          <p:nvPr>
            <p:ph type="title"/>
          </p:nvPr>
        </p:nvSpPr>
        <p:spPr/>
        <p:txBody>
          <a:bodyPr/>
          <a:lstStyle/>
          <a:p>
            <a:r>
              <a:rPr lang="en-US" altLang="zh-CN" dirty="0"/>
              <a:t>Table of Contents</a:t>
            </a:r>
            <a:endParaRPr lang="zh-CN" altLang="en-US" dirty="0"/>
          </a:p>
        </p:txBody>
      </p:sp>
      <p:sp>
        <p:nvSpPr>
          <p:cNvPr id="3" name="内容占位符 2">
            <a:extLst>
              <a:ext uri="{FF2B5EF4-FFF2-40B4-BE49-F238E27FC236}">
                <a16:creationId xmlns:a16="http://schemas.microsoft.com/office/drawing/2014/main" id="{EECA268A-E511-428E-AA69-4D2FE5D5F253}"/>
              </a:ext>
            </a:extLst>
          </p:cNvPr>
          <p:cNvSpPr>
            <a:spLocks noGrp="1"/>
          </p:cNvSpPr>
          <p:nvPr>
            <p:ph idx="1"/>
          </p:nvPr>
        </p:nvSpPr>
        <p:spPr/>
        <p:txBody>
          <a:bodyPr/>
          <a:lstStyle/>
          <a:p>
            <a:r>
              <a:rPr lang="en-US" altLang="zh-CN" dirty="0"/>
              <a:t>Introduction</a:t>
            </a:r>
          </a:p>
          <a:p>
            <a:r>
              <a:rPr lang="en-US" altLang="zh-CN" dirty="0"/>
              <a:t>Methods</a:t>
            </a:r>
          </a:p>
          <a:p>
            <a:r>
              <a:rPr lang="en-US" altLang="zh-CN" dirty="0"/>
              <a:t>Results</a:t>
            </a:r>
          </a:p>
          <a:p>
            <a:r>
              <a:rPr lang="en-US" altLang="zh-CN" dirty="0"/>
              <a:t>Discussion</a:t>
            </a:r>
          </a:p>
          <a:p>
            <a:r>
              <a:rPr lang="en-US" altLang="zh-CN" dirty="0"/>
              <a:t>Conclusion</a:t>
            </a:r>
          </a:p>
          <a:p>
            <a:endParaRPr lang="en-US" altLang="zh-CN" dirty="0"/>
          </a:p>
          <a:p>
            <a:endParaRPr lang="zh-CN" altLang="en-US" dirty="0"/>
          </a:p>
        </p:txBody>
      </p:sp>
    </p:spTree>
    <p:extLst>
      <p:ext uri="{BB962C8B-B14F-4D97-AF65-F5344CB8AC3E}">
        <p14:creationId xmlns:p14="http://schemas.microsoft.com/office/powerpoint/2010/main" val="3487226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6141BA-DFF5-4363-8F0B-DAA93D21C166}"/>
              </a:ext>
            </a:extLst>
          </p:cNvPr>
          <p:cNvSpPr>
            <a:spLocks noGrp="1"/>
          </p:cNvSpPr>
          <p:nvPr>
            <p:ph type="title"/>
          </p:nvPr>
        </p:nvSpPr>
        <p:spPr/>
        <p:txBody>
          <a:bodyPr/>
          <a:lstStyle/>
          <a:p>
            <a:r>
              <a:rPr lang="en-US" altLang="zh-CN" dirty="0"/>
              <a:t>An example</a:t>
            </a:r>
            <a:endParaRPr lang="zh-CN" altLang="en-US" dirty="0"/>
          </a:p>
        </p:txBody>
      </p:sp>
      <p:sp>
        <p:nvSpPr>
          <p:cNvPr id="3" name="内容占位符 2">
            <a:extLst>
              <a:ext uri="{FF2B5EF4-FFF2-40B4-BE49-F238E27FC236}">
                <a16:creationId xmlns:a16="http://schemas.microsoft.com/office/drawing/2014/main" id="{DAD283A2-9F68-47C9-ADB0-C4502428146B}"/>
              </a:ext>
            </a:extLst>
          </p:cNvPr>
          <p:cNvSpPr>
            <a:spLocks noGrp="1"/>
          </p:cNvSpPr>
          <p:nvPr>
            <p:ph idx="1"/>
          </p:nvPr>
        </p:nvSpPr>
        <p:spPr>
          <a:xfrm>
            <a:off x="838200" y="1825625"/>
            <a:ext cx="3689412" cy="4351338"/>
          </a:xfrm>
        </p:spPr>
        <p:txBody>
          <a:bodyPr/>
          <a:lstStyle/>
          <a:p>
            <a:pPr lvl="0"/>
            <a:r>
              <a:rPr lang="en-US" altLang="zh-CN" dirty="0"/>
              <a:t>Integer parts: group index among all 17.</a:t>
            </a:r>
          </a:p>
          <a:p>
            <a:pPr lvl="0"/>
            <a:r>
              <a:rPr lang="en-US" altLang="zh-CN" dirty="0"/>
              <a:t>Fractional part: exact value in a group</a:t>
            </a:r>
            <a:endParaRPr lang="zh-CN" altLang="en-US" dirty="0"/>
          </a:p>
        </p:txBody>
      </p:sp>
      <p:sp>
        <p:nvSpPr>
          <p:cNvPr id="4" name="内容占位符 2">
            <a:extLst>
              <a:ext uri="{FF2B5EF4-FFF2-40B4-BE49-F238E27FC236}">
                <a16:creationId xmlns:a16="http://schemas.microsoft.com/office/drawing/2014/main" id="{D3027C30-9371-49F6-9AB6-8DB3A5AA0817}"/>
              </a:ext>
            </a:extLst>
          </p:cNvPr>
          <p:cNvSpPr txBox="1">
            <a:spLocks/>
          </p:cNvSpPr>
          <p:nvPr/>
        </p:nvSpPr>
        <p:spPr>
          <a:xfrm>
            <a:off x="6095999" y="1825625"/>
            <a:ext cx="500996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E.g. (x)=8.3</a:t>
            </a:r>
          </a:p>
          <a:p>
            <a:r>
              <a:rPr lang="en-US" altLang="zh-CN" dirty="0"/>
              <a:t>Integer part = 8</a:t>
            </a:r>
          </a:p>
          <a:p>
            <a:r>
              <a:rPr lang="en-US" altLang="zh-CN" dirty="0"/>
              <a:t>=&gt; Group 8 in the graph</a:t>
            </a:r>
          </a:p>
          <a:p>
            <a:r>
              <a:rPr lang="en-US" altLang="zh-CN" dirty="0"/>
              <a:t>=&gt; 36~45 developers</a:t>
            </a:r>
          </a:p>
          <a:p>
            <a:r>
              <a:rPr lang="en-US" altLang="zh-CN" dirty="0"/>
              <a:t>Fractional part = 0.3</a:t>
            </a:r>
          </a:p>
          <a:p>
            <a:r>
              <a:rPr lang="en-US" altLang="zh-CN" dirty="0"/>
              <a:t>0.3*(45-36)=2.7</a:t>
            </a:r>
          </a:p>
          <a:p>
            <a:r>
              <a:rPr lang="en-US" altLang="zh-CN" dirty="0"/>
              <a:t>36+2.7=38.7 (estimate result)</a:t>
            </a:r>
            <a:endParaRPr lang="zh-CN" altLang="en-US" dirty="0"/>
          </a:p>
        </p:txBody>
      </p:sp>
      <p:grpSp>
        <p:nvGrpSpPr>
          <p:cNvPr id="5" name="组合 4">
            <a:extLst>
              <a:ext uri="{FF2B5EF4-FFF2-40B4-BE49-F238E27FC236}">
                <a16:creationId xmlns:a16="http://schemas.microsoft.com/office/drawing/2014/main" id="{D4089CFA-5290-4ABD-9FFF-A58C9D39F818}"/>
              </a:ext>
            </a:extLst>
          </p:cNvPr>
          <p:cNvGrpSpPr/>
          <p:nvPr/>
        </p:nvGrpSpPr>
        <p:grpSpPr>
          <a:xfrm>
            <a:off x="7794740" y="-33866"/>
            <a:ext cx="4397260" cy="2274710"/>
            <a:chOff x="7794740" y="-33866"/>
            <a:chExt cx="4397260" cy="2274710"/>
          </a:xfrm>
        </p:grpSpPr>
        <p:pic>
          <p:nvPicPr>
            <p:cNvPr id="7" name="图片 6">
              <a:extLst>
                <a:ext uri="{FF2B5EF4-FFF2-40B4-BE49-F238E27FC236}">
                  <a16:creationId xmlns:a16="http://schemas.microsoft.com/office/drawing/2014/main" id="{843D2A68-0AA8-4BD6-A054-30A89ACCA2C8}"/>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7794740" y="-33866"/>
              <a:ext cx="4397260" cy="2269067"/>
            </a:xfrm>
            <a:prstGeom prst="rect">
              <a:avLst/>
            </a:prstGeom>
          </p:spPr>
        </p:pic>
        <p:pic>
          <p:nvPicPr>
            <p:cNvPr id="8" name="图片 7">
              <a:extLst>
                <a:ext uri="{FF2B5EF4-FFF2-40B4-BE49-F238E27FC236}">
                  <a16:creationId xmlns:a16="http://schemas.microsoft.com/office/drawing/2014/main" id="{F86389A1-4E74-4038-B293-599F2F0ECEC6}"/>
                </a:ext>
              </a:extLst>
            </p:cNvPr>
            <p:cNvPicPr>
              <a:picLocks noChangeAspect="1"/>
            </p:cNvPicPr>
            <p:nvPr/>
          </p:nvPicPr>
          <p:blipFill rotWithShape="1">
            <a:blip r:embed="rId5"/>
            <a:srcRect l="43392" r="50446"/>
            <a:stretch/>
          </p:blipFill>
          <p:spPr>
            <a:xfrm>
              <a:off x="9697156" y="-28223"/>
              <a:ext cx="270933" cy="2269067"/>
            </a:xfrm>
            <a:prstGeom prst="rect">
              <a:avLst/>
            </a:prstGeom>
          </p:spPr>
        </p:pic>
      </p:grpSp>
    </p:spTree>
    <p:extLst>
      <p:ext uri="{BB962C8B-B14F-4D97-AF65-F5344CB8AC3E}">
        <p14:creationId xmlns:p14="http://schemas.microsoft.com/office/powerpoint/2010/main" val="54581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C7076-AA35-464E-A475-35675B2496DC}"/>
              </a:ext>
            </a:extLst>
          </p:cNvPr>
          <p:cNvSpPr>
            <a:spLocks noGrp="1"/>
          </p:cNvSpPr>
          <p:nvPr>
            <p:ph type="title"/>
          </p:nvPr>
        </p:nvSpPr>
        <p:spPr/>
        <p:txBody>
          <a:bodyPr/>
          <a:lstStyle/>
          <a:p>
            <a:r>
              <a:rPr lang="en-US" altLang="zh-CN" dirty="0"/>
              <a:t>Limitations(I)</a:t>
            </a:r>
            <a:endParaRPr lang="zh-CN" altLang="en-US" dirty="0"/>
          </a:p>
        </p:txBody>
      </p:sp>
      <p:sp>
        <p:nvSpPr>
          <p:cNvPr id="3" name="内容占位符 2">
            <a:extLst>
              <a:ext uri="{FF2B5EF4-FFF2-40B4-BE49-F238E27FC236}">
                <a16:creationId xmlns:a16="http://schemas.microsoft.com/office/drawing/2014/main" id="{8778194F-8C43-4F60-AF7C-90C721B36AEA}"/>
              </a:ext>
            </a:extLst>
          </p:cNvPr>
          <p:cNvSpPr>
            <a:spLocks noGrp="1"/>
          </p:cNvSpPr>
          <p:nvPr>
            <p:ph idx="1"/>
          </p:nvPr>
        </p:nvSpPr>
        <p:spPr>
          <a:xfrm>
            <a:off x="838200" y="1825625"/>
            <a:ext cx="5257800" cy="4351338"/>
          </a:xfrm>
        </p:spPr>
        <p:txBody>
          <a:bodyPr>
            <a:normAutofit/>
          </a:bodyPr>
          <a:lstStyle/>
          <a:p>
            <a:r>
              <a:rPr lang="en-US" altLang="zh-CN" dirty="0"/>
              <a:t>Good at estimating projects that  needs 3~85  developers.</a:t>
            </a:r>
          </a:p>
          <a:p>
            <a:r>
              <a:rPr lang="en-US" altLang="zh-CN" dirty="0"/>
              <a:t>Too little: not stable</a:t>
            </a:r>
          </a:p>
          <a:p>
            <a:r>
              <a:rPr lang="en-US" altLang="zh-CN" dirty="0"/>
              <a:t>Too large: not enough data</a:t>
            </a:r>
          </a:p>
          <a:p>
            <a:endParaRPr lang="en-US" altLang="zh-CN" dirty="0"/>
          </a:p>
          <a:p>
            <a:r>
              <a:rPr lang="en-US" altLang="zh-CN" dirty="0"/>
              <a:t>Can </a:t>
            </a:r>
            <a:r>
              <a:rPr lang="en-US" altLang="zh-CN" u="sng" dirty="0"/>
              <a:t>only</a:t>
            </a:r>
            <a:r>
              <a:rPr lang="en-US" altLang="zh-CN" dirty="0"/>
              <a:t> estimate a quantitative result on GitHub platform</a:t>
            </a:r>
          </a:p>
        </p:txBody>
      </p:sp>
      <p:pic>
        <p:nvPicPr>
          <p:cNvPr id="5" name="图片 4">
            <a:extLst>
              <a:ext uri="{FF2B5EF4-FFF2-40B4-BE49-F238E27FC236}">
                <a16:creationId xmlns:a16="http://schemas.microsoft.com/office/drawing/2014/main" id="{CAC3FC2A-956B-4BCE-9B28-8ECAD12EEA2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6096000" y="1524001"/>
            <a:ext cx="6081779" cy="3138310"/>
          </a:xfrm>
          <a:prstGeom prst="rect">
            <a:avLst/>
          </a:prstGeom>
        </p:spPr>
      </p:pic>
      <p:pic>
        <p:nvPicPr>
          <p:cNvPr id="6" name="图片 5">
            <a:extLst>
              <a:ext uri="{FF2B5EF4-FFF2-40B4-BE49-F238E27FC236}">
                <a16:creationId xmlns:a16="http://schemas.microsoft.com/office/drawing/2014/main" id="{863C6C8D-3410-4A20-9D9E-FA7CC8E1C9F6}"/>
              </a:ext>
            </a:extLst>
          </p:cNvPr>
          <p:cNvPicPr>
            <a:picLocks noChangeAspect="1"/>
          </p:cNvPicPr>
          <p:nvPr/>
        </p:nvPicPr>
        <p:blipFill rotWithShape="1">
          <a:blip r:embed="rId5"/>
          <a:srcRect l="10673" r="6913"/>
          <a:stretch/>
        </p:blipFill>
        <p:spPr>
          <a:xfrm>
            <a:off x="6750756" y="1529644"/>
            <a:ext cx="5012266" cy="3138310"/>
          </a:xfrm>
          <a:prstGeom prst="rect">
            <a:avLst/>
          </a:prstGeom>
        </p:spPr>
      </p:pic>
    </p:spTree>
    <p:extLst>
      <p:ext uri="{BB962C8B-B14F-4D97-AF65-F5344CB8AC3E}">
        <p14:creationId xmlns:p14="http://schemas.microsoft.com/office/powerpoint/2010/main" val="307339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33EBF-E80E-4319-AF96-D4E79088EADB}"/>
              </a:ext>
            </a:extLst>
          </p:cNvPr>
          <p:cNvSpPr>
            <a:spLocks noGrp="1"/>
          </p:cNvSpPr>
          <p:nvPr>
            <p:ph type="title"/>
          </p:nvPr>
        </p:nvSpPr>
        <p:spPr/>
        <p:txBody>
          <a:bodyPr/>
          <a:lstStyle/>
          <a:p>
            <a:r>
              <a:rPr lang="en-US" altLang="zh-CN" dirty="0"/>
              <a:t>Limitations (II)</a:t>
            </a:r>
            <a:endParaRPr lang="zh-CN" altLang="en-US" dirty="0"/>
          </a:p>
        </p:txBody>
      </p:sp>
      <p:sp>
        <p:nvSpPr>
          <p:cNvPr id="3" name="内容占位符 2">
            <a:extLst>
              <a:ext uri="{FF2B5EF4-FFF2-40B4-BE49-F238E27FC236}">
                <a16:creationId xmlns:a16="http://schemas.microsoft.com/office/drawing/2014/main" id="{E3BD1A13-10ED-4C56-A2B9-EC0384701DD3}"/>
              </a:ext>
            </a:extLst>
          </p:cNvPr>
          <p:cNvSpPr>
            <a:spLocks noGrp="1"/>
          </p:cNvSpPr>
          <p:nvPr>
            <p:ph idx="1"/>
          </p:nvPr>
        </p:nvSpPr>
        <p:spPr/>
        <p:txBody>
          <a:bodyPr/>
          <a:lstStyle/>
          <a:p>
            <a:r>
              <a:rPr lang="en-US" altLang="zh-CN" dirty="0"/>
              <a:t>Relatively small sample sizes.</a:t>
            </a:r>
          </a:p>
          <a:p>
            <a:r>
              <a:rPr lang="en-US" altLang="zh-CN" dirty="0"/>
              <a:t>Impossible to keep track of time contributed by different developers.</a:t>
            </a:r>
          </a:p>
        </p:txBody>
      </p:sp>
    </p:spTree>
    <p:extLst>
      <p:ext uri="{BB962C8B-B14F-4D97-AF65-F5344CB8AC3E}">
        <p14:creationId xmlns:p14="http://schemas.microsoft.com/office/powerpoint/2010/main" val="322524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867EA-AA04-4721-BFFF-102C811E7D07}"/>
              </a:ext>
            </a:extLst>
          </p:cNvPr>
          <p:cNvSpPr>
            <a:spLocks noGrp="1"/>
          </p:cNvSpPr>
          <p:nvPr>
            <p:ph type="title"/>
          </p:nvPr>
        </p:nvSpPr>
        <p:spPr/>
        <p:txBody>
          <a:bodyPr/>
          <a:lstStyle/>
          <a:p>
            <a:r>
              <a:rPr lang="en-US" altLang="zh-CN" dirty="0"/>
              <a:t>Future improvements</a:t>
            </a:r>
            <a:endParaRPr lang="zh-CN" altLang="en-US" dirty="0"/>
          </a:p>
        </p:txBody>
      </p:sp>
      <p:sp>
        <p:nvSpPr>
          <p:cNvPr id="3" name="内容占位符 2">
            <a:extLst>
              <a:ext uri="{FF2B5EF4-FFF2-40B4-BE49-F238E27FC236}">
                <a16:creationId xmlns:a16="http://schemas.microsoft.com/office/drawing/2014/main" id="{36CCD2FC-3049-4C6D-9ED7-AFBCA0837011}"/>
              </a:ext>
            </a:extLst>
          </p:cNvPr>
          <p:cNvSpPr>
            <a:spLocks noGrp="1"/>
          </p:cNvSpPr>
          <p:nvPr>
            <p:ph idx="1"/>
          </p:nvPr>
        </p:nvSpPr>
        <p:spPr/>
        <p:txBody>
          <a:bodyPr/>
          <a:lstStyle/>
          <a:p>
            <a:r>
              <a:rPr lang="en-US" altLang="zh-CN" dirty="0"/>
              <a:t>1. Increase the sample size </a:t>
            </a:r>
          </a:p>
          <a:p>
            <a:r>
              <a:rPr lang="en-US" altLang="zh-CN" dirty="0"/>
              <a:t>2. Try other time range and platform</a:t>
            </a:r>
          </a:p>
          <a:p>
            <a:endParaRPr lang="zh-CN" altLang="en-US" dirty="0"/>
          </a:p>
        </p:txBody>
      </p:sp>
    </p:spTree>
    <p:extLst>
      <p:ext uri="{BB962C8B-B14F-4D97-AF65-F5344CB8AC3E}">
        <p14:creationId xmlns:p14="http://schemas.microsoft.com/office/powerpoint/2010/main" val="379322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71F50-9CBA-4523-A314-B9EE7F78AEA4}"/>
              </a:ext>
            </a:extLst>
          </p:cNvPr>
          <p:cNvSpPr>
            <a:spLocks noGrp="1"/>
          </p:cNvSpPr>
          <p:nvPr>
            <p:ph type="title"/>
          </p:nvPr>
        </p:nvSpPr>
        <p:spPr/>
        <p:txBody>
          <a:bodyPr/>
          <a:lstStyle/>
          <a:p>
            <a:r>
              <a:rPr lang="en-US" altLang="zh-CN" dirty="0"/>
              <a:t>Table of Contents</a:t>
            </a:r>
            <a:endParaRPr lang="zh-CN" altLang="en-US" dirty="0"/>
          </a:p>
        </p:txBody>
      </p:sp>
      <p:sp>
        <p:nvSpPr>
          <p:cNvPr id="3" name="内容占位符 2">
            <a:extLst>
              <a:ext uri="{FF2B5EF4-FFF2-40B4-BE49-F238E27FC236}">
                <a16:creationId xmlns:a16="http://schemas.microsoft.com/office/drawing/2014/main" id="{EECA268A-E511-428E-AA69-4D2FE5D5F253}"/>
              </a:ext>
            </a:extLst>
          </p:cNvPr>
          <p:cNvSpPr>
            <a:spLocks noGrp="1"/>
          </p:cNvSpPr>
          <p:nvPr>
            <p:ph idx="1"/>
          </p:nvPr>
        </p:nvSpPr>
        <p:spPr/>
        <p:txBody>
          <a:bodyPr/>
          <a:lstStyle/>
          <a:p>
            <a:r>
              <a:rPr lang="en-US" altLang="zh-CN" dirty="0">
                <a:solidFill>
                  <a:schemeClr val="bg1">
                    <a:lumMod val="75000"/>
                    <a:lumOff val="25000"/>
                  </a:schemeClr>
                </a:solidFill>
              </a:rPr>
              <a:t>Introduction</a:t>
            </a:r>
          </a:p>
          <a:p>
            <a:r>
              <a:rPr lang="en-US" altLang="zh-CN" dirty="0">
                <a:solidFill>
                  <a:schemeClr val="bg1">
                    <a:lumMod val="75000"/>
                    <a:lumOff val="25000"/>
                  </a:schemeClr>
                </a:solidFill>
              </a:rPr>
              <a:t>Method</a:t>
            </a:r>
          </a:p>
          <a:p>
            <a:r>
              <a:rPr lang="en-US" altLang="zh-CN" dirty="0">
                <a:solidFill>
                  <a:schemeClr val="bg1">
                    <a:lumMod val="75000"/>
                    <a:lumOff val="25000"/>
                  </a:schemeClr>
                </a:solidFill>
              </a:rPr>
              <a:t>Result</a:t>
            </a:r>
          </a:p>
          <a:p>
            <a:r>
              <a:rPr lang="en-US" altLang="zh-CN" dirty="0">
                <a:solidFill>
                  <a:schemeClr val="bg1">
                    <a:lumMod val="75000"/>
                    <a:lumOff val="25000"/>
                  </a:schemeClr>
                </a:solidFill>
              </a:rPr>
              <a:t>Discussion</a:t>
            </a:r>
          </a:p>
          <a:p>
            <a:r>
              <a:rPr lang="en-US" altLang="zh-CN" dirty="0"/>
              <a:t>Conclusion</a:t>
            </a:r>
          </a:p>
          <a:p>
            <a:endParaRPr lang="en-US" altLang="zh-CN" dirty="0"/>
          </a:p>
          <a:p>
            <a:endParaRPr lang="zh-CN" altLang="en-US" dirty="0"/>
          </a:p>
        </p:txBody>
      </p:sp>
    </p:spTree>
    <p:extLst>
      <p:ext uri="{BB962C8B-B14F-4D97-AF65-F5344CB8AC3E}">
        <p14:creationId xmlns:p14="http://schemas.microsoft.com/office/powerpoint/2010/main" val="3234348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DD5B1A-35E4-4883-A588-6DA5AE1D9AAD}"/>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4C8463C8-ABC6-46E2-B48F-182B5AC94D12}"/>
              </a:ext>
            </a:extLst>
          </p:cNvPr>
          <p:cNvSpPr>
            <a:spLocks noGrp="1"/>
          </p:cNvSpPr>
          <p:nvPr>
            <p:ph idx="1"/>
          </p:nvPr>
        </p:nvSpPr>
        <p:spPr/>
        <p:txBody>
          <a:bodyPr/>
          <a:lstStyle/>
          <a:p>
            <a:r>
              <a:rPr lang="en-US" altLang="zh-CN" dirty="0"/>
              <a:t>This study found a quantitative formula model of how number of developers influenced the size of projects (y=5.7806 x^ 0.1551). </a:t>
            </a:r>
          </a:p>
          <a:p>
            <a:endParaRPr lang="en-US" altLang="zh-CN" dirty="0"/>
          </a:p>
          <a:p>
            <a:endParaRPr lang="en-US" altLang="zh-CN" dirty="0"/>
          </a:p>
          <a:p>
            <a:endParaRPr lang="zh-CN" altLang="zh-CN" dirty="0"/>
          </a:p>
          <a:p>
            <a:endParaRPr lang="zh-CN" altLang="en-US" dirty="0"/>
          </a:p>
        </p:txBody>
      </p:sp>
    </p:spTree>
    <p:extLst>
      <p:ext uri="{BB962C8B-B14F-4D97-AF65-F5344CB8AC3E}">
        <p14:creationId xmlns:p14="http://schemas.microsoft.com/office/powerpoint/2010/main" val="225359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E938F-B3C7-46C2-870F-8D8235EDD6D0}"/>
              </a:ext>
            </a:extLst>
          </p:cNvPr>
          <p:cNvSpPr>
            <a:spLocks noGrp="1"/>
          </p:cNvSpPr>
          <p:nvPr>
            <p:ph type="title"/>
          </p:nvPr>
        </p:nvSpPr>
        <p:spPr/>
        <p:txBody>
          <a:bodyPr/>
          <a:lstStyle/>
          <a:p>
            <a:r>
              <a:rPr lang="en-US" altLang="zh-CN" dirty="0"/>
              <a:t>References</a:t>
            </a:r>
            <a:endParaRPr lang="zh-CN" altLang="en-US" dirty="0"/>
          </a:p>
        </p:txBody>
      </p:sp>
      <p:sp>
        <p:nvSpPr>
          <p:cNvPr id="3" name="内容占位符 2">
            <a:extLst>
              <a:ext uri="{FF2B5EF4-FFF2-40B4-BE49-F238E27FC236}">
                <a16:creationId xmlns:a16="http://schemas.microsoft.com/office/drawing/2014/main" id="{8AC75941-0AC7-4D5D-8B06-B4AD0C914E51}"/>
              </a:ext>
            </a:extLst>
          </p:cNvPr>
          <p:cNvSpPr>
            <a:spLocks noGrp="1"/>
          </p:cNvSpPr>
          <p:nvPr>
            <p:ph idx="1"/>
          </p:nvPr>
        </p:nvSpPr>
        <p:spPr/>
        <p:txBody>
          <a:bodyPr>
            <a:normAutofit fontScale="55000" lnSpcReduction="20000"/>
          </a:bodyPr>
          <a:lstStyle/>
          <a:p>
            <a:r>
              <a:rPr lang="en-US" altLang="zh-CN" dirty="0"/>
              <a:t>Characters per line. (2018, July 15). Retrieved from https://en.wikipedia.org/wiki/Characters_per_line</a:t>
            </a:r>
            <a:endParaRPr lang="zh-CN" altLang="en-US" dirty="0"/>
          </a:p>
          <a:p>
            <a:endParaRPr lang="en-US" altLang="zh-CN" dirty="0"/>
          </a:p>
          <a:p>
            <a:r>
              <a:rPr lang="en-US" altLang="zh-CN" dirty="0"/>
              <a:t>GitHub. (2017). </a:t>
            </a:r>
            <a:r>
              <a:rPr lang="en-US" altLang="zh-CN" i="1" dirty="0"/>
              <a:t>GitHub Octoverse 2017 | Highlights from the last twelve months</a:t>
            </a:r>
            <a:r>
              <a:rPr lang="en-US" altLang="zh-CN" dirty="0"/>
              <a:t>. Retrieved from </a:t>
            </a:r>
            <a:r>
              <a:rPr lang="en-US" altLang="zh-CN" dirty="0">
                <a:hlinkClick r:id="rId2"/>
              </a:rPr>
              <a:t>https://octoverse.github.com/</a:t>
            </a:r>
            <a:endParaRPr lang="zh-CN" altLang="zh-CN" dirty="0"/>
          </a:p>
          <a:p>
            <a:endParaRPr lang="zh-CN" altLang="zh-CN" dirty="0"/>
          </a:p>
          <a:p>
            <a:r>
              <a:rPr lang="en-US" altLang="zh-CN" dirty="0"/>
              <a:t>Krishnamurthy, R., Jacob, V., Radhakrishnan, S., &amp; Dogan, K. (2016). Peripheral developer participation in open source projects: an empirical analysis.</a:t>
            </a:r>
            <a:r>
              <a:rPr lang="en-US" altLang="zh-CN" i="1" dirty="0"/>
              <a:t> ACM Transactions on Management Information Systems (TMIS), 6</a:t>
            </a:r>
            <a:r>
              <a:rPr lang="en-US" altLang="zh-CN" dirty="0"/>
              <a:t>(4), 14.</a:t>
            </a:r>
            <a:endParaRPr lang="zh-CN" altLang="zh-CN" dirty="0"/>
          </a:p>
          <a:p>
            <a:pPr marL="0" indent="0">
              <a:buNone/>
            </a:pPr>
            <a:r>
              <a:rPr lang="en-US" altLang="zh-CN" dirty="0"/>
              <a:t> </a:t>
            </a:r>
            <a:endParaRPr lang="zh-CN" altLang="zh-CN" dirty="0"/>
          </a:p>
          <a:p>
            <a:r>
              <a:rPr lang="en-US" altLang="zh-CN" dirty="0"/>
              <a:t> Mayhew, S. (2015). open source software. In A Dictionary of Geography. Retrieved from </a:t>
            </a:r>
            <a:r>
              <a:rPr lang="en-US" altLang="zh-CN" u="sng" dirty="0">
                <a:hlinkClick r:id="rId3"/>
              </a:rPr>
              <a:t>http://www.oxfordreference.com/view/10.1093/acref/9780199680856.001.0001/acref-9780199680856-e-4035</a:t>
            </a:r>
            <a:endParaRPr lang="zh-CN" altLang="zh-CN" dirty="0"/>
          </a:p>
          <a:p>
            <a:endParaRPr lang="zh-CN" altLang="zh-CN" dirty="0"/>
          </a:p>
          <a:p>
            <a:r>
              <a:rPr lang="en-US" altLang="zh-CN" dirty="0"/>
              <a:t>Microsoft. (2018). </a:t>
            </a:r>
            <a:r>
              <a:rPr lang="en-US" altLang="zh-CN" i="1" dirty="0"/>
              <a:t>Choosing the best trendline for your data - Office Support</a:t>
            </a:r>
            <a:r>
              <a:rPr lang="en-US" altLang="zh-CN" dirty="0"/>
              <a:t>. Retrieved from </a:t>
            </a:r>
            <a:r>
              <a:rPr lang="en-US" altLang="zh-CN" u="sng" dirty="0">
                <a:hlinkClick r:id="rId4"/>
              </a:rPr>
              <a:t>https://support.office.com/en-us/article/choosing-the-best-trendline-for-your-data-1bb3c9e7-0280-45b5-9ab0-d0c93161daa8</a:t>
            </a:r>
            <a:endParaRPr lang="zh-CN" altLang="zh-CN" dirty="0"/>
          </a:p>
          <a:p>
            <a:pPr marL="0" indent="0">
              <a:buNone/>
            </a:pPr>
            <a:r>
              <a:rPr lang="en-US" altLang="zh-CN" dirty="0"/>
              <a:t> </a:t>
            </a:r>
            <a:endParaRPr lang="zh-CN" altLang="zh-CN" dirty="0"/>
          </a:p>
          <a:p>
            <a:r>
              <a:rPr lang="en-US" altLang="zh-CN" dirty="0"/>
              <a:t>Roberts, J. A., Hann, I. H., &amp; Slaughter, S. A. (2006). Understanding the motivations, participation, and performance of open source software developers: A longitudinal study of the Apache projects. </a:t>
            </a:r>
            <a:r>
              <a:rPr lang="en-US" altLang="zh-CN" i="1" dirty="0"/>
              <a:t>Management science, 52</a:t>
            </a:r>
            <a:r>
              <a:rPr lang="en-US" altLang="zh-CN" dirty="0"/>
              <a:t>(7), 984-999.</a:t>
            </a:r>
          </a:p>
          <a:p>
            <a:endParaRPr lang="en-US" altLang="zh-CN" dirty="0"/>
          </a:p>
        </p:txBody>
      </p:sp>
    </p:spTree>
    <p:extLst>
      <p:ext uri="{BB962C8B-B14F-4D97-AF65-F5344CB8AC3E}">
        <p14:creationId xmlns:p14="http://schemas.microsoft.com/office/powerpoint/2010/main" val="1569237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E2C6E-8F5D-46C7-907A-6F65198A1AA6}"/>
              </a:ext>
            </a:extLst>
          </p:cNvPr>
          <p:cNvSpPr>
            <a:spLocks noGrp="1"/>
          </p:cNvSpPr>
          <p:nvPr>
            <p:ph type="title"/>
          </p:nvPr>
        </p:nvSpPr>
        <p:spPr>
          <a:xfrm>
            <a:off x="935854" y="2575665"/>
            <a:ext cx="10515600" cy="1325563"/>
          </a:xfrm>
        </p:spPr>
        <p:txBody>
          <a:bodyPr/>
          <a:lstStyle/>
          <a:p>
            <a:r>
              <a:rPr lang="en-US" altLang="zh-CN" dirty="0"/>
              <a:t>Thanks for watching!!</a:t>
            </a:r>
            <a:endParaRPr lang="zh-CN" altLang="en-US" dirty="0"/>
          </a:p>
        </p:txBody>
      </p:sp>
    </p:spTree>
    <p:extLst>
      <p:ext uri="{BB962C8B-B14F-4D97-AF65-F5344CB8AC3E}">
        <p14:creationId xmlns:p14="http://schemas.microsoft.com/office/powerpoint/2010/main" val="1765210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62CF4-4589-483D-AAF1-24199959B48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AA71BA8-FCBA-43FE-A854-BC476CC0075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1347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D8C58-D0B7-43BF-AD20-0B52B8A99F5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9E4E950-1EA2-44D5-B327-D98B067819C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214826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71F50-9CBA-4523-A314-B9EE7F78AEA4}"/>
              </a:ext>
            </a:extLst>
          </p:cNvPr>
          <p:cNvSpPr>
            <a:spLocks noGrp="1"/>
          </p:cNvSpPr>
          <p:nvPr>
            <p:ph type="title"/>
          </p:nvPr>
        </p:nvSpPr>
        <p:spPr/>
        <p:txBody>
          <a:bodyPr/>
          <a:lstStyle/>
          <a:p>
            <a:r>
              <a:rPr lang="en-US" altLang="zh-CN" dirty="0"/>
              <a:t>Table of Contents</a:t>
            </a:r>
            <a:endParaRPr lang="zh-CN" altLang="en-US" dirty="0"/>
          </a:p>
        </p:txBody>
      </p:sp>
      <p:sp>
        <p:nvSpPr>
          <p:cNvPr id="3" name="内容占位符 2">
            <a:extLst>
              <a:ext uri="{FF2B5EF4-FFF2-40B4-BE49-F238E27FC236}">
                <a16:creationId xmlns:a16="http://schemas.microsoft.com/office/drawing/2014/main" id="{EECA268A-E511-428E-AA69-4D2FE5D5F253}"/>
              </a:ext>
            </a:extLst>
          </p:cNvPr>
          <p:cNvSpPr>
            <a:spLocks noGrp="1"/>
          </p:cNvSpPr>
          <p:nvPr>
            <p:ph idx="1"/>
          </p:nvPr>
        </p:nvSpPr>
        <p:spPr/>
        <p:txBody>
          <a:bodyPr/>
          <a:lstStyle/>
          <a:p>
            <a:r>
              <a:rPr lang="en-US" altLang="zh-CN" dirty="0"/>
              <a:t>Introduction</a:t>
            </a:r>
            <a:endParaRPr lang="en-US" altLang="zh-CN" dirty="0">
              <a:solidFill>
                <a:schemeClr val="bg1">
                  <a:lumMod val="75000"/>
                  <a:lumOff val="25000"/>
                </a:schemeClr>
              </a:solidFill>
            </a:endParaRPr>
          </a:p>
          <a:p>
            <a:r>
              <a:rPr lang="en-US" altLang="zh-CN" dirty="0">
                <a:solidFill>
                  <a:schemeClr val="bg1">
                    <a:lumMod val="75000"/>
                    <a:lumOff val="25000"/>
                  </a:schemeClr>
                </a:solidFill>
              </a:rPr>
              <a:t>Methods</a:t>
            </a:r>
          </a:p>
          <a:p>
            <a:r>
              <a:rPr lang="en-US" altLang="zh-CN" dirty="0">
                <a:solidFill>
                  <a:schemeClr val="bg1">
                    <a:lumMod val="75000"/>
                    <a:lumOff val="25000"/>
                  </a:schemeClr>
                </a:solidFill>
              </a:rPr>
              <a:t>Results</a:t>
            </a:r>
          </a:p>
          <a:p>
            <a:r>
              <a:rPr lang="en-US" altLang="zh-CN" dirty="0">
                <a:solidFill>
                  <a:schemeClr val="bg1">
                    <a:lumMod val="75000"/>
                    <a:lumOff val="25000"/>
                  </a:schemeClr>
                </a:solidFill>
              </a:rPr>
              <a:t>Discussion</a:t>
            </a:r>
          </a:p>
          <a:p>
            <a:r>
              <a:rPr lang="en-US" altLang="zh-CN" dirty="0">
                <a:solidFill>
                  <a:schemeClr val="bg1">
                    <a:lumMod val="75000"/>
                    <a:lumOff val="25000"/>
                  </a:schemeClr>
                </a:solidFill>
              </a:rPr>
              <a:t>Conclusion</a:t>
            </a:r>
          </a:p>
          <a:p>
            <a:endParaRPr lang="en-US" altLang="zh-CN" dirty="0"/>
          </a:p>
          <a:p>
            <a:endParaRPr lang="zh-CN" altLang="en-US" dirty="0"/>
          </a:p>
        </p:txBody>
      </p:sp>
    </p:spTree>
    <p:extLst>
      <p:ext uri="{BB962C8B-B14F-4D97-AF65-F5344CB8AC3E}">
        <p14:creationId xmlns:p14="http://schemas.microsoft.com/office/powerpoint/2010/main" val="2714509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436A4432-F444-4E9A-B85D-4CCC9D8A59D9}"/>
              </a:ext>
            </a:extLst>
          </p:cNvPr>
          <p:cNvPicPr>
            <a:picLocks noGrp="1" noChangeAspect="1"/>
          </p:cNvPicPr>
          <p:nvPr>
            <p:ph idx="1"/>
          </p:nvPr>
        </p:nvPicPr>
        <p:blipFill>
          <a:blip r:embed="rId3"/>
          <a:stretch>
            <a:fillRect/>
          </a:stretch>
        </p:blipFill>
        <p:spPr>
          <a:xfrm>
            <a:off x="3610327" y="0"/>
            <a:ext cx="4971345" cy="6847488"/>
          </a:xfrm>
          <a:prstGeom prst="rect">
            <a:avLst/>
          </a:prstGeom>
        </p:spPr>
      </p:pic>
      <p:sp>
        <p:nvSpPr>
          <p:cNvPr id="5" name="文本框 4">
            <a:extLst>
              <a:ext uri="{FF2B5EF4-FFF2-40B4-BE49-F238E27FC236}">
                <a16:creationId xmlns:a16="http://schemas.microsoft.com/office/drawing/2014/main" id="{3791AA96-93DC-4D59-B2CA-24E5A51246BB}"/>
              </a:ext>
            </a:extLst>
          </p:cNvPr>
          <p:cNvSpPr txBox="1"/>
          <p:nvPr/>
        </p:nvSpPr>
        <p:spPr>
          <a:xfrm>
            <a:off x="9816353" y="4881282"/>
            <a:ext cx="2164976" cy="1754326"/>
          </a:xfrm>
          <a:prstGeom prst="rect">
            <a:avLst/>
          </a:prstGeom>
          <a:noFill/>
        </p:spPr>
        <p:txBody>
          <a:bodyPr wrap="square" rtlCol="0">
            <a:spAutoFit/>
          </a:bodyPr>
          <a:lstStyle/>
          <a:p>
            <a:r>
              <a:rPr lang="en-US" altLang="zh-CN" dirty="0"/>
              <a:t>Characters Per Line</a:t>
            </a:r>
          </a:p>
          <a:p>
            <a:endParaRPr lang="en-US" altLang="zh-CN" dirty="0"/>
          </a:p>
          <a:p>
            <a:r>
              <a:rPr lang="en-US" altLang="zh-CN" dirty="0"/>
              <a:t>Retrieved from https://en.wikipedia.org/wiki/Characters_per_line</a:t>
            </a:r>
            <a:endParaRPr lang="zh-CN" altLang="en-US" dirty="0"/>
          </a:p>
        </p:txBody>
      </p:sp>
    </p:spTree>
    <p:extLst>
      <p:ext uri="{BB962C8B-B14F-4D97-AF65-F5344CB8AC3E}">
        <p14:creationId xmlns:p14="http://schemas.microsoft.com/office/powerpoint/2010/main" val="3999173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F1EC7CD5-49B1-4A03-94B8-8691E450F438}"/>
              </a:ext>
            </a:extLst>
          </p:cNvPr>
          <p:cNvPicPr>
            <a:picLocks noGrp="1" noChangeAspect="1"/>
          </p:cNvPicPr>
          <p:nvPr>
            <p:ph idx="1"/>
          </p:nvPr>
        </p:nvPicPr>
        <p:blipFill>
          <a:blip r:embed="rId2"/>
          <a:stretch>
            <a:fillRect/>
          </a:stretch>
        </p:blipFill>
        <p:spPr>
          <a:xfrm>
            <a:off x="-19801" y="0"/>
            <a:ext cx="12211801" cy="6104965"/>
          </a:xfrm>
          <a:prstGeom prst="rect">
            <a:avLst/>
          </a:prstGeom>
        </p:spPr>
      </p:pic>
      <p:sp>
        <p:nvSpPr>
          <p:cNvPr id="4" name="文本框 3">
            <a:extLst>
              <a:ext uri="{FF2B5EF4-FFF2-40B4-BE49-F238E27FC236}">
                <a16:creationId xmlns:a16="http://schemas.microsoft.com/office/drawing/2014/main" id="{3C43C0A5-3BE2-4727-B58E-D21BDC258600}"/>
              </a:ext>
            </a:extLst>
          </p:cNvPr>
          <p:cNvSpPr txBox="1"/>
          <p:nvPr/>
        </p:nvSpPr>
        <p:spPr>
          <a:xfrm>
            <a:off x="7709647" y="6211669"/>
            <a:ext cx="5047129" cy="646331"/>
          </a:xfrm>
          <a:prstGeom prst="rect">
            <a:avLst/>
          </a:prstGeom>
          <a:noFill/>
        </p:spPr>
        <p:txBody>
          <a:bodyPr wrap="square" rtlCol="0">
            <a:spAutoFit/>
          </a:bodyPr>
          <a:lstStyle/>
          <a:p>
            <a:r>
              <a:rPr lang="en-GB" altLang="zh-CN" dirty="0"/>
              <a:t>https://github.com/dRl-l/vant149-project</a:t>
            </a:r>
            <a:endParaRPr lang="zh-CN" altLang="en-US" dirty="0"/>
          </a:p>
          <a:p>
            <a:endParaRPr lang="zh-CN" altLang="en-US" dirty="0"/>
          </a:p>
        </p:txBody>
      </p:sp>
    </p:spTree>
    <p:extLst>
      <p:ext uri="{BB962C8B-B14F-4D97-AF65-F5344CB8AC3E}">
        <p14:creationId xmlns:p14="http://schemas.microsoft.com/office/powerpoint/2010/main" val="3978603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AA6678A2-2C87-44C4-8C06-2D73144A54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4" y="26896"/>
            <a:ext cx="12167554" cy="6831103"/>
          </a:xfrm>
        </p:spPr>
      </p:pic>
    </p:spTree>
    <p:extLst>
      <p:ext uri="{BB962C8B-B14F-4D97-AF65-F5344CB8AC3E}">
        <p14:creationId xmlns:p14="http://schemas.microsoft.com/office/powerpoint/2010/main" val="2282824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71F50-9CBA-4523-A314-B9EE7F78AEA4}"/>
              </a:ext>
            </a:extLst>
          </p:cNvPr>
          <p:cNvSpPr>
            <a:spLocks noGrp="1"/>
          </p:cNvSpPr>
          <p:nvPr>
            <p:ph type="title"/>
          </p:nvPr>
        </p:nvSpPr>
        <p:spPr/>
        <p:txBody>
          <a:bodyPr/>
          <a:lstStyle/>
          <a:p>
            <a:r>
              <a:rPr lang="en-US" altLang="zh-CN" dirty="0"/>
              <a:t>Table of Contents</a:t>
            </a:r>
            <a:endParaRPr lang="zh-CN" altLang="en-US" dirty="0"/>
          </a:p>
        </p:txBody>
      </p:sp>
      <p:sp>
        <p:nvSpPr>
          <p:cNvPr id="3" name="内容占位符 2">
            <a:extLst>
              <a:ext uri="{FF2B5EF4-FFF2-40B4-BE49-F238E27FC236}">
                <a16:creationId xmlns:a16="http://schemas.microsoft.com/office/drawing/2014/main" id="{EECA268A-E511-428E-AA69-4D2FE5D5F253}"/>
              </a:ext>
            </a:extLst>
          </p:cNvPr>
          <p:cNvSpPr>
            <a:spLocks noGrp="1"/>
          </p:cNvSpPr>
          <p:nvPr>
            <p:ph idx="1"/>
          </p:nvPr>
        </p:nvSpPr>
        <p:spPr/>
        <p:txBody>
          <a:bodyPr>
            <a:normAutofit lnSpcReduction="10000"/>
          </a:bodyPr>
          <a:lstStyle/>
          <a:p>
            <a:r>
              <a:rPr lang="en-US" altLang="zh-CN" dirty="0"/>
              <a:t>Introduction</a:t>
            </a:r>
          </a:p>
          <a:p>
            <a:pPr lvl="1"/>
            <a:r>
              <a:rPr lang="en-US" altLang="zh-CN" dirty="0"/>
              <a:t>Questions</a:t>
            </a:r>
          </a:p>
          <a:p>
            <a:pPr lvl="1"/>
            <a:r>
              <a:rPr lang="en-US" altLang="zh-CN" dirty="0"/>
              <a:t>Backgrounds</a:t>
            </a:r>
          </a:p>
          <a:p>
            <a:pPr lvl="1"/>
            <a:r>
              <a:rPr lang="en-US" altLang="zh-CN" dirty="0"/>
              <a:t>Rationale</a:t>
            </a:r>
          </a:p>
          <a:p>
            <a:pPr lvl="1"/>
            <a:r>
              <a:rPr lang="en-US" altLang="zh-CN" dirty="0"/>
              <a:t>Goal</a:t>
            </a:r>
          </a:p>
          <a:p>
            <a:pPr lvl="1"/>
            <a:r>
              <a:rPr lang="en-US" altLang="zh-CN" dirty="0"/>
              <a:t>Hypothesis</a:t>
            </a:r>
            <a:endParaRPr lang="en-US" altLang="zh-CN" dirty="0">
              <a:solidFill>
                <a:schemeClr val="bg1">
                  <a:lumMod val="75000"/>
                  <a:lumOff val="25000"/>
                </a:schemeClr>
              </a:solidFill>
            </a:endParaRPr>
          </a:p>
          <a:p>
            <a:r>
              <a:rPr lang="en-US" altLang="zh-CN" dirty="0">
                <a:solidFill>
                  <a:schemeClr val="bg1">
                    <a:lumMod val="75000"/>
                    <a:lumOff val="25000"/>
                  </a:schemeClr>
                </a:solidFill>
              </a:rPr>
              <a:t>Methods</a:t>
            </a:r>
          </a:p>
          <a:p>
            <a:r>
              <a:rPr lang="en-US" altLang="zh-CN" dirty="0">
                <a:solidFill>
                  <a:schemeClr val="bg1">
                    <a:lumMod val="75000"/>
                    <a:lumOff val="25000"/>
                  </a:schemeClr>
                </a:solidFill>
              </a:rPr>
              <a:t>Results</a:t>
            </a:r>
          </a:p>
          <a:p>
            <a:r>
              <a:rPr lang="en-US" altLang="zh-CN" dirty="0">
                <a:solidFill>
                  <a:schemeClr val="bg1">
                    <a:lumMod val="75000"/>
                    <a:lumOff val="25000"/>
                  </a:schemeClr>
                </a:solidFill>
              </a:rPr>
              <a:t>Discussion</a:t>
            </a:r>
          </a:p>
          <a:p>
            <a:r>
              <a:rPr lang="en-US" altLang="zh-CN" dirty="0">
                <a:solidFill>
                  <a:schemeClr val="bg1">
                    <a:lumMod val="75000"/>
                    <a:lumOff val="25000"/>
                  </a:schemeClr>
                </a:solidFill>
              </a:rPr>
              <a:t>Conclusion</a:t>
            </a:r>
          </a:p>
          <a:p>
            <a:endParaRPr lang="en-US" altLang="zh-CN" dirty="0"/>
          </a:p>
          <a:p>
            <a:endParaRPr lang="zh-CN" altLang="en-US" dirty="0"/>
          </a:p>
        </p:txBody>
      </p:sp>
    </p:spTree>
    <p:extLst>
      <p:ext uri="{BB962C8B-B14F-4D97-AF65-F5344CB8AC3E}">
        <p14:creationId xmlns:p14="http://schemas.microsoft.com/office/powerpoint/2010/main" val="3894225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8A071-86DE-4717-8620-007955175640}"/>
              </a:ext>
            </a:extLst>
          </p:cNvPr>
          <p:cNvSpPr>
            <a:spLocks noGrp="1"/>
          </p:cNvSpPr>
          <p:nvPr>
            <p:ph type="title"/>
          </p:nvPr>
        </p:nvSpPr>
        <p:spPr/>
        <p:txBody>
          <a:bodyPr/>
          <a:lstStyle/>
          <a:p>
            <a:r>
              <a:rPr lang="en-US" altLang="zh-CN" dirty="0"/>
              <a:t>Questions</a:t>
            </a:r>
            <a:endParaRPr lang="zh-CN" altLang="en-US" dirty="0"/>
          </a:p>
        </p:txBody>
      </p:sp>
      <p:sp>
        <p:nvSpPr>
          <p:cNvPr id="3" name="内容占位符 2">
            <a:extLst>
              <a:ext uri="{FF2B5EF4-FFF2-40B4-BE49-F238E27FC236}">
                <a16:creationId xmlns:a16="http://schemas.microsoft.com/office/drawing/2014/main" id="{B6523FF0-71B4-4E97-89D5-0F013FE5A139}"/>
              </a:ext>
            </a:extLst>
          </p:cNvPr>
          <p:cNvSpPr>
            <a:spLocks noGrp="1"/>
          </p:cNvSpPr>
          <p:nvPr>
            <p:ph idx="1"/>
          </p:nvPr>
        </p:nvSpPr>
        <p:spPr/>
        <p:txBody>
          <a:bodyPr/>
          <a:lstStyle/>
          <a:p>
            <a:r>
              <a:rPr lang="en-US" altLang="zh-CN" dirty="0"/>
              <a:t>Have you written code before?</a:t>
            </a:r>
          </a:p>
          <a:p>
            <a:r>
              <a:rPr lang="en-US" altLang="zh-CN" dirty="0"/>
              <a:t>If you were in year one, have you taken CPSC courses?</a:t>
            </a:r>
          </a:p>
          <a:p>
            <a:r>
              <a:rPr lang="en-US" altLang="zh-CN" dirty="0"/>
              <a:t>Or, have you seen your friend who took CPSC courses struggling with their program for couple hours? </a:t>
            </a:r>
          </a:p>
          <a:p>
            <a:endParaRPr lang="en-US" altLang="zh-CN" dirty="0"/>
          </a:p>
          <a:p>
            <a:endParaRPr lang="en-US" altLang="zh-CN" dirty="0"/>
          </a:p>
          <a:p>
            <a:r>
              <a:rPr lang="en-US" altLang="zh-CN" dirty="0"/>
              <a:t>Thing can get a lot easier when a number of people are working on a same project together.</a:t>
            </a:r>
          </a:p>
          <a:p>
            <a:endParaRPr lang="zh-CN" altLang="en-US" dirty="0"/>
          </a:p>
        </p:txBody>
      </p:sp>
    </p:spTree>
    <p:extLst>
      <p:ext uri="{BB962C8B-B14F-4D97-AF65-F5344CB8AC3E}">
        <p14:creationId xmlns:p14="http://schemas.microsoft.com/office/powerpoint/2010/main" val="38522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34E31-7718-4A33-99AA-8BDEE8550C75}"/>
              </a:ext>
            </a:extLst>
          </p:cNvPr>
          <p:cNvSpPr>
            <a:spLocks noGrp="1"/>
          </p:cNvSpPr>
          <p:nvPr>
            <p:ph type="title"/>
          </p:nvPr>
        </p:nvSpPr>
        <p:spPr>
          <a:xfrm>
            <a:off x="838200" y="338492"/>
            <a:ext cx="10515600" cy="1325563"/>
          </a:xfrm>
        </p:spPr>
        <p:txBody>
          <a:bodyPr/>
          <a:lstStyle/>
          <a:p>
            <a:r>
              <a:rPr lang="en-US" altLang="zh-CN" dirty="0"/>
              <a:t>Backgrounds</a:t>
            </a:r>
            <a:endParaRPr lang="zh-CN" altLang="en-US" dirty="0"/>
          </a:p>
        </p:txBody>
      </p:sp>
      <p:sp>
        <p:nvSpPr>
          <p:cNvPr id="3" name="内容占位符 2">
            <a:extLst>
              <a:ext uri="{FF2B5EF4-FFF2-40B4-BE49-F238E27FC236}">
                <a16:creationId xmlns:a16="http://schemas.microsoft.com/office/drawing/2014/main" id="{57116CDA-F466-4D15-8A45-C010CD1FC64A}"/>
              </a:ext>
            </a:extLst>
          </p:cNvPr>
          <p:cNvSpPr>
            <a:spLocks noGrp="1"/>
          </p:cNvSpPr>
          <p:nvPr>
            <p:ph idx="1"/>
          </p:nvPr>
        </p:nvSpPr>
        <p:spPr/>
        <p:txBody>
          <a:bodyPr/>
          <a:lstStyle/>
          <a:p>
            <a:r>
              <a:rPr lang="en-US" altLang="zh-CN" dirty="0"/>
              <a:t>Developers: people who write code and program with computer</a:t>
            </a:r>
          </a:p>
          <a:p>
            <a:endParaRPr lang="en-US" altLang="zh-CN" dirty="0"/>
          </a:p>
          <a:p>
            <a:r>
              <a:rPr lang="en-US" altLang="zh-CN" dirty="0"/>
              <a:t>OSS: open source software, software whose source code are public.</a:t>
            </a:r>
          </a:p>
          <a:p>
            <a:r>
              <a:rPr lang="en-US" altLang="zh-CN" dirty="0"/>
              <a:t>Usually hosted on OSS communities, where multiple developers can work on a same project online.</a:t>
            </a:r>
          </a:p>
          <a:p>
            <a:endParaRPr lang="en-US" altLang="zh-CN" dirty="0"/>
          </a:p>
          <a:p>
            <a:r>
              <a:rPr lang="en-US" altLang="zh-CN" dirty="0"/>
              <a:t>OSS projects: usually a large program project.</a:t>
            </a:r>
          </a:p>
          <a:p>
            <a:endParaRPr lang="en-US" altLang="zh-CN" dirty="0"/>
          </a:p>
          <a:p>
            <a:endParaRPr lang="en-US" altLang="zh-CN" dirty="0"/>
          </a:p>
          <a:p>
            <a:endParaRPr lang="zh-CN" altLang="en-US" dirty="0"/>
          </a:p>
        </p:txBody>
      </p:sp>
      <p:sp>
        <p:nvSpPr>
          <p:cNvPr id="4" name="文本框 3">
            <a:extLst>
              <a:ext uri="{FF2B5EF4-FFF2-40B4-BE49-F238E27FC236}">
                <a16:creationId xmlns:a16="http://schemas.microsoft.com/office/drawing/2014/main" id="{2F556D1E-A8D5-48FA-A03E-26F9FADBF49F}"/>
              </a:ext>
            </a:extLst>
          </p:cNvPr>
          <p:cNvSpPr txBox="1"/>
          <p:nvPr/>
        </p:nvSpPr>
        <p:spPr>
          <a:xfrm flipH="1">
            <a:off x="7433971" y="478046"/>
            <a:ext cx="4627419" cy="830997"/>
          </a:xfrm>
          <a:prstGeom prst="rect">
            <a:avLst/>
          </a:prstGeom>
          <a:noFill/>
          <a:ln>
            <a:solidFill>
              <a:schemeClr val="tx1"/>
            </a:solidFill>
          </a:ln>
        </p:spPr>
        <p:txBody>
          <a:bodyPr wrap="square" rtlCol="0">
            <a:spAutoFit/>
          </a:bodyPr>
          <a:lstStyle/>
          <a:p>
            <a:r>
              <a:rPr lang="en-US" altLang="zh-CN" sz="2400" dirty="0">
                <a:latin typeface="Arial" panose="020B0604020202020204" pitchFamily="34" charset="0"/>
                <a:cs typeface="Arial" panose="020B0604020202020204" pitchFamily="34" charset="0"/>
              </a:rPr>
              <a:t>number of Developers Influenced Size of OSS Projects</a:t>
            </a:r>
            <a:endParaRPr lang="zh-CN" altLang="en-US" sz="2400" dirty="0"/>
          </a:p>
        </p:txBody>
      </p:sp>
    </p:spTree>
    <p:extLst>
      <p:ext uri="{BB962C8B-B14F-4D97-AF65-F5344CB8AC3E}">
        <p14:creationId xmlns:p14="http://schemas.microsoft.com/office/powerpoint/2010/main" val="267518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1DAF4-D5EB-4B53-891C-56DB2A95675B}"/>
              </a:ext>
            </a:extLst>
          </p:cNvPr>
          <p:cNvSpPr>
            <a:spLocks noGrp="1"/>
          </p:cNvSpPr>
          <p:nvPr>
            <p:ph type="title"/>
          </p:nvPr>
        </p:nvSpPr>
        <p:spPr/>
        <p:txBody>
          <a:bodyPr/>
          <a:lstStyle/>
          <a:p>
            <a:r>
              <a:rPr lang="en-US" altLang="zh-CN" dirty="0"/>
              <a:t>Rationale</a:t>
            </a:r>
            <a:endParaRPr lang="zh-CN" altLang="en-US" dirty="0"/>
          </a:p>
        </p:txBody>
      </p:sp>
      <p:sp>
        <p:nvSpPr>
          <p:cNvPr id="3" name="内容占位符 2">
            <a:extLst>
              <a:ext uri="{FF2B5EF4-FFF2-40B4-BE49-F238E27FC236}">
                <a16:creationId xmlns:a16="http://schemas.microsoft.com/office/drawing/2014/main" id="{FAE8D050-AA12-44E2-8F50-4FFA8FDAFE91}"/>
              </a:ext>
            </a:extLst>
          </p:cNvPr>
          <p:cNvSpPr>
            <a:spLocks noGrp="1"/>
          </p:cNvSpPr>
          <p:nvPr>
            <p:ph idx="1"/>
          </p:nvPr>
        </p:nvSpPr>
        <p:spPr/>
        <p:txBody>
          <a:bodyPr/>
          <a:lstStyle/>
          <a:p>
            <a:r>
              <a:rPr lang="en-US" altLang="zh-CN" dirty="0"/>
              <a:t>To help estimate the number of developers we need for a particular size of OSS project.</a:t>
            </a:r>
            <a:endParaRPr lang="zh-CN" altLang="en-US" dirty="0"/>
          </a:p>
        </p:txBody>
      </p:sp>
    </p:spTree>
    <p:extLst>
      <p:ext uri="{BB962C8B-B14F-4D97-AF65-F5344CB8AC3E}">
        <p14:creationId xmlns:p14="http://schemas.microsoft.com/office/powerpoint/2010/main" val="250433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564024-4C4F-41C8-9AFE-BC408190B930}"/>
              </a:ext>
            </a:extLst>
          </p:cNvPr>
          <p:cNvSpPr>
            <a:spLocks noGrp="1"/>
          </p:cNvSpPr>
          <p:nvPr>
            <p:ph type="title"/>
          </p:nvPr>
        </p:nvSpPr>
        <p:spPr/>
        <p:txBody>
          <a:bodyPr/>
          <a:lstStyle/>
          <a:p>
            <a:r>
              <a:rPr lang="en-US" altLang="zh-CN" dirty="0"/>
              <a:t>Goal</a:t>
            </a:r>
            <a:endParaRPr lang="zh-CN" altLang="en-US" dirty="0"/>
          </a:p>
        </p:txBody>
      </p:sp>
      <p:sp>
        <p:nvSpPr>
          <p:cNvPr id="3" name="内容占位符 2">
            <a:extLst>
              <a:ext uri="{FF2B5EF4-FFF2-40B4-BE49-F238E27FC236}">
                <a16:creationId xmlns:a16="http://schemas.microsoft.com/office/drawing/2014/main" id="{011369D1-3F58-486D-BC4D-58A95D7B0DEE}"/>
              </a:ext>
            </a:extLst>
          </p:cNvPr>
          <p:cNvSpPr>
            <a:spLocks noGrp="1"/>
          </p:cNvSpPr>
          <p:nvPr>
            <p:ph idx="1"/>
          </p:nvPr>
        </p:nvSpPr>
        <p:spPr/>
        <p:txBody>
          <a:bodyPr/>
          <a:lstStyle/>
          <a:p>
            <a:r>
              <a:rPr lang="en-US" altLang="zh-CN" dirty="0"/>
              <a:t>Build a program that could help us to quantitative model this relationship (# of developers &amp; size of project)</a:t>
            </a:r>
          </a:p>
          <a:p>
            <a:endParaRPr lang="en-US" altLang="zh-CN" dirty="0"/>
          </a:p>
        </p:txBody>
      </p:sp>
    </p:spTree>
    <p:extLst>
      <p:ext uri="{BB962C8B-B14F-4D97-AF65-F5344CB8AC3E}">
        <p14:creationId xmlns:p14="http://schemas.microsoft.com/office/powerpoint/2010/main" val="121346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8BDE2-1CD2-4A7D-A497-B368A0141209}"/>
              </a:ext>
            </a:extLst>
          </p:cNvPr>
          <p:cNvSpPr>
            <a:spLocks noGrp="1"/>
          </p:cNvSpPr>
          <p:nvPr>
            <p:ph type="title"/>
          </p:nvPr>
        </p:nvSpPr>
        <p:spPr>
          <a:xfrm>
            <a:off x="838200" y="343353"/>
            <a:ext cx="10515600" cy="1325563"/>
          </a:xfrm>
        </p:spPr>
        <p:txBody>
          <a:bodyPr/>
          <a:lstStyle/>
          <a:p>
            <a:r>
              <a:rPr lang="en-US" altLang="zh-CN" dirty="0"/>
              <a:t>Hypothesis</a:t>
            </a:r>
            <a:endParaRPr lang="zh-CN" altLang="en-US" dirty="0"/>
          </a:p>
        </p:txBody>
      </p:sp>
      <p:sp>
        <p:nvSpPr>
          <p:cNvPr id="3" name="内容占位符 2">
            <a:extLst>
              <a:ext uri="{FF2B5EF4-FFF2-40B4-BE49-F238E27FC236}">
                <a16:creationId xmlns:a16="http://schemas.microsoft.com/office/drawing/2014/main" id="{159A7033-6626-4ACA-94E5-39F8FCE24115}"/>
              </a:ext>
            </a:extLst>
          </p:cNvPr>
          <p:cNvSpPr>
            <a:spLocks noGrp="1"/>
          </p:cNvSpPr>
          <p:nvPr>
            <p:ph idx="1"/>
          </p:nvPr>
        </p:nvSpPr>
        <p:spPr/>
        <p:txBody>
          <a:bodyPr/>
          <a:lstStyle/>
          <a:p>
            <a:r>
              <a:rPr lang="en-US" altLang="zh-CN" dirty="0"/>
              <a:t>The number of developers and the size of projects have a positive correlation ( i.e. large projects would have more developers vice versa)</a:t>
            </a:r>
          </a:p>
        </p:txBody>
      </p:sp>
    </p:spTree>
    <p:extLst>
      <p:ext uri="{BB962C8B-B14F-4D97-AF65-F5344CB8AC3E}">
        <p14:creationId xmlns:p14="http://schemas.microsoft.com/office/powerpoint/2010/main" val="3666899999"/>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585</TotalTime>
  <Words>1667</Words>
  <Application>Microsoft Office PowerPoint</Application>
  <PresentationFormat>宽屏</PresentationFormat>
  <Paragraphs>223</Paragraphs>
  <Slides>32</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等线</vt:lpstr>
      <vt:lpstr>等线 Light</vt:lpstr>
      <vt:lpstr>Arial</vt:lpstr>
      <vt:lpstr>Calibri</vt:lpstr>
      <vt:lpstr>Calibri Light</vt:lpstr>
      <vt:lpstr>Office Theme</vt:lpstr>
      <vt:lpstr>How Number of Developers Influenced Size of OSS Projects</vt:lpstr>
      <vt:lpstr>Table of Contents</vt:lpstr>
      <vt:lpstr>Table of Contents</vt:lpstr>
      <vt:lpstr>Table of Contents</vt:lpstr>
      <vt:lpstr>Questions</vt:lpstr>
      <vt:lpstr>Backgrounds</vt:lpstr>
      <vt:lpstr>Rationale</vt:lpstr>
      <vt:lpstr>Goal</vt:lpstr>
      <vt:lpstr>Hypothesis</vt:lpstr>
      <vt:lpstr>Table of Contents</vt:lpstr>
      <vt:lpstr>Table of Contents</vt:lpstr>
      <vt:lpstr>Program development</vt:lpstr>
      <vt:lpstr>Analysis (I)</vt:lpstr>
      <vt:lpstr>Analysis(II)</vt:lpstr>
      <vt:lpstr>Table of Contents</vt:lpstr>
      <vt:lpstr>PowerPoint 演示文稿</vt:lpstr>
      <vt:lpstr>Table of Contents</vt:lpstr>
      <vt:lpstr>Table of Contents</vt:lpstr>
      <vt:lpstr>Use this model for rough estimation</vt:lpstr>
      <vt:lpstr>An example</vt:lpstr>
      <vt:lpstr>Limitations(I)</vt:lpstr>
      <vt:lpstr>Limitations (II)</vt:lpstr>
      <vt:lpstr>Future improvements</vt:lpstr>
      <vt:lpstr>Table of Contents</vt:lpstr>
      <vt:lpstr>Conclusion</vt:lpstr>
      <vt:lpstr>References</vt:lpstr>
      <vt:lpstr>Thanks for watching!!</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Amount of Developers Influenced Size of OSS Projects</dc:title>
  <dc:creator>Li Kelvin</dc:creator>
  <cp:lastModifiedBy>Li Kelvin</cp:lastModifiedBy>
  <cp:revision>48</cp:revision>
  <dcterms:created xsi:type="dcterms:W3CDTF">2018-07-03T08:22:17Z</dcterms:created>
  <dcterms:modified xsi:type="dcterms:W3CDTF">2018-07-16T20:53:56Z</dcterms:modified>
</cp:coreProperties>
</file>