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9"/>
  </p:notesMasterIdLst>
  <p:sldIdLst>
    <p:sldId id="256" r:id="rId2"/>
    <p:sldId id="269" r:id="rId3"/>
    <p:sldId id="290" r:id="rId4"/>
    <p:sldId id="293" r:id="rId5"/>
    <p:sldId id="272" r:id="rId6"/>
    <p:sldId id="295" r:id="rId7"/>
    <p:sldId id="27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F2FA85-4EC4-0E4B-9D81-09004BB75887}">
          <p14:sldIdLst>
            <p14:sldId id="256"/>
            <p14:sldId id="269"/>
            <p14:sldId id="290"/>
            <p14:sldId id="293"/>
            <p14:sldId id="272"/>
            <p14:sldId id="29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73066"/>
  </p:normalViewPr>
  <p:slideViewPr>
    <p:cSldViewPr snapToGrid="0">
      <p:cViewPr varScale="1">
        <p:scale>
          <a:sx n="109" d="100"/>
          <a:sy n="109" d="100"/>
        </p:scale>
        <p:origin x="100" y="104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BF66A-49C5-3B4A-A45C-538D2DA358C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2645-60B0-EB4C-95C2-50D38414B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6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2645-60B0-EB4C-95C2-50D38414B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1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2645-60B0-EB4C-95C2-50D38414B2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2F817-B34B-E238-BAFF-F424D02F0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4D3875-EDE0-2707-ADFD-2B54520AF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DC2BEB-E86E-FA9A-B996-A3CD13C98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sz="5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FB81D-D5CE-265D-742B-FFC2C5272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2645-60B0-EB4C-95C2-50D38414B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63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9B4A-583D-D71B-BEB2-531EEFBF2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9F1B6-9499-09A7-86EA-F2F93C3C6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B5116-272A-2696-190C-9F5A3EFBA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7FFE8-8D06-AECE-5414-8B94BBCDA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2645-60B0-EB4C-95C2-50D38414B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2645-60B0-EB4C-95C2-50D38414B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9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0CD57-000A-2BA8-9561-FF5B8D7A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CA027-DED1-EF71-FE59-79D2A4B022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BAFBA-8B66-6ABF-7E05-64A196C0C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3469-A8CA-4174-0BF8-08E15EF36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32645-60B0-EB4C-95C2-50D38414B2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1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BD190-ED23-2448-9D2B-171E1F1C55B3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BAC3-9FE8-3E45-AFBA-3492B98B1EB8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233F-6E06-B249-9B5A-631965C24602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4FA3C-49A0-5648-97B7-88B190D75052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A12D-3E7C-E943-AF93-0F1B8DA29EB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929E-DEF3-8A47-93B5-1E43AF9B0218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4777-297A-1841-9D50-3A202114AA3A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86856-E464-DA48-801A-3EB38828AB7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C5F9-61F8-2E40-861A-BE4EEFFA5138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289A-1BF3-EC45-8A4E-3BA8D9AA44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1928BBF-7404-424C-886B-1D1BCBA03F0F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D855837-2297-D444-9884-0BBDF4E52A7E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son holding mouse">
            <a:extLst>
              <a:ext uri="{FF2B5EF4-FFF2-40B4-BE49-F238E27FC236}">
                <a16:creationId xmlns:a16="http://schemas.microsoft.com/office/drawing/2014/main" id="{8C863137-AE11-B161-E182-8C6DC716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400" b="17420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E6C28B-D49D-1789-201B-C4CADB9F9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 sz="2900"/>
              <a:t>Email Spam Classification Using BERT and Naïve Bayes: A Semantic Deep Learning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FF3B9-D7F6-C27D-4F07-D63DC8450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By: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Kalam Uddin, Abhigya Malla, Ronik Karki, Nischal Subedi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02058-92D4-9E0B-2CA9-7B3F5719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2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F9567-A37B-9227-77DE-712CC9AF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3614-3578-552C-1EB1-49311675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Detecting Email Spam for Secure, Efficient</a:t>
            </a:r>
          </a:p>
          <a:p>
            <a:r>
              <a:rPr lang="en-US" dirty="0">
                <a:solidFill>
                  <a:schemeClr val="bg1"/>
                </a:solidFill>
              </a:rPr>
              <a:t> Compared traditional Naïve Bayes with deep learning BERT</a:t>
            </a:r>
          </a:p>
          <a:p>
            <a:r>
              <a:rPr lang="en-US" dirty="0">
                <a:solidFill>
                  <a:schemeClr val="bg1"/>
                </a:solidFill>
              </a:rPr>
              <a:t>Focused on context-aware VS frequency-based models </a:t>
            </a:r>
          </a:p>
          <a:p>
            <a:r>
              <a:rPr lang="en-US" dirty="0">
                <a:solidFill>
                  <a:schemeClr val="bg1"/>
                </a:solidFill>
              </a:rPr>
              <a:t>Used Kaggle Dataset of 5172 emails.</a:t>
            </a:r>
          </a:p>
        </p:txBody>
      </p:sp>
      <p:pic>
        <p:nvPicPr>
          <p:cNvPr id="8" name="Picture 7" descr="A person with his fist up in front of a computer&#10;&#10;AI-generated content may be incorrect.">
            <a:extLst>
              <a:ext uri="{FF2B5EF4-FFF2-40B4-BE49-F238E27FC236}">
                <a16:creationId xmlns:a16="http://schemas.microsoft.com/office/drawing/2014/main" id="{66952E2D-1602-AF88-5193-27B7E2C5E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590539"/>
            <a:ext cx="6250769" cy="351605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D86DA-E8AA-8F5A-869F-7C859382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49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DCA45-DC5E-1BBD-B926-112917DBF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B4BC2-5FAF-1AFF-1CE9-72590271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35680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MethodologY(Naïve bayes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E3CB-D7BF-1925-A241-63FC8C62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9456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Feature Extraction :</a:t>
            </a:r>
          </a:p>
          <a:p>
            <a:pPr lvl="2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TF-IDF to convert text into numerical feature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Classifiers :</a:t>
            </a:r>
          </a:p>
          <a:p>
            <a:pPr lvl="1">
              <a:lnSpc>
                <a:spcPct val="90000"/>
              </a:lnSpc>
            </a:pPr>
            <a:r>
              <a:rPr lang="en-US" sz="1400" dirty="0" err="1">
                <a:solidFill>
                  <a:schemeClr val="bg1"/>
                </a:solidFill>
              </a:rPr>
              <a:t>MultinomialNB</a:t>
            </a:r>
            <a:r>
              <a:rPr lang="en-US" sz="1400" dirty="0">
                <a:solidFill>
                  <a:schemeClr val="bg1"/>
                </a:solidFill>
              </a:rPr>
              <a:t> – for frequency based features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Advantages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Fast, Simple, works with small datasets</a:t>
            </a: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Low Hardware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2AADA-8FF9-B7E5-85A0-619F02E73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660860"/>
            <a:ext cx="6250769" cy="337541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2FA3F-4F50-E1D3-EFE9-480D7A59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3979BE-F44B-195C-1EC5-6E7AB71EB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BA7A4-91B4-E2BC-4143-557629A9B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MethodologY(BERT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659D-737B-42A9-7E4F-589FFF40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Feature Extraction :</a:t>
            </a:r>
          </a:p>
          <a:p>
            <a:pPr lvl="2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TF-IDF to convert text into numerical feature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Tokenization Process :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Word Piece tokenization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Special tokens[CLS],[SEP]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Attention masks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Fine-Tuning Setup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3 epochs</a:t>
            </a:r>
          </a:p>
          <a:p>
            <a:pPr lvl="1">
              <a:lnSpc>
                <a:spcPct val="90000"/>
              </a:lnSpc>
            </a:pPr>
            <a:r>
              <a:rPr lang="en-US" sz="900" dirty="0" err="1">
                <a:solidFill>
                  <a:schemeClr val="bg1"/>
                </a:solidFill>
              </a:rPr>
              <a:t>AdamW</a:t>
            </a:r>
            <a:r>
              <a:rPr lang="en-US" sz="900" dirty="0">
                <a:solidFill>
                  <a:schemeClr val="bg1"/>
                </a:solidFill>
              </a:rPr>
              <a:t> optimizer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Linear Learning rate decay</a:t>
            </a:r>
          </a:p>
          <a:p>
            <a:pPr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Benefits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Context-aware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No manual feature engineering</a:t>
            </a:r>
          </a:p>
          <a:p>
            <a:pPr lvl="1">
              <a:lnSpc>
                <a:spcPct val="90000"/>
              </a:lnSpc>
            </a:pPr>
            <a:r>
              <a:rPr lang="en-US" sz="900" dirty="0">
                <a:solidFill>
                  <a:schemeClr val="bg1"/>
                </a:solidFill>
              </a:rPr>
              <a:t>Superior Semantic understanding</a:t>
            </a:r>
          </a:p>
          <a:p>
            <a:pPr lvl="1">
              <a:lnSpc>
                <a:spcPct val="90000"/>
              </a:lnSpc>
            </a:pP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22A371-64E6-E887-4C7A-6A7A988E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918581"/>
            <a:ext cx="6250769" cy="485997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0EAE8-D1C6-25B2-E447-04EB3A67C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18E97-146A-DCF6-4520-CBBA396F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 : Performance </a:t>
            </a:r>
            <a:r>
              <a:rPr lang="en-US" dirty="0" err="1">
                <a:solidFill>
                  <a:schemeClr val="bg1"/>
                </a:solidFill>
              </a:rPr>
              <a:t>comparision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4337-1C99-1F33-8818-4C9A32E5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2"/>
            <a:ext cx="3857281" cy="3945637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Model Performance: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b="1" dirty="0">
                <a:solidFill>
                  <a:schemeClr val="bg1"/>
                </a:solidFill>
              </a:rPr>
              <a:t>BERT:</a:t>
            </a:r>
            <a:r>
              <a:rPr lang="en-US" sz="1400" dirty="0">
                <a:solidFill>
                  <a:schemeClr val="bg1"/>
                </a:solidFill>
              </a:rPr>
              <a:t> 99% accuracy, precision, recall, F1-score</a:t>
            </a:r>
          </a:p>
          <a:p>
            <a:pPr lvl="1"/>
            <a:r>
              <a:rPr lang="en-US" sz="1400" b="1" dirty="0" err="1">
                <a:solidFill>
                  <a:schemeClr val="bg1"/>
                </a:solidFill>
              </a:rPr>
              <a:t>MultinomialNB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  <a:r>
              <a:rPr lang="en-US" sz="1400" dirty="0">
                <a:solidFill>
                  <a:schemeClr val="bg1"/>
                </a:solidFill>
              </a:rPr>
              <a:t> 96.77% accuracy, strong precision, moderate recall</a:t>
            </a:r>
          </a:p>
          <a:p>
            <a:pPr lvl="1"/>
            <a:r>
              <a:rPr lang="en-US" sz="1400" b="1" dirty="0" err="1">
                <a:solidFill>
                  <a:schemeClr val="bg1"/>
                </a:solidFill>
              </a:rPr>
              <a:t>GaussianNB</a:t>
            </a:r>
            <a:r>
              <a:rPr lang="en-US" sz="1400" b="1" dirty="0">
                <a:solidFill>
                  <a:schemeClr val="bg1"/>
                </a:solidFill>
              </a:rPr>
              <a:t>:</a:t>
            </a:r>
            <a:r>
              <a:rPr lang="en-US" sz="1400" dirty="0">
                <a:solidFill>
                  <a:schemeClr val="bg1"/>
                </a:solidFill>
              </a:rPr>
              <a:t> 88.79% accuracy, weak precision, higher FPR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ROC Curve Insights:</a:t>
            </a:r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BERT AUC = 1.00 → perfect classification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MultinomialNB</a:t>
            </a:r>
            <a:r>
              <a:rPr lang="en-US" sz="1400" dirty="0">
                <a:solidFill>
                  <a:schemeClr val="bg1"/>
                </a:solidFill>
              </a:rPr>
              <a:t> AUC = 0.98 → very good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</a:rPr>
              <a:t>GaussianNB</a:t>
            </a:r>
            <a:r>
              <a:rPr lang="en-US" sz="1400" dirty="0">
                <a:solidFill>
                  <a:schemeClr val="bg1"/>
                </a:solidFill>
              </a:rPr>
              <a:t> AUC = 0.88 → decent, but higher errors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F083D-855B-1F50-184C-3B076E3B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EC5059-3162-3D50-3EEB-2648F9EAA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167" y="824860"/>
            <a:ext cx="6850601" cy="1753848"/>
          </a:xfrm>
          <a:prstGeom prst="rect">
            <a:avLst/>
          </a:prstGeom>
        </p:spPr>
      </p:pic>
      <p:pic>
        <p:nvPicPr>
          <p:cNvPr id="14" name="Picture 13" descr="A graph of a graph showing a number of different types of data&#10;&#10;AI-generated content may be incorrect.">
            <a:extLst>
              <a:ext uri="{FF2B5EF4-FFF2-40B4-BE49-F238E27FC236}">
                <a16:creationId xmlns:a16="http://schemas.microsoft.com/office/drawing/2014/main" id="{968A3C87-CCCA-659C-15F6-BFF4FA6BC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167" y="2638042"/>
            <a:ext cx="7137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28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8C317-951B-B9CF-4569-C549759FC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8F6C2D-BC42-485D-9DAA-6239BD134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3770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DB32D-F0BA-AFD3-B498-04470D9B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05" y="2258167"/>
            <a:ext cx="5610692" cy="234166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Discussion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B55C-F441-8FEA-30F3-699FFD42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5361" y="306201"/>
            <a:ext cx="3454841" cy="685799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Comparison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Naïve Bayes </a:t>
            </a:r>
            <a:r>
              <a:rPr lang="en-US" dirty="0">
                <a:sym typeface="Wingdings" pitchFamily="2" charset="2"/>
              </a:rPr>
              <a:t> Fast &amp; effective but limited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" pitchFamily="2" charset="2"/>
              </a:rPr>
              <a:t>BERT  Context-aware, Superior performance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Key Insights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BERT’s bidirectional processing enables better semantic understanding</a:t>
            </a:r>
          </a:p>
          <a:p>
            <a:pPr>
              <a:lnSpc>
                <a:spcPct val="90000"/>
              </a:lnSpc>
            </a:pPr>
            <a:r>
              <a:rPr lang="en-US" dirty="0"/>
              <a:t>Conclusion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Modern deep learning models like BERT significantly improve spam detection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Recommended for real-world spam filters where context analysis is crucial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228600" lvl="1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AE0AE-0EE1-B8D2-6CC5-EF8141CC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4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2EB1-2888-66D1-7021-16965793E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86F69-A710-7EF8-92D3-2F7BD4FE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65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830</TotalTime>
  <Words>274</Words>
  <Application>Microsoft Office PowerPoint</Application>
  <PresentationFormat>Widescreen</PresentationFormat>
  <Paragraphs>65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Gill Sans MT</vt:lpstr>
      <vt:lpstr>Wingdings</vt:lpstr>
      <vt:lpstr>Parcel</vt:lpstr>
      <vt:lpstr>Email Spam Classification Using BERT and Naïve Bayes: A Semantic Deep Learning Approach</vt:lpstr>
      <vt:lpstr>Project overview</vt:lpstr>
      <vt:lpstr>MethodologY(Naïve bayes approach)</vt:lpstr>
      <vt:lpstr>MethodologY(BERT Approach)</vt:lpstr>
      <vt:lpstr>Result : Performance comparision</vt:lpstr>
      <vt:lpstr>Discussion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Karki, Ronik</dc:creator>
  <cp:lastModifiedBy>Subedi, Nischal</cp:lastModifiedBy>
  <cp:revision>38</cp:revision>
  <dcterms:created xsi:type="dcterms:W3CDTF">2025-04-22T18:40:36Z</dcterms:created>
  <dcterms:modified xsi:type="dcterms:W3CDTF">2025-05-05T20:01:25Z</dcterms:modified>
</cp:coreProperties>
</file>