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Thomas and Daniel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5a2e05f218_2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5a2e05f218_2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Thomas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5a2e05f218_2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5a2e05f218_2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Thomas and Daniel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5a2e05f218_2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5a2e05f218_2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Daniel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578e4e5aea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578e4e5ae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Thomas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5a2e05f218_2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5a2e05f218_2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Thomas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5a2e05f218_2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5a2e05f218_2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Daniel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5a2e05f218_2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5a2e05f218_2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Daniel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5a2f2da467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5a2f2da467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Thomas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5a2e05f218_2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5a2e05f218_2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Daniel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5797b42869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5797b42869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Thomas and Daniel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jpg"/><Relationship Id="rId4" Type="http://schemas.openxmlformats.org/officeDocument/2006/relationships/image" Target="../media/image8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scikit-learn.org/stable/modules/svm.html" TargetMode="External"/><Relationship Id="rId4" Type="http://schemas.openxmlformats.org/officeDocument/2006/relationships/hyperlink" Target="https://librosa.github.io/librosa/index.html" TargetMode="External"/><Relationship Id="rId5" Type="http://schemas.openxmlformats.org/officeDocument/2006/relationships/hyperlink" Target="https://github.com/ArushiSinghal/Automatic-Instrument-Identification" TargetMode="External"/><Relationship Id="rId6" Type="http://schemas.openxmlformats.org/officeDocument/2006/relationships/hyperlink" Target="https://github.com/IvyZX/music-instrument-classifier" TargetMode="External"/><Relationship Id="rId7" Type="http://schemas.openxmlformats.org/officeDocument/2006/relationships/hyperlink" Target="http://www.philharmonia.co.uk/explore/sound_samples" TargetMode="External"/><Relationship Id="rId8" Type="http://schemas.openxmlformats.org/officeDocument/2006/relationships/hyperlink" Target="https://www.thingiverse.com/thing:1873666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Relationship Id="rId4" Type="http://schemas.openxmlformats.org/officeDocument/2006/relationships/image" Target="../media/image13.png"/><Relationship Id="rId5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Relationship Id="rId4" Type="http://schemas.openxmlformats.org/officeDocument/2006/relationships/image" Target="../media/image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Relationship Id="rId4" Type="http://schemas.openxmlformats.org/officeDocument/2006/relationships/image" Target="../media/image10.png"/><Relationship Id="rId5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jpg"/><Relationship Id="rId4" Type="http://schemas.openxmlformats.org/officeDocument/2006/relationships/image" Target="../media/image7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130875" y="2377200"/>
            <a:ext cx="8873400" cy="141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Support Vector </a:t>
            </a:r>
            <a:r>
              <a:rPr lang="en" sz="4000"/>
              <a:t>Classification of </a:t>
            </a:r>
            <a:r>
              <a:rPr lang="en" sz="4000"/>
              <a:t>Musical Instruments </a:t>
            </a:r>
            <a:endParaRPr sz="40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07275" y="3365025"/>
            <a:ext cx="8520600" cy="185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Thomas Martin &amp; Daniel Salazar</a:t>
            </a:r>
            <a:endParaRPr sz="2400"/>
          </a:p>
          <a:p>
            <a:pPr indent="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CSU East Bay</a:t>
            </a:r>
            <a:endParaRPr sz="2400"/>
          </a:p>
          <a:p>
            <a:pPr indent="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CMPE 344</a:t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7275" y="137725"/>
            <a:ext cx="2807626" cy="213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36550" y="137725"/>
            <a:ext cx="2591326" cy="21378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 </a:t>
            </a:r>
            <a:endParaRPr/>
          </a:p>
        </p:txBody>
      </p:sp>
      <p:sp>
        <p:nvSpPr>
          <p:cNvPr id="126" name="Google Shape;126;p22"/>
          <p:cNvSpPr txBox="1"/>
          <p:nvPr>
            <p:ph idx="1" type="body"/>
          </p:nvPr>
        </p:nvSpPr>
        <p:spPr>
          <a:xfrm>
            <a:off x="311700" y="771475"/>
            <a:ext cx="8520600" cy="33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Developed a Beaglebone-based platform with a SVM machine learning model capable of classifying 7 different instruments from music recorded using a USB microphone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sz="1400">
                <a:solidFill>
                  <a:schemeClr val="dk1"/>
                </a:solidFill>
              </a:rPr>
              <a:t>Successfully created a stand-alone platform with a simple UI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High test accuracy achieved with source audio data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Test accuracy with USB audio data varied based on instrument 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Improved test accuracy possible with changes to the audio hardware, machine learning model, and the source data set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 Cited</a:t>
            </a:r>
            <a:endParaRPr/>
          </a:p>
        </p:txBody>
      </p:sp>
      <p:sp>
        <p:nvSpPr>
          <p:cNvPr id="132" name="Google Shape;132;p23"/>
          <p:cNvSpPr txBox="1"/>
          <p:nvPr>
            <p:ph idx="1" type="body"/>
          </p:nvPr>
        </p:nvSpPr>
        <p:spPr>
          <a:xfrm>
            <a:off x="311700" y="695275"/>
            <a:ext cx="8520600" cy="415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</a:rPr>
              <a:t>Software Libraries</a:t>
            </a:r>
            <a:endParaRPr b="1" sz="1200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-"/>
            </a:pPr>
            <a:r>
              <a:rPr lang="en" sz="1200">
                <a:solidFill>
                  <a:srgbClr val="000000"/>
                </a:solidFill>
              </a:rPr>
              <a:t>Scikit Learn - Support Vector Machines</a:t>
            </a:r>
            <a:endParaRPr sz="1200">
              <a:solidFill>
                <a:srgbClr val="000000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 u="sng">
                <a:solidFill>
                  <a:schemeClr val="accent5"/>
                </a:solidFill>
                <a:hlinkClick r:id="rId3"/>
              </a:rPr>
              <a:t>https://scikit-learn.org/stable/modules/svm.html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-"/>
            </a:pPr>
            <a:r>
              <a:rPr lang="en" sz="1200">
                <a:solidFill>
                  <a:srgbClr val="000000"/>
                </a:solidFill>
              </a:rPr>
              <a:t>Librosa - Music and Audio Analysis</a:t>
            </a:r>
            <a:endParaRPr sz="1200">
              <a:solidFill>
                <a:srgbClr val="000000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 u="sng">
                <a:solidFill>
                  <a:schemeClr val="hlink"/>
                </a:solidFill>
                <a:hlinkClick r:id="rId4"/>
              </a:rPr>
              <a:t>https://librosa.github.io/librosa/index.html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</a:rPr>
              <a:t>Research Projects</a:t>
            </a:r>
            <a:endParaRPr b="1" sz="1200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-"/>
            </a:pPr>
            <a:r>
              <a:rPr lang="en" sz="1200">
                <a:solidFill>
                  <a:srgbClr val="000000"/>
                </a:solidFill>
              </a:rPr>
              <a:t>Musical Instrument Classifiers</a:t>
            </a:r>
            <a:endParaRPr sz="1200">
              <a:solidFill>
                <a:srgbClr val="000000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 u="sng">
                <a:solidFill>
                  <a:schemeClr val="hlink"/>
                </a:solidFill>
                <a:hlinkClick r:id="rId5"/>
              </a:rPr>
              <a:t>https://github.com/ArushiSinghal/Automatic-Instrument-Identification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 u="sng">
                <a:solidFill>
                  <a:schemeClr val="hlink"/>
                </a:solidFill>
                <a:hlinkClick r:id="rId6"/>
              </a:rPr>
              <a:t>https://github.com/IvyZX/music-instrument-classifier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-"/>
            </a:pPr>
            <a:r>
              <a:rPr lang="en" sz="1200">
                <a:solidFill>
                  <a:srgbClr val="000000"/>
                </a:solidFill>
              </a:rPr>
              <a:t>Data Set</a:t>
            </a:r>
            <a:endParaRPr sz="1200">
              <a:solidFill>
                <a:srgbClr val="000000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 </a:t>
            </a:r>
            <a:r>
              <a:rPr lang="en" sz="1200" u="sng">
                <a:solidFill>
                  <a:schemeClr val="hlink"/>
                </a:solidFill>
                <a:hlinkClick r:id="rId7"/>
              </a:rPr>
              <a:t>http://www.philharmonia.co.uk/explore/sound_samples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</a:rPr>
              <a:t>3D Printed Devices</a:t>
            </a:r>
            <a:endParaRPr b="1" sz="1200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-"/>
            </a:pPr>
            <a:r>
              <a:rPr lang="en" sz="1200">
                <a:solidFill>
                  <a:srgbClr val="000000"/>
                </a:solidFill>
              </a:rPr>
              <a:t>1602A LCD Case</a:t>
            </a:r>
            <a:endParaRPr sz="1200">
              <a:solidFill>
                <a:srgbClr val="000000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 </a:t>
            </a:r>
            <a:r>
              <a:rPr lang="en" sz="1200" u="sng">
                <a:solidFill>
                  <a:schemeClr val="hlink"/>
                </a:solidFill>
                <a:hlinkClick r:id="rId8"/>
              </a:rPr>
              <a:t>https://www.thingiverse.com/thing:1873666</a:t>
            </a:r>
            <a:endParaRPr sz="1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2355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Project Overview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4"/>
          <p:cNvSpPr txBox="1"/>
          <p:nvPr/>
        </p:nvSpPr>
        <p:spPr>
          <a:xfrm>
            <a:off x="196325" y="1160150"/>
            <a:ext cx="8520300" cy="34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Goal:</a:t>
            </a:r>
            <a:r>
              <a:rPr lang="en" sz="1800"/>
              <a:t> Develop a stand-alone platform built around the Beaglebone Black to record live music and classify the instrument that is playing in real time. </a:t>
            </a:r>
            <a:endParaRPr sz="1800"/>
          </a:p>
          <a:p>
            <a:pPr indent="-215900" lvl="0" marL="5715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Instrument Classification:</a:t>
            </a:r>
            <a:r>
              <a:rPr lang="en" sz="1600"/>
              <a:t> Machine learning model developed to classify the instrument being played.</a:t>
            </a:r>
            <a:endParaRPr sz="1600"/>
          </a:p>
          <a:p>
            <a:pPr indent="-215900" lvl="0" marL="5715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Data Set:</a:t>
            </a:r>
            <a:r>
              <a:rPr lang="en" sz="1600"/>
              <a:t> 5,438 audio samples of 7 instruments retrieved from the Philharmonia orchestra used to develop the machine learning model.</a:t>
            </a:r>
            <a:endParaRPr sz="1600"/>
          </a:p>
          <a:p>
            <a:pPr indent="-215900" lvl="0" marL="5715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Hardware Components:</a:t>
            </a:r>
            <a:r>
              <a:rPr lang="en" sz="1600"/>
              <a:t> Beaglebone Black, Microphone, 16x2 character LCD, push-button, and 3D printed case used to construct the project.  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64" name="Google Shape;64;p14"/>
          <p:cNvPicPr preferRelativeResize="0"/>
          <p:nvPr/>
        </p:nvPicPr>
        <p:blipFill rotWithShape="1">
          <a:blip r:embed="rId3">
            <a:alphaModFix/>
          </a:blip>
          <a:srcRect b="57617" l="1786" r="2151" t="7577"/>
          <a:stretch/>
        </p:blipFill>
        <p:spPr>
          <a:xfrm>
            <a:off x="5330000" y="64025"/>
            <a:ext cx="3612750" cy="100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235500" y="64025"/>
            <a:ext cx="8520600" cy="62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Set</a:t>
            </a:r>
            <a:endParaRPr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235500" y="688500"/>
            <a:ext cx="5512500" cy="46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</a:rPr>
              <a:t>P</a:t>
            </a:r>
            <a:r>
              <a:rPr lang="en" sz="2000">
                <a:solidFill>
                  <a:srgbClr val="000000"/>
                </a:solidFill>
              </a:rPr>
              <a:t>roject encompasses 7 features (instruments):</a:t>
            </a:r>
            <a:endParaRPr sz="2000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Cello (</a:t>
            </a:r>
            <a:r>
              <a:rPr lang="en">
                <a:solidFill>
                  <a:srgbClr val="000000"/>
                </a:solidFill>
              </a:rPr>
              <a:t>C2-C6</a:t>
            </a:r>
            <a:r>
              <a:rPr lang="en">
                <a:solidFill>
                  <a:srgbClr val="000000"/>
                </a:solidFill>
              </a:rPr>
              <a:t>)</a:t>
            </a:r>
            <a:endParaRPr>
              <a:solidFill>
                <a:srgbClr val="000000"/>
              </a:solidFill>
            </a:endParaRPr>
          </a:p>
          <a:p>
            <a:pPr indent="-203200" lvl="1" marL="5715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889 audio samples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Clarinet (</a:t>
            </a:r>
            <a:r>
              <a:rPr lang="en">
                <a:solidFill>
                  <a:srgbClr val="000000"/>
                </a:solidFill>
              </a:rPr>
              <a:t>E3-C7</a:t>
            </a:r>
            <a:r>
              <a:rPr lang="en">
                <a:solidFill>
                  <a:srgbClr val="000000"/>
                </a:solidFill>
              </a:rPr>
              <a:t>)</a:t>
            </a:r>
            <a:endParaRPr>
              <a:solidFill>
                <a:srgbClr val="000000"/>
              </a:solidFill>
            </a:endParaRPr>
          </a:p>
          <a:p>
            <a:pPr indent="-203200" lvl="1" marL="5715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846 audio samples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Guitar (E3-E6)</a:t>
            </a:r>
            <a:endParaRPr>
              <a:solidFill>
                <a:srgbClr val="000000"/>
              </a:solidFill>
            </a:endParaRPr>
          </a:p>
          <a:p>
            <a:pPr indent="-203200" lvl="1" marL="5715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106 audio samples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Saxophone (</a:t>
            </a:r>
            <a:r>
              <a:rPr lang="en">
                <a:solidFill>
                  <a:srgbClr val="000000"/>
                </a:solidFill>
              </a:rPr>
              <a:t>Bb3-G6</a:t>
            </a:r>
            <a:r>
              <a:rPr lang="en">
                <a:solidFill>
                  <a:srgbClr val="000000"/>
                </a:solidFill>
              </a:rPr>
              <a:t>)</a:t>
            </a:r>
            <a:endParaRPr>
              <a:solidFill>
                <a:srgbClr val="000000"/>
              </a:solidFill>
            </a:endParaRPr>
          </a:p>
          <a:p>
            <a:pPr indent="-203200" lvl="1" marL="5715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732 audio samples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71" name="Google Shape;71;p15"/>
          <p:cNvSpPr txBox="1"/>
          <p:nvPr/>
        </p:nvSpPr>
        <p:spPr>
          <a:xfrm>
            <a:off x="3113450" y="1188600"/>
            <a:ext cx="3573000" cy="40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Trumpet (F#3-D6)</a:t>
            </a:r>
            <a:endParaRPr sz="1800">
              <a:solidFill>
                <a:schemeClr val="dk1"/>
              </a:solidFill>
            </a:endParaRPr>
          </a:p>
          <a:p>
            <a:pPr indent="-203200" lvl="1" marL="5715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485 audio samples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Violin (G3-A7)</a:t>
            </a:r>
            <a:endParaRPr sz="1800">
              <a:solidFill>
                <a:schemeClr val="dk1"/>
              </a:solidFill>
            </a:endParaRPr>
          </a:p>
          <a:p>
            <a:pPr indent="-203200" lvl="1" marL="5715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1502 audio samples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Flute (C4-D7) </a:t>
            </a:r>
            <a:endParaRPr sz="1800">
              <a:solidFill>
                <a:schemeClr val="dk1"/>
              </a:solidFill>
            </a:endParaRPr>
          </a:p>
          <a:p>
            <a:pPr indent="-203200" lvl="1" marL="5715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878 audio samples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28850" y="79025"/>
            <a:ext cx="3138950" cy="2630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96875" y="3450675"/>
            <a:ext cx="3647125" cy="165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58750" y="3183225"/>
            <a:ext cx="636225" cy="14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2355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000000"/>
                </a:solidFill>
              </a:rPr>
              <a:t>Machine Learning Workflow</a:t>
            </a:r>
            <a:r>
              <a:rPr lang="en" sz="1800">
                <a:solidFill>
                  <a:schemeClr val="dk2"/>
                </a:solidFill>
              </a:rPr>
              <a:t> </a:t>
            </a:r>
            <a:endParaRPr/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6900" y="256525"/>
            <a:ext cx="5115000" cy="48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rabicPeriod"/>
            </a:pPr>
            <a:r>
              <a:rPr lang="en" sz="1600">
                <a:solidFill>
                  <a:srgbClr val="000000"/>
                </a:solidFill>
              </a:rPr>
              <a:t>Data Preprocessing</a:t>
            </a:r>
            <a:endParaRPr sz="1600">
              <a:solidFill>
                <a:srgbClr val="000000"/>
              </a:solidFill>
            </a:endParaRPr>
          </a:p>
          <a:p>
            <a:pPr indent="-203200" lvl="1" marL="571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Convert .mp3 files to .wav files</a:t>
            </a:r>
            <a:endParaRPr>
              <a:solidFill>
                <a:srgbClr val="000000"/>
              </a:solidFill>
            </a:endParaRPr>
          </a:p>
          <a:p>
            <a:pPr indent="-203200" lvl="1" marL="571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Remove leading and trailing silence</a:t>
            </a:r>
            <a:endParaRPr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rabicPeriod"/>
            </a:pPr>
            <a:r>
              <a:rPr lang="en" sz="1600">
                <a:solidFill>
                  <a:srgbClr val="000000"/>
                </a:solidFill>
              </a:rPr>
              <a:t>Feature Extraction</a:t>
            </a:r>
            <a:endParaRPr sz="1600">
              <a:solidFill>
                <a:srgbClr val="000000"/>
              </a:solidFill>
            </a:endParaRPr>
          </a:p>
          <a:p>
            <a:pPr indent="-203200" lvl="1" marL="571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Compute MFCC values (Mel Frequency Cepstrum Coefficients) for each audio sample and append instrument labels</a:t>
            </a:r>
            <a:endParaRPr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rabicPeriod"/>
            </a:pPr>
            <a:r>
              <a:rPr lang="en" sz="1600">
                <a:solidFill>
                  <a:srgbClr val="000000"/>
                </a:solidFill>
              </a:rPr>
              <a:t>Model Training</a:t>
            </a:r>
            <a:endParaRPr sz="1600">
              <a:solidFill>
                <a:srgbClr val="000000"/>
              </a:solidFill>
            </a:endParaRPr>
          </a:p>
          <a:p>
            <a:pPr indent="-203200" lvl="1" marL="571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Support Vector Machine (SVM) model with RBF kernel</a:t>
            </a:r>
            <a:endParaRPr>
              <a:solidFill>
                <a:srgbClr val="000000"/>
              </a:solidFill>
            </a:endParaRPr>
          </a:p>
          <a:p>
            <a:pPr indent="-203200" lvl="1" marL="571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75/25 train-test split</a:t>
            </a:r>
            <a:endParaRPr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rabicPeriod"/>
            </a:pPr>
            <a:r>
              <a:rPr lang="en" sz="1600">
                <a:solidFill>
                  <a:srgbClr val="000000"/>
                </a:solidFill>
              </a:rPr>
              <a:t>Model Testing</a:t>
            </a:r>
            <a:endParaRPr sz="1600">
              <a:solidFill>
                <a:srgbClr val="000000"/>
              </a:solidFill>
            </a:endParaRPr>
          </a:p>
          <a:p>
            <a:pPr indent="-203200" lvl="1" marL="571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93-97% accuracy with trained model on Philharmonia data  </a:t>
            </a:r>
            <a:endParaRPr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rabicPeriod"/>
            </a:pPr>
            <a:r>
              <a:rPr lang="en" sz="1600">
                <a:solidFill>
                  <a:srgbClr val="000000"/>
                </a:solidFill>
              </a:rPr>
              <a:t>Model Persistence</a:t>
            </a:r>
            <a:endParaRPr sz="1600">
              <a:solidFill>
                <a:srgbClr val="000000"/>
              </a:solidFill>
            </a:endParaRPr>
          </a:p>
          <a:p>
            <a:pPr indent="-203200" lvl="1" marL="571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Final model saved to ‘pickle’ file to ensure classification consistency among tests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66450" y="110250"/>
            <a:ext cx="3568550" cy="252349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40125" y="3401700"/>
            <a:ext cx="3694875" cy="9696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/>
          <p:nvPr/>
        </p:nvSpPr>
        <p:spPr>
          <a:xfrm>
            <a:off x="7067400" y="2633750"/>
            <a:ext cx="615000" cy="11616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103250" y="0"/>
            <a:ext cx="3156300" cy="356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Machine Learning Model: SVM</a:t>
            </a:r>
            <a:endParaRPr b="1"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The Support Vector Machine (SVM ) finds a linear separating hyperplane with the maximal margin in this higher dimensional space.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This Radial Basis Function (RBF) kernel nonlinearly maps samples into a higher dimensional space so it, unlike the linear kernel, can handle the case when the relation between class labels and attributes is nonlinear.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There are some situations where the RBF kernel is not suitable. In particular,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when the number of features is very large, one may just use the linear kernel.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/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9550" y="413000"/>
            <a:ext cx="5808249" cy="4662727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59550" y="125"/>
            <a:ext cx="5808250" cy="336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9438" y="3611525"/>
            <a:ext cx="2115876" cy="1141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2355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SVM Model &amp; Audio </a:t>
            </a:r>
            <a:r>
              <a:rPr lang="en"/>
              <a:t>Results </a:t>
            </a:r>
            <a:endParaRPr/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159300" y="712925"/>
            <a:ext cx="5182800" cy="432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93-97% combined accuracy with all instruments when using MFCC values extracted from source audio files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When using the microphone to record audio data classification accuracy varies based on instrument</a:t>
            </a:r>
            <a:endParaRPr>
              <a:solidFill>
                <a:srgbClr val="000000"/>
              </a:solidFill>
            </a:endParaRPr>
          </a:p>
          <a:p>
            <a:pPr indent="-203200" lvl="1" marL="5715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Instruments with a greater number of audio samples performed better</a:t>
            </a:r>
            <a:endParaRPr>
              <a:solidFill>
                <a:srgbClr val="000000"/>
              </a:solidFill>
            </a:endParaRPr>
          </a:p>
          <a:p>
            <a:pPr indent="-203200" lvl="1" marL="5715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Most recognized instrument: Clarinet</a:t>
            </a:r>
            <a:endParaRPr>
              <a:solidFill>
                <a:srgbClr val="000000"/>
              </a:solidFill>
            </a:endParaRPr>
          </a:p>
          <a:p>
            <a:pPr indent="-203200" lvl="1" marL="5715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Least recognized instrument: Guitar 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8" name="Google Shape;9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55700" y="1205525"/>
            <a:ext cx="3429000" cy="283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Microphone and Audio Analysis</a:t>
            </a:r>
            <a:endParaRPr/>
          </a:p>
        </p:txBody>
      </p:sp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5" name="Google Shape;10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125" y="855950"/>
            <a:ext cx="4333875" cy="28036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07171" y="851200"/>
            <a:ext cx="4180779" cy="280370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9"/>
          <p:cNvSpPr txBox="1"/>
          <p:nvPr/>
        </p:nvSpPr>
        <p:spPr>
          <a:xfrm>
            <a:off x="508100" y="3758525"/>
            <a:ext cx="3889500" cy="10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Audio spectrogram of trumpet clip (Mezzo Forte Tenuto) from Philharmonia dataset (source)</a:t>
            </a:r>
            <a:endParaRPr sz="1800"/>
          </a:p>
        </p:txBody>
      </p:sp>
      <p:sp>
        <p:nvSpPr>
          <p:cNvPr id="108" name="Google Shape;108;p19"/>
          <p:cNvSpPr txBox="1"/>
          <p:nvPr/>
        </p:nvSpPr>
        <p:spPr>
          <a:xfrm>
            <a:off x="4986725" y="3758525"/>
            <a:ext cx="4001100" cy="10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Audio spectrogram of the same trumpet clip captured using the Beaglebone and USB microphone</a:t>
            </a:r>
            <a:endParaRPr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Hardware Results</a:t>
            </a:r>
            <a:endParaRPr/>
          </a:p>
        </p:txBody>
      </p:sp>
      <p:sp>
        <p:nvSpPr>
          <p:cNvPr id="114" name="Google Shape;114;p20"/>
          <p:cNvSpPr txBox="1"/>
          <p:nvPr>
            <p:ph idx="1" type="body"/>
          </p:nvPr>
        </p:nvSpPr>
        <p:spPr>
          <a:xfrm>
            <a:off x="311700" y="837625"/>
            <a:ext cx="8520600" cy="408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16x2 LCD provided effective means to convey instructions and errors to user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sz="1400">
                <a:solidFill>
                  <a:schemeClr val="dk1"/>
                </a:solidFill>
              </a:rPr>
              <a:t>Simple potentiometer control for brightness</a:t>
            </a:r>
            <a:endParaRPr sz="1400"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sz="1400">
                <a:solidFill>
                  <a:schemeClr val="dk1"/>
                </a:solidFill>
              </a:rPr>
              <a:t>Wire soldering and management not as simple as I2C option 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AmazonBasics microphone was not able to record high-quality audio data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sz="1400">
                <a:solidFill>
                  <a:schemeClr val="dk1"/>
                </a:solidFill>
              </a:rPr>
              <a:t>Background noise readily audible</a:t>
            </a:r>
            <a:endParaRPr sz="1400"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sz="1400">
                <a:solidFill>
                  <a:schemeClr val="dk1"/>
                </a:solidFill>
              </a:rPr>
              <a:t>Simple USB interface and easy to troubleshoot 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Push button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Controlling with Adafruit_BBIO.GPIO library was relatively straight-forward 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3D printed case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Housed all hardware components well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10 hour print time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Improvement Opportunities</a:t>
            </a:r>
            <a:endParaRPr/>
          </a:p>
        </p:txBody>
      </p:sp>
      <p:sp>
        <p:nvSpPr>
          <p:cNvPr id="120" name="Google Shape;120;p21"/>
          <p:cNvSpPr txBox="1"/>
          <p:nvPr>
            <p:ph idx="1" type="body"/>
          </p:nvPr>
        </p:nvSpPr>
        <p:spPr>
          <a:xfrm>
            <a:off x="311700" y="722150"/>
            <a:ext cx="8520600" cy="42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Hardware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Higher quality microphone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LCD with I2C backpack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Portable power supply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Software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Configure Python script to execute automatically upon system boot-up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Machine learning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Use larger source audio dataset for each instrument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Use the same number of audio samples for each instrument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Try other classification algorithms (KNN, random forest, SVM with linear kernel)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Train model with audio samples collected with the microphone used for eventual testing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Train model to classify all instruments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