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D9672-1383-48DF-B8BB-56967C57B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199A99-F93C-4CE1-908D-A2D7ECB50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0140C-F631-4BA2-86B6-DDFF9FB8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EAADE-1671-4F30-A1EC-3263AC2D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E81FB-F081-4AB5-B353-60BB32F4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77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6DF4D-E084-4DA6-AFA3-09BFE85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165B4D-9E5C-4791-BD10-E8CCFE04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AB39-19B4-4D21-BDC7-56AFF7C7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04C9B-A237-4FD3-83CD-2B3AD8E3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E0FA6-86DF-47FE-AD55-0B117149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6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E311D0-9F24-4D0E-B856-FB59030D2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5998B0-76DF-40D6-B2BB-2AAAE99FD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69479-8BB6-43AF-96EB-40DBA8C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B5F32-C6FB-4A12-9DE8-18EB63C2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BAA740-E18A-4103-90B4-8D13362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6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C0A0E-3027-4A39-8FBD-044B4744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A6A19-17D4-4295-9928-62AE57CD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46A097-5003-4636-92A3-A285EDD1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21B53-0EC7-49EA-AD21-31D3A304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93073-5EA3-4F16-BE3F-E3EE806C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6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51CF2-1634-44A2-8DB7-4B1A14D2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53D42-8432-472C-B04F-03044471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6ED6C-86D8-49E3-B109-950D5870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89308-F68C-4148-BFD5-3CEE2958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6757B-8565-43DE-8941-4E2E784C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2FF65-C34B-49BA-AB2A-FEA00B6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497A7-A72C-4227-B624-6F281D480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1F7075-C6C4-4C3D-9C7F-6C9E7A89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31D181-976E-40F1-84DC-78D18702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511DF-E4BB-41B1-A282-84C3564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0046C1-9A93-4622-8B8D-A86D76CB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77294-207E-47C1-BE6E-E074AD00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8C981-99E4-43BC-80C4-325E3CA36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00E8C-A166-48DD-8EBC-B7EA7130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54ADD-6095-48AE-8542-83BFB2FF4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4CE090-32F3-433F-9A69-1B2FC8CC9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867959-5825-431C-B71C-3DD7588F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47DE9D-A416-46B0-9F4C-90A9DA0C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DA73EA-94C5-4FE9-96B8-1337CBE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E288-4408-47C6-A9CE-85EBD88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678AEE-59BD-4373-9801-3CEBCCBB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9B7DDA-4402-4A49-82CD-58F64EFE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2B86F9-A929-4AD3-831E-7853781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8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DCD1FD-E71C-4A1B-A70D-50D4DC7E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D6EE65-C1A7-4127-AD21-A890DE21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ACF941-3ED5-46EA-AFA2-6199192A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47BCC-DBC9-4611-9135-D9C31556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5EE58-F8DD-4DE0-BFA0-6B7DBC29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502F1C-3E3F-499B-AB13-F14AA227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7084E8-1805-44C9-A2A0-F4B041C5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C6A03F-1DD2-4535-AB38-1770DABF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8CF44-27B8-4108-A17A-850608BD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A67DC-E8E8-4498-991E-6ACB140B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0F4750-1574-4005-B726-4CCC6AC63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0F0F9-AB7A-4ECC-B2C5-5D785755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FB3D7-2E18-46B8-97E6-231508F0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0C6B8F-669B-4F4A-BFB1-1F52635F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DDC03-01C1-45F3-9159-58EDB61B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7A68B3-9940-4EEA-BCDC-26D1C1EF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8840D-6202-4474-A674-0F09E2C5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48910-71A3-475E-84BF-00208585E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FA96-85B2-43EA-A050-B51F8F13F24F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60EB3-F434-4483-8A46-3600ADA02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046DE-DC92-4D75-BD66-2C35FFC01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305B-36DB-4D25-BF9B-391CF582B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9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6F56720-3D58-47CE-BC38-F2ECD0D6135C}"/>
              </a:ext>
            </a:extLst>
          </p:cNvPr>
          <p:cNvSpPr/>
          <p:nvPr/>
        </p:nvSpPr>
        <p:spPr>
          <a:xfrm>
            <a:off x="0" y="1790113"/>
            <a:ext cx="12192000" cy="32777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8" y="2589218"/>
            <a:ext cx="3254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Report</a:t>
            </a:r>
            <a:r>
              <a:rPr lang="pt-BR" sz="4400" dirty="0"/>
              <a:t>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0" y="3319975"/>
            <a:ext cx="637266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4CA92B-BBE5-4130-87AC-3EC80D526206}"/>
              </a:ext>
            </a:extLst>
          </p:cNvPr>
          <p:cNvSpPr txBox="1"/>
          <p:nvPr/>
        </p:nvSpPr>
        <p:spPr>
          <a:xfrm>
            <a:off x="162278" y="3404382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Julho/2021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11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8" y="99236"/>
            <a:ext cx="1757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Agenda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1" y="0"/>
            <a:ext cx="45719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EC10D912-39D6-431C-83F7-827C3631DAAF}"/>
              </a:ext>
            </a:extLst>
          </p:cNvPr>
          <p:cNvSpPr/>
          <p:nvPr/>
        </p:nvSpPr>
        <p:spPr>
          <a:xfrm>
            <a:off x="1055157" y="1519303"/>
            <a:ext cx="576775" cy="6049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033C8C7-07E2-496A-9A07-1A4CA3000522}"/>
              </a:ext>
            </a:extLst>
          </p:cNvPr>
          <p:cNvSpPr/>
          <p:nvPr/>
        </p:nvSpPr>
        <p:spPr>
          <a:xfrm>
            <a:off x="1055157" y="2459816"/>
            <a:ext cx="576775" cy="6049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F5445C9-58B6-4645-9C52-6B8A70B83E80}"/>
              </a:ext>
            </a:extLst>
          </p:cNvPr>
          <p:cNvSpPr/>
          <p:nvPr/>
        </p:nvSpPr>
        <p:spPr>
          <a:xfrm>
            <a:off x="1055157" y="3400329"/>
            <a:ext cx="576775" cy="6049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DBE77B-D22D-4749-AD7D-B674B33DB5DE}"/>
              </a:ext>
            </a:extLst>
          </p:cNvPr>
          <p:cNvSpPr/>
          <p:nvPr/>
        </p:nvSpPr>
        <p:spPr>
          <a:xfrm>
            <a:off x="1055157" y="4340842"/>
            <a:ext cx="576775" cy="6049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266B50B-C7B4-4D39-850E-400C4B6F6DF7}"/>
              </a:ext>
            </a:extLst>
          </p:cNvPr>
          <p:cNvSpPr/>
          <p:nvPr/>
        </p:nvSpPr>
        <p:spPr>
          <a:xfrm>
            <a:off x="1055157" y="5281355"/>
            <a:ext cx="576775" cy="6049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F211D5-0DAA-4E06-8EF3-6C1ACFF7A645}"/>
              </a:ext>
            </a:extLst>
          </p:cNvPr>
          <p:cNvSpPr txBox="1"/>
          <p:nvPr/>
        </p:nvSpPr>
        <p:spPr>
          <a:xfrm>
            <a:off x="1784752" y="1539439"/>
            <a:ext cx="1764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Overview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8F49B9-F723-49A2-A22F-7C39FE8B902D}"/>
              </a:ext>
            </a:extLst>
          </p:cNvPr>
          <p:cNvSpPr txBox="1"/>
          <p:nvPr/>
        </p:nvSpPr>
        <p:spPr>
          <a:xfrm>
            <a:off x="1784752" y="2467431"/>
            <a:ext cx="550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Volume de 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5C074F-8E76-4237-9F13-CA82462EFA27}"/>
              </a:ext>
            </a:extLst>
          </p:cNvPr>
          <p:cNvSpPr txBox="1"/>
          <p:nvPr/>
        </p:nvSpPr>
        <p:spPr>
          <a:xfrm>
            <a:off x="1784752" y="3395423"/>
            <a:ext cx="550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Volume de reclamação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533704-1377-4F6C-AA57-CA019042FC25}"/>
              </a:ext>
            </a:extLst>
          </p:cNvPr>
          <p:cNvSpPr txBox="1"/>
          <p:nvPr/>
        </p:nvSpPr>
        <p:spPr>
          <a:xfrm>
            <a:off x="1784752" y="4323415"/>
            <a:ext cx="651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Análise Venda </a:t>
            </a:r>
            <a:r>
              <a:rPr lang="pt-BR" sz="3200" dirty="0" err="1"/>
              <a:t>vs</a:t>
            </a:r>
            <a:r>
              <a:rPr lang="pt-BR" sz="3200" dirty="0"/>
              <a:t> Reclamações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E92F25-A600-4D0D-B5CC-C02DAF7C64E1}"/>
              </a:ext>
            </a:extLst>
          </p:cNvPr>
          <p:cNvSpPr txBox="1"/>
          <p:nvPr/>
        </p:nvSpPr>
        <p:spPr>
          <a:xfrm>
            <a:off x="1784752" y="5251405"/>
            <a:ext cx="651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260944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7" y="99236"/>
            <a:ext cx="1116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Empresa atingiu 79% do </a:t>
            </a:r>
            <a:r>
              <a:rPr lang="pt-BR" sz="3200" dirty="0" err="1"/>
              <a:t>share</a:t>
            </a:r>
            <a:r>
              <a:rPr lang="pt-BR" sz="3200" dirty="0"/>
              <a:t> na soma do 1º semestre com o 4ºT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1" y="0"/>
            <a:ext cx="45719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3A9EE21-1C4C-4ECF-B725-B611EBAAA837}"/>
              </a:ext>
            </a:extLst>
          </p:cNvPr>
          <p:cNvGrpSpPr/>
          <p:nvPr/>
        </p:nvGrpSpPr>
        <p:grpSpPr>
          <a:xfrm>
            <a:off x="1471017" y="2139071"/>
            <a:ext cx="3672483" cy="3614029"/>
            <a:chOff x="493117" y="2342271"/>
            <a:chExt cx="3672483" cy="361402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C9889A-416B-4A26-BEB8-C0407AABB90C}"/>
                </a:ext>
              </a:extLst>
            </p:cNvPr>
            <p:cNvSpPr/>
            <p:nvPr/>
          </p:nvSpPr>
          <p:spPr>
            <a:xfrm>
              <a:off x="493117" y="2342271"/>
              <a:ext cx="3672483" cy="3516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</a:rPr>
                <a:t>Highlights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A4DA07E-5009-4165-B2B0-5F651AF31BC2}"/>
                </a:ext>
              </a:extLst>
            </p:cNvPr>
            <p:cNvSpPr/>
            <p:nvPr/>
          </p:nvSpPr>
          <p:spPr>
            <a:xfrm>
              <a:off x="493117" y="2693963"/>
              <a:ext cx="3672483" cy="3262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Os Trimestres 1º, 2º e 4º totalizam 79% do </a:t>
              </a:r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share</a:t>
              </a: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 em quantidade de vendas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Os meses que se destacaram positivamente foram Jan, Out e Dez em volumetria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522AE7C-256B-4F0E-83E6-DA872656A30A}"/>
              </a:ext>
            </a:extLst>
          </p:cNvPr>
          <p:cNvGrpSpPr/>
          <p:nvPr/>
        </p:nvGrpSpPr>
        <p:grpSpPr>
          <a:xfrm>
            <a:off x="6413500" y="2139071"/>
            <a:ext cx="3672483" cy="3614029"/>
            <a:chOff x="6665317" y="2342271"/>
            <a:chExt cx="3672483" cy="3614029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01FCB8D-05C5-4085-9EE7-C6B194BE0C20}"/>
                </a:ext>
              </a:extLst>
            </p:cNvPr>
            <p:cNvSpPr/>
            <p:nvPr/>
          </p:nvSpPr>
          <p:spPr>
            <a:xfrm>
              <a:off x="6665317" y="2342271"/>
              <a:ext cx="3672483" cy="3516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Pontos de atenção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ACF464A-1FE7-423B-91A8-CF878B79355B}"/>
                </a:ext>
              </a:extLst>
            </p:cNvPr>
            <p:cNvSpPr/>
            <p:nvPr/>
          </p:nvSpPr>
          <p:spPr>
            <a:xfrm>
              <a:off x="6665317" y="2693963"/>
              <a:ext cx="3672483" cy="3262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O 3º Tri se destacou negativamente com 21% do </a:t>
              </a:r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share</a:t>
              </a: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 em quantidade de vendas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Novembro foi o pior mês em termos de volumetria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Nas reclamações observamos sazonalidades pontuais</a:t>
              </a:r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55983D26-0291-4060-9A84-BD1A259871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489" y="1828921"/>
            <a:ext cx="705528" cy="6618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750C9C4-60CF-4442-B269-7085417FA6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0698" y="1847092"/>
            <a:ext cx="722802" cy="6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2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4FE686F7-66EB-4B30-9F2E-54C074E1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17" y="2755069"/>
            <a:ext cx="6848475" cy="34861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7" y="99236"/>
            <a:ext cx="10979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Apesar da queda no 3ºT, os resultados do 1ºT, 2ºT e 3ºT apresentaram destaque na quantidade de vendas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1" y="0"/>
            <a:ext cx="45719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76D56865-2424-4C9C-A129-7A10A385974D}"/>
              </a:ext>
            </a:extLst>
          </p:cNvPr>
          <p:cNvSpPr/>
          <p:nvPr/>
        </p:nvSpPr>
        <p:spPr>
          <a:xfrm>
            <a:off x="631025" y="3130060"/>
            <a:ext cx="506437" cy="24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27%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BD908C-2AE2-4A30-8730-8F80D0C79680}"/>
              </a:ext>
            </a:extLst>
          </p:cNvPr>
          <p:cNvSpPr/>
          <p:nvPr/>
        </p:nvSpPr>
        <p:spPr>
          <a:xfrm>
            <a:off x="2342937" y="3130060"/>
            <a:ext cx="506437" cy="24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26%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92DF124-0818-4447-8CF1-967D47B85B12}"/>
              </a:ext>
            </a:extLst>
          </p:cNvPr>
          <p:cNvSpPr/>
          <p:nvPr/>
        </p:nvSpPr>
        <p:spPr>
          <a:xfrm>
            <a:off x="4054849" y="3130060"/>
            <a:ext cx="506437" cy="24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21%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AB2ED6-DD59-4C53-AD97-97AE766F6F71}"/>
              </a:ext>
            </a:extLst>
          </p:cNvPr>
          <p:cNvSpPr/>
          <p:nvPr/>
        </p:nvSpPr>
        <p:spPr>
          <a:xfrm>
            <a:off x="5766761" y="3130060"/>
            <a:ext cx="506437" cy="24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26%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1C9889A-416B-4A26-BEB8-C0407AABB90C}"/>
              </a:ext>
            </a:extLst>
          </p:cNvPr>
          <p:cNvSpPr/>
          <p:nvPr/>
        </p:nvSpPr>
        <p:spPr>
          <a:xfrm>
            <a:off x="493117" y="2342271"/>
            <a:ext cx="6848475" cy="3516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 Produtos vendidos por mês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05E8322-D6F1-43A6-B6B0-628AB4089A32}"/>
              </a:ext>
            </a:extLst>
          </p:cNvPr>
          <p:cNvGrpSpPr/>
          <p:nvPr/>
        </p:nvGrpSpPr>
        <p:grpSpPr>
          <a:xfrm>
            <a:off x="7589908" y="2651367"/>
            <a:ext cx="4602092" cy="2961641"/>
            <a:chOff x="7589908" y="2651367"/>
            <a:chExt cx="4602092" cy="296164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A4DA07E-5009-4165-B2B0-5F651AF31BC2}"/>
                </a:ext>
              </a:extLst>
            </p:cNvPr>
            <p:cNvSpPr/>
            <p:nvPr/>
          </p:nvSpPr>
          <p:spPr>
            <a:xfrm>
              <a:off x="7962314" y="3130059"/>
              <a:ext cx="4229686" cy="2482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Janeiro foi o melhor mês na quantidade de vendas no ano, representando 12% do total</a:t>
              </a:r>
            </a:p>
            <a:p>
              <a:pPr algn="just"/>
              <a:endParaRPr lang="pt-BR" sz="10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O melhor resultado ocorreu no 1ºT e, em contrapartida, o 3ºT foi o que apresentou o pior resultado 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7996674-C417-464D-82CC-91AE0CD6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89908" y="2651367"/>
              <a:ext cx="744811" cy="777633"/>
            </a:xfrm>
            <a:prstGeom prst="rect">
              <a:avLst/>
            </a:prstGeom>
          </p:spPr>
        </p:pic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B5D5AC7-BFD6-4E11-B127-C6EDC3B9FF11}"/>
                </a:ext>
              </a:extLst>
            </p:cNvPr>
            <p:cNvSpPr/>
            <p:nvPr/>
          </p:nvSpPr>
          <p:spPr>
            <a:xfrm>
              <a:off x="7962313" y="2997979"/>
              <a:ext cx="154745" cy="272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29D7F1E-418D-4FD6-8BC9-346949493438}"/>
                </a:ext>
              </a:extLst>
            </p:cNvPr>
            <p:cNvSpPr/>
            <p:nvPr/>
          </p:nvSpPr>
          <p:spPr>
            <a:xfrm>
              <a:off x="7968371" y="320039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5487BF1-3BDF-40B4-9DF1-C4C8FF244B58}"/>
                </a:ext>
              </a:extLst>
            </p:cNvPr>
            <p:cNvSpPr/>
            <p:nvPr/>
          </p:nvSpPr>
          <p:spPr>
            <a:xfrm>
              <a:off x="7955671" y="316864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B6F24B35-FD45-4603-AE87-0D2394739DC6}"/>
                </a:ext>
              </a:extLst>
            </p:cNvPr>
            <p:cNvSpPr/>
            <p:nvPr/>
          </p:nvSpPr>
          <p:spPr>
            <a:xfrm>
              <a:off x="7949321" y="311784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AB6862B-D11B-4D9D-8219-8C6CA1C141F6}"/>
                </a:ext>
              </a:extLst>
            </p:cNvPr>
            <p:cNvSpPr/>
            <p:nvPr/>
          </p:nvSpPr>
          <p:spPr>
            <a:xfrm flipV="1">
              <a:off x="8063621" y="3226170"/>
              <a:ext cx="108000" cy="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834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7" y="99236"/>
            <a:ext cx="10754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 percentual de reclamação de Produto e Atendimento se destacam negativamente de modo sazonal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1" y="0"/>
            <a:ext cx="45719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2F4DD20-973B-482C-86E1-8532BD5096E2}"/>
              </a:ext>
            </a:extLst>
          </p:cNvPr>
          <p:cNvGrpSpPr/>
          <p:nvPr/>
        </p:nvGrpSpPr>
        <p:grpSpPr>
          <a:xfrm>
            <a:off x="749301" y="1858618"/>
            <a:ext cx="4776642" cy="2128497"/>
            <a:chOff x="0" y="1871318"/>
            <a:chExt cx="4858309" cy="215196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3E71047-25A8-4764-9635-37CBD5905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16"/>
            <a:stretch/>
          </p:blipFill>
          <p:spPr>
            <a:xfrm>
              <a:off x="0" y="1871318"/>
              <a:ext cx="4858309" cy="2151961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6D56865-2424-4C9C-A129-7A10A385974D}"/>
                </a:ext>
              </a:extLst>
            </p:cNvPr>
            <p:cNvSpPr/>
            <p:nvPr/>
          </p:nvSpPr>
          <p:spPr>
            <a:xfrm>
              <a:off x="162278" y="2159313"/>
              <a:ext cx="481639" cy="18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accent6">
                      <a:lumMod val="50000"/>
                    </a:schemeClr>
                  </a:solidFill>
                </a:rPr>
                <a:t>26%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CBD908C-2AE2-4A30-8730-8F80D0C79680}"/>
                </a:ext>
              </a:extLst>
            </p:cNvPr>
            <p:cNvSpPr/>
            <p:nvPr/>
          </p:nvSpPr>
          <p:spPr>
            <a:xfrm>
              <a:off x="1391590" y="2159313"/>
              <a:ext cx="481639" cy="18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accent6">
                      <a:lumMod val="50000"/>
                    </a:schemeClr>
                  </a:solidFill>
                </a:rPr>
                <a:t>29%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92DF124-0818-4447-8CF1-967D47B85B12}"/>
                </a:ext>
              </a:extLst>
            </p:cNvPr>
            <p:cNvSpPr/>
            <p:nvPr/>
          </p:nvSpPr>
          <p:spPr>
            <a:xfrm>
              <a:off x="2570102" y="2159313"/>
              <a:ext cx="481639" cy="18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accent6">
                      <a:lumMod val="50000"/>
                    </a:schemeClr>
                  </a:solidFill>
                </a:rPr>
                <a:t>19%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BAB2ED6-DD59-4C53-AD97-97AE766F6F71}"/>
                </a:ext>
              </a:extLst>
            </p:cNvPr>
            <p:cNvSpPr/>
            <p:nvPr/>
          </p:nvSpPr>
          <p:spPr>
            <a:xfrm>
              <a:off x="3748614" y="2159313"/>
              <a:ext cx="481639" cy="18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accent6">
                      <a:lumMod val="50000"/>
                    </a:schemeClr>
                  </a:solidFill>
                </a:rPr>
                <a:t>26%</a:t>
              </a: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21C9889A-416B-4A26-BEB8-C0407AABB90C}"/>
              </a:ext>
            </a:extLst>
          </p:cNvPr>
          <p:cNvSpPr/>
          <p:nvPr/>
        </p:nvSpPr>
        <p:spPr>
          <a:xfrm>
            <a:off x="1013179" y="1458674"/>
            <a:ext cx="4206522" cy="3516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Vendas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Reclamação Entrega (%)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0A3DB39-2A34-4F5D-B1EE-100471FA7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4480740"/>
            <a:ext cx="4769023" cy="2260924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AB7B6578-FF46-40F9-849D-C69C10C8EEB5}"/>
              </a:ext>
            </a:extLst>
          </p:cNvPr>
          <p:cNvSpPr/>
          <p:nvPr/>
        </p:nvSpPr>
        <p:spPr>
          <a:xfrm>
            <a:off x="1021660" y="4221087"/>
            <a:ext cx="4206522" cy="3516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Vendas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Reclamação Produto (%)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7D48F0-AA7C-46AB-A964-DBB6A8E40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080" y="1886775"/>
            <a:ext cx="4667422" cy="210034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7135F1A9-B1F2-45B7-AEC9-39B6384F27FC}"/>
              </a:ext>
            </a:extLst>
          </p:cNvPr>
          <p:cNvSpPr/>
          <p:nvPr/>
        </p:nvSpPr>
        <p:spPr>
          <a:xfrm>
            <a:off x="6653529" y="1458674"/>
            <a:ext cx="4206522" cy="3516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Vendas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Reclamação Atendimento (%)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6522B-E7AE-4BA1-B138-3EC6393B3F0D}"/>
              </a:ext>
            </a:extLst>
          </p:cNvPr>
          <p:cNvSpPr/>
          <p:nvPr/>
        </p:nvSpPr>
        <p:spPr>
          <a:xfrm>
            <a:off x="922811" y="4832432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20%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CC14300-40CC-4C2C-A310-99834EF6645A}"/>
              </a:ext>
            </a:extLst>
          </p:cNvPr>
          <p:cNvSpPr/>
          <p:nvPr/>
        </p:nvSpPr>
        <p:spPr>
          <a:xfrm>
            <a:off x="2131459" y="4832432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33%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ACE9A82-5384-4A40-B6C4-68D08214B3AD}"/>
              </a:ext>
            </a:extLst>
          </p:cNvPr>
          <p:cNvSpPr/>
          <p:nvPr/>
        </p:nvSpPr>
        <p:spPr>
          <a:xfrm>
            <a:off x="3290160" y="4832432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27%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3D761B-C536-41A6-A1C5-1D4529CEC907}"/>
              </a:ext>
            </a:extLst>
          </p:cNvPr>
          <p:cNvSpPr/>
          <p:nvPr/>
        </p:nvSpPr>
        <p:spPr>
          <a:xfrm>
            <a:off x="4448862" y="4832432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20%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E4C56D2-5C62-48E9-81A5-410482CB0AC9}"/>
              </a:ext>
            </a:extLst>
          </p:cNvPr>
          <p:cNvSpPr/>
          <p:nvPr/>
        </p:nvSpPr>
        <p:spPr>
          <a:xfrm>
            <a:off x="6510811" y="2139043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10%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D1577F5-6D7D-4639-A21F-6F8FBA156D91}"/>
              </a:ext>
            </a:extLst>
          </p:cNvPr>
          <p:cNvSpPr/>
          <p:nvPr/>
        </p:nvSpPr>
        <p:spPr>
          <a:xfrm>
            <a:off x="7719459" y="2139043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30%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4301F98-11A8-4CE3-AB7D-6236964AB479}"/>
              </a:ext>
            </a:extLst>
          </p:cNvPr>
          <p:cNvSpPr/>
          <p:nvPr/>
        </p:nvSpPr>
        <p:spPr>
          <a:xfrm>
            <a:off x="8878160" y="2139043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20%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8BDA00B-2C63-4243-A74C-1E09D8920CF9}"/>
              </a:ext>
            </a:extLst>
          </p:cNvPr>
          <p:cNvSpPr/>
          <p:nvPr/>
        </p:nvSpPr>
        <p:spPr>
          <a:xfrm>
            <a:off x="10036862" y="2139043"/>
            <a:ext cx="473543" cy="182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accent6">
                    <a:lumMod val="50000"/>
                  </a:schemeClr>
                </a:solidFill>
              </a:rPr>
              <a:t>40%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FAE063D-9D3B-4073-BF0B-5D36855CF44B}"/>
              </a:ext>
            </a:extLst>
          </p:cNvPr>
          <p:cNvGrpSpPr/>
          <p:nvPr/>
        </p:nvGrpSpPr>
        <p:grpSpPr>
          <a:xfrm>
            <a:off x="5963287" y="3918505"/>
            <a:ext cx="6228713" cy="2739618"/>
            <a:chOff x="7589908" y="2651368"/>
            <a:chExt cx="6228713" cy="2739621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26125C07-5623-492F-B130-4ECA114DD5C5}"/>
                </a:ext>
              </a:extLst>
            </p:cNvPr>
            <p:cNvSpPr/>
            <p:nvPr/>
          </p:nvSpPr>
          <p:spPr>
            <a:xfrm>
              <a:off x="7962314" y="3130063"/>
              <a:ext cx="5856307" cy="22609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Percebemos que a empresa possui uma sazonalidade de reclamação em maio, tanto em atendimento (12% acima do volume de vendas) quanto em produto (12%), no mês de agosto apenas em produto (13%) e no atendimento apenas em outubro (20%).</a:t>
              </a:r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A7B2E1A7-6331-4809-A7E2-A8FE4603B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89908" y="2651368"/>
              <a:ext cx="744811" cy="777633"/>
            </a:xfrm>
            <a:prstGeom prst="rect">
              <a:avLst/>
            </a:prstGeom>
          </p:spPr>
        </p:pic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36B4EE69-8448-4182-BEC6-471C3A88A163}"/>
                </a:ext>
              </a:extLst>
            </p:cNvPr>
            <p:cNvSpPr/>
            <p:nvPr/>
          </p:nvSpPr>
          <p:spPr>
            <a:xfrm>
              <a:off x="7962313" y="2997979"/>
              <a:ext cx="154745" cy="272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B3E3CCD-3EDD-4760-864F-2ED450F2478C}"/>
                </a:ext>
              </a:extLst>
            </p:cNvPr>
            <p:cNvSpPr/>
            <p:nvPr/>
          </p:nvSpPr>
          <p:spPr>
            <a:xfrm>
              <a:off x="7968371" y="320039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39931C7-6767-45D4-BDCF-6710D9B2550E}"/>
                </a:ext>
              </a:extLst>
            </p:cNvPr>
            <p:cNvSpPr/>
            <p:nvPr/>
          </p:nvSpPr>
          <p:spPr>
            <a:xfrm>
              <a:off x="7955671" y="316864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22C893B4-77D7-4788-8594-DCEA57A23939}"/>
                </a:ext>
              </a:extLst>
            </p:cNvPr>
            <p:cNvSpPr/>
            <p:nvPr/>
          </p:nvSpPr>
          <p:spPr>
            <a:xfrm>
              <a:off x="7949321" y="311784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13CB896-AF68-4984-9F35-352718FC1533}"/>
                </a:ext>
              </a:extLst>
            </p:cNvPr>
            <p:cNvSpPr/>
            <p:nvPr/>
          </p:nvSpPr>
          <p:spPr>
            <a:xfrm flipV="1">
              <a:off x="8063621" y="3226170"/>
              <a:ext cx="108000" cy="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7657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8" y="99236"/>
            <a:ext cx="10944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análise comparativa do gráfico destaca os picos de reclamação do 2ºT ao 4ºT, predominando o Atendimento e Produto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1" y="0"/>
            <a:ext cx="45719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Imagem 23">
            <a:extLst>
              <a:ext uri="{FF2B5EF4-FFF2-40B4-BE49-F238E27FC236}">
                <a16:creationId xmlns:a16="http://schemas.microsoft.com/office/drawing/2014/main" id="{BB2E3457-CABF-400F-955E-838F1B48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5316"/>
            <a:ext cx="5786482" cy="2686870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ED48BA10-46E7-4640-8AE4-72333258950E}"/>
              </a:ext>
            </a:extLst>
          </p:cNvPr>
          <p:cNvSpPr/>
          <p:nvPr/>
        </p:nvSpPr>
        <p:spPr>
          <a:xfrm>
            <a:off x="662993" y="2715220"/>
            <a:ext cx="4206522" cy="3516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Vendas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Compilado Reclamações (%)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BB4111A-D465-471B-8532-B9222240F284}"/>
              </a:ext>
            </a:extLst>
          </p:cNvPr>
          <p:cNvGrpSpPr/>
          <p:nvPr/>
        </p:nvGrpSpPr>
        <p:grpSpPr>
          <a:xfrm>
            <a:off x="5532508" y="2651367"/>
            <a:ext cx="6631356" cy="2961641"/>
            <a:chOff x="7589908" y="2651367"/>
            <a:chExt cx="6631356" cy="2961641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C4A3664-F051-4ED0-A6C3-4236A331D77F}"/>
                </a:ext>
              </a:extLst>
            </p:cNvPr>
            <p:cNvSpPr/>
            <p:nvPr/>
          </p:nvSpPr>
          <p:spPr>
            <a:xfrm>
              <a:off x="7962314" y="3130059"/>
              <a:ext cx="6258950" cy="2482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Outubro se apresentou como o pior mês no quesito de reclamação de atendimento e em relação a produto os piores meses foram maio e agosto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accent6">
                      <a:lumMod val="50000"/>
                    </a:schemeClr>
                  </a:solidFill>
                </a:rPr>
                <a:t>Mesmo com o volume de vendas tendo sido menor no 3ºT, analisa-se que o único trimestre relativamente tranquilo em relação às reclamações é o 1ºT. Os demais (2ºT ao 4ºT) se destacam negativamente. Valeria a pena fazer uma correlação entre essa volumetria menor de vendas e reclamação para analisar se um tem impacto no outro</a:t>
              </a:r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FF04B484-51E4-4365-ABA4-86DFA5FC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89908" y="2651367"/>
              <a:ext cx="744811" cy="777633"/>
            </a:xfrm>
            <a:prstGeom prst="rect">
              <a:avLst/>
            </a:prstGeom>
          </p:spPr>
        </p:pic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FB69C49-5047-40C3-8106-CF09E693871D}"/>
                </a:ext>
              </a:extLst>
            </p:cNvPr>
            <p:cNvSpPr/>
            <p:nvPr/>
          </p:nvSpPr>
          <p:spPr>
            <a:xfrm>
              <a:off x="7962313" y="2997979"/>
              <a:ext cx="154745" cy="272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B43134C-75E8-4CE8-89B2-729EA28E26E4}"/>
                </a:ext>
              </a:extLst>
            </p:cNvPr>
            <p:cNvSpPr/>
            <p:nvPr/>
          </p:nvSpPr>
          <p:spPr>
            <a:xfrm>
              <a:off x="7968371" y="320039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E28886AD-1805-4B33-BC18-E7ED1B105F42}"/>
                </a:ext>
              </a:extLst>
            </p:cNvPr>
            <p:cNvSpPr/>
            <p:nvPr/>
          </p:nvSpPr>
          <p:spPr>
            <a:xfrm>
              <a:off x="7955671" y="316864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FFAAFFB-6030-4B0A-8CCA-AF5BFF959C2A}"/>
                </a:ext>
              </a:extLst>
            </p:cNvPr>
            <p:cNvSpPr/>
            <p:nvPr/>
          </p:nvSpPr>
          <p:spPr>
            <a:xfrm>
              <a:off x="7949321" y="3117849"/>
              <a:ext cx="178679" cy="57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1F111F9B-39B2-4665-A7CA-21EFAF73F845}"/>
                </a:ext>
              </a:extLst>
            </p:cNvPr>
            <p:cNvSpPr/>
            <p:nvPr/>
          </p:nvSpPr>
          <p:spPr>
            <a:xfrm flipV="1">
              <a:off x="8063621" y="3226170"/>
              <a:ext cx="108000" cy="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000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8" y="99236"/>
            <a:ext cx="10754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 faz necessário um estudo de correlação entre as reclamações e impacto na volumetria de vendas, além de informações adicionais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1" y="0"/>
            <a:ext cx="45719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B045B25D-C0D6-41DC-BB1B-4652A145AFD7}"/>
              </a:ext>
            </a:extLst>
          </p:cNvPr>
          <p:cNvSpPr/>
          <p:nvPr/>
        </p:nvSpPr>
        <p:spPr>
          <a:xfrm>
            <a:off x="571500" y="3163057"/>
            <a:ext cx="264160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Volumetria de vendas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F5CEDF-9CD3-46F5-93B4-01956B9CCA87}"/>
              </a:ext>
            </a:extLst>
          </p:cNvPr>
          <p:cNvSpPr/>
          <p:nvPr/>
        </p:nvSpPr>
        <p:spPr>
          <a:xfrm>
            <a:off x="3949700" y="1981200"/>
            <a:ext cx="264160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Reclamações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1E143F4-4840-4A18-8A0F-13F381F7AB5E}"/>
              </a:ext>
            </a:extLst>
          </p:cNvPr>
          <p:cNvSpPr/>
          <p:nvPr/>
        </p:nvSpPr>
        <p:spPr>
          <a:xfrm>
            <a:off x="3949700" y="4368801"/>
            <a:ext cx="264160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Demais informações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090701E-DE3D-4F68-B562-2F18FDF701F7}"/>
              </a:ext>
            </a:extLst>
          </p:cNvPr>
          <p:cNvSpPr/>
          <p:nvPr/>
        </p:nvSpPr>
        <p:spPr>
          <a:xfrm>
            <a:off x="7772400" y="4070350"/>
            <a:ext cx="3441700" cy="13335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Carteira de clientes por produto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Faturamento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Preço dos itens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8E6EBF-6586-483A-9782-320A6AF7EDC2}"/>
              </a:ext>
            </a:extLst>
          </p:cNvPr>
          <p:cNvSpPr/>
          <p:nvPr/>
        </p:nvSpPr>
        <p:spPr>
          <a:xfrm>
            <a:off x="7772400" y="1691895"/>
            <a:ext cx="3441700" cy="13335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Correlação entre quantidade de vendas e reclamações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79F4328B-374A-4506-92FF-66B1DC9AB6B6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13100" y="2362200"/>
            <a:ext cx="736600" cy="1181857"/>
          </a:xfrm>
          <a:prstGeom prst="bentConnector3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94607008-7CB5-493F-831A-2A6E9F1AF3C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3213100" y="3544057"/>
            <a:ext cx="736600" cy="1205744"/>
          </a:xfrm>
          <a:prstGeom prst="bentConnector3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E7E9913-69FE-4740-97F2-0F063B67D1F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591300" y="2358646"/>
            <a:ext cx="1181100" cy="3554"/>
          </a:xfrm>
          <a:prstGeom prst="bentConnector3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76BD043F-2524-4682-ADE1-27CD388D899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591300" y="4737101"/>
            <a:ext cx="1181100" cy="12700"/>
          </a:xfrm>
          <a:prstGeom prst="bentConnector3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5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6F56720-3D58-47CE-BC38-F2ECD0D6135C}"/>
              </a:ext>
            </a:extLst>
          </p:cNvPr>
          <p:cNvSpPr/>
          <p:nvPr/>
        </p:nvSpPr>
        <p:spPr>
          <a:xfrm>
            <a:off x="0" y="1790113"/>
            <a:ext cx="12192000" cy="32777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E8DDF6-2240-4D13-A788-FEB5864F8365}"/>
              </a:ext>
            </a:extLst>
          </p:cNvPr>
          <p:cNvSpPr txBox="1"/>
          <p:nvPr/>
        </p:nvSpPr>
        <p:spPr>
          <a:xfrm>
            <a:off x="162278" y="2589218"/>
            <a:ext cx="24873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Obrigado!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0DD601-7CE1-4AC2-B30C-21C0C4B5FFA6}"/>
              </a:ext>
            </a:extLst>
          </p:cNvPr>
          <p:cNvSpPr/>
          <p:nvPr/>
        </p:nvSpPr>
        <p:spPr>
          <a:xfrm>
            <a:off x="0" y="3319975"/>
            <a:ext cx="637266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C3EA659-B8E5-4D6E-8A54-F4B9A424444F}"/>
              </a:ext>
            </a:extLst>
          </p:cNvPr>
          <p:cNvGrpSpPr/>
          <p:nvPr/>
        </p:nvGrpSpPr>
        <p:grpSpPr>
          <a:xfrm>
            <a:off x="11106589" y="28136"/>
            <a:ext cx="1057275" cy="1088663"/>
            <a:chOff x="10800543" y="121260"/>
            <a:chExt cx="1057275" cy="108866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8DAA58-17CB-481B-8D8B-847E458B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00543" y="121260"/>
              <a:ext cx="1057275" cy="8477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C37561-685C-4F6B-8D70-D0EB60FB5CC0}"/>
                </a:ext>
              </a:extLst>
            </p:cNvPr>
            <p:cNvSpPr txBox="1"/>
            <p:nvPr/>
          </p:nvSpPr>
          <p:spPr>
            <a:xfrm>
              <a:off x="11018608" y="840591"/>
              <a:ext cx="649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6">
                      <a:lumMod val="50000"/>
                    </a:schemeClr>
                  </a:solidFill>
                </a:rPr>
                <a:t>XVeg</a:t>
              </a:r>
              <a:endParaRPr lang="pt-B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758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436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Manoella Gomes</dc:creator>
  <cp:lastModifiedBy>Manoella Gomes</cp:lastModifiedBy>
  <cp:revision>1</cp:revision>
  <dcterms:created xsi:type="dcterms:W3CDTF">2021-07-27T16:31:16Z</dcterms:created>
  <dcterms:modified xsi:type="dcterms:W3CDTF">2021-07-27T20:09:47Z</dcterms:modified>
</cp:coreProperties>
</file>