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Play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lwKOYSn1xVQmyrxt6lS8Vn9pT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Play-bold.fntdata"/><Relationship Id="rId10" Type="http://schemas.openxmlformats.org/officeDocument/2006/relationships/slide" Target="slides/slide6.xml"/><Relationship Id="rId21" Type="http://schemas.openxmlformats.org/officeDocument/2006/relationships/font" Target="fonts/Play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ems-ai.io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s-fema.hub.arcgis.com/documents/1c0d11cbfb724367814669355007f23c/abou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BinaLab/FloodNet-Challenge-EARTHVISION2021" TargetMode="External"/><Relationship Id="rId4" Type="http://schemas.openxmlformats.org/officeDocument/2006/relationships/hyperlink" Target="https://github.com/BinaLab/RescueNet-A-High-Resolution-Post-Disaster-UAV-Dataset-for-Semantic-Segmentation" TargetMode="External"/><Relationship Id="rId5" Type="http://schemas.openxmlformats.org/officeDocument/2006/relationships/hyperlink" Target="https://xview2.org/dataset" TargetMode="External"/><Relationship Id="rId6" Type="http://schemas.openxmlformats.org/officeDocument/2006/relationships/hyperlink" Target="https://docs.ultralytics.com/datasets/obb/dota-v2/" TargetMode="External"/><Relationship Id="rId7" Type="http://schemas.openxmlformats.org/officeDocument/2006/relationships/hyperlink" Target="https://coast.noaa.gov/digitalcoast/data/home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en-US" sz="3600">
                <a:solidFill>
                  <a:schemeClr val="lt1"/>
                </a:solidFill>
              </a:rPr>
              <a:t>Hermes: UAV + AI for post disaster damage assessment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Sub- Initiative  of Global Emergency Management Solutions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GEMS-AI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894875" y="6107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solidFill>
                  <a:schemeClr val="lt1"/>
                </a:solidFill>
              </a:rPr>
              <a:t>Proposed Hermes(v0.4 – post-processing)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2"/>
          <p:cNvSpPr txBox="1"/>
          <p:nvPr>
            <p:ph idx="1" type="body"/>
          </p:nvPr>
        </p:nvSpPr>
        <p:spPr>
          <a:xfrm>
            <a:off x="838200" y="1936425"/>
            <a:ext cx="10515600" cy="4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Bounding boxes with damage severity colors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Flood overlap percentage per building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Confidence scores for each detection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Spatial damage distribution (heatmap)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Actionable quantified data, building count, severity counts, localities and percentiles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Composite view for comprehensive reports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Export to JSON, PDF, Power Bi, Tableau, 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Real time API </a:t>
            </a:r>
            <a:r>
              <a:rPr lang="en-US">
                <a:solidFill>
                  <a:schemeClr val="lt1"/>
                </a:solidFill>
              </a:rPr>
              <a:t>integration</a:t>
            </a:r>
            <a:endParaRPr>
              <a:solidFill>
                <a:schemeClr val="lt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solidFill>
                  <a:schemeClr val="lt1"/>
                </a:solidFill>
              </a:rPr>
              <a:t>Differentiators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FEMA-Compliance focus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Bandwidth-efficient semantic extractor for UAV-ground comms 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Modular SaaS platform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solidFill>
                  <a:schemeClr val="lt1"/>
                </a:solidFill>
              </a:rPr>
              <a:t>Market &amp; Clients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FEMA + State Emergency Management Agencies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Insurance companies(faster claims  processing).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Municipal  governments (pre and post disaster planning)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International HADR (Humanitarian  Assistance &amp; Disaster Response)</a:t>
            </a:r>
            <a:endParaRPr>
              <a:solidFill>
                <a:schemeClr val="lt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solidFill>
                  <a:schemeClr val="lt1"/>
                </a:solidFill>
              </a:rPr>
              <a:t>Business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Contracted UAV damage mapping services (subcontractor)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SaaS subscription for Hermes AI dashboard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Data licensing to insurers &amp; governments agencies</a:t>
            </a:r>
            <a:endParaRPr>
              <a:solidFill>
                <a:schemeClr val="lt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solidFill>
                  <a:schemeClr val="lt1"/>
                </a:solidFill>
              </a:rPr>
              <a:t>Next company steps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Pilot project with Florida municipalities(2025 Hurricane Season)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Obtain VOSB, SDVOSB, apply for Apex Accel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Secure subcontracting role under FEMA PA-TAC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Build Hermes SaaS dashboard (</a:t>
            </a:r>
            <a:r>
              <a:rPr lang="en-US">
                <a:solidFill>
                  <a:schemeClr val="lt1"/>
                </a:solidFill>
              </a:rPr>
              <a:t>Cloud</a:t>
            </a:r>
            <a:r>
              <a:rPr lang="en-US">
                <a:solidFill>
                  <a:schemeClr val="lt1"/>
                </a:solidFill>
              </a:rPr>
              <a:t>-based GIS integration + PDA –ready reports)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solidFill>
                  <a:schemeClr val="lt1"/>
                </a:solidFill>
              </a:rPr>
              <a:t>F</a:t>
            </a:r>
            <a:r>
              <a:rPr lang="en-US">
                <a:solidFill>
                  <a:schemeClr val="lt1"/>
                </a:solidFill>
              </a:rPr>
              <a:t>undamental Research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>
                <a:solidFill>
                  <a:schemeClr val="lt1"/>
                </a:solidFill>
              </a:rPr>
              <a:t>Core UAV + AI Damage Assessment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1. Damage Assessment after Natural Disasters with UAVs: Semantic Feature Extraction using Deep Learning: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Proposes onboard semantic extractors to reduce bandwidth and still maintain high accuracy in disaster damage classification (FloodNet, RescueNet datasets).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Key for Hermes  =  bandwidth-efficient UAV comms.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2. UAVs in Disaster Management: Application of Integrated Aerial Imagery and Convolutional Neural Network for Flood Detection: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Uses CNNs with UAV imagery to detect floods (Pakistan case study).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Achieved 91% flood detection accuracy.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Key for Hermes = flood-specific model integration.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solidFill>
                  <a:schemeClr val="lt1"/>
                </a:solidFill>
              </a:rPr>
              <a:t>Fundamental Research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Advanced Object Detection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5. CF-YOLO for Small Target Detection in Drone Imagery based on YOLOv11 Algorithm: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Tailors YOLOv11 for drone imagery where 60–80% of objects are &lt;32×32 pixels.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Introduces CS-FPN (cross-scale feature pyramid) + LSDECD detection head.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Key for Hermes = improving UAV detection of small/dense disaster objects.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Control and Autonomy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6. Meta-Learning for Adaptive Control with Automated Mirror Descent (Tang, Sun, Azizan, MIT)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Combines meta-learning with adaptive control for UAVs under uncertain disturbances (e.g., strong winds in disaster zones).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lt1"/>
                </a:solidFill>
              </a:rPr>
              <a:t>Key for Hermes = robust UAV flight autonomy in unstable post-disaster environments.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7183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019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>
                <a:solidFill>
                  <a:schemeClr val="lt1"/>
                </a:solidFill>
              </a:rPr>
              <a:t>Extreme weather events are increasing in frequency and severity</a:t>
            </a:r>
            <a:endParaRPr>
              <a:solidFill>
                <a:schemeClr val="lt1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>
                <a:solidFill>
                  <a:schemeClr val="lt1"/>
                </a:solidFill>
              </a:rPr>
              <a:t>Currently FEMA Preliminary Damage Assessment (PDA) process is time-intensive, subjective and requires in person validation</a:t>
            </a:r>
            <a:endParaRPr>
              <a:solidFill>
                <a:schemeClr val="lt1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>
                <a:solidFill>
                  <a:schemeClr val="lt1"/>
                </a:solidFill>
              </a:rPr>
              <a:t>Limited situational awareness delays funding and slows recover</a:t>
            </a:r>
            <a:endParaRPr>
              <a:solidFill>
                <a:schemeClr val="lt1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>
                <a:solidFill>
                  <a:schemeClr val="lt1"/>
                </a:solidFill>
              </a:rPr>
              <a:t>First responders lack adequate tools to implement timely and effective disaster logistics</a:t>
            </a:r>
            <a:endParaRPr>
              <a:solidFill>
                <a:schemeClr val="lt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92" name="Google Shape;92;p2" title="premium_photo-1733342648363-81cd437f9e43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650" y="935175"/>
            <a:ext cx="3435925" cy="23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solidFill>
                  <a:schemeClr val="lt1"/>
                </a:solidFill>
              </a:rPr>
              <a:t>Opportunity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UAVs provide rapid, flexible aerial coverage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Mobile application in disasters zones with finer grain imagery that satellite and high-altitude flights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Hermes bridges FEMA requirements with academic UAV/AI research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AL/ ML can automate: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Structural damage classification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Flood extent detection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Object recognition in complex environment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solidFill>
                  <a:schemeClr val="lt1"/>
                </a:solidFill>
              </a:rPr>
              <a:t>FEMA PDA Alignment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FEMA PDA Guide requires accurate, standardized, and validated damage data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Hermes delivers: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Rapid Imagery Capture(drones in &lt;24 hr)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AI-driven categorization aligned with FEMA’s IA/PA metrics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GIS-ready outputs for integration into </a:t>
            </a:r>
            <a:r>
              <a:rPr lang="en-US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FEMA’s Field Assessment Collection Tool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solidFill>
                  <a:schemeClr val="lt1"/>
                </a:solidFill>
              </a:rPr>
              <a:t>Core Technology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Hermes AI Stack: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Multi-task semantic segmentation (FloodNet + RescueNet)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Object Detect using enhanced YO (CF-YOLO for small targets)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Change  detection using xBD dataset</a:t>
            </a:r>
            <a:endParaRPr>
              <a:solidFill>
                <a:schemeClr val="lt1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Meta-learning for adaptive UAV control under uncertain conditions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1" name="Google Shape;111;p5" title="photo-1549891082-d1c40044146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900" y="3961775"/>
            <a:ext cx="6017275" cy="25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solidFill>
                  <a:schemeClr val="lt1"/>
                </a:solidFill>
              </a:rPr>
              <a:t>Data Sources</a:t>
            </a:r>
            <a:r>
              <a:rPr lang="en-US"/>
              <a:t>		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FloodNet</a:t>
            </a:r>
            <a:r>
              <a:rPr lang="en-US">
                <a:solidFill>
                  <a:schemeClr val="lt1"/>
                </a:solidFill>
              </a:rPr>
              <a:t> &amp; </a:t>
            </a:r>
            <a:r>
              <a:rPr lang="en-US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RescueNet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xBD</a:t>
            </a:r>
            <a:r>
              <a:rPr lang="en-US">
                <a:solidFill>
                  <a:schemeClr val="lt1"/>
                </a:solidFill>
              </a:rPr>
              <a:t> Dataset – 850k annotated building across multiple disasters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DOTA</a:t>
            </a:r>
            <a:r>
              <a:rPr lang="en-US">
                <a:solidFill>
                  <a:schemeClr val="lt1"/>
                </a:solidFill>
              </a:rPr>
              <a:t> Dataset – 1.8 M object annotation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u="sng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NOAA</a:t>
            </a:r>
            <a:r>
              <a:rPr lang="en-US">
                <a:solidFill>
                  <a:schemeClr val="lt1"/>
                </a:solidFill>
              </a:rPr>
              <a:t> Aerial imagery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solidFill>
                  <a:schemeClr val="lt1"/>
                </a:solidFill>
              </a:rPr>
              <a:t>Hermes Model Pipeline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</a:rPr>
              <a:t>UAV imagery acquisition</a:t>
            </a:r>
            <a:endParaRPr>
              <a:solidFill>
                <a:schemeClr val="lt1"/>
              </a:solidFill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</a:rPr>
              <a:t>Simultaneous semantic segmentation of flood zones &amp; damage levels (pixel-wise)</a:t>
            </a:r>
            <a:endParaRPr>
              <a:solidFill>
                <a:schemeClr val="lt1"/>
              </a:solidFill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</a:rPr>
              <a:t>Post-processing bounding boxes around damaged buildings</a:t>
            </a:r>
            <a:endParaRPr>
              <a:solidFill>
                <a:schemeClr val="lt1"/>
              </a:solidFill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</a:rPr>
              <a:t>Damage classification; FEMA Joint Damage Scale (No Damage, minor damage, major damage, destroyed)</a:t>
            </a:r>
            <a:endParaRPr>
              <a:solidFill>
                <a:schemeClr val="lt1"/>
              </a:solidFill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AutoNum type="arabicPeriod"/>
            </a:pPr>
            <a:r>
              <a:rPr lang="en-US">
                <a:solidFill>
                  <a:schemeClr val="lt1"/>
                </a:solidFill>
              </a:rPr>
              <a:t>GIS export, PDA-ready reporting, statistical analysis &amp; heatmap generation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solidFill>
                  <a:schemeClr val="lt1"/>
                </a:solidFill>
              </a:rPr>
              <a:t>Prototype Results (Hermes v0.2)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Trained DeepLabV3 multi-task model on FloodNet &amp; RescueNet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Successful binary segmentation of flood vs non-flood regions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Damage classification achieved in controlled dataset test</a:t>
            </a:r>
            <a:endParaRPr>
              <a:solidFill>
                <a:schemeClr val="l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>
                <a:solidFill>
                  <a:schemeClr val="lt1"/>
                </a:solidFill>
              </a:rPr>
              <a:t>CF-Yolo promising for detecting small targets in drone imagery</a:t>
            </a:r>
            <a:endParaRPr>
              <a:solidFill>
                <a:schemeClr val="lt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solidFill>
                  <a:schemeClr val="lt1"/>
                </a:solidFill>
              </a:rPr>
              <a:t>Prototype Results (Hermes v0.3)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>
                <a:solidFill>
                  <a:schemeClr val="lt1"/>
                </a:solidFill>
              </a:rPr>
              <a:t>Upgraded to DeepLabv3-ResNet101 backbone (vs ResNet50 in v0.2)</a:t>
            </a:r>
            <a:endParaRPr>
              <a:solidFill>
                <a:schemeClr val="lt1"/>
              </a:solidFill>
            </a:endParaRPr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>
                <a:solidFill>
                  <a:schemeClr val="lt1"/>
                </a:solidFill>
              </a:rPr>
              <a:t>Added channel &amp; spatial attention mechanism for feature refinement</a:t>
            </a:r>
            <a:endParaRPr>
              <a:solidFill>
                <a:schemeClr val="lt1"/>
              </a:solidFill>
            </a:endParaRPr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>
                <a:solidFill>
                  <a:schemeClr val="lt1"/>
                </a:solidFill>
              </a:rPr>
              <a:t>Implemented cross-task feature fusion between flood/damage  branches</a:t>
            </a:r>
            <a:endParaRPr>
              <a:solidFill>
                <a:schemeClr val="lt1"/>
              </a:solidFill>
            </a:endParaRPr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>
                <a:solidFill>
                  <a:schemeClr val="lt1"/>
                </a:solidFill>
              </a:rPr>
              <a:t>Mixed precision training enabling 4x larger batch sizes (32 v 8)</a:t>
            </a:r>
            <a:endParaRPr>
              <a:solidFill>
                <a:schemeClr val="lt1"/>
              </a:solidFill>
            </a:endParaRPr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>
                <a:solidFill>
                  <a:schemeClr val="lt1"/>
                </a:solidFill>
              </a:rPr>
              <a:t>Training Speed: 3-4x faster per epoch with AMP on A100</a:t>
            </a:r>
            <a:endParaRPr>
              <a:solidFill>
                <a:schemeClr val="lt1"/>
              </a:solidFill>
            </a:endParaRPr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>
                <a:solidFill>
                  <a:schemeClr val="lt1"/>
                </a:solidFill>
              </a:rPr>
              <a:t>Memory Efficiency: Gradient accumulation  allows effective batch size of 128</a:t>
            </a:r>
            <a:endParaRPr>
              <a:solidFill>
                <a:schemeClr val="lt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2025-08-28T15:29:06Z</dcterms:created>
  <dc:creator>Wade Jr, Demetric (CTR)</dc:creator>
</cp:coreProperties>
</file>