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7"/>
  </p:notesMasterIdLst>
  <p:sldIdLst>
    <p:sldId id="256" r:id="rId3"/>
    <p:sldId id="1427" r:id="rId4"/>
    <p:sldId id="1454" r:id="rId5"/>
    <p:sldId id="1468" r:id="rId6"/>
    <p:sldId id="1455" r:id="rId7"/>
    <p:sldId id="1457" r:id="rId8"/>
    <p:sldId id="1469" r:id="rId9"/>
    <p:sldId id="1459" r:id="rId10"/>
    <p:sldId id="1460" r:id="rId11"/>
    <p:sldId id="1470" r:id="rId12"/>
    <p:sldId id="1467" r:id="rId13"/>
    <p:sldId id="1462" r:id="rId14"/>
    <p:sldId id="1461" r:id="rId15"/>
    <p:sldId id="14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2D050"/>
    <a:srgbClr val="FFFFFF"/>
    <a:srgbClr val="FF3300"/>
    <a:srgbClr val="E6EAEE"/>
    <a:srgbClr val="CC0000"/>
    <a:srgbClr val="1E8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1"/>
    <p:restoredTop sz="89051" autoAdjust="0"/>
  </p:normalViewPr>
  <p:slideViewPr>
    <p:cSldViewPr snapToGrid="0">
      <p:cViewPr varScale="1">
        <p:scale>
          <a:sx n="123" d="100"/>
          <a:sy n="123" d="100"/>
        </p:scale>
        <p:origin x="158"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C8EB2-BBD8-4639-94A1-D594A9D31778}"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DEC05-380D-49D1-BB9E-E8FD2340B7E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FSE-2014</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9507D6-4704-46D5-A32A-303E03F4389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D8DEC05-380D-49D1-BB9E-E8FD2340B7E2}" type="slidenum">
              <a:rPr lang="zh-CN" altLang="en-US" smtClean="0"/>
              <a:t>11</a:t>
            </a:fld>
            <a:endParaRPr lang="zh-CN" altLang="en-US"/>
          </a:p>
        </p:txBody>
      </p:sp>
    </p:spTree>
    <p:extLst>
      <p:ext uri="{BB962C8B-B14F-4D97-AF65-F5344CB8AC3E}">
        <p14:creationId xmlns:p14="http://schemas.microsoft.com/office/powerpoint/2010/main" val="2176657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PPO </a:t>
                </a:r>
                <a:r>
                  <a:rPr lang="en-US" altLang="zh-CN" sz="1200" kern="1200" dirty="0" err="1">
                    <a:solidFill>
                      <a:schemeClr val="tx1"/>
                    </a:solidFill>
                    <a:effectLst/>
                    <a:latin typeface="+mn-lt"/>
                    <a:ea typeface="+mn-ea"/>
                    <a:cs typeface="+mn-cs"/>
                  </a:rPr>
                  <a:t>Agent+Environment+Replay</a:t>
                </a:r>
                <a:r>
                  <a:rPr lang="en-US" altLang="zh-CN" sz="1200" kern="1200" dirty="0">
                    <a:solidFill>
                      <a:schemeClr val="tx1"/>
                    </a:solidFill>
                    <a:effectLst/>
                    <a:latin typeface="+mn-lt"/>
                    <a:ea typeface="+mn-ea"/>
                    <a:cs typeface="+mn-cs"/>
                  </a:rPr>
                  <a:t> Buffer=PPO</a:t>
                </a:r>
                <a:r>
                  <a:rPr lang="zh-CN" altLang="en-US" sz="1200" kern="1200" dirty="0">
                    <a:solidFill>
                      <a:schemeClr val="tx1"/>
                    </a:solidFill>
                    <a:effectLst/>
                    <a:latin typeface="+mn-lt"/>
                    <a:ea typeface="+mn-ea"/>
                    <a:cs typeface="+mn-cs"/>
                  </a:rPr>
                  <a:t>算法组成要素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损失函数可理解为</a:t>
                </a:r>
                <a:r>
                  <a:rPr lang="en-US" altLang="zh-CN" sz="1200" kern="1200" dirty="0">
                    <a:solidFill>
                      <a:schemeClr val="tx1"/>
                    </a:solidFill>
                    <a:effectLst/>
                    <a:latin typeface="+mn-lt"/>
                    <a:ea typeface="+mn-ea"/>
                    <a:cs typeface="+mn-cs"/>
                  </a:rPr>
                  <a:t>TD-error</a:t>
                </a:r>
                <a:r>
                  <a:rPr lang="zh-CN" altLang="en-US" sz="1200" kern="1200" dirty="0">
                    <a:solidFill>
                      <a:schemeClr val="tx1"/>
                    </a:solidFill>
                    <a:effectLst/>
                    <a:latin typeface="+mn-lt"/>
                    <a:ea typeface="+mn-ea"/>
                    <a:cs typeface="+mn-cs"/>
                  </a:rPr>
                  <a:t>，实际操作中使用的是</a:t>
                </a:r>
                <a:r>
                  <a:rPr lang="en-US" altLang="zh-CN" sz="1200" kern="1200" dirty="0">
                    <a:solidFill>
                      <a:schemeClr val="tx1"/>
                    </a:solidFill>
                    <a:effectLst/>
                    <a:latin typeface="+mn-lt"/>
                    <a:ea typeface="+mn-ea"/>
                    <a:cs typeface="+mn-cs"/>
                  </a:rPr>
                  <a:t>MSE</a:t>
                </a:r>
                <a:r>
                  <a:rPr lang="zh-CN" altLang="en-US" sz="1200" kern="1200" dirty="0">
                    <a:solidFill>
                      <a:schemeClr val="tx1"/>
                    </a:solidFill>
                    <a:effectLst/>
                    <a:latin typeface="+mn-lt"/>
                    <a:ea typeface="+mn-ea"/>
                    <a:cs typeface="+mn-cs"/>
                  </a:rPr>
                  <a:t>，</a:t>
                </a:r>
                <a:r>
                  <a:rPr lang="en-US" altLang="zh-CN" sz="1200" i="0">
                    <a:solidFill>
                      <a:schemeClr val="tx1">
                        <a:lumMod val="50000"/>
                      </a:schemeClr>
                    </a:solidFill>
                    <a:latin typeface="Cambria Math" panose="02040503050406030204" pitchFamily="18" charset="0"/>
                    <a:ea typeface="微软雅黑" panose="020B0503020204020204" pitchFamily="34" charset="-122"/>
                  </a:rPr>
                  <a:t>𝐶_𝜃 (𝑠_𝑡 )_𝑡𝑎𝑟𝑔𝑒𝑡</a:t>
                </a:r>
                <a:r>
                  <a:rPr lang="zh-CN" altLang="en-US" sz="1200" kern="1200" dirty="0">
                    <a:solidFill>
                      <a:schemeClr val="tx1"/>
                    </a:solidFill>
                    <a:effectLst/>
                    <a:latin typeface="+mn-lt"/>
                    <a:ea typeface="+mn-ea"/>
                    <a:cs typeface="+mn-cs"/>
                  </a:rPr>
                  <a:t>是更新以后的值，更加精确，作为真实值。</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3DFA2CCF-CAB6-482E-AA64-7571CC64C126}" type="slidenum">
              <a:rPr lang="zh-CN" altLang="en-US" smtClean="0"/>
              <a:t>12</a:t>
            </a:fld>
            <a:endParaRPr lang="zh-CN" altLang="en-US"/>
          </a:p>
        </p:txBody>
      </p:sp>
    </p:spTree>
    <p:extLst>
      <p:ext uri="{BB962C8B-B14F-4D97-AF65-F5344CB8AC3E}">
        <p14:creationId xmlns:p14="http://schemas.microsoft.com/office/powerpoint/2010/main" val="361682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0.71</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13</a:t>
            </a:fld>
            <a:endParaRPr lang="zh-CN" altLang="en-US"/>
          </a:p>
        </p:txBody>
      </p:sp>
    </p:spTree>
    <p:extLst>
      <p:ext uri="{BB962C8B-B14F-4D97-AF65-F5344CB8AC3E}">
        <p14:creationId xmlns:p14="http://schemas.microsoft.com/office/powerpoint/2010/main" val="90558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DEC05-380D-49D1-BB9E-E8FD2340B7E2}" type="slidenum">
              <a:rPr lang="zh-CN" altLang="en-US" smtClean="0"/>
              <a:t>14</a:t>
            </a:fld>
            <a:endParaRPr lang="zh-CN" altLang="en-US"/>
          </a:p>
        </p:txBody>
      </p:sp>
    </p:spTree>
    <p:extLst>
      <p:ext uri="{BB962C8B-B14F-4D97-AF65-F5344CB8AC3E}">
        <p14:creationId xmlns:p14="http://schemas.microsoft.com/office/powerpoint/2010/main" val="90372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2</a:t>
            </a:fld>
            <a:endParaRPr lang="zh-CN" altLang="en-US"/>
          </a:p>
        </p:txBody>
      </p:sp>
    </p:spTree>
    <p:extLst>
      <p:ext uri="{BB962C8B-B14F-4D97-AF65-F5344CB8AC3E}">
        <p14:creationId xmlns:p14="http://schemas.microsoft.com/office/powerpoint/2010/main" val="149370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3</a:t>
            </a:fld>
            <a:endParaRPr lang="zh-CN" altLang="en-US"/>
          </a:p>
        </p:txBody>
      </p:sp>
    </p:spTree>
    <p:extLst>
      <p:ext uri="{BB962C8B-B14F-4D97-AF65-F5344CB8AC3E}">
        <p14:creationId xmlns:p14="http://schemas.microsoft.com/office/powerpoint/2010/main" val="309073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defects4j checkout -p Chart -v 1f -w chart_1_fixed</a:t>
            </a:r>
          </a:p>
          <a:p>
            <a:r>
              <a:rPr lang="en-US" altLang="zh-CN" dirty="0"/>
              <a:t>defects4j checkout -p Chart -v 1b -w chart_1_bug</a:t>
            </a:r>
            <a:endParaRPr lang="zh-CN" altLang="en-US" dirty="0"/>
          </a:p>
        </p:txBody>
      </p:sp>
      <p:sp>
        <p:nvSpPr>
          <p:cNvPr id="4" name="灯片编号占位符 3"/>
          <p:cNvSpPr>
            <a:spLocks noGrp="1"/>
          </p:cNvSpPr>
          <p:nvPr>
            <p:ph type="sldNum" sz="quarter" idx="5"/>
          </p:nvPr>
        </p:nvSpPr>
        <p:spPr/>
        <p:txBody>
          <a:bodyPr/>
          <a:lstStyle/>
          <a:p>
            <a:fld id="{2D8DEC05-380D-49D1-BB9E-E8FD2340B7E2}" type="slidenum">
              <a:rPr lang="zh-CN" altLang="en-US" smtClean="0"/>
              <a:t>4</a:t>
            </a:fld>
            <a:endParaRPr lang="zh-CN" altLang="en-US"/>
          </a:p>
        </p:txBody>
      </p:sp>
    </p:spTree>
    <p:extLst>
      <p:ext uri="{BB962C8B-B14F-4D97-AF65-F5344CB8AC3E}">
        <p14:creationId xmlns:p14="http://schemas.microsoft.com/office/powerpoint/2010/main" val="386921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PPO-clip</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OpenAI 2017</a:t>
                </a:r>
                <a:r>
                  <a:rPr lang="zh-CN" altLang="en-US" sz="1200" kern="1200" dirty="0">
                    <a:solidFill>
                      <a:schemeClr val="tx1"/>
                    </a:solidFill>
                    <a:effectLst/>
                    <a:latin typeface="+mn-lt"/>
                    <a:ea typeface="+mn-ea"/>
                    <a:cs typeface="+mn-cs"/>
                  </a:rPr>
                  <a:t>年提出的强化学习算法，基于</a:t>
                </a:r>
                <a:r>
                  <a:rPr lang="en-US" altLang="zh-CN" sz="1200" kern="1200" dirty="0">
                    <a:solidFill>
                      <a:schemeClr val="tx1"/>
                    </a:solidFill>
                    <a:effectLst/>
                    <a:latin typeface="+mn-lt"/>
                    <a:ea typeface="+mn-ea"/>
                    <a:cs typeface="+mn-cs"/>
                  </a:rPr>
                  <a:t>AC</a:t>
                </a:r>
                <a:r>
                  <a:rPr lang="zh-CN" altLang="en-US" sz="1200" kern="1200" dirty="0">
                    <a:solidFill>
                      <a:schemeClr val="tx1"/>
                    </a:solidFill>
                    <a:effectLst/>
                    <a:latin typeface="+mn-lt"/>
                    <a:ea typeface="+mn-ea"/>
                    <a:cs typeface="+mn-cs"/>
                  </a:rPr>
                  <a:t>框架。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Trajectory Buffer</a:t>
                </a:r>
                <a:r>
                  <a:rPr lang="zh-CN" altLang="en-US" sz="1200" kern="1200" dirty="0">
                    <a:solidFill>
                      <a:schemeClr val="tx1"/>
                    </a:solidFill>
                    <a:effectLst/>
                    <a:latin typeface="+mn-lt"/>
                    <a:ea typeface="+mn-ea"/>
                    <a:cs typeface="+mn-cs"/>
                  </a:rPr>
                  <a:t>存储没有评价奖励的轨迹。</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Replay Buffer</a:t>
                </a:r>
                <a:r>
                  <a:rPr lang="zh-CN" altLang="en-US" sz="1200" kern="1200" dirty="0">
                    <a:solidFill>
                      <a:schemeClr val="tx1"/>
                    </a:solidFill>
                    <a:effectLst/>
                    <a:latin typeface="+mn-lt"/>
                    <a:ea typeface="+mn-ea"/>
                    <a:cs typeface="+mn-cs"/>
                  </a:rPr>
                  <a:t>存储评价奖励后的轨迹。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此处的轨迹是指</a:t>
                </a:r>
                <a:r>
                  <a:rPr lang="en-US" altLang="zh-CN" sz="1200" kern="1200" dirty="0">
                    <a:solidFill>
                      <a:schemeClr val="tx1"/>
                    </a:solidFill>
                    <a:effectLst/>
                    <a:latin typeface="+mn-lt"/>
                    <a:ea typeface="+mn-ea"/>
                    <a:cs typeface="+mn-cs"/>
                  </a:rPr>
                  <a:t>Agent</a:t>
                </a:r>
                <a:r>
                  <a:rPr lang="zh-CN" altLang="en-US" sz="1200" kern="1200" dirty="0">
                    <a:solidFill>
                      <a:schemeClr val="tx1"/>
                    </a:solidFill>
                    <a:effectLst/>
                    <a:latin typeface="+mn-lt"/>
                    <a:ea typeface="+mn-ea"/>
                    <a:cs typeface="+mn-cs"/>
                  </a:rPr>
                  <a:t>与环境交互过程中产生的状态</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动作序列</a:t>
                </a:r>
                <a:r>
                  <a:rPr lang="en-US" altLang="zh-CN" sz="1200" i="0" kern="1200" dirty="0">
                    <a:solidFill>
                      <a:schemeClr val="tx1"/>
                    </a:solidFill>
                    <a:effectLst/>
                    <a:latin typeface="Cambria Math" panose="02040503050406030204" pitchFamily="18" charset="0"/>
                    <a:ea typeface="+mn-ea"/>
                    <a:cs typeface="+mn-cs"/>
                  </a:rPr>
                  <a:t>&lt;</a:t>
                </a:r>
                <a:r>
                  <a:rPr lang="en-US" altLang="zh-CN" sz="1200" i="0" kern="1200" dirty="0" err="1">
                    <a:solidFill>
                      <a:schemeClr val="tx1"/>
                    </a:solidFill>
                    <a:effectLst/>
                    <a:latin typeface="Cambria Math" panose="02040503050406030204" pitchFamily="18" charset="0"/>
                    <a:ea typeface="+mn-ea"/>
                    <a:cs typeface="+mn-cs"/>
                  </a:rPr>
                  <a:t>𝑠,𝑎,𝑠</a:t>
                </a:r>
                <a:r>
                  <a:rPr lang="en-US" altLang="zh-CN" sz="1200" i="0" kern="1200" dirty="0">
                    <a:solidFill>
                      <a:schemeClr val="tx1"/>
                    </a:solidFill>
                    <a:effectLst/>
                    <a:latin typeface="Cambria Math" panose="02040503050406030204" pitchFamily="18" charset="0"/>
                    <a:ea typeface="+mn-ea"/>
                    <a:cs typeface="+mn-cs"/>
                  </a:rPr>
                  <a:t>’&gt;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3DFA2CCF-CAB6-482E-AA64-7571CC64C126}" type="slidenum">
              <a:rPr lang="zh-CN" altLang="en-US" smtClean="0"/>
              <a:t>5</a:t>
            </a:fld>
            <a:endParaRPr lang="zh-CN" altLang="en-US"/>
          </a:p>
        </p:txBody>
      </p:sp>
    </p:spTree>
    <p:extLst>
      <p:ext uri="{BB962C8B-B14F-4D97-AF65-F5344CB8AC3E}">
        <p14:creationId xmlns:p14="http://schemas.microsoft.com/office/powerpoint/2010/main" val="265398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因为并非所有测试都通过每个提交的版本，而且开发人员可能已经提交了与故障无关的测试更改</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6</a:t>
            </a:fld>
            <a:endParaRPr lang="zh-CN" altLang="en-US"/>
          </a:p>
        </p:txBody>
      </p:sp>
    </p:spTree>
    <p:extLst>
      <p:ext uri="{BB962C8B-B14F-4D97-AF65-F5344CB8AC3E}">
        <p14:creationId xmlns:p14="http://schemas.microsoft.com/office/powerpoint/2010/main" val="403390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DEC05-380D-49D1-BB9E-E8FD2340B7E2}" type="slidenum">
              <a:rPr lang="zh-CN" altLang="en-US" smtClean="0"/>
              <a:t>7</a:t>
            </a:fld>
            <a:endParaRPr lang="zh-CN" altLang="en-US"/>
          </a:p>
        </p:txBody>
      </p:sp>
    </p:spTree>
    <p:extLst>
      <p:ext uri="{BB962C8B-B14F-4D97-AF65-F5344CB8AC3E}">
        <p14:creationId xmlns:p14="http://schemas.microsoft.com/office/powerpoint/2010/main" val="394877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8</a:t>
            </a:fld>
            <a:endParaRPr lang="zh-CN" altLang="en-US"/>
          </a:p>
        </p:txBody>
      </p:sp>
    </p:spTree>
    <p:extLst>
      <p:ext uri="{BB962C8B-B14F-4D97-AF65-F5344CB8AC3E}">
        <p14:creationId xmlns:p14="http://schemas.microsoft.com/office/powerpoint/2010/main" val="350669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lumMod val="50000"/>
                  </a:schemeClr>
                </a:solidFill>
                <a:latin typeface="Times New Roman" panose="02020603050405020304" pitchFamily="18" charset="0"/>
                <a:ea typeface="微软雅黑" panose="020B0503020204020204" pitchFamily="34" charset="-122"/>
              </a:rPr>
              <a:t>46%</a:t>
            </a:r>
            <a:r>
              <a:rPr lang="zh-CN" altLang="en-US" sz="1200" b="1" dirty="0">
                <a:solidFill>
                  <a:schemeClr val="tx1">
                    <a:lumMod val="50000"/>
                  </a:schemeClr>
                </a:solidFill>
                <a:latin typeface="Times New Roman" panose="02020603050405020304" pitchFamily="18" charset="0"/>
                <a:ea typeface="微软雅黑" panose="020B0503020204020204" pitchFamily="34" charset="-122"/>
              </a:rPr>
              <a:t>的测试套件对增加了语句覆盖率，在未增加测试套件语句覆盖率的测试套件对中，有</a:t>
            </a:r>
            <a:r>
              <a:rPr lang="en-US" altLang="zh-CN" sz="1200" b="1" dirty="0">
                <a:solidFill>
                  <a:schemeClr val="tx1">
                    <a:lumMod val="50000"/>
                  </a:schemeClr>
                </a:solidFill>
                <a:latin typeface="Times New Roman" panose="02020603050405020304" pitchFamily="18" charset="0"/>
                <a:ea typeface="微软雅黑" panose="020B0503020204020204" pitchFamily="34" charset="-122"/>
              </a:rPr>
              <a:t>58%</a:t>
            </a:r>
            <a:r>
              <a:rPr lang="zh-CN" altLang="en-US" sz="1200" b="1" dirty="0">
                <a:solidFill>
                  <a:schemeClr val="tx1">
                    <a:lumMod val="50000"/>
                  </a:schemeClr>
                </a:solidFill>
                <a:latin typeface="Times New Roman" panose="02020603050405020304" pitchFamily="18" charset="0"/>
                <a:ea typeface="微软雅黑" panose="020B0503020204020204" pitchFamily="34" charset="-122"/>
              </a:rPr>
              <a:t>的突变分数增加了。而增加了语句覆盖率的测试套件对中，有</a:t>
            </a:r>
            <a:r>
              <a:rPr lang="en-US" altLang="zh-CN" sz="1200" b="1" dirty="0">
                <a:solidFill>
                  <a:schemeClr val="tx1">
                    <a:lumMod val="50000"/>
                  </a:schemeClr>
                </a:solidFill>
                <a:latin typeface="Times New Roman" panose="02020603050405020304" pitchFamily="18" charset="0"/>
                <a:ea typeface="微软雅黑" panose="020B0503020204020204" pitchFamily="34" charset="-122"/>
              </a:rPr>
              <a:t>94%</a:t>
            </a:r>
            <a:r>
              <a:rPr lang="zh-CN" altLang="en-US" sz="1200" b="1" dirty="0">
                <a:solidFill>
                  <a:schemeClr val="tx1">
                    <a:lumMod val="50000"/>
                  </a:schemeClr>
                </a:solidFill>
                <a:latin typeface="Times New Roman" panose="02020603050405020304" pitchFamily="18" charset="0"/>
                <a:ea typeface="微软雅黑" panose="020B0503020204020204" pitchFamily="34" charset="-122"/>
              </a:rPr>
              <a:t>的增加。因此在实验中也考虑语句覆盖率的影响。</a:t>
            </a:r>
            <a:endParaRPr lang="en-US" altLang="zh-CN" sz="1200" b="1" dirty="0">
              <a:solidFill>
                <a:schemeClr val="tx1">
                  <a:lumMod val="50000"/>
                </a:schemeClr>
              </a:solidFill>
              <a:latin typeface="Times New Roman" panose="02020603050405020304" pitchFamily="18" charset="0"/>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条件运算符替换、关系运算符替换和语句删除</a:t>
            </a:r>
            <a:endParaRPr lang="en-US" altLang="zh-CN" sz="1200" b="1" dirty="0">
              <a:solidFill>
                <a:schemeClr val="tx1">
                  <a:lumMod val="50000"/>
                </a:schemeClr>
              </a:solidFill>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DFA2CCF-CAB6-482E-AA64-7571CC64C126}" type="slidenum">
              <a:rPr lang="zh-CN" altLang="en-US" smtClean="0"/>
              <a:t>9</a:t>
            </a:fld>
            <a:endParaRPr lang="zh-CN" altLang="en-US"/>
          </a:p>
        </p:txBody>
      </p:sp>
    </p:spTree>
    <p:extLst>
      <p:ext uri="{BB962C8B-B14F-4D97-AF65-F5344CB8AC3E}">
        <p14:creationId xmlns:p14="http://schemas.microsoft.com/office/powerpoint/2010/main" val="2938366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88" y="1060325"/>
            <a:ext cx="2205463" cy="21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522" name="Rectangle 2"/>
          <p:cNvSpPr>
            <a:spLocks noGrp="1" noChangeArrowheads="1"/>
          </p:cNvSpPr>
          <p:nvPr>
            <p:ph type="ctrTitle"/>
          </p:nvPr>
        </p:nvSpPr>
        <p:spPr>
          <a:xfrm>
            <a:off x="2754626" y="1686922"/>
            <a:ext cx="9347200" cy="443198"/>
          </a:xfrm>
        </p:spPr>
        <p:txBody>
          <a:bodyPr anchor="t"/>
          <a:lstStyle>
            <a:lvl1pPr>
              <a:lnSpc>
                <a:spcPct val="90000"/>
              </a:lnSpc>
              <a:spcBef>
                <a:spcPct val="20000"/>
              </a:spcBef>
              <a:spcAft>
                <a:spcPct val="20000"/>
              </a:spcAft>
              <a:defRPr sz="3200">
                <a:solidFill>
                  <a:srgbClr val="666666"/>
                </a:solidFill>
              </a:defRPr>
            </a:lvl1pPr>
          </a:lstStyle>
          <a:p>
            <a:pPr lvl="0"/>
            <a:r>
              <a:rPr lang="zh-CN" altLang="en-US" noProof="0"/>
              <a:t>单击此处编辑母版标题样式</a:t>
            </a:r>
            <a:endParaRPr lang="en-US" altLang="zh-CN" noProof="0" dirty="0"/>
          </a:p>
        </p:txBody>
      </p:sp>
      <p:sp>
        <p:nvSpPr>
          <p:cNvPr id="619523" name="Rectangle 3"/>
          <p:cNvSpPr>
            <a:spLocks noGrp="1" noChangeArrowheads="1"/>
          </p:cNvSpPr>
          <p:nvPr>
            <p:ph type="subTitle" idx="1"/>
          </p:nvPr>
        </p:nvSpPr>
        <p:spPr>
          <a:xfrm>
            <a:off x="2771559" y="2327651"/>
            <a:ext cx="9313333" cy="263149"/>
          </a:xfrm>
        </p:spPr>
        <p:txBody>
          <a:bodyPr>
            <a:spAutoFit/>
          </a:bodyPr>
          <a:lstStyle>
            <a:lvl1pPr marL="0" indent="0">
              <a:buFont typeface="Arial" panose="020B0604020202020204" pitchFamily="34" charset="0"/>
              <a:buNone/>
              <a:defRPr sz="1800" b="1"/>
            </a:lvl1pPr>
          </a:lstStyle>
          <a:p>
            <a:pPr lvl="0"/>
            <a:r>
              <a:rPr lang="zh-CN" altLang="en-US" noProof="0" dirty="0"/>
              <a:t>单击此处编辑母版副标题样式</a:t>
            </a:r>
            <a:endParaRPr lang="en-US" altLang="zh-CN" noProof="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51" y="4267200"/>
            <a:ext cx="114681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105728"/>
            <a:ext cx="7315200" cy="261610"/>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1066800"/>
            <a:ext cx="73152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9134" y="904875"/>
            <a:ext cx="941796" cy="5330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61485" y="904875"/>
            <a:ext cx="7664449" cy="5330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6884" y="745127"/>
            <a:ext cx="10464800" cy="470898"/>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861484" y="1771650"/>
            <a:ext cx="10490200" cy="4464050"/>
          </a:xfrm>
        </p:spPr>
        <p:txBody>
          <a:bodyPr/>
          <a:lstStyle/>
          <a:p>
            <a:pPr lvl="0"/>
            <a:r>
              <a:rPr lang="zh-CN" altLang="en-US" noProof="0"/>
              <a:t>单击图标添加表格</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1126"/>
            <a:ext cx="12192000" cy="1983475"/>
          </a:xfrm>
          <a:prstGeom prst="rect">
            <a:avLst/>
          </a:prstGeom>
          <a:ln>
            <a:noFill/>
          </a:ln>
          <a:effectLst>
            <a:softEdge rad="11250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3997EB-C23F-4F76-8F9B-BE8080635A17}"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165600" y="6356986"/>
            <a:ext cx="3860800" cy="363854"/>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8737600" y="6356986"/>
            <a:ext cx="2844800" cy="363854"/>
          </a:xfrm>
        </p:spPr>
        <p:txBody>
          <a:bodyPr/>
          <a:lstStyle>
            <a:lvl1pPr>
              <a:defRPr/>
            </a:lvl1pPr>
          </a:lstStyle>
          <a:p>
            <a:fld id="{953E5518-BB9F-4F94-BB38-5A1206CB99D3}" type="slidenum">
              <a:rPr lang="zh-CN" altLang="en-US"/>
              <a:t>‹#›</a:t>
            </a:fld>
            <a:endParaRPr lang="zh-CN" altLang="en-US" sz="1800">
              <a:solidFill>
                <a:schemeClr val="tx1"/>
              </a:solidFill>
            </a:endParaRPr>
          </a:p>
        </p:txBody>
      </p:sp>
      <p:sp>
        <p:nvSpPr>
          <p:cNvPr id="6" name="标题 1"/>
          <p:cNvSpPr>
            <a:spLocks noGrp="1"/>
          </p:cNvSpPr>
          <p:nvPr>
            <p:ph type="title"/>
          </p:nvPr>
        </p:nvSpPr>
        <p:spPr>
          <a:xfrm>
            <a:off x="1439483" y="361460"/>
            <a:ext cx="9937104" cy="951235"/>
          </a:xfrm>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noFill/>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2322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61485" y="1143000"/>
            <a:ext cx="51435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08185" y="1143000"/>
            <a:ext cx="51435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14902"/>
            <a:ext cx="10363200" cy="470898"/>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457528"/>
            <a:ext cx="10363200" cy="261610"/>
          </a:xfrm>
        </p:spPr>
        <p:txBody>
          <a:bodyPr/>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1066801"/>
            <a:ext cx="6815667"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066801"/>
            <a:ext cx="4011084" cy="505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219200" y="210381"/>
            <a:ext cx="10464800" cy="4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spAutoFit/>
          </a:bodyPr>
          <a:lstStyle/>
          <a:p>
            <a:pPr lvl="0"/>
            <a:r>
              <a:rPr lang="zh-CN" altLang="en-US"/>
              <a:t>单击此处编辑母版标题样式</a:t>
            </a:r>
            <a:endParaRPr lang="en-US" altLang="zh-CN" dirty="0"/>
          </a:p>
        </p:txBody>
      </p:sp>
      <p:sp>
        <p:nvSpPr>
          <p:cNvPr id="1028" name="Rectangle 4"/>
          <p:cNvSpPr>
            <a:spLocks noGrp="1" noChangeArrowheads="1"/>
          </p:cNvSpPr>
          <p:nvPr>
            <p:ph type="body" idx="1"/>
          </p:nvPr>
        </p:nvSpPr>
        <p:spPr bwMode="auto">
          <a:xfrm>
            <a:off x="861484" y="1147520"/>
            <a:ext cx="10490200" cy="508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1032" name="Line 8"/>
          <p:cNvSpPr>
            <a:spLocks noChangeShapeType="1"/>
          </p:cNvSpPr>
          <p:nvPr/>
        </p:nvSpPr>
        <p:spPr bwMode="gray">
          <a:xfrm>
            <a:off x="0" y="6324600"/>
            <a:ext cx="12192000" cy="1"/>
          </a:xfrm>
          <a:prstGeom prst="line">
            <a:avLst/>
          </a:prstGeom>
          <a:noFill/>
          <a:ln w="44450">
            <a:gradFill>
              <a:gsLst>
                <a:gs pos="0">
                  <a:srgbClr val="F1F1F1"/>
                </a:gs>
                <a:gs pos="28416">
                  <a:srgbClr val="E0E0E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Arial" panose="020B0604020202020204"/>
              <a:ea typeface="+mn-ea"/>
              <a:cs typeface="+mn-cs"/>
            </a:endParaRPr>
          </a:p>
        </p:txBody>
      </p:sp>
      <p:sp>
        <p:nvSpPr>
          <p:cNvPr id="3" name="TextBox 2"/>
          <p:cNvSpPr txBox="1"/>
          <p:nvPr/>
        </p:nvSpPr>
        <p:spPr>
          <a:xfrm>
            <a:off x="304801" y="6394811"/>
            <a:ext cx="4565649"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北京交通大学网络科学与智能系统研究所</a:t>
            </a:r>
            <a:endParaRPr kumimoji="0" lang="zh-CN" altLang="en-US" sz="1400" b="1" i="0" u="none" strike="noStrike" kern="1200" cap="none" spc="0" normalizeH="0" baseline="0" noProof="0" dirty="0">
              <a:ln>
                <a:noFill/>
              </a:ln>
              <a:solidFill>
                <a:srgbClr val="FF0000"/>
              </a:solidFill>
              <a:effectLst/>
              <a:uLnTx/>
              <a:uFillTx/>
              <a:latin typeface="Arial" panose="020B0604020202020204"/>
              <a:ea typeface="+mn-ea"/>
              <a:cs typeface="+mn-cs"/>
            </a:endParaRPr>
          </a:p>
        </p:txBody>
      </p:sp>
      <p:pic>
        <p:nvPicPr>
          <p:cNvPr id="11" name="Picture 1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257" y="35114"/>
            <a:ext cx="861485" cy="84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bwMode="auto">
          <a:xfrm>
            <a:off x="0" y="914400"/>
            <a:ext cx="12192000" cy="1"/>
          </a:xfrm>
          <a:prstGeom prst="line">
            <a:avLst/>
          </a:prstGeom>
          <a:noFill/>
          <a:ln w="38100" cap="flat" cmpd="sng" algn="ctr">
            <a:gradFill flip="none" rotWithShape="1">
              <a:gsLst>
                <a:gs pos="0">
                  <a:schemeClr val="accent1">
                    <a:lumMod val="5000"/>
                    <a:lumOff val="95000"/>
                  </a:schemeClr>
                </a:gs>
                <a:gs pos="36000">
                  <a:srgbClr val="002060"/>
                </a:gs>
                <a:gs pos="83000">
                  <a:schemeClr val="accent1">
                    <a:lumMod val="45000"/>
                    <a:lumOff val="55000"/>
                  </a:schemeClr>
                </a:gs>
                <a:gs pos="100000">
                  <a:schemeClr val="accent1">
                    <a:lumMod val="30000"/>
                    <a:lumOff val="70000"/>
                  </a:schemeClr>
                </a:gs>
              </a:gsLst>
              <a:lin ang="13500000" scaled="1"/>
              <a:tileRect/>
            </a:gra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2"/>
          <p:cNvSpPr txBox="1"/>
          <p:nvPr/>
        </p:nvSpPr>
        <p:spPr>
          <a:xfrm>
            <a:off x="7058722" y="6427139"/>
            <a:ext cx="6502400" cy="276999"/>
          </a:xfrm>
          <a:prstGeom prst="rect">
            <a:avLst/>
          </a:prstGeom>
          <a:noFill/>
        </p:spPr>
        <p:txBody>
          <a:bodyPr wrap="square" rtlCol="0">
            <a:spAutoFit/>
          </a:bodyPr>
          <a:lstStyle>
            <a:defPPr>
              <a:defRPr lang="en-US"/>
            </a:defPPr>
            <a:lvl1pPr marL="0" marR="0" indent="0" defTabSz="914400" eaLnBrk="1" latinLnBrk="0" hangingPunct="1">
              <a:lnSpc>
                <a:spcPct val="100000"/>
              </a:lnSpc>
              <a:buNone/>
              <a:defRPr kumimoji="0" sz="1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Institute of Network Science and Intelligent Systems @ BJTU</a:t>
            </a:r>
            <a:endParaRPr kumimoji="0" lang="zh-CN" altLang="en-US" sz="1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lnSpc>
          <a:spcPct val="85000"/>
        </a:lnSpc>
        <a:spcBef>
          <a:spcPct val="0"/>
        </a:spcBef>
        <a:spcAft>
          <a:spcPct val="0"/>
        </a:spcAft>
        <a:defRPr sz="3600" b="1">
          <a:solidFill>
            <a:schemeClr val="accent1"/>
          </a:solidFill>
          <a:latin typeface="微软雅黑" panose="020B0503020204020204" pitchFamily="34" charset="-122"/>
          <a:ea typeface="微软雅黑" panose="020B0503020204020204" pitchFamily="34" charset="-122"/>
          <a:cs typeface="+mj-cs"/>
        </a:defRPr>
      </a:lvl1pPr>
      <a:lvl2pPr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2pPr>
      <a:lvl3pPr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3pPr>
      <a:lvl4pPr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4pPr>
      <a:lvl5pPr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5pPr>
      <a:lvl6pPr marL="457200"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6pPr>
      <a:lvl7pPr marL="914400"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7pPr>
      <a:lvl8pPr marL="1371600"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8pPr>
      <a:lvl9pPr marL="1828800" algn="l" rtl="0" eaLnBrk="1" fontAlgn="base" hangingPunct="1">
        <a:lnSpc>
          <a:spcPct val="85000"/>
        </a:lnSpc>
        <a:spcBef>
          <a:spcPct val="0"/>
        </a:spcBef>
        <a:spcAft>
          <a:spcPct val="0"/>
        </a:spcAft>
        <a:defRPr sz="2400" b="1">
          <a:solidFill>
            <a:schemeClr val="accent1"/>
          </a:solidFill>
          <a:latin typeface="Arial" panose="020B0604020202020204" pitchFamily="34" charset="0"/>
        </a:defRPr>
      </a:lvl9pPr>
    </p:titleStyle>
    <p:bodyStyle>
      <a:lvl1pPr marL="292100" indent="-292100" algn="l" rtl="0" eaLnBrk="1" fontAlgn="base" hangingPunct="1">
        <a:lnSpc>
          <a:spcPct val="95000"/>
        </a:lnSpc>
        <a:spcBef>
          <a:spcPct val="60000"/>
        </a:spcBef>
        <a:spcAft>
          <a:spcPct val="15000"/>
        </a:spcAft>
        <a:buClr>
          <a:srgbClr val="999999"/>
        </a:buClr>
        <a:buSzPct val="80000"/>
        <a:buFont typeface="Arial" panose="020B0604020202020204" pitchFamily="34" charset="0"/>
        <a:buChar char="►"/>
        <a:defRPr sz="2400">
          <a:solidFill>
            <a:schemeClr val="accent1"/>
          </a:solidFill>
          <a:latin typeface="+mn-lt"/>
          <a:ea typeface="+mn-ea"/>
          <a:cs typeface="+mn-cs"/>
        </a:defRPr>
      </a:lvl1pPr>
      <a:lvl2pPr marL="685800" indent="-279400" algn="l" rtl="0" eaLnBrk="1" fontAlgn="base" hangingPunct="1">
        <a:lnSpc>
          <a:spcPct val="95000"/>
        </a:lnSpc>
        <a:spcBef>
          <a:spcPct val="30000"/>
        </a:spcBef>
        <a:spcAft>
          <a:spcPct val="0"/>
        </a:spcAft>
        <a:buClr>
          <a:srgbClr val="999999"/>
        </a:buClr>
        <a:buFont typeface="Arial" panose="020B0604020202020204" pitchFamily="34" charset="0"/>
        <a:buChar char="●"/>
        <a:defRPr sz="2000">
          <a:solidFill>
            <a:schemeClr val="accent1"/>
          </a:solidFill>
          <a:latin typeface="+mn-lt"/>
        </a:defRPr>
      </a:lvl2pPr>
      <a:lvl3pPr marL="1024255" indent="-224155" algn="l" rtl="0" eaLnBrk="1" fontAlgn="base" hangingPunct="1">
        <a:lnSpc>
          <a:spcPct val="95000"/>
        </a:lnSpc>
        <a:spcBef>
          <a:spcPct val="40000"/>
        </a:spcBef>
        <a:spcAft>
          <a:spcPct val="0"/>
        </a:spcAft>
        <a:buClr>
          <a:srgbClr val="999999"/>
        </a:buClr>
        <a:buFont typeface="Arial" panose="020B0604020202020204" pitchFamily="34" charset="0"/>
        <a:buChar char="○"/>
        <a:defRPr>
          <a:solidFill>
            <a:schemeClr val="accent1"/>
          </a:solidFill>
          <a:latin typeface="+mn-lt"/>
        </a:defRPr>
      </a:lvl3pPr>
      <a:lvl4pPr marL="1371600" indent="-233680" algn="l" rtl="0" eaLnBrk="1" fontAlgn="base" hangingPunct="1">
        <a:lnSpc>
          <a:spcPct val="95000"/>
        </a:lnSpc>
        <a:spcBef>
          <a:spcPct val="50000"/>
        </a:spcBef>
        <a:spcAft>
          <a:spcPct val="0"/>
        </a:spcAft>
        <a:buClr>
          <a:srgbClr val="999999"/>
        </a:buClr>
        <a:buSzPct val="120000"/>
        <a:buFont typeface="Arial" panose="020B0604020202020204" pitchFamily="34" charset="0"/>
        <a:buChar char="+"/>
        <a:defRPr sz="1600">
          <a:solidFill>
            <a:schemeClr val="accent1"/>
          </a:solidFill>
          <a:latin typeface="+mn-lt"/>
        </a:defRPr>
      </a:lvl4pPr>
      <a:lvl5pPr marL="1710055" indent="-224155" algn="l" rtl="0" eaLnBrk="1" fontAlgn="base" hangingPunct="1">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5pPr>
      <a:lvl6pPr marL="2167255" indent="-224155" algn="l" rtl="0" eaLnBrk="1" fontAlgn="base" hangingPunct="1">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6pPr>
      <a:lvl7pPr marL="2624455" indent="-224155" algn="l" rtl="0" eaLnBrk="1" fontAlgn="base" hangingPunct="1">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7pPr>
      <a:lvl8pPr marL="3081655" indent="-224155" algn="l" rtl="0" eaLnBrk="1" fontAlgn="base" hangingPunct="1">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8pPr>
      <a:lvl9pPr marL="3538855" indent="-224155" algn="l" rtl="0" eaLnBrk="1" fontAlgn="base" hangingPunct="1">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47984-B383-47A9-9D38-8F5C3A233B43}" type="datetimeFigureOut">
              <a:rPr lang="zh-CN" altLang="en-US" smtClean="0"/>
              <a:t>2023/11/21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997EB-C23F-4F76-8F9B-BE8080635A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E6450D-CA86-0D91-F09E-828A4BDE2AC4}"/>
              </a:ext>
            </a:extLst>
          </p:cNvPr>
          <p:cNvPicPr>
            <a:picLocks noChangeAspect="1"/>
          </p:cNvPicPr>
          <p:nvPr/>
        </p:nvPicPr>
        <p:blipFill>
          <a:blip r:embed="rId3"/>
          <a:stretch>
            <a:fillRect/>
          </a:stretch>
        </p:blipFill>
        <p:spPr>
          <a:xfrm>
            <a:off x="2580640" y="254000"/>
            <a:ext cx="9692640" cy="2926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43A3-3485-153C-C049-ADAB8A249500}"/>
              </a:ext>
            </a:extLst>
          </p:cNvPr>
          <p:cNvSpPr>
            <a:spLocks noGrp="1"/>
          </p:cNvSpPr>
          <p:nvPr>
            <p:ph type="title"/>
          </p:nvPr>
        </p:nvSpPr>
        <p:spPr/>
        <p:txBody>
          <a:bodyPr/>
          <a:lstStyle/>
          <a:p>
            <a:r>
              <a:rPr lang="zh-CN" altLang="en-US" dirty="0">
                <a:solidFill>
                  <a:schemeClr val="tx1">
                    <a:lumMod val="50000"/>
                  </a:schemeClr>
                </a:solidFill>
              </a:rPr>
              <a:t>结果</a:t>
            </a:r>
            <a:endParaRPr lang="zh-CN" altLang="en-US" dirty="0"/>
          </a:p>
        </p:txBody>
      </p:sp>
      <p:sp>
        <p:nvSpPr>
          <p:cNvPr id="4" name="文本框 3">
            <a:extLst>
              <a:ext uri="{FF2B5EF4-FFF2-40B4-BE49-F238E27FC236}">
                <a16:creationId xmlns:a16="http://schemas.microsoft.com/office/drawing/2014/main" id="{ADE703E6-7392-3BC4-E286-4FDF1C80EDC3}"/>
              </a:ext>
            </a:extLst>
          </p:cNvPr>
          <p:cNvSpPr txBox="1"/>
          <p:nvPr/>
        </p:nvSpPr>
        <p:spPr>
          <a:xfrm>
            <a:off x="347069" y="1122118"/>
            <a:ext cx="10138051" cy="49943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2.</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哪种类型的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不与</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存在耦合？</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sp>
        <p:nvSpPr>
          <p:cNvPr id="3" name="文本框 2">
            <a:extLst>
              <a:ext uri="{FF2B5EF4-FFF2-40B4-BE49-F238E27FC236}">
                <a16:creationId xmlns:a16="http://schemas.microsoft.com/office/drawing/2014/main" id="{30F0C835-E59E-190A-8DEC-4C40328AC1D5}"/>
              </a:ext>
            </a:extLst>
          </p:cNvPr>
          <p:cNvSpPr txBox="1"/>
          <p:nvPr/>
        </p:nvSpPr>
        <p:spPr>
          <a:xfrm>
            <a:off x="447041" y="2509520"/>
            <a:ext cx="5425440" cy="3139321"/>
          </a:xfrm>
          <a:prstGeom prst="rect">
            <a:avLst/>
          </a:prstGeom>
          <a:noFill/>
        </p:spPr>
        <p:txBody>
          <a:bodyPr wrap="square" rtlCol="0">
            <a:spAutoFit/>
          </a:bodyPr>
          <a:lstStyle/>
          <a:p>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对于</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357</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个</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中的</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95</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个</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27%</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a:t>
            </a:r>
            <a:r>
              <a:rPr lang="zh-CN" altLang="en-US" b="1" dirty="0">
                <a:solidFill>
                  <a:schemeClr val="tx1">
                    <a:lumMod val="50000"/>
                  </a:schemeClr>
                </a:solidFill>
                <a:latin typeface="Times New Roman" panose="02020603050405020304" pitchFamily="18" charset="0"/>
                <a:ea typeface="微软雅黑" panose="020B0503020204020204" pitchFamily="34" charset="-122"/>
              </a:rPr>
              <a:t>其测试套件中</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没有一个触发测试检测到任何额外的突变体。此类</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即不与</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存在耦合。</a:t>
            </a:r>
            <a:endParaRPr lang="en-US" altLang="zh-CN" sz="1800"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sz="1800"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sz="1800" b="1" dirty="0">
              <a:solidFill>
                <a:schemeClr val="tx1">
                  <a:lumMod val="50000"/>
                </a:schemeClr>
              </a:solidFill>
              <a:latin typeface="Times New Roman" panose="02020603050405020304" pitchFamily="18" charset="0"/>
              <a:ea typeface="微软雅黑" panose="020B0503020204020204" pitchFamily="34" charset="-122"/>
            </a:endParaRPr>
          </a:p>
          <a:p>
            <a:r>
              <a:rPr lang="zh-CN" altLang="en-US" b="1" dirty="0">
                <a:solidFill>
                  <a:schemeClr val="tx1">
                    <a:lumMod val="50000"/>
                  </a:schemeClr>
                </a:solidFill>
                <a:latin typeface="Times New Roman" panose="02020603050405020304" pitchFamily="18" charset="0"/>
                <a:ea typeface="微软雅黑" panose="020B0503020204020204" pitchFamily="34" charset="-122"/>
              </a:rPr>
              <a:t>通过使用更强的变异算子或者引入新的变异算子就可以与</a:t>
            </a:r>
            <a:r>
              <a:rPr lang="en-US" altLang="zh-CN" b="1" dirty="0">
                <a:solidFill>
                  <a:schemeClr val="tx1">
                    <a:lumMod val="50000"/>
                  </a:schemeClr>
                </a:solidFill>
                <a:latin typeface="Times New Roman" panose="02020603050405020304" pitchFamily="18" charset="0"/>
                <a:ea typeface="微软雅黑" panose="020B0503020204020204" pitchFamily="34" charset="-122"/>
              </a:rPr>
              <a:t>real fault </a:t>
            </a:r>
            <a:r>
              <a:rPr lang="zh-CN" altLang="en-US" b="1" dirty="0">
                <a:solidFill>
                  <a:schemeClr val="tx1">
                    <a:lumMod val="50000"/>
                  </a:schemeClr>
                </a:solidFill>
                <a:latin typeface="Times New Roman" panose="02020603050405020304" pitchFamily="18" charset="0"/>
                <a:ea typeface="微软雅黑" panose="020B0503020204020204" pitchFamily="34" charset="-122"/>
              </a:rPr>
              <a:t>产生耦合。</a:t>
            </a:r>
            <a:endParaRPr lang="en-US" altLang="zh-CN" sz="1800" b="1" dirty="0">
              <a:solidFill>
                <a:schemeClr val="tx1">
                  <a:lumMod val="50000"/>
                </a:schemeClr>
              </a:solidFill>
              <a:latin typeface="Times New Roman" panose="02020603050405020304" pitchFamily="18" charset="0"/>
              <a:ea typeface="微软雅黑" panose="020B0503020204020204" pitchFamily="34" charset="-122"/>
            </a:endParaRPr>
          </a:p>
          <a:p>
            <a:endParaRPr lang="zh-CN" altLang="en-US" dirty="0"/>
          </a:p>
        </p:txBody>
      </p:sp>
      <p:pic>
        <p:nvPicPr>
          <p:cNvPr id="6" name="图片 5">
            <a:extLst>
              <a:ext uri="{FF2B5EF4-FFF2-40B4-BE49-F238E27FC236}">
                <a16:creationId xmlns:a16="http://schemas.microsoft.com/office/drawing/2014/main" id="{838579FC-D257-0E4B-27B2-5F8DD96D47B4}"/>
              </a:ext>
            </a:extLst>
          </p:cNvPr>
          <p:cNvPicPr>
            <a:picLocks noChangeAspect="1"/>
          </p:cNvPicPr>
          <p:nvPr/>
        </p:nvPicPr>
        <p:blipFill>
          <a:blip r:embed="rId2"/>
          <a:stretch>
            <a:fillRect/>
          </a:stretch>
        </p:blipFill>
        <p:spPr>
          <a:xfrm>
            <a:off x="7589520" y="940844"/>
            <a:ext cx="4602480" cy="5917156"/>
          </a:xfrm>
          <a:prstGeom prst="rect">
            <a:avLst/>
          </a:prstGeom>
        </p:spPr>
      </p:pic>
    </p:spTree>
    <p:extLst>
      <p:ext uri="{BB962C8B-B14F-4D97-AF65-F5344CB8AC3E}">
        <p14:creationId xmlns:p14="http://schemas.microsoft.com/office/powerpoint/2010/main" val="22476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8C613F-246B-272A-3634-9BF4EB426663}"/>
              </a:ext>
            </a:extLst>
          </p:cNvPr>
          <p:cNvSpPr txBox="1"/>
          <p:nvPr/>
        </p:nvSpPr>
        <p:spPr>
          <a:xfrm>
            <a:off x="397031" y="2025122"/>
            <a:ext cx="5272249" cy="2807756"/>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27%</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没有与常用的突变算子产生的突变体耦合。其中</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10%</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可以通过增强一组常用的突变运算符而产生耦合。而</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17%</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，主要涉及算法更改或代码删除，与任何突变体都不会有耦合。</a:t>
            </a:r>
            <a:endParaRPr lang="en-US" altLang="zh-CN" sz="2000" dirty="0">
              <a:solidFill>
                <a:schemeClr val="tx1">
                  <a:lumMod val="50000"/>
                </a:schemeClr>
              </a:solidFill>
              <a:latin typeface="Times New Roman" panose="02020603050405020304"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9D5AEFDF-5FF0-CB69-2EFD-E5B086497134}"/>
              </a:ext>
            </a:extLst>
          </p:cNvPr>
          <p:cNvPicPr>
            <a:picLocks noChangeAspect="1"/>
          </p:cNvPicPr>
          <p:nvPr/>
        </p:nvPicPr>
        <p:blipFill>
          <a:blip r:embed="rId3"/>
          <a:stretch>
            <a:fillRect/>
          </a:stretch>
        </p:blipFill>
        <p:spPr>
          <a:xfrm>
            <a:off x="7120518" y="81280"/>
            <a:ext cx="5071482" cy="6695440"/>
          </a:xfrm>
          <a:prstGeom prst="rect">
            <a:avLst/>
          </a:prstGeom>
        </p:spPr>
      </p:pic>
    </p:spTree>
    <p:extLst>
      <p:ext uri="{BB962C8B-B14F-4D97-AF65-F5344CB8AC3E}">
        <p14:creationId xmlns:p14="http://schemas.microsoft.com/office/powerpoint/2010/main" val="374821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结果</a:t>
            </a:r>
          </a:p>
        </p:txBody>
      </p:sp>
      <p:sp>
        <p:nvSpPr>
          <p:cNvPr id="2" name="文本框 1">
            <a:extLst>
              <a:ext uri="{FF2B5EF4-FFF2-40B4-BE49-F238E27FC236}">
                <a16:creationId xmlns:a16="http://schemas.microsoft.com/office/drawing/2014/main" id="{ABF965C4-62EE-74C9-6B59-CB0F2E1CEC3B}"/>
              </a:ext>
            </a:extLst>
          </p:cNvPr>
          <p:cNvSpPr txBox="1"/>
          <p:nvPr/>
        </p:nvSpPr>
        <p:spPr>
          <a:xfrm>
            <a:off x="-320040" y="1306225"/>
            <a:ext cx="5730240" cy="498663"/>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3.mutant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检测与</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检测之间的联系？</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4FDE8948-077B-638D-0BAD-C36220D3946C}"/>
              </a:ext>
            </a:extLst>
          </p:cNvPr>
          <p:cNvPicPr>
            <a:picLocks noChangeAspect="1"/>
          </p:cNvPicPr>
          <p:nvPr/>
        </p:nvPicPr>
        <p:blipFill>
          <a:blip r:embed="rId3"/>
          <a:stretch>
            <a:fillRect/>
          </a:stretch>
        </p:blipFill>
        <p:spPr>
          <a:xfrm>
            <a:off x="5618479" y="945956"/>
            <a:ext cx="6471921" cy="5302444"/>
          </a:xfrm>
          <a:prstGeom prst="rect">
            <a:avLst/>
          </a:prstGeom>
        </p:spPr>
      </p:pic>
      <p:sp>
        <p:nvSpPr>
          <p:cNvPr id="7" name="文本框 6">
            <a:extLst>
              <a:ext uri="{FF2B5EF4-FFF2-40B4-BE49-F238E27FC236}">
                <a16:creationId xmlns:a16="http://schemas.microsoft.com/office/drawing/2014/main" id="{3378DBAD-5F6A-F6AC-DCE0-59C74E365570}"/>
              </a:ext>
            </a:extLst>
          </p:cNvPr>
          <p:cNvSpPr txBox="1"/>
          <p:nvPr/>
        </p:nvSpPr>
        <p:spPr>
          <a:xfrm>
            <a:off x="568960" y="2828835"/>
            <a:ext cx="4541520" cy="1200329"/>
          </a:xfrm>
          <a:prstGeom prst="rect">
            <a:avLst/>
          </a:prstGeom>
          <a:noFill/>
        </p:spPr>
        <p:txBody>
          <a:bodyPr wrap="square">
            <a:spAutoFit/>
          </a:bodyPr>
          <a:lstStyle/>
          <a:p>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相关系数为正表示两者相关性较强或者中等</a:t>
            </a:r>
            <a:endParaRPr lang="en-US" altLang="zh-CN" sz="1800" b="1" dirty="0">
              <a:solidFill>
                <a:schemeClr val="tx1">
                  <a:lumMod val="50000"/>
                </a:schemeClr>
              </a:solidFill>
              <a:latin typeface="Times New Roman" panose="02020603050405020304" pitchFamily="18" charset="0"/>
              <a:ea typeface="微软雅黑" panose="020B0503020204020204" pitchFamily="34" charset="-122"/>
            </a:endParaRPr>
          </a:p>
          <a:p>
            <a:endParaRPr lang="en-US" altLang="zh-CN" b="1" dirty="0">
              <a:solidFill>
                <a:schemeClr val="tx1">
                  <a:lumMod val="50000"/>
                </a:schemeClr>
              </a:solidFill>
              <a:latin typeface="Times New Roman" panose="02020603050405020304" pitchFamily="18" charset="0"/>
              <a:ea typeface="微软雅黑" panose="020B0503020204020204" pitchFamily="34" charset="-122"/>
            </a:endParaRPr>
          </a:p>
          <a:p>
            <a:r>
              <a:rPr lang="zh-CN" altLang="en-US" b="1" dirty="0">
                <a:solidFill>
                  <a:schemeClr val="tx1">
                    <a:lumMod val="50000"/>
                  </a:schemeClr>
                </a:solidFill>
                <a:latin typeface="Times New Roman" panose="02020603050405020304" pitchFamily="18" charset="0"/>
                <a:ea typeface="微软雅黑" panose="020B0503020204020204" pitchFamily="34" charset="-122"/>
              </a:rPr>
              <a:t>没有与</a:t>
            </a:r>
            <a:r>
              <a:rPr lang="en-US" altLang="zh-CN"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b="1" dirty="0">
                <a:solidFill>
                  <a:schemeClr val="tx1">
                    <a:lumMod val="50000"/>
                  </a:schemeClr>
                </a:solidFill>
                <a:latin typeface="Times New Roman" panose="02020603050405020304" pitchFamily="18" charset="0"/>
                <a:ea typeface="微软雅黑" panose="020B0503020204020204" pitchFamily="34" charset="-122"/>
              </a:rPr>
              <a:t>存在耦合的</a:t>
            </a:r>
            <a:r>
              <a:rPr lang="en-US" altLang="zh-CN" b="1"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b="1" dirty="0">
                <a:solidFill>
                  <a:schemeClr val="tx1">
                    <a:lumMod val="50000"/>
                  </a:schemeClr>
                </a:solidFill>
                <a:latin typeface="Times New Roman" panose="02020603050405020304" pitchFamily="18" charset="0"/>
                <a:ea typeface="微软雅黑" panose="020B0503020204020204" pitchFamily="34" charset="-122"/>
              </a:rPr>
              <a:t>相关系数为负（点）</a:t>
            </a:r>
            <a:endParaRPr lang="zh-CN" altLang="en-US" dirty="0"/>
          </a:p>
        </p:txBody>
      </p:sp>
      <p:sp>
        <p:nvSpPr>
          <p:cNvPr id="9" name="文本框 8">
            <a:extLst>
              <a:ext uri="{FF2B5EF4-FFF2-40B4-BE49-F238E27FC236}">
                <a16:creationId xmlns:a16="http://schemas.microsoft.com/office/drawing/2014/main" id="{1B82202F-0D9D-4354-1315-E3B2D2DEC200}"/>
              </a:ext>
            </a:extLst>
          </p:cNvPr>
          <p:cNvSpPr txBox="1"/>
          <p:nvPr/>
        </p:nvSpPr>
        <p:spPr>
          <a:xfrm>
            <a:off x="210820" y="4735175"/>
            <a:ext cx="5488940" cy="923330"/>
          </a:xfrm>
          <a:prstGeom prst="rect">
            <a:avLst/>
          </a:prstGeom>
          <a:noFill/>
        </p:spPr>
        <p:txBody>
          <a:bodyPr wrap="square">
            <a:spAutoFit/>
          </a:bodyPr>
          <a:lstStyle/>
          <a:p>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突变得分与</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检测率之间</a:t>
            </a:r>
            <a:r>
              <a:rPr lang="zh-CN" altLang="en-US" b="1" dirty="0">
                <a:solidFill>
                  <a:schemeClr val="tx1">
                    <a:lumMod val="50000"/>
                  </a:schemeClr>
                </a:solidFill>
                <a:latin typeface="Times New Roman" panose="02020603050405020304" pitchFamily="18" charset="0"/>
                <a:ea typeface="微软雅黑" panose="020B0503020204020204" pitchFamily="34" charset="-122"/>
              </a:rPr>
              <a:t>存在</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相关性，并且相关系数高于语句覆盖率与</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检测率之间的相关系数</a:t>
            </a:r>
            <a:endParaRPr lang="zh-CN" altLang="en-US" dirty="0"/>
          </a:p>
        </p:txBody>
      </p:sp>
    </p:spTree>
    <p:extLst>
      <p:ext uri="{BB962C8B-B14F-4D97-AF65-F5344CB8AC3E}">
        <p14:creationId xmlns:p14="http://schemas.microsoft.com/office/powerpoint/2010/main" val="330463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结果</a:t>
            </a:r>
          </a:p>
        </p:txBody>
      </p:sp>
      <p:pic>
        <p:nvPicPr>
          <p:cNvPr id="7" name="图片 6">
            <a:extLst>
              <a:ext uri="{FF2B5EF4-FFF2-40B4-BE49-F238E27FC236}">
                <a16:creationId xmlns:a16="http://schemas.microsoft.com/office/drawing/2014/main" id="{B9F26FC2-09D1-BD07-FC15-E278EB939A5B}"/>
              </a:ext>
            </a:extLst>
          </p:cNvPr>
          <p:cNvPicPr>
            <a:picLocks noChangeAspect="1"/>
          </p:cNvPicPr>
          <p:nvPr/>
        </p:nvPicPr>
        <p:blipFill>
          <a:blip r:embed="rId3"/>
          <a:stretch>
            <a:fillRect/>
          </a:stretch>
        </p:blipFill>
        <p:spPr>
          <a:xfrm>
            <a:off x="5740400" y="1016000"/>
            <a:ext cx="6268304" cy="487950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E34DF1D-0EC9-2C72-385D-D8178F84EDD9}"/>
                  </a:ext>
                </a:extLst>
              </p:cNvPr>
              <p:cNvSpPr txBox="1"/>
              <p:nvPr/>
            </p:nvSpPr>
            <p:spPr>
              <a:xfrm>
                <a:off x="386081" y="1927274"/>
                <a:ext cx="4693920" cy="932756"/>
              </a:xfrm>
              <a:prstGeom prst="rect">
                <a:avLst/>
              </a:prstGeom>
              <a:noFill/>
            </p:spPr>
            <p:txBody>
              <a:bodyPr wrap="square" rtlCol="0">
                <a:spAutoFit/>
              </a:bodyPr>
              <a:lstStyle/>
              <a:p>
                <a14:m>
                  <m:oMath xmlns:m="http://schemas.openxmlformats.org/officeDocument/2006/math">
                    <m:sSub>
                      <m:sSubPr>
                        <m:ctrlPr>
                          <a:rPr lang="en-US" altLang="zh-CN" sz="1800" b="0" i="1" smtClean="0">
                            <a:solidFill>
                              <a:srgbClr val="000000"/>
                            </a:solidFill>
                            <a:effectLst/>
                            <a:latin typeface="Cambria Math" panose="02040503050406030204" pitchFamily="18" charset="0"/>
                            <a:ea typeface="微软雅黑" panose="020B0503020204020204" pitchFamily="34" charset="-122"/>
                          </a:rPr>
                        </m:ctrlPr>
                      </m:sSubPr>
                      <m:e>
                        <m:acc>
                          <m:accPr>
                            <m:chr m:val="̂"/>
                            <m:ctrlPr>
                              <a:rPr lang="en-US" altLang="zh-CN" sz="1800" b="0" i="1" smtClean="0">
                                <a:solidFill>
                                  <a:srgbClr val="000000"/>
                                </a:solidFill>
                                <a:effectLst/>
                                <a:latin typeface="Cambria Math" panose="02040503050406030204" pitchFamily="18" charset="0"/>
                              </a:rPr>
                            </m:ctrlPr>
                          </m:accPr>
                          <m:e>
                            <m:r>
                              <a:rPr lang="en-US" altLang="zh-CN" sz="1800" b="0" i="1" smtClean="0">
                                <a:solidFill>
                                  <a:srgbClr val="000000"/>
                                </a:solidFill>
                                <a:effectLst/>
                                <a:latin typeface="Cambria Math" panose="02040503050406030204" pitchFamily="18" charset="0"/>
                              </a:rPr>
                              <m:t>𝐴</m:t>
                            </m:r>
                          </m:e>
                        </m:acc>
                      </m:e>
                      <m:sub>
                        <m:r>
                          <a:rPr lang="en-US" altLang="zh-CN" sz="1800" b="0" i="1" smtClean="0">
                            <a:solidFill>
                              <a:srgbClr val="000000"/>
                            </a:solidFill>
                            <a:effectLst/>
                            <a:latin typeface="Cambria Math" panose="02040503050406030204" pitchFamily="18" charset="0"/>
                            <a:ea typeface="微软雅黑" panose="020B0503020204020204" pitchFamily="34" charset="-122"/>
                          </a:rPr>
                          <m:t>12</m:t>
                        </m:r>
                      </m:sub>
                    </m:sSub>
                    <m:r>
                      <a:rPr lang="en-US" altLang="zh-CN" sz="1800" b="0" i="1" smtClean="0">
                        <a:solidFill>
                          <a:srgbClr val="000000"/>
                        </a:solidFill>
                        <a:effectLst/>
                        <a:latin typeface="Cambria Math" panose="02040503050406030204" pitchFamily="18" charset="0"/>
                        <a:ea typeface="微软雅黑" panose="020B0503020204020204" pitchFamily="34" charset="-122"/>
                      </a:rPr>
                      <m:t> </m:t>
                    </m:r>
                  </m:oMath>
                </a14:m>
                <a:r>
                  <a:rPr lang="zh-CN" altLang="en-US" dirty="0"/>
                  <a:t>：</a:t>
                </a:r>
                <a:r>
                  <a:rPr lang="en-US" altLang="zh-CN" dirty="0"/>
                  <a:t>an estimation of the probability that a test suite with a higher real fault detection rate has a higher mutation score as well</a:t>
                </a:r>
                <a:endParaRPr lang="zh-CN" altLang="en-US" dirty="0"/>
              </a:p>
            </p:txBody>
          </p:sp>
        </mc:Choice>
        <mc:Fallback xmlns="">
          <p:sp>
            <p:nvSpPr>
              <p:cNvPr id="9" name="文本框 8">
                <a:extLst>
                  <a:ext uri="{FF2B5EF4-FFF2-40B4-BE49-F238E27FC236}">
                    <a16:creationId xmlns:a16="http://schemas.microsoft.com/office/drawing/2014/main" id="{2E34DF1D-0EC9-2C72-385D-D8178F84EDD9}"/>
                  </a:ext>
                </a:extLst>
              </p:cNvPr>
              <p:cNvSpPr txBox="1">
                <a:spLocks noRot="1" noChangeAspect="1" noMove="1" noResize="1" noEditPoints="1" noAdjustHandles="1" noChangeArrowheads="1" noChangeShapeType="1" noTextEdit="1"/>
              </p:cNvSpPr>
              <p:nvPr/>
            </p:nvSpPr>
            <p:spPr>
              <a:xfrm>
                <a:off x="386081" y="1927274"/>
                <a:ext cx="4693920" cy="932756"/>
              </a:xfrm>
              <a:prstGeom prst="rect">
                <a:avLst/>
              </a:prstGeom>
              <a:blipFill>
                <a:blip r:embed="rId4"/>
                <a:stretch>
                  <a:fillRect l="-1039" t="-2614" b="-980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1AAE4E9-6790-9096-ED50-CF85B4F62F57}"/>
              </a:ext>
            </a:extLst>
          </p:cNvPr>
          <p:cNvSpPr txBox="1"/>
          <p:nvPr/>
        </p:nvSpPr>
        <p:spPr>
          <a:xfrm>
            <a:off x="386081" y="4086685"/>
            <a:ext cx="5191759" cy="923330"/>
          </a:xfrm>
          <a:prstGeom prst="rect">
            <a:avLst/>
          </a:prstGeom>
          <a:noFill/>
        </p:spPr>
        <p:txBody>
          <a:bodyPr wrap="square" rtlCol="0">
            <a:spAutoFit/>
          </a:bodyPr>
          <a:lstStyle/>
          <a:p>
            <a:r>
              <a:rPr lang="zh-CN" altLang="en-US" dirty="0"/>
              <a:t>结论：</a:t>
            </a:r>
            <a:r>
              <a:rPr lang="zh-CN" altLang="en-US" b="0" i="0" dirty="0">
                <a:solidFill>
                  <a:srgbClr val="000000"/>
                </a:solidFill>
                <a:effectLst/>
                <a:latin typeface="微软雅黑" panose="020B0503020204020204" pitchFamily="34" charset="-122"/>
                <a:ea typeface="微软雅黑" panose="020B0503020204020204" pitchFamily="34" charset="-122"/>
              </a:rPr>
              <a:t>突变检测与实际故障检测呈正相关，与代码覆盖无关。这种相关性比语句覆盖率和实际故障检测之间的相关性更强。</a:t>
            </a:r>
            <a:endParaRPr lang="zh-CN" altLang="en-US" dirty="0"/>
          </a:p>
        </p:txBody>
      </p:sp>
    </p:spTree>
    <p:extLst>
      <p:ext uri="{BB962C8B-B14F-4D97-AF65-F5344CB8AC3E}">
        <p14:creationId xmlns:p14="http://schemas.microsoft.com/office/powerpoint/2010/main" val="227954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C248893B-3287-ACC5-A909-0710A0BF2A21}"/>
              </a:ext>
            </a:extLst>
          </p:cNvPr>
          <p:cNvSpPr txBox="1"/>
          <p:nvPr/>
        </p:nvSpPr>
        <p:spPr>
          <a:xfrm>
            <a:off x="828566" y="2368549"/>
            <a:ext cx="10627360" cy="212090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1800" dirty="0">
                <a:solidFill>
                  <a:srgbClr val="000000"/>
                </a:solidFill>
                <a:latin typeface="微软雅黑" panose="020B0503020204020204" pitchFamily="34" charset="-122"/>
                <a:ea typeface="微软雅黑" panose="020B0503020204020204" pitchFamily="34" charset="-122"/>
              </a:rPr>
              <a:t>73%</a:t>
            </a:r>
            <a:r>
              <a:rPr lang="zh-CN" altLang="en-US" sz="1800" dirty="0">
                <a:solidFill>
                  <a:srgbClr val="000000"/>
                </a:solidFill>
                <a:latin typeface="微软雅黑" panose="020B0503020204020204" pitchFamily="34" charset="-122"/>
                <a:ea typeface="微软雅黑" panose="020B0503020204020204" pitchFamily="34" charset="-122"/>
              </a:rPr>
              <a:t>的实际故障存在耦合效应，但在控制代码覆盖率的情况下，耦合到单个实际故障的突变体数量很少。</a:t>
            </a:r>
            <a:endParaRPr lang="en-US" altLang="zh-CN" sz="18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1800" dirty="0">
                <a:solidFill>
                  <a:srgbClr val="000000"/>
                </a:solidFill>
                <a:latin typeface="微软雅黑" panose="020B0503020204020204" pitchFamily="34" charset="-122"/>
                <a:ea typeface="微软雅黑" panose="020B0503020204020204" pitchFamily="34" charset="-122"/>
              </a:rPr>
              <a:t>27%</a:t>
            </a:r>
            <a:r>
              <a:rPr lang="zh-CN" altLang="en-US" sz="1800" dirty="0">
                <a:solidFill>
                  <a:srgbClr val="000000"/>
                </a:solidFill>
                <a:latin typeface="微软雅黑" panose="020B0503020204020204" pitchFamily="34" charset="-122"/>
                <a:ea typeface="微软雅黑" panose="020B0503020204020204" pitchFamily="34" charset="-122"/>
              </a:rPr>
              <a:t>未与生成的突变体偶联的</a:t>
            </a:r>
            <a:r>
              <a:rPr lang="en-US" altLang="zh-CN" sz="1800" dirty="0">
                <a:solidFill>
                  <a:srgbClr val="000000"/>
                </a:solidFill>
                <a:latin typeface="微软雅黑" panose="020B0503020204020204" pitchFamily="34" charset="-122"/>
                <a:ea typeface="微软雅黑" panose="020B0503020204020204" pitchFamily="34" charset="-122"/>
              </a:rPr>
              <a:t>real fault</a:t>
            </a:r>
            <a:r>
              <a:rPr lang="zh-CN" altLang="en-US" sz="1800" dirty="0">
                <a:solidFill>
                  <a:srgbClr val="000000"/>
                </a:solidFill>
                <a:latin typeface="微软雅黑" panose="020B0503020204020204" pitchFamily="34" charset="-122"/>
                <a:ea typeface="微软雅黑" panose="020B0503020204020204" pitchFamily="34" charset="-122"/>
              </a:rPr>
              <a:t>中，</a:t>
            </a:r>
            <a:r>
              <a:rPr lang="en-US" altLang="zh-CN" sz="1800" dirty="0">
                <a:solidFill>
                  <a:srgbClr val="000000"/>
                </a:solidFill>
                <a:latin typeface="微软雅黑" panose="020B0503020204020204" pitchFamily="34" charset="-122"/>
                <a:ea typeface="微软雅黑" panose="020B0503020204020204" pitchFamily="34" charset="-122"/>
              </a:rPr>
              <a:t>10%</a:t>
            </a:r>
            <a:r>
              <a:rPr lang="zh-CN" altLang="en-US" sz="1800" dirty="0">
                <a:solidFill>
                  <a:srgbClr val="000000"/>
                </a:solidFill>
                <a:latin typeface="微软雅黑" panose="020B0503020204020204" pitchFamily="34" charset="-122"/>
                <a:ea typeface="微软雅黑" panose="020B0503020204020204" pitchFamily="34" charset="-122"/>
              </a:rPr>
              <a:t>通过加强或引入新的突变算子来改进；</a:t>
            </a:r>
            <a:r>
              <a:rPr lang="en-US" altLang="zh-CN" sz="1800" dirty="0">
                <a:solidFill>
                  <a:srgbClr val="000000"/>
                </a:solidFill>
                <a:latin typeface="微软雅黑" panose="020B0503020204020204" pitchFamily="34" charset="-122"/>
                <a:ea typeface="微软雅黑" panose="020B0503020204020204" pitchFamily="34" charset="-122"/>
              </a:rPr>
              <a:t>17%</a:t>
            </a:r>
            <a:r>
              <a:rPr lang="zh-CN" altLang="en-US" sz="1800" dirty="0">
                <a:solidFill>
                  <a:srgbClr val="000000"/>
                </a:solidFill>
                <a:latin typeface="微软雅黑" panose="020B0503020204020204" pitchFamily="34" charset="-122"/>
                <a:ea typeface="微软雅黑" panose="020B0503020204020204" pitchFamily="34" charset="-122"/>
              </a:rPr>
              <a:t>的故障与任何突变体都没有耦合，这揭示了突变分析的根本局限性。</a:t>
            </a:r>
            <a:endParaRPr lang="en-US" altLang="zh-CN" sz="18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b="0" i="0" dirty="0">
                <a:solidFill>
                  <a:srgbClr val="000000"/>
                </a:solidFill>
                <a:effectLst/>
                <a:latin typeface="微软雅黑" panose="020B0503020204020204" pitchFamily="34" charset="-122"/>
                <a:ea typeface="微软雅黑" panose="020B0503020204020204" pitchFamily="34" charset="-122"/>
              </a:rPr>
              <a:t>突变检测和真实故障检测之间存在统计学上显著的相关性</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19" name="标题 1">
            <a:extLst>
              <a:ext uri="{FF2B5EF4-FFF2-40B4-BE49-F238E27FC236}">
                <a16:creationId xmlns:a16="http://schemas.microsoft.com/office/drawing/2014/main" id="{5C1DB554-824E-3B34-643B-7AA9B0E69034}"/>
              </a:ext>
            </a:extLst>
          </p:cNvPr>
          <p:cNvSpPr>
            <a:spLocks noGrp="1"/>
          </p:cNvSpPr>
          <p:nvPr>
            <p:ph type="title"/>
          </p:nvPr>
        </p:nvSpPr>
        <p:spPr>
          <a:xfrm>
            <a:off x="1048520" y="230084"/>
            <a:ext cx="7848600" cy="470535"/>
          </a:xfrm>
        </p:spPr>
        <p:txBody>
          <a:bodyPr/>
          <a:lstStyle/>
          <a:p>
            <a:r>
              <a:rPr lang="zh-CN" altLang="en-US" dirty="0">
                <a:solidFill>
                  <a:schemeClr val="tx1">
                    <a:lumMod val="50000"/>
                  </a:schemeClr>
                </a:solidFill>
              </a:rPr>
              <a:t>总结</a:t>
            </a:r>
          </a:p>
        </p:txBody>
      </p:sp>
      <p:sp>
        <p:nvSpPr>
          <p:cNvPr id="2" name="文本框 1">
            <a:extLst>
              <a:ext uri="{FF2B5EF4-FFF2-40B4-BE49-F238E27FC236}">
                <a16:creationId xmlns:a16="http://schemas.microsoft.com/office/drawing/2014/main" id="{825ED05F-3E77-6D62-9989-C2A541BAD317}"/>
              </a:ext>
            </a:extLst>
          </p:cNvPr>
          <p:cNvSpPr txBox="1"/>
          <p:nvPr/>
        </p:nvSpPr>
        <p:spPr>
          <a:xfrm>
            <a:off x="4729655" y="5215234"/>
            <a:ext cx="2031325" cy="369332"/>
          </a:xfrm>
          <a:prstGeom prst="rect">
            <a:avLst/>
          </a:prstGeom>
          <a:noFill/>
        </p:spPr>
        <p:txBody>
          <a:bodyPr wrap="none" rtlCol="0">
            <a:spAutoFit/>
          </a:bodyPr>
          <a:lstStyle/>
          <a:p>
            <a:r>
              <a:rPr lang="zh-CN" altLang="en-US" dirty="0"/>
              <a:t>可以，但有极限！</a:t>
            </a:r>
          </a:p>
        </p:txBody>
      </p:sp>
    </p:spTree>
    <p:extLst>
      <p:ext uri="{BB962C8B-B14F-4D97-AF65-F5344CB8AC3E}">
        <p14:creationId xmlns:p14="http://schemas.microsoft.com/office/powerpoint/2010/main" val="92577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问题</a:t>
            </a:r>
          </a:p>
        </p:txBody>
      </p:sp>
      <p:sp>
        <p:nvSpPr>
          <p:cNvPr id="4" name="文本框 3">
            <a:extLst>
              <a:ext uri="{FF2B5EF4-FFF2-40B4-BE49-F238E27FC236}">
                <a16:creationId xmlns:a16="http://schemas.microsoft.com/office/drawing/2014/main" id="{D0C3F806-B8A6-83A2-15CE-92945B1FF607}"/>
              </a:ext>
            </a:extLst>
          </p:cNvPr>
          <p:cNvSpPr txBox="1"/>
          <p:nvPr/>
        </p:nvSpPr>
        <p:spPr>
          <a:xfrm>
            <a:off x="2615259" y="1563457"/>
            <a:ext cx="7848600" cy="3269421"/>
          </a:xfrm>
          <a:prstGeom prst="rect">
            <a:avLst/>
          </a:prstGeom>
          <a:noFill/>
        </p:spPr>
        <p:txBody>
          <a:bodyPr wrap="square" rtlCol="0">
            <a:spAutoFit/>
          </a:bodyPr>
          <a:lstStyle/>
          <a:p>
            <a:pPr>
              <a:lnSpc>
                <a:spcPct val="150000"/>
              </a:lnSpc>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从</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3</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个问题入手：</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1.real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是否与简单变异算子生成的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存在耦合？</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1">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2.</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哪种类型的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不与</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存在耦合？</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1">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3.mutant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检测与</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检测之间的联系？</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7610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en-US" altLang="zh-CN" dirty="0">
                <a:solidFill>
                  <a:schemeClr val="tx1">
                    <a:lumMod val="50000"/>
                  </a:schemeClr>
                </a:solidFill>
              </a:rPr>
              <a:t> </a:t>
            </a:r>
            <a:r>
              <a:rPr lang="zh-CN" altLang="en-US" dirty="0">
                <a:solidFill>
                  <a:schemeClr val="tx1">
                    <a:lumMod val="50000"/>
                  </a:schemeClr>
                </a:solidFill>
              </a:rPr>
              <a:t>方法论</a:t>
            </a:r>
          </a:p>
        </p:txBody>
      </p:sp>
      <p:sp>
        <p:nvSpPr>
          <p:cNvPr id="11" name="文本框 10">
            <a:extLst>
              <a:ext uri="{FF2B5EF4-FFF2-40B4-BE49-F238E27FC236}">
                <a16:creationId xmlns:a16="http://schemas.microsoft.com/office/drawing/2014/main" id="{C39166E2-0E5B-F070-3D75-3CB576E1A67A}"/>
              </a:ext>
            </a:extLst>
          </p:cNvPr>
          <p:cNvSpPr txBox="1"/>
          <p:nvPr/>
        </p:nvSpPr>
        <p:spPr>
          <a:xfrm>
            <a:off x="751436" y="1442488"/>
            <a:ext cx="10689127" cy="4192751"/>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通过开发人员编写的测试套件和自动生成的测试套件来对真实故障进行研究，以探究</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是否是</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的一个有效替换。</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主要步骤如下：</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1">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2">
              <a:lnSpc>
                <a:spcPct val="150000"/>
              </a:lnSpc>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1.</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定位并隔离</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 </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（丢弃不可重现和非孤立的，以获取更好的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2">
              <a:lnSpc>
                <a:spcPct val="150000"/>
              </a:lnSpc>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2.</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获得开发人员编写的测试套件（</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和</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fixed</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版本）</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2">
              <a:lnSpc>
                <a:spcPct val="150000"/>
              </a:lnSpc>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3.</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为</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fixed</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版本的故障自动生成测试套件</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2">
              <a:lnSpc>
                <a:spcPct val="150000"/>
              </a:lnSpc>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4.</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生成</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并执行变异分析</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lvl="2">
              <a:lnSpc>
                <a:spcPct val="150000"/>
              </a:lnSpc>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5.</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使用</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 </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、测试套件进行实验，回答问题</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71348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ED0C2-46EF-0319-37B8-2277D26A91B1}"/>
              </a:ext>
            </a:extLst>
          </p:cNvPr>
          <p:cNvSpPr>
            <a:spLocks noGrp="1"/>
          </p:cNvSpPr>
          <p:nvPr>
            <p:ph type="title"/>
          </p:nvPr>
        </p:nvSpPr>
        <p:spPr/>
        <p:txBody>
          <a:bodyPr/>
          <a:lstStyle/>
          <a:p>
            <a:r>
              <a:rPr lang="en-US" altLang="zh-CN" dirty="0">
                <a:solidFill>
                  <a:schemeClr val="tx1">
                    <a:lumMod val="50000"/>
                  </a:schemeClr>
                </a:solidFill>
              </a:rPr>
              <a:t>Subject Programs</a:t>
            </a:r>
            <a:r>
              <a:rPr lang="zh-CN" altLang="en-US" dirty="0">
                <a:solidFill>
                  <a:schemeClr val="tx1">
                    <a:lumMod val="50000"/>
                  </a:schemeClr>
                </a:solidFill>
              </a:rPr>
              <a:t>（</a:t>
            </a:r>
            <a:r>
              <a:rPr lang="en-US" altLang="zh-CN" dirty="0">
                <a:solidFill>
                  <a:schemeClr val="tx1">
                    <a:lumMod val="50000"/>
                  </a:schemeClr>
                </a:solidFill>
              </a:rPr>
              <a:t>defects4j)</a:t>
            </a:r>
          </a:p>
        </p:txBody>
      </p:sp>
      <p:pic>
        <p:nvPicPr>
          <p:cNvPr id="4" name="图片 3">
            <a:extLst>
              <a:ext uri="{FF2B5EF4-FFF2-40B4-BE49-F238E27FC236}">
                <a16:creationId xmlns:a16="http://schemas.microsoft.com/office/drawing/2014/main" id="{40A74776-7720-14B1-40B1-F691EFD73796}"/>
              </a:ext>
            </a:extLst>
          </p:cNvPr>
          <p:cNvPicPr>
            <a:picLocks noChangeAspect="1"/>
          </p:cNvPicPr>
          <p:nvPr/>
        </p:nvPicPr>
        <p:blipFill>
          <a:blip r:embed="rId3"/>
          <a:stretch>
            <a:fillRect/>
          </a:stretch>
        </p:blipFill>
        <p:spPr>
          <a:xfrm>
            <a:off x="5561137" y="1188720"/>
            <a:ext cx="6488623" cy="4907280"/>
          </a:xfrm>
          <a:prstGeom prst="rect">
            <a:avLst/>
          </a:prstGeom>
        </p:spPr>
      </p:pic>
      <p:sp>
        <p:nvSpPr>
          <p:cNvPr id="7" name="文本框 6">
            <a:extLst>
              <a:ext uri="{FF2B5EF4-FFF2-40B4-BE49-F238E27FC236}">
                <a16:creationId xmlns:a16="http://schemas.microsoft.com/office/drawing/2014/main" id="{FF8C98B5-B74B-6C47-F6DD-8AFF31AD3731}"/>
              </a:ext>
            </a:extLst>
          </p:cNvPr>
          <p:cNvSpPr txBox="1"/>
          <p:nvPr/>
        </p:nvSpPr>
        <p:spPr>
          <a:xfrm>
            <a:off x="142240" y="1675217"/>
            <a:ext cx="5232400" cy="2806987"/>
          </a:xfrm>
          <a:prstGeom prst="rect">
            <a:avLst/>
          </a:prstGeom>
          <a:noFill/>
        </p:spPr>
        <p:txBody>
          <a:bodyPr wrap="square">
            <a:spAutoFit/>
          </a:bodyPr>
          <a:lstStyle/>
          <a:p>
            <a:pPr>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每个项目都有多个</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real fault</a:t>
            </a:r>
          </a:p>
          <a:p>
            <a:pPr marL="800100" lvl="1" indent="-342900">
              <a:lnSpc>
                <a:spcPct val="150000"/>
              </a:lnSpc>
              <a:buFont typeface="Wingdings" panose="05000000000000000000" pitchFamily="2" charset="2"/>
              <a:buChar char="Ø"/>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都提供了带有故障的版本和修复了故障的版本</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对于每一个</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，无论是修复版本还是为修复版本，都有相应的测试套件</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415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en-US" altLang="zh-CN" kern="0" dirty="0">
                <a:solidFill>
                  <a:schemeClr val="tx1">
                    <a:lumMod val="50000"/>
                  </a:schemeClr>
                </a:solidFill>
              </a:rPr>
              <a:t>fault</a:t>
            </a:r>
            <a:endParaRPr lang="zh-CN" altLang="en-US" kern="0" dirty="0">
              <a:solidFill>
                <a:schemeClr val="tx1">
                  <a:lumMod val="50000"/>
                </a:schemeClr>
              </a:solidFill>
            </a:endParaRPr>
          </a:p>
        </p:txBody>
      </p:sp>
      <p:sp>
        <p:nvSpPr>
          <p:cNvPr id="4" name="文本框 3">
            <a:extLst>
              <a:ext uri="{FF2B5EF4-FFF2-40B4-BE49-F238E27FC236}">
                <a16:creationId xmlns:a16="http://schemas.microsoft.com/office/drawing/2014/main" id="{2C20AA29-963E-5413-86C5-C6ACF4EC4F18}"/>
              </a:ext>
            </a:extLst>
          </p:cNvPr>
          <p:cNvSpPr txBox="1"/>
          <p:nvPr/>
        </p:nvSpPr>
        <p:spPr>
          <a:xfrm>
            <a:off x="952300" y="4084321"/>
            <a:ext cx="10894260" cy="18836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tx1">
                    <a:lumMod val="50000"/>
                  </a:schemeClr>
                </a:solidFill>
                <a:latin typeface="Times New Roman" panose="02020603050405020304" pitchFamily="18" charset="0"/>
                <a:ea typeface="微软雅黑" panose="020B0503020204020204" pitchFamily="34" charset="-122"/>
              </a:rPr>
              <a:t>对于每一个</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都有一个未修复版本</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Vbug</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和修复版本</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Vfix</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去掉其中的</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Non-reproducible</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的和</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Non-isolated</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的，得到用于实验的</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vision pair  &lt;V1,V2&gt;,</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给</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357</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对。</a:t>
            </a:r>
            <a:endParaRPr lang="en-US" altLang="zh-CN" sz="2000" dirty="0">
              <a:solidFill>
                <a:schemeClr val="tx1">
                  <a:lumMod val="50000"/>
                </a:schemeClr>
              </a:solidFill>
              <a:latin typeface="Times New Roman" panose="02020603050405020304" pitchFamily="18" charset="0"/>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a:solidFill>
                  <a:schemeClr val="tx1">
                    <a:lumMod val="50000"/>
                  </a:schemeClr>
                </a:solidFill>
                <a:latin typeface="Times New Roman" panose="02020603050405020304" pitchFamily="18" charset="0"/>
                <a:ea typeface="微软雅黑" panose="020B0503020204020204" pitchFamily="34" charset="-122"/>
              </a:rPr>
              <a:t>Reproducible:</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一个</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fault</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是</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Reproducible</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的，如果它的</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Tfix</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存在</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test</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可以通过</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Vfix</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而不能通过</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Vbug</a:t>
            </a:r>
            <a:endParaRPr lang="en-US" altLang="zh-CN" sz="2000" dirty="0">
              <a:solidFill>
                <a:schemeClr val="tx1">
                  <a:lumMod val="50000"/>
                </a:schemeClr>
              </a:solidFill>
              <a:latin typeface="Times New Roman" panose="02020603050405020304" pitchFamily="18" charset="0"/>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Isolate:Vfix</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和</a:t>
            </a:r>
            <a:r>
              <a:rPr lang="en-US" altLang="zh-CN" sz="2000" dirty="0" err="1">
                <a:solidFill>
                  <a:schemeClr val="tx1">
                    <a:lumMod val="50000"/>
                  </a:schemeClr>
                </a:solidFill>
                <a:latin typeface="Times New Roman" panose="02020603050405020304" pitchFamily="18" charset="0"/>
                <a:ea typeface="微软雅黑" panose="020B0503020204020204" pitchFamily="34" charset="-122"/>
              </a:rPr>
              <a:t>Vbug</a:t>
            </a:r>
            <a:r>
              <a:rPr lang="zh-CN" altLang="en-US" sz="2000" dirty="0">
                <a:solidFill>
                  <a:schemeClr val="tx1">
                    <a:lumMod val="50000"/>
                  </a:schemeClr>
                </a:solidFill>
                <a:latin typeface="Times New Roman" panose="02020603050405020304" pitchFamily="18" charset="0"/>
                <a:ea typeface="微软雅黑" panose="020B0503020204020204" pitchFamily="34" charset="-122"/>
              </a:rPr>
              <a:t>之间的区别仅存在</a:t>
            </a:r>
            <a:r>
              <a:rPr lang="en-US" altLang="zh-CN" sz="2000" dirty="0">
                <a:solidFill>
                  <a:schemeClr val="tx1">
                    <a:lumMod val="50000"/>
                  </a:schemeClr>
                </a:solidFill>
                <a:latin typeface="Times New Roman" panose="02020603050405020304" pitchFamily="18" charset="0"/>
                <a:ea typeface="微软雅黑" panose="020B0503020204020204" pitchFamily="34" charset="-122"/>
              </a:rPr>
              <a:t>bug fix</a:t>
            </a:r>
          </a:p>
        </p:txBody>
      </p:sp>
      <p:pic>
        <p:nvPicPr>
          <p:cNvPr id="3" name="图片 2">
            <a:extLst>
              <a:ext uri="{FF2B5EF4-FFF2-40B4-BE49-F238E27FC236}">
                <a16:creationId xmlns:a16="http://schemas.microsoft.com/office/drawing/2014/main" id="{0622DBA7-F269-FA05-16A9-90AB4C02C85C}"/>
              </a:ext>
            </a:extLst>
          </p:cNvPr>
          <p:cNvPicPr>
            <a:picLocks noChangeAspect="1"/>
          </p:cNvPicPr>
          <p:nvPr/>
        </p:nvPicPr>
        <p:blipFill>
          <a:blip r:embed="rId3"/>
          <a:stretch>
            <a:fillRect/>
          </a:stretch>
        </p:blipFill>
        <p:spPr>
          <a:xfrm>
            <a:off x="4781359" y="1615378"/>
            <a:ext cx="6221921" cy="1813622"/>
          </a:xfrm>
          <a:prstGeom prst="rect">
            <a:avLst/>
          </a:prstGeom>
        </p:spPr>
      </p:pic>
      <p:sp>
        <p:nvSpPr>
          <p:cNvPr id="6" name="文本框 5">
            <a:extLst>
              <a:ext uri="{FF2B5EF4-FFF2-40B4-BE49-F238E27FC236}">
                <a16:creationId xmlns:a16="http://schemas.microsoft.com/office/drawing/2014/main" id="{DF4AF127-DA95-8B0C-2DA2-8C200E5A08A7}"/>
              </a:ext>
            </a:extLst>
          </p:cNvPr>
          <p:cNvSpPr txBox="1"/>
          <p:nvPr/>
        </p:nvSpPr>
        <p:spPr>
          <a:xfrm>
            <a:off x="0" y="1219809"/>
            <a:ext cx="4988560" cy="2345322"/>
          </a:xfrm>
          <a:prstGeom prst="rect">
            <a:avLst/>
          </a:prstGeom>
          <a:noFill/>
        </p:spPr>
        <p:txBody>
          <a:bodyPr wrap="square">
            <a:spAutoFit/>
          </a:bodyPr>
          <a:lstStyle/>
          <a:p>
            <a:pPr>
              <a:lnSpc>
                <a:spcPct val="150000"/>
              </a:lnSpc>
            </a:pP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err="1">
                <a:solidFill>
                  <a:schemeClr val="tx1">
                    <a:lumMod val="50000"/>
                  </a:schemeClr>
                </a:solidFill>
                <a:latin typeface="Times New Roman" panose="02020603050405020304" pitchFamily="18" charset="0"/>
                <a:ea typeface="微软雅黑" panose="020B0503020204020204" pitchFamily="34" charset="-122"/>
              </a:rPr>
              <a:t>Vbug</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带</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bug</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版本</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err="1">
                <a:solidFill>
                  <a:schemeClr val="tx1">
                    <a:lumMod val="50000"/>
                  </a:schemeClr>
                </a:solidFill>
                <a:latin typeface="Times New Roman" panose="02020603050405020304" pitchFamily="18" charset="0"/>
                <a:ea typeface="微软雅黑" panose="020B0503020204020204" pitchFamily="34" charset="-122"/>
              </a:rPr>
              <a:t>Vfix</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已修复版本</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err="1">
                <a:solidFill>
                  <a:schemeClr val="tx1">
                    <a:lumMod val="50000"/>
                  </a:schemeClr>
                </a:solidFill>
                <a:latin typeface="Times New Roman" panose="02020603050405020304" pitchFamily="18" charset="0"/>
                <a:ea typeface="微软雅黑" panose="020B0503020204020204" pitchFamily="34" charset="-122"/>
              </a:rPr>
              <a:t>Tfix</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已修复版本的测试套件</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err="1">
                <a:solidFill>
                  <a:schemeClr val="tx1">
                    <a:lumMod val="50000"/>
                  </a:schemeClr>
                </a:solidFill>
                <a:latin typeface="Times New Roman" panose="02020603050405020304" pitchFamily="18" charset="0"/>
                <a:ea typeface="微软雅黑" panose="020B0503020204020204" pitchFamily="34" charset="-122"/>
              </a:rPr>
              <a:t>Tbug</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带</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bug</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版本的测试套件</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7628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开发人员编写的测试套件</a:t>
            </a:r>
          </a:p>
        </p:txBody>
      </p:sp>
      <p:sp>
        <p:nvSpPr>
          <p:cNvPr id="4" name="文本框 3">
            <a:extLst>
              <a:ext uri="{FF2B5EF4-FFF2-40B4-BE49-F238E27FC236}">
                <a16:creationId xmlns:a16="http://schemas.microsoft.com/office/drawing/2014/main" id="{2C20AA29-963E-5413-86C5-C6ACF4EC4F18}"/>
              </a:ext>
            </a:extLst>
          </p:cNvPr>
          <p:cNvSpPr txBox="1"/>
          <p:nvPr/>
        </p:nvSpPr>
        <p:spPr>
          <a:xfrm>
            <a:off x="197220" y="2053291"/>
            <a:ext cx="5685422"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0" i="0" dirty="0">
                <a:solidFill>
                  <a:srgbClr val="000000"/>
                </a:solidFill>
                <a:effectLst/>
                <a:latin typeface="微软雅黑" panose="020B0503020204020204" pitchFamily="34" charset="-122"/>
                <a:ea typeface="微软雅黑" panose="020B0503020204020204" pitchFamily="34" charset="-122"/>
              </a:rPr>
              <a:t>基于</a:t>
            </a:r>
            <a:r>
              <a:rPr lang="en-US" altLang="zh-CN" sz="2000" b="0" i="0" dirty="0" err="1">
                <a:solidFill>
                  <a:srgbClr val="000000"/>
                </a:solidFill>
                <a:effectLst/>
                <a:latin typeface="微软雅黑" panose="020B0503020204020204" pitchFamily="34" charset="-122"/>
                <a:ea typeface="微软雅黑" panose="020B0503020204020204" pitchFamily="34" charset="-122"/>
              </a:rPr>
              <a:t>Tbug</a:t>
            </a:r>
            <a:r>
              <a:rPr lang="zh-CN" altLang="en-US" sz="2000" b="0" i="0" dirty="0">
                <a:solidFill>
                  <a:srgbClr val="000000"/>
                </a:solidFill>
                <a:effectLst/>
                <a:latin typeface="微软雅黑" panose="020B0503020204020204" pitchFamily="34" charset="-122"/>
                <a:ea typeface="微软雅黑" panose="020B0503020204020204" pitchFamily="34" charset="-122"/>
              </a:rPr>
              <a:t>和</a:t>
            </a:r>
            <a:r>
              <a:rPr lang="en-US" altLang="zh-CN" sz="2000" b="0" i="0" dirty="0" err="1">
                <a:solidFill>
                  <a:srgbClr val="000000"/>
                </a:solidFill>
                <a:effectLst/>
                <a:latin typeface="微软雅黑" panose="020B0503020204020204" pitchFamily="34" charset="-122"/>
                <a:ea typeface="微软雅黑" panose="020B0503020204020204" pitchFamily="34" charset="-122"/>
              </a:rPr>
              <a:t>Tfix</a:t>
            </a:r>
            <a:r>
              <a:rPr lang="zh-CN" altLang="en-US" sz="2000" b="0" i="0" dirty="0">
                <a:solidFill>
                  <a:srgbClr val="000000"/>
                </a:solidFill>
                <a:effectLst/>
                <a:latin typeface="微软雅黑" panose="020B0503020204020204" pitchFamily="34" charset="-122"/>
                <a:ea typeface="微软雅黑" panose="020B0503020204020204" pitchFamily="34" charset="-122"/>
              </a:rPr>
              <a:t>创建了测试套件</a:t>
            </a:r>
            <a:r>
              <a:rPr lang="en-US" altLang="zh-CN" sz="2000" b="0" i="0" dirty="0" err="1">
                <a:solidFill>
                  <a:srgbClr val="000000"/>
                </a:solidFill>
                <a:effectLst/>
                <a:latin typeface="微软雅黑" panose="020B0503020204020204" pitchFamily="34" charset="-122"/>
                <a:ea typeface="微软雅黑" panose="020B0503020204020204" pitchFamily="34" charset="-122"/>
              </a:rPr>
              <a:t>Tpass</a:t>
            </a:r>
            <a:r>
              <a:rPr lang="zh-CN" altLang="en-US" sz="2000" b="0" i="0" dirty="0">
                <a:solidFill>
                  <a:srgbClr val="000000"/>
                </a:solidFill>
                <a:effectLst/>
                <a:latin typeface="微软雅黑" panose="020B0503020204020204" pitchFamily="34" charset="-122"/>
                <a:ea typeface="微软雅黑" panose="020B0503020204020204" pitchFamily="34" charset="-122"/>
              </a:rPr>
              <a:t>和</a:t>
            </a:r>
            <a:r>
              <a:rPr lang="en-US" altLang="zh-CN" sz="2000" b="0" i="0" dirty="0" err="1">
                <a:solidFill>
                  <a:srgbClr val="000000"/>
                </a:solidFill>
                <a:effectLst/>
                <a:latin typeface="微软雅黑" panose="020B0503020204020204" pitchFamily="34" charset="-122"/>
                <a:ea typeface="微软雅黑" panose="020B0503020204020204" pitchFamily="34" charset="-122"/>
              </a:rPr>
              <a:t>Tfail</a:t>
            </a:r>
            <a:r>
              <a:rPr lang="zh-CN" altLang="en-US" sz="2000" b="0" i="0" dirty="0">
                <a:solidFill>
                  <a:srgbClr val="000000"/>
                </a:solidFill>
                <a:effectLst/>
                <a:latin typeface="微软雅黑" panose="020B0503020204020204" pitchFamily="34" charset="-122"/>
                <a:ea typeface="微软雅黑" panose="020B0503020204020204" pitchFamily="34" charset="-122"/>
              </a:rPr>
              <a:t>。</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0" i="0" dirty="0" err="1">
                <a:solidFill>
                  <a:srgbClr val="000000"/>
                </a:solidFill>
                <a:effectLst/>
                <a:latin typeface="微软雅黑" panose="020B0503020204020204" pitchFamily="34" charset="-122"/>
                <a:ea typeface="微软雅黑" panose="020B0503020204020204" pitchFamily="34" charset="-122"/>
              </a:rPr>
              <a:t>Tpass</a:t>
            </a:r>
            <a:r>
              <a:rPr lang="zh-CN" altLang="en-US" sz="2000" b="0" i="0" dirty="0">
                <a:solidFill>
                  <a:srgbClr val="000000"/>
                </a:solidFill>
                <a:effectLst/>
                <a:latin typeface="微软雅黑" panose="020B0503020204020204" pitchFamily="34" charset="-122"/>
                <a:ea typeface="微软雅黑" panose="020B0503020204020204" pitchFamily="34" charset="-122"/>
              </a:rPr>
              <a:t>和</a:t>
            </a:r>
            <a:r>
              <a:rPr lang="en-US" altLang="zh-CN" sz="2000" b="0" i="0" dirty="0" err="1">
                <a:solidFill>
                  <a:srgbClr val="000000"/>
                </a:solidFill>
                <a:effectLst/>
                <a:latin typeface="微软雅黑" panose="020B0503020204020204" pitchFamily="34" charset="-122"/>
                <a:ea typeface="微软雅黑" panose="020B0503020204020204" pitchFamily="34" charset="-122"/>
              </a:rPr>
              <a:t>Tfail</a:t>
            </a:r>
            <a:r>
              <a:rPr lang="zh-CN" altLang="en-US" sz="2000" b="0" i="0" dirty="0">
                <a:solidFill>
                  <a:srgbClr val="000000"/>
                </a:solidFill>
                <a:effectLst/>
                <a:latin typeface="微软雅黑" panose="020B0503020204020204" pitchFamily="34" charset="-122"/>
                <a:ea typeface="微软雅黑" panose="020B0503020204020204" pitchFamily="34" charset="-122"/>
              </a:rPr>
              <a:t>仅相差一个测试，</a:t>
            </a:r>
            <a:r>
              <a:rPr lang="en-US" altLang="zh-CN" sz="2000" b="0" i="0" dirty="0" err="1">
                <a:solidFill>
                  <a:srgbClr val="000000"/>
                </a:solidFill>
                <a:effectLst/>
                <a:latin typeface="微软雅黑" panose="020B0503020204020204" pitchFamily="34" charset="-122"/>
                <a:ea typeface="微软雅黑" panose="020B0503020204020204" pitchFamily="34" charset="-122"/>
              </a:rPr>
              <a:t>Tpass</a:t>
            </a:r>
            <a:r>
              <a:rPr lang="zh-CN" altLang="en-US" sz="2000" b="0" i="0" dirty="0">
                <a:solidFill>
                  <a:srgbClr val="000000"/>
                </a:solidFill>
                <a:effectLst/>
                <a:latin typeface="微软雅黑" panose="020B0503020204020204" pitchFamily="34" charset="-122"/>
                <a:ea typeface="微软雅黑" panose="020B0503020204020204" pitchFamily="34" charset="-122"/>
              </a:rPr>
              <a:t>在</a:t>
            </a:r>
            <a:r>
              <a:rPr lang="en-US" altLang="zh-CN" sz="2000" b="0" i="0" dirty="0">
                <a:solidFill>
                  <a:srgbClr val="000000"/>
                </a:solidFill>
                <a:effectLst/>
                <a:latin typeface="微软雅黑" panose="020B0503020204020204" pitchFamily="34" charset="-122"/>
                <a:ea typeface="微软雅黑" panose="020B0503020204020204" pitchFamily="34" charset="-122"/>
              </a:rPr>
              <a:t>V1</a:t>
            </a:r>
            <a:r>
              <a:rPr lang="zh-CN" altLang="en-US" sz="2000" b="0" i="0" dirty="0">
                <a:solidFill>
                  <a:srgbClr val="000000"/>
                </a:solidFill>
                <a:effectLst/>
                <a:latin typeface="微软雅黑" panose="020B0503020204020204" pitchFamily="34" charset="-122"/>
                <a:ea typeface="微软雅黑" panose="020B0503020204020204" pitchFamily="34" charset="-122"/>
              </a:rPr>
              <a:t>上通过，</a:t>
            </a:r>
            <a:r>
              <a:rPr lang="en-US" altLang="zh-CN" sz="2000" b="0" i="0" dirty="0" err="1">
                <a:solidFill>
                  <a:srgbClr val="000000"/>
                </a:solidFill>
                <a:effectLst/>
                <a:latin typeface="微软雅黑" panose="020B0503020204020204" pitchFamily="34" charset="-122"/>
                <a:ea typeface="微软雅黑" panose="020B0503020204020204" pitchFamily="34" charset="-122"/>
              </a:rPr>
              <a:t>Tfail</a:t>
            </a:r>
            <a:r>
              <a:rPr lang="zh-CN" altLang="en-US" sz="2000" b="0" i="0" dirty="0">
                <a:solidFill>
                  <a:srgbClr val="000000"/>
                </a:solidFill>
                <a:effectLst/>
                <a:latin typeface="微软雅黑" panose="020B0503020204020204" pitchFamily="34" charset="-122"/>
                <a:ea typeface="微软雅黑" panose="020B0503020204020204" pitchFamily="34" charset="-122"/>
              </a:rPr>
              <a:t>在</a:t>
            </a:r>
            <a:r>
              <a:rPr lang="en-US" altLang="zh-CN" sz="2000" b="0" i="0" dirty="0">
                <a:solidFill>
                  <a:srgbClr val="000000"/>
                </a:solidFill>
                <a:effectLst/>
                <a:latin typeface="微软雅黑" panose="020B0503020204020204" pitchFamily="34" charset="-122"/>
                <a:ea typeface="微软雅黑" panose="020B0503020204020204" pitchFamily="34" charset="-122"/>
              </a:rPr>
              <a:t>V1</a:t>
            </a:r>
            <a:r>
              <a:rPr lang="zh-CN" altLang="en-US" sz="2000" b="0" i="0" dirty="0">
                <a:solidFill>
                  <a:srgbClr val="000000"/>
                </a:solidFill>
                <a:effectLst/>
                <a:latin typeface="微软雅黑" panose="020B0503020204020204" pitchFamily="34" charset="-122"/>
                <a:ea typeface="微软雅黑" panose="020B0503020204020204" pitchFamily="34" charset="-122"/>
              </a:rPr>
              <a:t>上因</a:t>
            </a:r>
            <a:r>
              <a:rPr lang="en-US" altLang="zh-CN" sz="2000" dirty="0">
                <a:solidFill>
                  <a:srgbClr val="000000"/>
                </a:solidFill>
                <a:latin typeface="微软雅黑" panose="020B0503020204020204" pitchFamily="34" charset="-122"/>
                <a:ea typeface="微软雅黑" panose="020B0503020204020204" pitchFamily="34" charset="-122"/>
              </a:rPr>
              <a:t>real</a:t>
            </a:r>
            <a:r>
              <a:rPr lang="zh-CN" altLang="en-US" sz="2000" dirty="0">
                <a:solidFill>
                  <a:srgbClr val="000000"/>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fault</a:t>
            </a:r>
            <a:r>
              <a:rPr lang="zh-CN" altLang="en-US" sz="2000" b="0" i="0" dirty="0">
                <a:solidFill>
                  <a:srgbClr val="000000"/>
                </a:solidFill>
                <a:effectLst/>
                <a:latin typeface="微软雅黑" panose="020B0503020204020204" pitchFamily="34" charset="-122"/>
                <a:ea typeface="微软雅黑" panose="020B0503020204020204" pitchFamily="34" charset="-122"/>
              </a:rPr>
              <a:t>而失败。</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0" i="0" dirty="0">
                <a:solidFill>
                  <a:srgbClr val="000000"/>
                </a:solidFill>
                <a:effectLst/>
                <a:latin typeface="微软雅黑" panose="020B0503020204020204" pitchFamily="34" charset="-122"/>
                <a:ea typeface="微软雅黑" panose="020B0503020204020204" pitchFamily="34" charset="-122"/>
              </a:rPr>
              <a:t>每一个</a:t>
            </a:r>
            <a:r>
              <a:rPr lang="en-US" altLang="zh-CN" sz="2000" b="0" i="0" dirty="0">
                <a:solidFill>
                  <a:srgbClr val="000000"/>
                </a:solidFill>
                <a:effectLst/>
                <a:latin typeface="微软雅黑" panose="020B0503020204020204" pitchFamily="34" charset="-122"/>
                <a:ea typeface="微软雅黑" panose="020B0503020204020204" pitchFamily="34" charset="-122"/>
              </a:rPr>
              <a:t>fault</a:t>
            </a:r>
            <a:r>
              <a:rPr lang="zh-CN" altLang="en-US" sz="2000" dirty="0">
                <a:solidFill>
                  <a:srgbClr val="000000"/>
                </a:solidFill>
                <a:latin typeface="微软雅黑" panose="020B0503020204020204" pitchFamily="34" charset="-122"/>
                <a:ea typeface="微软雅黑" panose="020B0503020204020204" pitchFamily="34" charset="-122"/>
              </a:rPr>
              <a:t>都生成</a:t>
            </a:r>
            <a:r>
              <a:rPr lang="en-US" altLang="zh-CN" sz="2000" dirty="0">
                <a:solidFill>
                  <a:srgbClr val="000000"/>
                </a:solidFill>
                <a:latin typeface="微软雅黑" panose="020B0503020204020204" pitchFamily="34" charset="-122"/>
                <a:ea typeface="微软雅黑" panose="020B0503020204020204" pitchFamily="34" charset="-122"/>
              </a:rPr>
              <a:t>m</a:t>
            </a:r>
            <a:r>
              <a:rPr lang="zh-CN" altLang="en-US" sz="2000" dirty="0">
                <a:solidFill>
                  <a:srgbClr val="000000"/>
                </a:solidFill>
                <a:latin typeface="微软雅黑" panose="020B0503020204020204" pitchFamily="34" charset="-122"/>
                <a:ea typeface="微软雅黑" panose="020B0503020204020204" pitchFamily="34" charset="-122"/>
              </a:rPr>
              <a:t>对</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C2C37C9-5983-C456-0ADB-A1D312E99BDD}"/>
              </a:ext>
            </a:extLst>
          </p:cNvPr>
          <p:cNvPicPr>
            <a:picLocks noChangeAspect="1"/>
          </p:cNvPicPr>
          <p:nvPr/>
        </p:nvPicPr>
        <p:blipFill>
          <a:blip r:embed="rId3"/>
          <a:stretch>
            <a:fillRect/>
          </a:stretch>
        </p:blipFill>
        <p:spPr>
          <a:xfrm>
            <a:off x="6245363" y="1005841"/>
            <a:ext cx="5913117" cy="5303520"/>
          </a:xfrm>
          <a:prstGeom prst="rect">
            <a:avLst/>
          </a:prstGeom>
        </p:spPr>
      </p:pic>
      <p:pic>
        <p:nvPicPr>
          <p:cNvPr id="7" name="图片 6">
            <a:extLst>
              <a:ext uri="{FF2B5EF4-FFF2-40B4-BE49-F238E27FC236}">
                <a16:creationId xmlns:a16="http://schemas.microsoft.com/office/drawing/2014/main" id="{25A8361E-608E-969A-9251-54C95BE860C5}"/>
              </a:ext>
            </a:extLst>
          </p:cNvPr>
          <p:cNvPicPr>
            <a:picLocks noChangeAspect="1"/>
          </p:cNvPicPr>
          <p:nvPr/>
        </p:nvPicPr>
        <p:blipFill>
          <a:blip r:embed="rId4"/>
          <a:stretch>
            <a:fillRect/>
          </a:stretch>
        </p:blipFill>
        <p:spPr>
          <a:xfrm>
            <a:off x="3248628" y="4419600"/>
            <a:ext cx="1120172" cy="441639"/>
          </a:xfrm>
          <a:prstGeom prst="rect">
            <a:avLst/>
          </a:prstGeom>
        </p:spPr>
      </p:pic>
    </p:spTree>
    <p:extLst>
      <p:ext uri="{BB962C8B-B14F-4D97-AF65-F5344CB8AC3E}">
        <p14:creationId xmlns:p14="http://schemas.microsoft.com/office/powerpoint/2010/main" val="96355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D58C5-D069-A8EE-8AD5-23F499B7449F}"/>
              </a:ext>
            </a:extLst>
          </p:cNvPr>
          <p:cNvSpPr>
            <a:spLocks noGrp="1"/>
          </p:cNvSpPr>
          <p:nvPr>
            <p:ph type="title"/>
          </p:nvPr>
        </p:nvSpPr>
        <p:spPr/>
        <p:txBody>
          <a:bodyPr/>
          <a:lstStyle/>
          <a:p>
            <a:r>
              <a:rPr lang="zh-CN" altLang="en-US" dirty="0">
                <a:solidFill>
                  <a:schemeClr val="tx1">
                    <a:lumMod val="50000"/>
                  </a:schemeClr>
                </a:solidFill>
              </a:rPr>
              <a:t>自动生成的测试套件</a:t>
            </a:r>
            <a:endParaRPr lang="zh-CN" altLang="en-US" dirty="0"/>
          </a:p>
        </p:txBody>
      </p:sp>
      <p:pic>
        <p:nvPicPr>
          <p:cNvPr id="4" name="图片 3">
            <a:extLst>
              <a:ext uri="{FF2B5EF4-FFF2-40B4-BE49-F238E27FC236}">
                <a16:creationId xmlns:a16="http://schemas.microsoft.com/office/drawing/2014/main" id="{DF243AF7-8385-E8FE-9B98-2D955EE535EF}"/>
              </a:ext>
            </a:extLst>
          </p:cNvPr>
          <p:cNvPicPr>
            <a:picLocks noChangeAspect="1"/>
          </p:cNvPicPr>
          <p:nvPr/>
        </p:nvPicPr>
        <p:blipFill>
          <a:blip r:embed="rId3"/>
          <a:stretch>
            <a:fillRect/>
          </a:stretch>
        </p:blipFill>
        <p:spPr>
          <a:xfrm>
            <a:off x="6451600" y="1016000"/>
            <a:ext cx="5528506" cy="530352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A5B8CF5-6B63-8333-BF67-FDB7C260CE04}"/>
                  </a:ext>
                </a:extLst>
              </p:cNvPr>
              <p:cNvSpPr txBox="1"/>
              <p:nvPr/>
            </p:nvSpPr>
            <p:spPr>
              <a:xfrm>
                <a:off x="365760" y="1962680"/>
                <a:ext cx="5811520" cy="306026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b="0" i="0" dirty="0">
                    <a:solidFill>
                      <a:srgbClr val="000000"/>
                    </a:solidFill>
                    <a:effectLst/>
                    <a:latin typeface="微软雅黑" panose="020B0503020204020204" pitchFamily="34" charset="-122"/>
                    <a:ea typeface="微软雅黑" panose="020B0503020204020204" pitchFamily="34" charset="-122"/>
                  </a:rPr>
                  <a:t>使用了三种测试生成工具：</a:t>
                </a:r>
                <a:r>
                  <a:rPr lang="en-US" altLang="zh-CN" b="0" i="0" dirty="0" err="1">
                    <a:solidFill>
                      <a:srgbClr val="000000"/>
                    </a:solidFill>
                    <a:effectLst/>
                    <a:latin typeface="微软雅黑" panose="020B0503020204020204" pitchFamily="34" charset="-122"/>
                    <a:ea typeface="微软雅黑" panose="020B0503020204020204" pitchFamily="34" charset="-122"/>
                  </a:rPr>
                  <a:t>EvoSuite</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Randoop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Jcrasher</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lang="en-US" altLang="zh-CN" sz="18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1800" b="0" i="0" dirty="0">
                    <a:solidFill>
                      <a:srgbClr val="000000"/>
                    </a:solidFill>
                    <a:effectLst/>
                    <a:latin typeface="微软雅黑" panose="020B0503020204020204" pitchFamily="34" charset="-122"/>
                    <a:ea typeface="微软雅黑" panose="020B0503020204020204" pitchFamily="34" charset="-122"/>
                  </a:rPr>
                  <a:t>对于生成的测试套件，去掉所有无法通过</a:t>
                </a:r>
                <a:r>
                  <a:rPr lang="en-US" altLang="zh-CN" dirty="0">
                    <a:solidFill>
                      <a:srgbClr val="000000"/>
                    </a:solidFill>
                    <a:latin typeface="微软雅黑" panose="020B0503020204020204" pitchFamily="34" charset="-122"/>
                    <a:ea typeface="微软雅黑" panose="020B0503020204020204" pitchFamily="34" charset="-122"/>
                  </a:rPr>
                  <a:t>V2</a:t>
                </a:r>
                <a:r>
                  <a:rPr lang="zh-CN" altLang="en-US" dirty="0">
                    <a:solidFill>
                      <a:srgbClr val="000000"/>
                    </a:solidFill>
                    <a:latin typeface="微软雅黑" panose="020B0503020204020204" pitchFamily="34" charset="-122"/>
                    <a:ea typeface="微软雅黑" panose="020B0503020204020204" pitchFamily="34" charset="-122"/>
                  </a:rPr>
                  <a:t>的。</a:t>
                </a:r>
                <a:endParaRPr lang="en-US" altLang="zh-CN"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lang="en-US" altLang="zh-CN" sz="18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dirty="0">
                    <a:solidFill>
                      <a:srgbClr val="000000"/>
                    </a:solidFill>
                    <a:latin typeface="微软雅黑" panose="020B0503020204020204" pitchFamily="34" charset="-122"/>
                    <a:ea typeface="微软雅黑" panose="020B0503020204020204" pitchFamily="34" charset="-122"/>
                  </a:rPr>
                  <a:t>然后再看是否通过</a:t>
                </a:r>
                <a:r>
                  <a:rPr lang="en-US" altLang="zh-CN" dirty="0">
                    <a:solidFill>
                      <a:srgbClr val="000000"/>
                    </a:solidFill>
                    <a:latin typeface="微软雅黑" panose="020B0503020204020204" pitchFamily="34" charset="-122"/>
                    <a:ea typeface="微软雅黑" panose="020B0503020204020204" pitchFamily="34" charset="-122"/>
                  </a:rPr>
                  <a:t>V1</a:t>
                </a:r>
                <a:r>
                  <a:rPr lang="zh-CN" altLang="en-US" dirty="0">
                    <a:solidFill>
                      <a:srgbClr val="000000"/>
                    </a:solidFill>
                    <a:latin typeface="微软雅黑" panose="020B0503020204020204" pitchFamily="34" charset="-122"/>
                    <a:ea typeface="微软雅黑" panose="020B0503020204020204" pitchFamily="34" charset="-122"/>
                  </a:rPr>
                  <a:t>，若通过</a:t>
                </a:r>
                <a:r>
                  <a:rPr lang="en-US" altLang="zh-CN" dirty="0">
                    <a:solidFill>
                      <a:srgbClr val="00000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smtClean="0">
                            <a:solidFill>
                              <a:srgbClr val="000000"/>
                            </a:solidFill>
                            <a:latin typeface="Cambria Math" panose="02040503050406030204" pitchFamily="18" charset="0"/>
                            <a:ea typeface="微软雅黑" panose="020B0503020204020204" pitchFamily="34" charset="-122"/>
                          </a:rPr>
                        </m:ctrlPr>
                      </m:sSubPr>
                      <m:e>
                        <m:acc>
                          <m:accPr>
                            <m:chr m:val="̃"/>
                            <m:ctrlPr>
                              <a:rPr lang="en-US" altLang="zh-CN" i="1" smtClean="0">
                                <a:solidFill>
                                  <a:srgbClr val="000000"/>
                                </a:solidFill>
                                <a:latin typeface="Cambria Math" panose="02040503050406030204" pitchFamily="18" charset="0"/>
                              </a:rPr>
                            </m:ctrlPr>
                          </m:accPr>
                          <m:e>
                            <m:r>
                              <a:rPr lang="en-US" altLang="zh-CN" i="1" smtClean="0">
                                <a:solidFill>
                                  <a:srgbClr val="000000"/>
                                </a:solidFill>
                                <a:latin typeface="Cambria Math" panose="02040503050406030204" pitchFamily="18" charset="0"/>
                              </a:rPr>
                              <m:t>𝑇</m:t>
                            </m:r>
                          </m:e>
                        </m:acc>
                      </m:e>
                      <m:sub>
                        <m:r>
                          <a:rPr lang="en-US" altLang="zh-CN" b="0" i="1" smtClean="0">
                            <a:solidFill>
                              <a:srgbClr val="000000"/>
                            </a:solidFill>
                            <a:latin typeface="Cambria Math" panose="02040503050406030204" pitchFamily="18" charset="0"/>
                            <a:ea typeface="微软雅黑" panose="020B0503020204020204" pitchFamily="34" charset="-122"/>
                          </a:rPr>
                          <m:t>𝑝𝑎𝑠𝑠</m:t>
                        </m:r>
                      </m:sub>
                    </m:sSub>
                  </m:oMath>
                </a14:m>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则没有检测出</a:t>
                </a:r>
                <a:r>
                  <a:rPr lang="en-US" altLang="zh-CN" dirty="0">
                    <a:solidFill>
                      <a:srgbClr val="000000"/>
                    </a:solidFill>
                    <a:latin typeface="微软雅黑" panose="020B0503020204020204" pitchFamily="34" charset="-122"/>
                    <a:ea typeface="微软雅黑" panose="020B0503020204020204" pitchFamily="34" charset="-122"/>
                  </a:rPr>
                  <a:t>real fault,</a:t>
                </a:r>
                <a:r>
                  <a:rPr lang="zh-CN" altLang="en-US" dirty="0">
                    <a:solidFill>
                      <a:srgbClr val="000000"/>
                    </a:solidFill>
                    <a:latin typeface="微软雅黑" panose="020B0503020204020204" pitchFamily="34" charset="-122"/>
                    <a:ea typeface="微软雅黑" panose="020B0503020204020204" pitchFamily="34" charset="-122"/>
                  </a:rPr>
                  <a:t>不通过</a:t>
                </a:r>
                <a:r>
                  <a:rPr lang="en-US" altLang="zh-CN" dirty="0">
                    <a:solidFill>
                      <a:srgbClr val="000000"/>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a:solidFill>
                              <a:srgbClr val="000000"/>
                            </a:solidFill>
                            <a:latin typeface="Cambria Math" panose="02040503050406030204" pitchFamily="18" charset="0"/>
                            <a:ea typeface="微软雅黑" panose="020B0503020204020204" pitchFamily="34" charset="-122"/>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𝑇</m:t>
                            </m:r>
                          </m:e>
                        </m:acc>
                      </m:e>
                      <m:sub>
                        <m:r>
                          <a:rPr lang="en-US" altLang="zh-CN" b="0" i="1" smtClean="0">
                            <a:solidFill>
                              <a:srgbClr val="000000"/>
                            </a:solidFill>
                            <a:latin typeface="Cambria Math" panose="02040503050406030204" pitchFamily="18" charset="0"/>
                          </a:rPr>
                          <m:t>𝑓𝑎𝑖𝑙</m:t>
                        </m:r>
                      </m:sub>
                    </m:sSub>
                  </m:oMath>
                </a14:m>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则检测出</a:t>
                </a:r>
                <a:r>
                  <a:rPr lang="en-US" altLang="zh-CN" dirty="0">
                    <a:solidFill>
                      <a:srgbClr val="000000"/>
                    </a:solidFill>
                    <a:latin typeface="微软雅黑" panose="020B0503020204020204" pitchFamily="34" charset="-122"/>
                    <a:ea typeface="微软雅黑" panose="020B0503020204020204" pitchFamily="34" charset="-122"/>
                  </a:rPr>
                  <a:t>real fault.</a:t>
                </a:r>
                <a:endParaRPr lang="en-US" altLang="zh-CN" sz="1800" b="0" i="0" dirty="0">
                  <a:solidFill>
                    <a:srgbClr val="000000"/>
                  </a:solidFill>
                  <a:effectLst/>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5A5B8CF5-6B63-8333-BF67-FDB7C260CE04}"/>
                  </a:ext>
                </a:extLst>
              </p:cNvPr>
              <p:cNvSpPr txBox="1">
                <a:spLocks noRot="1" noChangeAspect="1" noMove="1" noResize="1" noEditPoints="1" noAdjustHandles="1" noChangeArrowheads="1" noChangeShapeType="1" noTextEdit="1"/>
              </p:cNvSpPr>
              <p:nvPr/>
            </p:nvSpPr>
            <p:spPr>
              <a:xfrm>
                <a:off x="365760" y="1962680"/>
                <a:ext cx="5811520" cy="3060261"/>
              </a:xfrm>
              <a:prstGeom prst="rect">
                <a:avLst/>
              </a:prstGeom>
              <a:blipFill>
                <a:blip r:embed="rId4"/>
                <a:stretch>
                  <a:fillRect l="-630" b="-13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293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实验</a:t>
            </a:r>
          </a:p>
        </p:txBody>
      </p:sp>
      <p:sp>
        <p:nvSpPr>
          <p:cNvPr id="4" name="文本框 3">
            <a:extLst>
              <a:ext uri="{FF2B5EF4-FFF2-40B4-BE49-F238E27FC236}">
                <a16:creationId xmlns:a16="http://schemas.microsoft.com/office/drawing/2014/main" id="{2C20AA29-963E-5413-86C5-C6ACF4EC4F18}"/>
              </a:ext>
            </a:extLst>
          </p:cNvPr>
          <p:cNvSpPr txBox="1"/>
          <p:nvPr/>
        </p:nvSpPr>
        <p:spPr>
          <a:xfrm>
            <a:off x="743309" y="1843478"/>
            <a:ext cx="10138051" cy="234628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rPr>
              <a:t>使用</a:t>
            </a:r>
            <a:r>
              <a:rPr lang="en-US" altLang="zh-CN" sz="2000" dirty="0">
                <a:solidFill>
                  <a:srgbClr val="000000"/>
                </a:solidFill>
                <a:latin typeface="微软雅黑" panose="020B0503020204020204" pitchFamily="34" charset="-122"/>
                <a:ea typeface="微软雅黑" panose="020B0503020204020204" pitchFamily="34" charset="-122"/>
              </a:rPr>
              <a:t>Major</a:t>
            </a:r>
            <a:r>
              <a:rPr lang="zh-CN" altLang="en-US" sz="2000" dirty="0">
                <a:solidFill>
                  <a:srgbClr val="000000"/>
                </a:solidFill>
                <a:latin typeface="微软雅黑" panose="020B0503020204020204" pitchFamily="34" charset="-122"/>
                <a:ea typeface="微软雅黑" panose="020B0503020204020204" pitchFamily="34" charset="-122"/>
              </a:rPr>
              <a:t>工具对</a:t>
            </a:r>
            <a:r>
              <a:rPr lang="en-US" altLang="zh-CN" sz="2000" dirty="0">
                <a:solidFill>
                  <a:srgbClr val="000000"/>
                </a:solidFill>
                <a:latin typeface="微软雅黑" panose="020B0503020204020204" pitchFamily="34" charset="-122"/>
                <a:ea typeface="微软雅黑" panose="020B0503020204020204" pitchFamily="34" charset="-122"/>
              </a:rPr>
              <a:t>V2</a:t>
            </a:r>
            <a:r>
              <a:rPr lang="zh-CN" altLang="en-US" sz="2000" dirty="0">
                <a:solidFill>
                  <a:srgbClr val="000000"/>
                </a:solidFill>
                <a:latin typeface="微软雅黑" panose="020B0503020204020204" pitchFamily="34" charset="-122"/>
                <a:ea typeface="微软雅黑" panose="020B0503020204020204" pitchFamily="34" charset="-122"/>
              </a:rPr>
              <a:t>进行变异。</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rPr>
              <a:t>对于生成的所有</a:t>
            </a:r>
            <a:r>
              <a:rPr lang="en-US" altLang="zh-CN" sz="2000" dirty="0">
                <a:solidFill>
                  <a:srgbClr val="000000"/>
                </a:solidFill>
                <a:latin typeface="微软雅黑" panose="020B0503020204020204" pitchFamily="34" charset="-122"/>
                <a:ea typeface="微软雅黑" panose="020B0503020204020204" pitchFamily="34" charset="-122"/>
              </a:rPr>
              <a:t>mutant</a:t>
            </a:r>
            <a:r>
              <a:rPr lang="zh-CN" altLang="en-US" sz="2000" dirty="0">
                <a:solidFill>
                  <a:srgbClr val="000000"/>
                </a:solidFill>
                <a:latin typeface="微软雅黑" panose="020B0503020204020204" pitchFamily="34" charset="-122"/>
                <a:ea typeface="微软雅黑" panose="020B0503020204020204" pitchFamily="34" charset="-122"/>
              </a:rPr>
              <a:t>都执行开发人员编写的测试套件和自动生成的测试套件。通过触发测试是否能够检测出</a:t>
            </a:r>
            <a:r>
              <a:rPr lang="en-US" altLang="zh-CN" sz="2000" dirty="0">
                <a:solidFill>
                  <a:srgbClr val="000000"/>
                </a:solidFill>
                <a:latin typeface="微软雅黑" panose="020B0503020204020204" pitchFamily="34" charset="-122"/>
                <a:ea typeface="微软雅黑" panose="020B0503020204020204" pitchFamily="34" charset="-122"/>
              </a:rPr>
              <a:t>mutant</a:t>
            </a:r>
            <a:r>
              <a:rPr lang="zh-CN" altLang="en-US" sz="2000" dirty="0">
                <a:solidFill>
                  <a:srgbClr val="000000"/>
                </a:solidFill>
                <a:latin typeface="微软雅黑" panose="020B0503020204020204" pitchFamily="34" charset="-122"/>
                <a:ea typeface="微软雅黑" panose="020B0503020204020204" pitchFamily="34" charset="-122"/>
              </a:rPr>
              <a:t>，来判断</a:t>
            </a:r>
            <a:r>
              <a:rPr lang="en-US" altLang="zh-CN" sz="2000" dirty="0">
                <a:solidFill>
                  <a:srgbClr val="000000"/>
                </a:solidFill>
                <a:latin typeface="微软雅黑" panose="020B0503020204020204" pitchFamily="34" charset="-122"/>
                <a:ea typeface="微软雅黑" panose="020B0503020204020204" pitchFamily="34" charset="-122"/>
              </a:rPr>
              <a:t>real fault</a:t>
            </a:r>
            <a:r>
              <a:rPr lang="zh-CN" altLang="en-US" sz="2000" dirty="0">
                <a:solidFill>
                  <a:srgbClr val="000000"/>
                </a:solidFill>
                <a:latin typeface="微软雅黑" panose="020B0503020204020204" pitchFamily="34" charset="-122"/>
                <a:ea typeface="微软雅黑" panose="020B0503020204020204" pitchFamily="34" charset="-122"/>
              </a:rPr>
              <a:t>与</a:t>
            </a:r>
            <a:r>
              <a:rPr lang="en-US" altLang="zh-CN" sz="2000" dirty="0">
                <a:solidFill>
                  <a:srgbClr val="000000"/>
                </a:solidFill>
                <a:latin typeface="微软雅黑" panose="020B0503020204020204" pitchFamily="34" charset="-122"/>
                <a:ea typeface="微软雅黑" panose="020B0503020204020204" pitchFamily="34" charset="-122"/>
              </a:rPr>
              <a:t>mutant</a:t>
            </a:r>
            <a:r>
              <a:rPr lang="zh-CN" altLang="en-US" sz="2000" dirty="0">
                <a:solidFill>
                  <a:srgbClr val="000000"/>
                </a:solidFill>
                <a:latin typeface="微软雅黑" panose="020B0503020204020204" pitchFamily="34" charset="-122"/>
                <a:ea typeface="微软雅黑" panose="020B0503020204020204" pitchFamily="34" charset="-122"/>
              </a:rPr>
              <a:t>是否存在耦合。</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813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048520" y="230084"/>
            <a:ext cx="7848600" cy="470535"/>
          </a:xfrm>
        </p:spPr>
        <p:txBody>
          <a:bodyPr/>
          <a:lstStyle/>
          <a:p>
            <a:r>
              <a:rPr lang="zh-CN" altLang="en-US" dirty="0">
                <a:solidFill>
                  <a:schemeClr val="tx1">
                    <a:lumMod val="50000"/>
                  </a:schemeClr>
                </a:solidFill>
              </a:rPr>
              <a:t>结果</a:t>
            </a:r>
          </a:p>
        </p:txBody>
      </p:sp>
      <p:sp>
        <p:nvSpPr>
          <p:cNvPr id="4" name="文本框 3">
            <a:extLst>
              <a:ext uri="{FF2B5EF4-FFF2-40B4-BE49-F238E27FC236}">
                <a16:creationId xmlns:a16="http://schemas.microsoft.com/office/drawing/2014/main" id="{2C20AA29-963E-5413-86C5-C6ACF4EC4F18}"/>
              </a:ext>
            </a:extLst>
          </p:cNvPr>
          <p:cNvSpPr txBox="1"/>
          <p:nvPr/>
        </p:nvSpPr>
        <p:spPr>
          <a:xfrm>
            <a:off x="-264159" y="1035291"/>
            <a:ext cx="6014719" cy="961097"/>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1.real fault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是否与简单变异算子生成的</a:t>
            </a:r>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mutant</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存在耦合？</a:t>
            </a:r>
            <a:endParaRPr lang="en-US" altLang="zh-CN" sz="2000" b="1" dirty="0">
              <a:solidFill>
                <a:schemeClr val="tx1">
                  <a:lumMod val="50000"/>
                </a:schemeClr>
              </a:solidFill>
              <a:latin typeface="Times New Roman" panose="02020603050405020304"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4B334C58-178B-421E-CC92-505E029494C5}"/>
              </a:ext>
            </a:extLst>
          </p:cNvPr>
          <p:cNvPicPr>
            <a:picLocks noChangeAspect="1"/>
          </p:cNvPicPr>
          <p:nvPr/>
        </p:nvPicPr>
        <p:blipFill>
          <a:blip r:embed="rId3"/>
          <a:stretch>
            <a:fillRect/>
          </a:stretch>
        </p:blipFill>
        <p:spPr>
          <a:xfrm>
            <a:off x="6400798" y="944880"/>
            <a:ext cx="5791201" cy="5161280"/>
          </a:xfrm>
          <a:prstGeom prst="rect">
            <a:avLst/>
          </a:prstGeom>
        </p:spPr>
      </p:pic>
      <p:sp>
        <p:nvSpPr>
          <p:cNvPr id="5" name="文本框 4">
            <a:extLst>
              <a:ext uri="{FF2B5EF4-FFF2-40B4-BE49-F238E27FC236}">
                <a16:creationId xmlns:a16="http://schemas.microsoft.com/office/drawing/2014/main" id="{ED7E258F-CA05-A265-A853-3D5AC81F5813}"/>
              </a:ext>
            </a:extLst>
          </p:cNvPr>
          <p:cNvSpPr txBox="1"/>
          <p:nvPr/>
        </p:nvSpPr>
        <p:spPr>
          <a:xfrm>
            <a:off x="138037" y="3028890"/>
            <a:ext cx="5831839" cy="400110"/>
          </a:xfrm>
          <a:prstGeom prst="rect">
            <a:avLst/>
          </a:prstGeom>
          <a:noFill/>
        </p:spPr>
        <p:txBody>
          <a:bodyPr wrap="square" rtlCol="0">
            <a:spAutoFit/>
          </a:bodyPr>
          <a:lstStyle/>
          <a:p>
            <a:r>
              <a:rPr lang="en-US" altLang="zh-CN" sz="2000" b="1" dirty="0">
                <a:solidFill>
                  <a:schemeClr val="tx1">
                    <a:lumMod val="50000"/>
                  </a:schemeClr>
                </a:solidFill>
                <a:latin typeface="Times New Roman" panose="02020603050405020304" pitchFamily="18" charset="0"/>
                <a:ea typeface="微软雅黑" panose="020B0503020204020204" pitchFamily="34" charset="-122"/>
              </a:rPr>
              <a:t>       </a:t>
            </a:r>
            <a:r>
              <a:rPr lang="zh-CN" altLang="en-US" sz="2000" b="1" dirty="0">
                <a:solidFill>
                  <a:schemeClr val="tx1">
                    <a:lumMod val="50000"/>
                  </a:schemeClr>
                </a:solidFill>
                <a:latin typeface="Times New Roman" panose="02020603050405020304" pitchFamily="18" charset="0"/>
                <a:ea typeface="微软雅黑" panose="020B0503020204020204" pitchFamily="34" charset="-122"/>
              </a:rPr>
              <a:t>语句覆盖率的影响。</a:t>
            </a:r>
            <a:endParaRPr lang="zh-CN" altLang="en-US" dirty="0"/>
          </a:p>
        </p:txBody>
      </p:sp>
      <p:sp>
        <p:nvSpPr>
          <p:cNvPr id="8" name="文本框 7">
            <a:extLst>
              <a:ext uri="{FF2B5EF4-FFF2-40B4-BE49-F238E27FC236}">
                <a16:creationId xmlns:a16="http://schemas.microsoft.com/office/drawing/2014/main" id="{7A20C4CB-DD41-C6B7-653D-4F5736E9816B}"/>
              </a:ext>
            </a:extLst>
          </p:cNvPr>
          <p:cNvSpPr txBox="1"/>
          <p:nvPr/>
        </p:nvSpPr>
        <p:spPr>
          <a:xfrm>
            <a:off x="264161" y="4978400"/>
            <a:ext cx="6647974" cy="369332"/>
          </a:xfrm>
          <a:prstGeom prst="rect">
            <a:avLst/>
          </a:prstGeom>
          <a:noFill/>
        </p:spPr>
        <p:txBody>
          <a:bodyPr wrap="none" rtlCol="0">
            <a:spAutoFit/>
          </a:bodyPr>
          <a:lstStyle/>
          <a:p>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结论：</a:t>
            </a:r>
            <a:r>
              <a:rPr lang="en-US" altLang="zh-CN" sz="1800" b="1" dirty="0">
                <a:solidFill>
                  <a:schemeClr val="tx1">
                    <a:lumMod val="50000"/>
                  </a:schemeClr>
                </a:solidFill>
                <a:latin typeface="Times New Roman" panose="02020603050405020304" pitchFamily="18" charset="0"/>
                <a:ea typeface="微软雅黑" panose="020B0503020204020204" pitchFamily="34" charset="-122"/>
              </a:rPr>
              <a:t>73%</a:t>
            </a:r>
            <a:r>
              <a:rPr lang="zh-CN" altLang="en-US" sz="1800" b="1" dirty="0">
                <a:solidFill>
                  <a:schemeClr val="tx1">
                    <a:lumMod val="50000"/>
                  </a:schemeClr>
                </a:solidFill>
                <a:latin typeface="Times New Roman" panose="02020603050405020304" pitchFamily="18" charset="0"/>
                <a:ea typeface="微软雅黑" panose="020B0503020204020204" pitchFamily="34" charset="-122"/>
              </a:rPr>
              <a:t>的真实故障与常用的突变算子产生的突变体相耦合。</a:t>
            </a:r>
            <a:endParaRPr lang="zh-CN" altLang="en-US" dirty="0"/>
          </a:p>
        </p:txBody>
      </p:sp>
    </p:spTree>
    <p:extLst>
      <p:ext uri="{BB962C8B-B14F-4D97-AF65-F5344CB8AC3E}">
        <p14:creationId xmlns:p14="http://schemas.microsoft.com/office/powerpoint/2010/main" val="2811066034"/>
      </p:ext>
    </p:extLst>
  </p:cSld>
  <p:clrMapOvr>
    <a:masterClrMapping/>
  </p:clrMapOvr>
</p:sld>
</file>

<file path=ppt/theme/theme1.xml><?xml version="1.0" encoding="utf-8"?>
<a:theme xmlns:a="http://schemas.openxmlformats.org/drawingml/2006/main" name="McAfee PPT">
  <a:themeElements>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fontScheme name="McAf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solidFill>
        <a:ln>
          <a:noFill/>
        </a:ln>
      </a:spPr>
      <a:bodyPr vert="horz" wrap="square" lIns="91440" tIns="45720" rIns="91440" bIns="45720" numCol="1" rtlCol="0" anchor="t" anchorCtr="0" compatLnSpc="1"/>
      <a:lstStyle>
        <a:defPPr marL="290830" marR="0" indent="-290830" algn="l"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Char char="n"/>
          <a:defRPr kumimoji="0" sz="2800" b="0" i="0" u="none" strike="noStrike" cap="none" normalizeH="0" baseline="0" smtClean="0">
            <a:ln>
              <a:noFill/>
            </a:ln>
            <a:solidFill>
              <a:schemeClr val="tx1"/>
            </a:solidFill>
            <a:effectLst/>
            <a:latin typeface="Arial" panose="020B0604020202020204" pitchFamily="34" charset="0"/>
          </a:defRPr>
        </a:defPPr>
      </a:lstStyle>
    </a:spDef>
    <a:lnDef>
      <a:spPr/>
      <a:bodyPr/>
      <a:lstStyle/>
      <a:style>
        <a:lnRef idx="1">
          <a:schemeClr val="accent2"/>
        </a:lnRef>
        <a:fillRef idx="0">
          <a:schemeClr val="accent2"/>
        </a:fillRef>
        <a:effectRef idx="0">
          <a:schemeClr val="accent2"/>
        </a:effectRef>
        <a:fontRef idx="minor">
          <a:schemeClr val="tx1"/>
        </a:fontRef>
      </a:style>
    </a:lnDef>
  </a:objectDefaults>
  <a:extraClrSchemeLst>
    <a:extraClrScheme>
      <a:clrScheme name="McAfee PPT 1">
        <a:dk1>
          <a:srgbClr val="333333"/>
        </a:dk1>
        <a:lt1>
          <a:srgbClr val="FFFFFF"/>
        </a:lt1>
        <a:dk2>
          <a:srgbClr val="000000"/>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2">
        <a:dk1>
          <a:srgbClr val="333333"/>
        </a:dk1>
        <a:lt1>
          <a:srgbClr val="FFFFFF"/>
        </a:lt1>
        <a:dk2>
          <a:srgbClr val="CCCCCC"/>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3">
        <a:dk1>
          <a:srgbClr val="333333"/>
        </a:dk1>
        <a:lt1>
          <a:srgbClr val="FFFFFF"/>
        </a:lt1>
        <a:dk2>
          <a:srgbClr val="CCCCCC"/>
        </a:dk2>
        <a:lt2>
          <a:srgbClr val="AC0C33"/>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38100" cap="flat" cmpd="sng" algn="ctr">
          <a:solidFill>
            <a:srgbClr val="333333"/>
          </a:solidFill>
          <a:prstDash val="solid"/>
          <a:tailEnd type="triangle"/>
        </a:ln>
      </a:spPr>
      <a:body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9071</TotalTime>
  <Words>985</Words>
  <Application>Microsoft Office PowerPoint</Application>
  <PresentationFormat>宽屏</PresentationFormat>
  <Paragraphs>96</Paragraphs>
  <Slides>14</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等线</vt:lpstr>
      <vt:lpstr>微软雅黑</vt:lpstr>
      <vt:lpstr>Arial</vt:lpstr>
      <vt:lpstr>Calibri</vt:lpstr>
      <vt:lpstr>Calibri Light</vt:lpstr>
      <vt:lpstr>Cambria Math</vt:lpstr>
      <vt:lpstr>Times New Roman</vt:lpstr>
      <vt:lpstr>Wingdings</vt:lpstr>
      <vt:lpstr>McAfee PPT</vt:lpstr>
      <vt:lpstr>自定义设计方案</vt:lpstr>
      <vt:lpstr>PowerPoint 演示文稿</vt:lpstr>
      <vt:lpstr>问题</vt:lpstr>
      <vt:lpstr> 方法论</vt:lpstr>
      <vt:lpstr>Subject Programs（defects4j)</vt:lpstr>
      <vt:lpstr>fault</vt:lpstr>
      <vt:lpstr>开发人员编写的测试套件</vt:lpstr>
      <vt:lpstr>自动生成的测试套件</vt:lpstr>
      <vt:lpstr>实验</vt:lpstr>
      <vt:lpstr>结果</vt:lpstr>
      <vt:lpstr>结果</vt:lpstr>
      <vt:lpstr>PowerPoint 演示文稿</vt:lpstr>
      <vt:lpstr>结果</vt:lpstr>
      <vt:lpstr>结果</vt:lpstr>
      <vt:lpstr>总结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dc:creator>
  <cp:lastModifiedBy>明达 陈</cp:lastModifiedBy>
  <cp:revision>530</cp:revision>
  <dcterms:created xsi:type="dcterms:W3CDTF">2017-12-05T03:25:00Z</dcterms:created>
  <dcterms:modified xsi:type="dcterms:W3CDTF">2023-11-21T12:35:14Z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MSIP_Label_defa4170-0d19-0005-0004-bc88714345d2_Enabled">
    <vt:lpwstr>true</vt:lpwstr>
  </property>
  <property fmtid="{D5CDD505-2E9C-101B-9397-08002B2CF9AE}" pid="4" name="MSIP_Label_defa4170-0d19-0005-0004-bc88714345d2_SetDate">
    <vt:lpwstr>2022-11-20T08:16:56Z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3b4a368b-e3f9-4a1f-a5bc-41373fe97f07</vt:lpwstr>
  </property>
  <property fmtid="{D5CDD505-2E9C-101B-9397-08002B2CF9AE}" pid="8" name="MSIP_Label_defa4170-0d19-0005-0004-bc88714345d2_ActionId">
    <vt:lpwstr>3ff0acbd-f2f4-4f4f-a4a5-fd2672353f11</vt:lpwstr>
  </property>
  <property fmtid="{D5CDD505-2E9C-101B-9397-08002B2CF9AE}" pid="9" name="MSIP_Label_defa4170-0d19-0005-0004-bc88714345d2_ContentBits">
    <vt:lpwstr>0</vt:lpwstr>
  </property>
</Properties>
</file>