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46"/>
  </p:notesMasterIdLst>
  <p:sldIdLst>
    <p:sldId id="2998" r:id="rId5"/>
    <p:sldId id="347" r:id="rId6"/>
    <p:sldId id="348" r:id="rId7"/>
    <p:sldId id="349" r:id="rId8"/>
    <p:sldId id="350" r:id="rId9"/>
    <p:sldId id="351" r:id="rId10"/>
    <p:sldId id="352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Manini" initials="MOU" lastIdx="1" clrIdx="0"/>
  <p:cmAuthor id="2" name="TManini" initials="MOU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49" autoAdjust="0"/>
    <p:restoredTop sz="95247" autoAdjust="0"/>
  </p:normalViewPr>
  <p:slideViewPr>
    <p:cSldViewPr snapToGrid="0" snapToObjects="1">
      <p:cViewPr varScale="1">
        <p:scale>
          <a:sx n="74" d="100"/>
          <a:sy n="74" d="100"/>
        </p:scale>
        <p:origin x="172" y="56"/>
      </p:cViewPr>
      <p:guideLst>
        <p:guide orient="horz" pos="372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7" d="100"/>
        <a:sy n="67" d="100"/>
      </p:scale>
      <p:origin x="0" y="-116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F4EDD9B-C1E9-024A-8B8D-F20073F4C592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825D5C9-479E-CD45-A686-18A9F6B9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9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5D5C9-479E-CD45-A686-18A9F6B950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05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3832-93D1-43DB-ADA7-8CD0121E1C6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9/8/2024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417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9D3E-22B4-4DF6-8F83-83207DCB3B9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9/8/2024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19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46B2-7B5C-45BF-9EF4-C60205B5E0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9/8/2024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070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6813" y="1851"/>
            <a:ext cx="8201351" cy="585663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0"/>
          </p:nvPr>
        </p:nvSpPr>
        <p:spPr>
          <a:xfrm>
            <a:off x="314595" y="742705"/>
            <a:ext cx="11613007" cy="5675587"/>
          </a:xfrm>
          <a:prstGeom prst="rect">
            <a:avLst/>
          </a:prstGeom>
        </p:spPr>
        <p:txBody>
          <a:bodyPr/>
          <a:lstStyle>
            <a:lvl1pPr marL="243325" indent="-243325" algn="l">
              <a:defRPr sz="2500"/>
            </a:lvl1pPr>
            <a:lvl2pPr marL="487767" indent="-244442" algn="l">
              <a:defRPr sz="2400"/>
            </a:lvl2pPr>
            <a:lvl3pPr marL="721047" indent="-233280" algn="l">
              <a:buFont typeface="Arial" pitchFamily="34" charset="0"/>
              <a:buChar char="•"/>
              <a:defRPr sz="2200"/>
            </a:lvl3pPr>
            <a:lvl4pPr marL="964372" indent="-243325" algn="l">
              <a:buFont typeface="Arial" pitchFamily="34" charset="0"/>
              <a:buChar char="•"/>
              <a:defRPr sz="2100"/>
            </a:lvl4pPr>
            <a:lvl5pPr marL="1207697" indent="-243325" algn="l">
              <a:buFont typeface="Arial" pitchFamily="34" charset="0"/>
              <a:buChar char="•"/>
              <a:defRPr sz="2000"/>
            </a:lvl5pPr>
            <a:lvl6pPr marL="1452139" indent="-244442" algn="l">
              <a:buFont typeface="Arial" pitchFamily="34" charset="0"/>
              <a:buChar char="•"/>
              <a:defRPr sz="18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 descr="recom_page_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6315" y="160736"/>
            <a:ext cx="3333751" cy="31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022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960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B81EB-4CE3-53EE-E505-F1F4DB89A2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477001"/>
            <a:ext cx="7416800" cy="24447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en-US"/>
              <a:t>			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75D6A-A519-69A0-D170-A1D2DD2D34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4C828CA4-E785-4C74-9B1F-741821A1E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593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960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447800"/>
            <a:ext cx="53848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5B2A1-8764-644A-BFF4-C9DB58508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477001"/>
            <a:ext cx="7416800" cy="24447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en-US"/>
              <a:t>				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D4A44-B8E9-ADC9-732A-C3F6F10E8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68DA2A8D-5BD9-41B8-8003-AB7E38AF8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5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458-68D8-46C1-96DE-2A1CEEE2F24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9/8/2024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17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D56F-E81E-47D1-ACA5-1A72453C2EB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9/8/2024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166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4C30-B0FC-45F6-9FB8-5312E8E5187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9/8/2024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8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DAE4-5CF9-4421-ADA1-71EAFFAAD1D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9/8/2024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09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E199-65CD-4D58-B49C-B4EC00B69FE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9/8/2024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366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34B-6A7E-474B-B54F-BA87FFF0EAC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9/8/2024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568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E41C-6434-465A-83F1-B9155D47585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9/8/2024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9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96575"/>
            <a:ext cx="7315200" cy="3531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3371-77B3-4115-9CFC-7E410B4F294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9/8/2024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640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722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06315"/>
            <a:ext cx="10972800" cy="488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8CFF6-F7DB-4821-B585-AF400252263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9/8/2024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9049546" y="6325589"/>
            <a:ext cx="2532857" cy="230187"/>
          </a:xfrm>
          <a:prstGeom prst="snip2Diag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09600" y="6346579"/>
            <a:ext cx="8570259" cy="0"/>
          </a:xfrm>
          <a:prstGeom prst="line">
            <a:avLst/>
          </a:prstGeom>
          <a:ln w="3810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09600" y="1018793"/>
            <a:ext cx="10972800" cy="1793"/>
          </a:xfrm>
          <a:prstGeom prst="line">
            <a:avLst/>
          </a:prstGeom>
          <a:ln w="3810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40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75" y="808570"/>
            <a:ext cx="11208707" cy="3484388"/>
          </a:xfrm>
        </p:spPr>
        <p:txBody>
          <a:bodyPr>
            <a:normAutofit/>
          </a:bodyPr>
          <a:lstStyle/>
          <a:p>
            <a:br>
              <a:rPr lang="en-US" sz="2400" dirty="0"/>
            </a:br>
            <a:r>
              <a:rPr lang="en-US" sz="3600" b="0" dirty="0"/>
              <a:t>Clustering </a:t>
            </a:r>
            <a:br>
              <a:rPr lang="en-US" sz="2400" dirty="0"/>
            </a:br>
            <a:br>
              <a:rPr lang="en-US" sz="2400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91AB2-9286-834B-AD31-BF2FDBC29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266" y="2783006"/>
            <a:ext cx="8209044" cy="285511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Sanjay Ranka</a:t>
            </a:r>
          </a:p>
          <a:p>
            <a:pPr>
              <a:lnSpc>
                <a:spcPct val="80000"/>
              </a:lnSpc>
            </a:pPr>
            <a:r>
              <a:rPr lang="en-US" dirty="0"/>
              <a:t>Distinguished Professor</a:t>
            </a:r>
          </a:p>
          <a:p>
            <a:pPr>
              <a:lnSpc>
                <a:spcPct val="80000"/>
              </a:lnSpc>
            </a:pPr>
            <a:r>
              <a:rPr lang="en-US" dirty="0"/>
              <a:t>Department of Computer and Information Science and Engineering</a:t>
            </a:r>
          </a:p>
          <a:p>
            <a:pPr>
              <a:lnSpc>
                <a:spcPct val="80000"/>
              </a:lnSpc>
            </a:pPr>
            <a:r>
              <a:rPr lang="en-US" dirty="0"/>
              <a:t>www.sanjayranka.com</a:t>
            </a:r>
          </a:p>
          <a:p>
            <a:pPr>
              <a:lnSpc>
                <a:spcPct val="80000"/>
              </a:lnSpc>
            </a:pPr>
            <a:r>
              <a:rPr lang="en-US" dirty="0"/>
              <a:t>sanjayranka@gmail.com</a:t>
            </a:r>
          </a:p>
          <a:p>
            <a:pPr>
              <a:lnSpc>
                <a:spcPct val="80000"/>
              </a:lnSpc>
            </a:pPr>
            <a:r>
              <a:rPr lang="en-US" dirty="0"/>
              <a:t>352 514 4213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85792-BAA5-4E27-9058-7EEAD5CE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14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BD75C-177C-5D0F-B3D6-0F753C4D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7E5C7-51F0-5C2C-3EC1-F68ACFCB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8CDF170-7C7D-43DB-99B3-CA0CFC5EA762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B90E8D20-F2A8-A098-775D-056EE8B5F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/>
              <a:t>Subspace clustering</a:t>
            </a:r>
          </a:p>
        </p:txBody>
      </p:sp>
      <p:graphicFrame>
        <p:nvGraphicFramePr>
          <p:cNvPr id="94213" name="Object 4">
            <a:extLst>
              <a:ext uri="{FF2B5EF4-FFF2-40B4-BE49-F238E27FC236}">
                <a16:creationId xmlns:a16="http://schemas.microsoft.com/office/drawing/2014/main" id="{9792CE02-D201-12E8-1103-2FA9C06D5D0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019300" y="1584326"/>
          <a:ext cx="8153400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8154107" imgH="4678095" progId="MSPhotoEd.3">
                  <p:embed/>
                </p:oleObj>
              </mc:Choice>
              <mc:Fallback>
                <p:oleObj name="Photo Editor Photo" r:id="rId2" imgW="8154107" imgH="4678095" progId="MSPhotoEd.3">
                  <p:embed/>
                  <p:pic>
                    <p:nvPicPr>
                      <p:cNvPr id="94213" name="Object 4">
                        <a:extLst>
                          <a:ext uri="{FF2B5EF4-FFF2-40B4-BE49-F238E27FC236}">
                            <a16:creationId xmlns:a16="http://schemas.microsoft.com/office/drawing/2014/main" id="{9792CE02-D201-12E8-1103-2FA9C06D5D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584326"/>
                        <a:ext cx="8153400" cy="467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8329D-AF8E-1281-386C-9CBBF91D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6A11E-2D2E-8E9F-EAC8-FFF71383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9CB454B-2F83-451C-AA9D-50DD8028DB25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DC4299BF-020D-B75F-A10C-3BB955A1A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/>
              <a:t>Subspace Clustering</a:t>
            </a:r>
          </a:p>
        </p:txBody>
      </p:sp>
      <p:graphicFrame>
        <p:nvGraphicFramePr>
          <p:cNvPr id="95237" name="Object 4">
            <a:extLst>
              <a:ext uri="{FF2B5EF4-FFF2-40B4-BE49-F238E27FC236}">
                <a16:creationId xmlns:a16="http://schemas.microsoft.com/office/drawing/2014/main" id="{003CA8B8-74E4-25C3-60BA-0477F0B6768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981200" y="1562101"/>
          <a:ext cx="8229600" cy="472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8154107" imgH="4678095" progId="MSPhotoEd.3">
                  <p:embed/>
                </p:oleObj>
              </mc:Choice>
              <mc:Fallback>
                <p:oleObj name="Photo Editor Photo" r:id="rId2" imgW="8154107" imgH="4678095" progId="MSPhotoEd.3">
                  <p:embed/>
                  <p:pic>
                    <p:nvPicPr>
                      <p:cNvPr id="95237" name="Object 4">
                        <a:extLst>
                          <a:ext uri="{FF2B5EF4-FFF2-40B4-BE49-F238E27FC236}">
                            <a16:creationId xmlns:a16="http://schemas.microsoft.com/office/drawing/2014/main" id="{003CA8B8-74E4-25C3-60BA-0477F0B676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62101"/>
                        <a:ext cx="8229600" cy="472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0E1E3-3B08-4E5E-B75A-80AF4491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AF3F1-574A-01A9-34B5-6BE50E8F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BEE9CC0-37B0-48A3-97EE-81EFA240CDC1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6260" name="Rectangle 2">
            <a:extLst>
              <a:ext uri="{FF2B5EF4-FFF2-40B4-BE49-F238E27FC236}">
                <a16:creationId xmlns:a16="http://schemas.microsoft.com/office/drawing/2014/main" id="{CC227012-7439-D179-B61C-265CF70C6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CLIQUE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8F7E2DF-C39E-F5A0-953A-1BA666F10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/>
              <a:t>CLIQUE is a grid based clustering algorithm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/>
              <a:t>CLIQUE splits each dimension (attribute) in to a fixed number (</a:t>
            </a:r>
            <a:r>
              <a:rPr lang="el-GR" altLang="en-US"/>
              <a:t>ξ</a:t>
            </a:r>
            <a:r>
              <a:rPr lang="en-US" altLang="en-US"/>
              <a:t>) of equal length intervals. This partitions the data space in to rectangular </a:t>
            </a:r>
            <a:r>
              <a:rPr lang="en-US" altLang="en-US" i="1"/>
              <a:t>units</a:t>
            </a:r>
            <a:r>
              <a:rPr lang="en-US" altLang="en-US"/>
              <a:t> of equal volume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/>
              <a:t>We can measure the density of each unit by the fraction of points it contains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/>
              <a:t>A unit is considered dense if its density &gt; user specified threshold </a:t>
            </a:r>
            <a:r>
              <a:rPr lang="el-GR" altLang="en-US"/>
              <a:t>τ</a:t>
            </a:r>
            <a:endParaRPr lang="en-US" altLang="en-US"/>
          </a:p>
          <a:p>
            <a:pPr>
              <a:lnSpc>
                <a:spcPct val="90000"/>
              </a:lnSpc>
              <a:defRPr/>
            </a:pPr>
            <a:r>
              <a:rPr lang="en-US" altLang="en-US"/>
              <a:t>A cluster is a group of contiguous (touching) dense units</a:t>
            </a:r>
            <a:endParaRPr lang="el-G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551F-7E49-A00F-2C82-F717CD0F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7E7E3-17BF-45E6-E5FD-B434E4E0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B145A90-E987-4092-AB10-852F55D712F9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C4BD7A92-5727-2B24-CA63-CF870C5B2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/>
              <a:t>CLIQUE: Example</a:t>
            </a:r>
          </a:p>
        </p:txBody>
      </p:sp>
      <p:graphicFrame>
        <p:nvGraphicFramePr>
          <p:cNvPr id="97285" name="Object 8">
            <a:extLst>
              <a:ext uri="{FF2B5EF4-FFF2-40B4-BE49-F238E27FC236}">
                <a16:creationId xmlns:a16="http://schemas.microsoft.com/office/drawing/2014/main" id="{2156E48C-1B84-CD10-B6F3-D5B61C5E886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943600" y="2095500"/>
          <a:ext cx="4724400" cy="378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6530906" imgH="5235394" progId="MSPhotoEd.3">
                  <p:embed/>
                </p:oleObj>
              </mc:Choice>
              <mc:Fallback>
                <p:oleObj name="Photo Editor Photo" r:id="rId2" imgW="6530906" imgH="5235394" progId="MSPhotoEd.3">
                  <p:embed/>
                  <p:pic>
                    <p:nvPicPr>
                      <p:cNvPr id="97285" name="Object 8">
                        <a:extLst>
                          <a:ext uri="{FF2B5EF4-FFF2-40B4-BE49-F238E27FC236}">
                            <a16:creationId xmlns:a16="http://schemas.microsoft.com/office/drawing/2014/main" id="{2156E48C-1B84-CD10-B6F3-D5B61C5E88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095500"/>
                        <a:ext cx="4724400" cy="378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9">
            <a:extLst>
              <a:ext uri="{FF2B5EF4-FFF2-40B4-BE49-F238E27FC236}">
                <a16:creationId xmlns:a16="http://schemas.microsoft.com/office/drawing/2014/main" id="{83DFF069-6A7D-DC48-77ED-4D5C5A8D034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676400" y="2109788"/>
          <a:ext cx="4267200" cy="375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4" imgW="8154107" imgH="4678095" progId="MSPhotoEd.3">
                  <p:embed/>
                </p:oleObj>
              </mc:Choice>
              <mc:Fallback>
                <p:oleObj name="Photo Editor Photo" r:id="rId4" imgW="8154107" imgH="4678095" progId="MSPhotoEd.3">
                  <p:embed/>
                  <p:pic>
                    <p:nvPicPr>
                      <p:cNvPr id="97286" name="Object 9">
                        <a:extLst>
                          <a:ext uri="{FF2B5EF4-FFF2-40B4-BE49-F238E27FC236}">
                            <a16:creationId xmlns:a16="http://schemas.microsoft.com/office/drawing/2014/main" id="{83DFF069-6A7D-DC48-77ED-4D5C5A8D0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821" r="16821"/>
                      <a:stretch>
                        <a:fillRect/>
                      </a:stretch>
                    </p:blipFill>
                    <p:spPr bwMode="auto">
                      <a:xfrm>
                        <a:off x="1676400" y="2109788"/>
                        <a:ext cx="4267200" cy="375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D12E-F514-DE49-DD4B-FF1BA328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4C9C0-9B54-7EBF-45D3-BAC74BE0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BFE2EC2-CAC1-42C8-9B5F-1CE32F3587F8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FB686508-2187-BC8E-E5F4-23A1958E9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CLIQUE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EC0F3BC-60F7-7E8C-97CB-193FD0867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/>
              <a:t>CLIQUE starts by finding all the dense areas in the one dimensional spaces associated with each attribute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/>
              <a:t>Then it generates the set of two dimensional cells that might possibly be dense by looking at pairs of dense one dimensional cells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/>
              <a:t>In general, CLIQUE generates the possible set of k-dimensional cells that might possibly be dense by looking at dense (k-1)-dimensional cells. This is similar to APRIORI algorithm for finding frequent item sets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/>
              <a:t>It then finds clusters finds clusters by taking union of all adjacent high density cells</a:t>
            </a:r>
          </a:p>
          <a:p>
            <a:pPr>
              <a:lnSpc>
                <a:spcPct val="80000"/>
              </a:lnSpc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C3DF5-A695-0F00-AC7D-31E85F45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6F7C1-9C88-5C73-07D5-38CB66AB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9E7663E-0097-4933-9E22-A65E3DA0B8E9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9332" name="Rectangle 2">
            <a:extLst>
              <a:ext uri="{FF2B5EF4-FFF2-40B4-BE49-F238E27FC236}">
                <a16:creationId xmlns:a16="http://schemas.microsoft.com/office/drawing/2014/main" id="{244ECA74-7798-6DCB-489F-D1BD86C80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/>
              <a:t>MAFIA</a:t>
            </a:r>
          </a:p>
        </p:txBody>
      </p:sp>
      <p:sp>
        <p:nvSpPr>
          <p:cNvPr id="99333" name="Rectangle 3">
            <a:extLst>
              <a:ext uri="{FF2B5EF4-FFF2-40B4-BE49-F238E27FC236}">
                <a16:creationId xmlns:a16="http://schemas.microsoft.com/office/drawing/2014/main" id="{5565CC1C-5CFD-265C-5D13-A7A01046B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Merging of Adaptive Finite Intervals (MAFIA) is a modification of CLIQUE that runs faster and finds better quality clusters. </a:t>
            </a:r>
          </a:p>
          <a:p>
            <a:r>
              <a:rPr lang="en-US" altLang="en-US" dirty="0"/>
              <a:t>The main modification over CLIQUE is the use of an adaptive grid</a:t>
            </a:r>
          </a:p>
          <a:p>
            <a:r>
              <a:rPr lang="en-US" altLang="en-US" dirty="0"/>
              <a:t>Initially each dimension is partitioned into a large number of intervals. A histogram is generated that shows the number of data points in each interval</a:t>
            </a:r>
          </a:p>
          <a:p>
            <a:r>
              <a:rPr lang="en-US" altLang="en-US" dirty="0"/>
              <a:t>Groups of adjacent intervals are grouped in to windows, and the maximum number of points in the window’s intervals becomes the value associated with the window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9385C-959F-466D-9748-8012BE5C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59DED-242E-AA5E-EA11-7C02B0F2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2CB4F0E-0535-4A3B-B3B3-E3196E6F70FB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01380" name="Rectangle 2">
            <a:extLst>
              <a:ext uri="{FF2B5EF4-FFF2-40B4-BE49-F238E27FC236}">
                <a16:creationId xmlns:a16="http://schemas.microsoft.com/office/drawing/2014/main" id="{5F27ABF1-B103-A70C-95D8-9B2417F55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/>
              <a:t>MAFIA</a:t>
            </a:r>
          </a:p>
        </p:txBody>
      </p:sp>
      <p:sp>
        <p:nvSpPr>
          <p:cNvPr id="101381" name="Rectangle 3">
            <a:extLst>
              <a:ext uri="{FF2B5EF4-FFF2-40B4-BE49-F238E27FC236}">
                <a16:creationId xmlns:a16="http://schemas.microsoft.com/office/drawing/2014/main" id="{003682F2-35AB-A0CB-2215-9DFA439EB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Adjacent windows are grouped together if the values of the two windows are close</a:t>
            </a:r>
          </a:p>
          <a:p>
            <a:r>
              <a:rPr lang="en-US" altLang="en-US"/>
              <a:t>As a special case, if all windows are combined into one window, the dimensions is partitioned in to a fixed number of cells and the threshold for being considered a dense unit is increased for that dimension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8B277-6B53-D2E8-2227-1CF4DD3E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91E08-FBDA-4B77-ABB6-961DAB32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19373AB-56F1-4B79-9434-355524B14614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7BDA124F-7962-C56B-FC67-1FA91413E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/>
              <a:t>Limitations of CLIQUE and MAFIA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5A65D46-01FD-EF85-3AFB-EC731B6FE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/>
              <a:t>Time complexity is exponential in the number of dimensions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/>
              <a:t>Will have difficulty if “too many” dense units are generated at lower stages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/>
              <a:t>May fail if clusters are of widely differing densities, since the threshold is fixed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/>
              <a:t>Determining the appropriate </a:t>
            </a:r>
            <a:r>
              <a:rPr lang="el-GR" altLang="en-US"/>
              <a:t>τ</a:t>
            </a:r>
            <a:r>
              <a:rPr lang="en-US" altLang="en-US"/>
              <a:t> and </a:t>
            </a:r>
            <a:r>
              <a:rPr lang="el-GR" altLang="en-US"/>
              <a:t>ξ</a:t>
            </a:r>
            <a:r>
              <a:rPr lang="en-US" altLang="en-US"/>
              <a:t> for a variety of data sets can be challenging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/>
              <a:t>It is not typically possible to find all clusters using the same threshold</a:t>
            </a:r>
            <a:endParaRPr lang="el-G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45912-EC8F-BB7C-356F-A0C52BC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96112-7281-505C-5FAD-60B25393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80B4CAB-2C4B-40E8-B631-1824541CF406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03428" name="Rectangle 2">
            <a:extLst>
              <a:ext uri="{FF2B5EF4-FFF2-40B4-BE49-F238E27FC236}">
                <a16:creationId xmlns:a16="http://schemas.microsoft.com/office/drawing/2014/main" id="{9D14DD7B-E858-141B-F235-9AC0B811A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Clustering Scalability for Large Datasets</a:t>
            </a:r>
          </a:p>
        </p:txBody>
      </p:sp>
      <p:sp>
        <p:nvSpPr>
          <p:cNvPr id="103429" name="Rectangle 3">
            <a:extLst>
              <a:ext uri="{FF2B5EF4-FFF2-40B4-BE49-F238E27FC236}">
                <a16:creationId xmlns:a16="http://schemas.microsoft.com/office/drawing/2014/main" id="{40422A22-46E5-C1F3-B95E-505E2CAA5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One very common solution is sampling, but the sampling could miss small clusters.</a:t>
            </a:r>
          </a:p>
          <a:p>
            <a:pPr lvl="1"/>
            <a:r>
              <a:rPr lang="en-US" altLang="en-US"/>
              <a:t>Data is sometimes not organized to make valid sampling easy or efficient.</a:t>
            </a:r>
            <a:endParaRPr lang="en-US" altLang="en-US" sz="2000"/>
          </a:p>
          <a:p>
            <a:r>
              <a:rPr lang="en-US" altLang="en-US"/>
              <a:t>Another approach is to compress the data or portions of the data.</a:t>
            </a:r>
          </a:p>
          <a:p>
            <a:pPr lvl="1"/>
            <a:r>
              <a:rPr lang="en-US" altLang="en-US"/>
              <a:t>Any such approach must ensure that not too much information is lost. </a:t>
            </a:r>
            <a:r>
              <a:rPr lang="en-US" altLang="en-US" sz="2000"/>
              <a:t>(</a:t>
            </a:r>
            <a:r>
              <a:rPr lang="en-US" altLang="en-US" sz="2000" i="1"/>
              <a:t>Scaling Clustering Algorithms to Large Databases</a:t>
            </a:r>
            <a:r>
              <a:rPr lang="en-US" altLang="en-US" sz="2000"/>
              <a:t>,</a:t>
            </a:r>
            <a:r>
              <a:rPr lang="en-US" altLang="en-US" sz="2000">
                <a:solidFill>
                  <a:srgbClr val="0000FF"/>
                </a:solidFill>
              </a:rPr>
              <a:t> </a:t>
            </a:r>
            <a:r>
              <a:rPr lang="en-US" altLang="en-US" sz="2000"/>
              <a:t>Bradley, Fayyad and Reina.) 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64ADC-8910-82C8-839C-A8290BED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C3AD3-BD1D-CF54-3A29-74BAF499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D63C632-6CE0-4E3D-B199-BA981FA67187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04452" name="Rectangle 2">
            <a:extLst>
              <a:ext uri="{FF2B5EF4-FFF2-40B4-BE49-F238E27FC236}">
                <a16:creationId xmlns:a16="http://schemas.microsoft.com/office/drawing/2014/main" id="{3A936D93-FF03-C9F1-663A-9688C2200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Scalable Clustering: BIRCH</a:t>
            </a:r>
          </a:p>
        </p:txBody>
      </p:sp>
      <p:sp>
        <p:nvSpPr>
          <p:cNvPr id="104453" name="Rectangle 3">
            <a:extLst>
              <a:ext uri="{FF2B5EF4-FFF2-40B4-BE49-F238E27FC236}">
                <a16:creationId xmlns:a16="http://schemas.microsoft.com/office/drawing/2014/main" id="{793E45F9-A8F6-9F7A-86ED-BBD85A7810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BIRCH (Balanced and Iterative Reducing and Clustering using Hierarchies)</a:t>
            </a:r>
          </a:p>
          <a:p>
            <a:pPr lvl="1"/>
            <a:r>
              <a:rPr lang="en-US" altLang="en-US"/>
              <a:t>BIRCH can efficiently cluster data with a single pass and can improve that clustering in additional passes. </a:t>
            </a:r>
          </a:p>
          <a:p>
            <a:pPr lvl="1"/>
            <a:r>
              <a:rPr lang="en-US" altLang="en-US"/>
              <a:t>Can work with a number of different distance metrics. </a:t>
            </a:r>
          </a:p>
          <a:p>
            <a:pPr lvl="1"/>
            <a:r>
              <a:rPr lang="en-US" altLang="en-US"/>
              <a:t>BIRCH can also deal effectively with outliers.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AA2A6-0F88-7BFF-A285-EBB82D5D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5A8EC-1C3D-90AD-20FE-C939F7D1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A1B086B-34D9-49B3-9C56-F51CB4C5FC87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9E0C53B7-7605-7948-5402-13B0F370F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DBSCAN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C0E9225-367F-4F40-FDD8-2FBA8264C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en-US"/>
              <a:t>DBSCAN is a density based clustering algorithm</a:t>
            </a:r>
          </a:p>
          <a:p>
            <a:pPr>
              <a:defRPr/>
            </a:pPr>
            <a:r>
              <a:rPr lang="en-US" altLang="en-US"/>
              <a:t>Density = number of points within a specified radius (</a:t>
            </a:r>
            <a:r>
              <a:rPr lang="en-US" altLang="en-US" i="1"/>
              <a:t>Eps</a:t>
            </a:r>
            <a:r>
              <a:rPr lang="en-US" altLang="en-US"/>
              <a:t>)</a:t>
            </a:r>
          </a:p>
          <a:p>
            <a:pPr>
              <a:defRPr/>
            </a:pPr>
            <a:r>
              <a:rPr lang="en-US" altLang="en-US"/>
              <a:t>A point is a </a:t>
            </a:r>
            <a:r>
              <a:rPr lang="en-US" altLang="en-US" i="1"/>
              <a:t>core point</a:t>
            </a:r>
            <a:r>
              <a:rPr lang="en-US" altLang="en-US"/>
              <a:t> if it has more than specified number of points (</a:t>
            </a:r>
            <a:r>
              <a:rPr lang="en-US" altLang="en-US" i="1"/>
              <a:t>MinPts</a:t>
            </a:r>
            <a:r>
              <a:rPr lang="en-US" altLang="en-US"/>
              <a:t>) within </a:t>
            </a:r>
            <a:r>
              <a:rPr lang="en-US" altLang="en-US" i="1"/>
              <a:t>Eps</a:t>
            </a:r>
          </a:p>
          <a:p>
            <a:pPr lvl="1">
              <a:defRPr/>
            </a:pPr>
            <a:r>
              <a:rPr lang="en-US" altLang="en-US"/>
              <a:t>Core point is in the interior of a cluster</a:t>
            </a:r>
          </a:p>
          <a:p>
            <a:pPr>
              <a:defRPr/>
            </a:pPr>
            <a:r>
              <a:rPr lang="en-US" altLang="en-US"/>
              <a:t>A </a:t>
            </a:r>
            <a:r>
              <a:rPr lang="en-US" altLang="en-US" i="1"/>
              <a:t>border point</a:t>
            </a:r>
            <a:r>
              <a:rPr lang="en-US" altLang="en-US"/>
              <a:t> has fewer than </a:t>
            </a:r>
            <a:r>
              <a:rPr lang="en-US" altLang="en-US" i="1"/>
              <a:t>MinPts</a:t>
            </a:r>
            <a:r>
              <a:rPr lang="en-US" altLang="en-US"/>
              <a:t> within </a:t>
            </a:r>
            <a:r>
              <a:rPr lang="en-US" altLang="en-US" i="1"/>
              <a:t>Eps</a:t>
            </a:r>
            <a:r>
              <a:rPr lang="en-US" altLang="en-US"/>
              <a:t> but is in neighborhood of a core point</a:t>
            </a:r>
          </a:p>
          <a:p>
            <a:pPr>
              <a:defRPr/>
            </a:pPr>
            <a:r>
              <a:rPr lang="en-US" altLang="en-US"/>
              <a:t>A </a:t>
            </a:r>
            <a:r>
              <a:rPr lang="en-US" altLang="en-US" i="1"/>
              <a:t>noise point</a:t>
            </a:r>
            <a:r>
              <a:rPr lang="en-US" altLang="en-US"/>
              <a:t> is any point that is neither a core point nor a border point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5232B-73BF-31ED-F68E-8ABE5314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C941-0A07-E00B-ECFF-FD43FC53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8799018-EAEA-43EA-97E5-C80C78B22C41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05476" name="Rectangle 2">
            <a:extLst>
              <a:ext uri="{FF2B5EF4-FFF2-40B4-BE49-F238E27FC236}">
                <a16:creationId xmlns:a16="http://schemas.microsoft.com/office/drawing/2014/main" id="{BC28B8E1-CED4-70C7-1C76-3C69ECDB8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/>
              <a:t>Scaleable Clustering: BIRCH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CA9E3B5-2393-E4E7-6072-F381654CC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/>
              <a:t>BIRCH is based on the notion of a clustering feature (CF) and a CF tree. 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/>
              <a:t>A cluster of data points (vectors) can be represented by a triplet of numbers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/>
              <a:t>(N, LS, SS)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/>
              <a:t>N is the number of points in the cluster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/>
              <a:t>LS is the linear sum of the points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/>
              <a:t>SS is the sum of squares of the points. 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/>
              <a:t>Points are processed incrementally.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/>
              <a:t>Each point is placed in the leaf node corresponding to the “closest” cluster (CF).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/>
              <a:t>Clusters (CFs) are updated.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E4847-47D2-2EAB-3850-7365986C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B48DA-0D14-087E-839B-C9438753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E484777-F107-4CC9-B34C-848E04A670AB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21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06500" name="Rectangle 2">
            <a:extLst>
              <a:ext uri="{FF2B5EF4-FFF2-40B4-BE49-F238E27FC236}">
                <a16:creationId xmlns:a16="http://schemas.microsoft.com/office/drawing/2014/main" id="{DD3EFADE-D5D1-9A64-87C0-2CC491493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Scalable Clustering: BIRCH</a:t>
            </a:r>
          </a:p>
        </p:txBody>
      </p:sp>
      <p:sp>
        <p:nvSpPr>
          <p:cNvPr id="106501" name="Rectangle 3">
            <a:extLst>
              <a:ext uri="{FF2B5EF4-FFF2-40B4-BE49-F238E27FC236}">
                <a16:creationId xmlns:a16="http://schemas.microsoft.com/office/drawing/2014/main" id="{ABC37577-3D48-A30F-B351-49228C777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Basic steps of BIRCH</a:t>
            </a:r>
            <a:endParaRPr lang="en-US" altLang="en-US" sz="2000"/>
          </a:p>
          <a:p>
            <a:pPr lvl="1"/>
            <a:r>
              <a:rPr lang="en-US" altLang="en-US"/>
              <a:t>Load the data into memory by creating a CF tree that “summarizes” the data.</a:t>
            </a:r>
            <a:endParaRPr lang="en-US" altLang="en-US" sz="1200" b="1"/>
          </a:p>
          <a:p>
            <a:pPr lvl="1"/>
            <a:r>
              <a:rPr lang="en-US" altLang="en-US"/>
              <a:t>Perform global clustering.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Produces a better clustering than the initial step. 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An agglomerative, hierarchical technique was selected.</a:t>
            </a:r>
            <a:endParaRPr lang="en-US" altLang="en-US" sz="1000"/>
          </a:p>
          <a:p>
            <a:pPr lvl="1"/>
            <a:r>
              <a:rPr lang="en-US" altLang="en-US"/>
              <a:t>Redistribute the data points using the centroids of clusters discovered in the global clustering phase, and thus, discover a new (and hopefully better) set of clusters.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EB331-EE19-6BDD-6083-BDE106D5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1B50E-13B5-19F1-B37D-60F3B55A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B40E4E6-E550-4B55-95E0-0F9BE854D9EA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22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07524" name="Rectangle 2">
            <a:extLst>
              <a:ext uri="{FF2B5EF4-FFF2-40B4-BE49-F238E27FC236}">
                <a16:creationId xmlns:a16="http://schemas.microsoft.com/office/drawing/2014/main" id="{84298D89-5E1A-A2FA-0BE1-A1143A031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Scalable Clustering: CURE</a:t>
            </a:r>
          </a:p>
        </p:txBody>
      </p:sp>
      <p:sp>
        <p:nvSpPr>
          <p:cNvPr id="107525" name="Rectangle 3">
            <a:extLst>
              <a:ext uri="{FF2B5EF4-FFF2-40B4-BE49-F238E27FC236}">
                <a16:creationId xmlns:a16="http://schemas.microsoft.com/office/drawing/2014/main" id="{F45C4C04-C8D9-BE32-10FE-B568D5C38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Clustering Using Representatives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Uses a number of points to represent a cluster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Representative points are found by selecting a constant number of points from a cluster and then “shrinking” them toward the center of the cluster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Cluster similarity is the similarity of the closest pair of representative points from different clusters 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Shrinking representative points toward the center helps avoid problems with noise and outliers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CURE is better able to handle clusters of arbitrary shapes and sizes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BFCF8-2E76-ACB3-C086-180DAF78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29DEC-4844-8EC7-F576-02F491A5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4423E83-FF44-42BD-BB73-7399391A8772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08548" name="Rectangle 2">
            <a:extLst>
              <a:ext uri="{FF2B5EF4-FFF2-40B4-BE49-F238E27FC236}">
                <a16:creationId xmlns:a16="http://schemas.microsoft.com/office/drawing/2014/main" id="{54A6571F-2075-A900-A6F0-D68034CF3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Experimental results: CURE</a:t>
            </a:r>
          </a:p>
        </p:txBody>
      </p:sp>
      <p:graphicFrame>
        <p:nvGraphicFramePr>
          <p:cNvPr id="108549" name="Object 4">
            <a:extLst>
              <a:ext uri="{FF2B5EF4-FFF2-40B4-BE49-F238E27FC236}">
                <a16:creationId xmlns:a16="http://schemas.microsoft.com/office/drawing/2014/main" id="{8BD39E01-A688-FB68-E8A3-A49660819AC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254375" y="2776539"/>
          <a:ext cx="5683250" cy="229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683810" imgH="2293333" progId="Paint.Picture">
                  <p:embed/>
                </p:oleObj>
              </mc:Choice>
              <mc:Fallback>
                <p:oleObj name="Bitmap Image" r:id="rId2" imgW="5683810" imgH="2293333" progId="Paint.Picture">
                  <p:embed/>
                  <p:pic>
                    <p:nvPicPr>
                      <p:cNvPr id="108549" name="Object 4">
                        <a:extLst>
                          <a:ext uri="{FF2B5EF4-FFF2-40B4-BE49-F238E27FC236}">
                            <a16:creationId xmlns:a16="http://schemas.microsoft.com/office/drawing/2014/main" id="{8BD39E01-A688-FB68-E8A3-A49660819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2776539"/>
                        <a:ext cx="5683250" cy="229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280C0-B2A8-8F3A-E666-95E0E5B5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CFCFC-805E-5114-44B6-A6FB9A4B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8C29A95-029F-4E77-A7B6-D1196D2F5D36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09572" name="Rectangle 2">
            <a:extLst>
              <a:ext uri="{FF2B5EF4-FFF2-40B4-BE49-F238E27FC236}">
                <a16:creationId xmlns:a16="http://schemas.microsoft.com/office/drawing/2014/main" id="{FC0696A7-0601-E9C7-A450-A7411B665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/>
              <a:t>Experimental Results: CURE</a:t>
            </a:r>
          </a:p>
        </p:txBody>
      </p:sp>
      <p:graphicFrame>
        <p:nvGraphicFramePr>
          <p:cNvPr id="109573" name="Object 4">
            <a:extLst>
              <a:ext uri="{FF2B5EF4-FFF2-40B4-BE49-F238E27FC236}">
                <a16:creationId xmlns:a16="http://schemas.microsoft.com/office/drawing/2014/main" id="{1D7102F5-C86F-0B40-D80B-8DD60588EFE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365375" y="2349501"/>
          <a:ext cx="7461250" cy="31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460627" imgH="3147333" progId="Paint.Picture">
                  <p:embed/>
                </p:oleObj>
              </mc:Choice>
              <mc:Fallback>
                <p:oleObj name="Bitmap Image" r:id="rId2" imgW="7460627" imgH="3147333" progId="Paint.Picture">
                  <p:embed/>
                  <p:pic>
                    <p:nvPicPr>
                      <p:cNvPr id="109573" name="Object 4">
                        <a:extLst>
                          <a:ext uri="{FF2B5EF4-FFF2-40B4-BE49-F238E27FC236}">
                            <a16:creationId xmlns:a16="http://schemas.microsoft.com/office/drawing/2014/main" id="{1D7102F5-C86F-0B40-D80B-8DD60588EF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734"/>
                      <a:stretch>
                        <a:fillRect/>
                      </a:stretch>
                    </p:blipFill>
                    <p:spPr bwMode="auto">
                      <a:xfrm>
                        <a:off x="2365375" y="2349501"/>
                        <a:ext cx="7461250" cy="314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7CAD06B-1B0B-76AE-7CF1-6A2BA83A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6EF9A3F-F113-A0CA-E5D1-48C9E309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A960C4C-E45F-4601-B0FD-051E9DE3C7BF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10596" name="Rectangle 2">
            <a:extLst>
              <a:ext uri="{FF2B5EF4-FFF2-40B4-BE49-F238E27FC236}">
                <a16:creationId xmlns:a16="http://schemas.microsoft.com/office/drawing/2014/main" id="{91C3717E-0113-1DB6-B262-BB538E8F1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CURE can not handle differing densities</a:t>
            </a:r>
          </a:p>
        </p:txBody>
      </p:sp>
      <p:pic>
        <p:nvPicPr>
          <p:cNvPr id="110597" name="Picture 4" descr="fish_clusters">
            <a:extLst>
              <a:ext uri="{FF2B5EF4-FFF2-40B4-BE49-F238E27FC236}">
                <a16:creationId xmlns:a16="http://schemas.microsoft.com/office/drawing/2014/main" id="{14713AF1-F7E2-D999-AB40-AF5BA1EB5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0598" name="Object 5">
            <a:extLst>
              <a:ext uri="{FF2B5EF4-FFF2-40B4-BE49-F238E27FC236}">
                <a16:creationId xmlns:a16="http://schemas.microsoft.com/office/drawing/2014/main" id="{0E318472-E179-3E04-F60F-EA12B36DE0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9614" y="1831976"/>
          <a:ext cx="4040187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686706" imgH="3177815" progId="MSPhotoEd.3">
                  <p:embed/>
                </p:oleObj>
              </mc:Choice>
              <mc:Fallback>
                <p:oleObj r:id="rId3" imgW="4686706" imgH="3177815" progId="MSPhotoEd.3">
                  <p:embed/>
                  <p:pic>
                    <p:nvPicPr>
                      <p:cNvPr id="110598" name="Object 5">
                        <a:extLst>
                          <a:ext uri="{FF2B5EF4-FFF2-40B4-BE49-F238E27FC236}">
                            <a16:creationId xmlns:a16="http://schemas.microsoft.com/office/drawing/2014/main" id="{0E318472-E179-3E04-F60F-EA12B36DE0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614" y="1831976"/>
                        <a:ext cx="4040187" cy="274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9" name="Text Box 6">
            <a:extLst>
              <a:ext uri="{FF2B5EF4-FFF2-40B4-BE49-F238E27FC236}">
                <a16:creationId xmlns:a16="http://schemas.microsoft.com/office/drawing/2014/main" id="{F6A463AE-9277-CFBE-F4D2-7298545EB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575" y="4814888"/>
            <a:ext cx="172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Book Antiqua" panose="02040602050305030304" pitchFamily="18" charset="0"/>
              </a:rPr>
              <a:t>Original Points</a:t>
            </a:r>
          </a:p>
        </p:txBody>
      </p:sp>
      <p:sp>
        <p:nvSpPr>
          <p:cNvPr id="110600" name="Text Box 7">
            <a:extLst>
              <a:ext uri="{FF2B5EF4-FFF2-40B4-BE49-F238E27FC236}">
                <a16:creationId xmlns:a16="http://schemas.microsoft.com/office/drawing/2014/main" id="{53446C36-CE9F-58A8-6EC0-24BA7321E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814" y="4848226"/>
            <a:ext cx="815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Book Antiqua" panose="02040602050305030304" pitchFamily="18" charset="0"/>
              </a:rPr>
              <a:t>CURE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265B3-8E56-5CFD-6A4D-B85A3D26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AD85B-CFB4-C48B-310A-38CA21A3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612CC9E-F06A-4517-9C18-2EC340901CF7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26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11620" name="Rectangle 2">
            <a:extLst>
              <a:ext uri="{FF2B5EF4-FFF2-40B4-BE49-F238E27FC236}">
                <a16:creationId xmlns:a16="http://schemas.microsoft.com/office/drawing/2014/main" id="{0801B1CE-FC57-2331-8678-ED714CC44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/>
              <a:t>Graph Based Clustering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509FCA0-77E2-AD63-8F2A-AE02643BB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/>
              <a:t>Graph-Based clustering uses the proximity graph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/>
              <a:t>Start with the proximity matrix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/>
              <a:t>Consider each point as a node in a graph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/>
              <a:t>Each edge between two nodes has a weight which is the proximity between the two points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/>
              <a:t>Initially the proximity graph is fully connected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/>
              <a:t>MIN (single-link) and MAX (complete-link) can be viewed as starting with this graph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/>
              <a:t>In the most simple case, clusters are connected components in the graph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F9995-7F36-BB61-ADA3-0D5F362A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B21C2-3AE1-49E2-DE19-BCD598D1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FF85DCF-41C9-4275-B775-C2BC5C0D34BB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27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12644" name="Rectangle 2">
            <a:extLst>
              <a:ext uri="{FF2B5EF4-FFF2-40B4-BE49-F238E27FC236}">
                <a16:creationId xmlns:a16="http://schemas.microsoft.com/office/drawing/2014/main" id="{743A827B-F5C4-3717-D0EB-67EACF7B2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Graph Based Clustering: </a:t>
            </a:r>
            <a:r>
              <a:rPr lang="en-US" altLang="en-US" sz="3200" dirty="0" err="1"/>
              <a:t>Sparsification</a:t>
            </a:r>
            <a:endParaRPr lang="en-US" altLang="en-US" sz="3200" dirty="0"/>
          </a:p>
        </p:txBody>
      </p:sp>
      <p:sp>
        <p:nvSpPr>
          <p:cNvPr id="112645" name="Rectangle 3">
            <a:extLst>
              <a:ext uri="{FF2B5EF4-FFF2-40B4-BE49-F238E27FC236}">
                <a16:creationId xmlns:a16="http://schemas.microsoft.com/office/drawing/2014/main" id="{B39B4061-8C64-B603-14B5-CC77B9994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>
                <a:cs typeface="Times New Roman" panose="02020603050405020304" pitchFamily="18" charset="0"/>
              </a:rPr>
              <a:t>The amount of data that needs to be processed is drastically reduced </a:t>
            </a:r>
          </a:p>
          <a:p>
            <a:pPr lvl="1">
              <a:lnSpc>
                <a:spcPct val="90000"/>
              </a:lnSpc>
            </a:pPr>
            <a:r>
              <a:rPr lang="en-US" altLang="en-US" sz="3000">
                <a:cs typeface="Times New Roman" panose="02020603050405020304" pitchFamily="18" charset="0"/>
              </a:rPr>
              <a:t>Sparsification can eliminate more than 99% of the entries in a similarity matrix</a:t>
            </a:r>
          </a:p>
          <a:p>
            <a:pPr lvl="1">
              <a:lnSpc>
                <a:spcPct val="90000"/>
              </a:lnSpc>
            </a:pPr>
            <a:r>
              <a:rPr lang="en-US" altLang="en-US" sz="3000">
                <a:cs typeface="Times New Roman" panose="02020603050405020304" pitchFamily="18" charset="0"/>
              </a:rPr>
              <a:t>The amount of time required to cluster the data is drastically reduced</a:t>
            </a:r>
          </a:p>
          <a:p>
            <a:pPr lvl="1">
              <a:lnSpc>
                <a:spcPct val="90000"/>
              </a:lnSpc>
            </a:pPr>
            <a:r>
              <a:rPr lang="en-US" altLang="en-US" sz="3000">
                <a:cs typeface="Times New Roman" panose="02020603050405020304" pitchFamily="18" charset="0"/>
              </a:rPr>
              <a:t>The size of the problems that can be handled is increased</a:t>
            </a: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9D63A-DBA2-AFE9-7EE7-1E1A959C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61AD9-69E8-9E5E-B859-9F64C44B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3F81D93-6B57-4512-83F8-ADF0F3EF9D08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28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13668" name="Rectangle 2">
            <a:extLst>
              <a:ext uri="{FF2B5EF4-FFF2-40B4-BE49-F238E27FC236}">
                <a16:creationId xmlns:a16="http://schemas.microsoft.com/office/drawing/2014/main" id="{5FA62CFB-04D3-6064-F113-A3B1B4DED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/>
              <a:t>Sparsification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00A8AD8-4383-8254-9B09-AB5D269BC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>
                <a:cs typeface="Times New Roman" pitchFamily="18" charset="0"/>
              </a:rPr>
              <a:t>Clustering may work better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>
                <a:cs typeface="Times New Roman" pitchFamily="18" charset="0"/>
              </a:rPr>
              <a:t>Sparsification techniques keep the connections to the most similar (nearest) neighbors of a point while breaking the connections to less similar points.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>
                <a:cs typeface="Times New Roman" pitchFamily="18" charset="0"/>
              </a:rPr>
              <a:t>The nearest neighbors of a point tend to belong to the same class as the point itself.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>
                <a:cs typeface="Times New Roman" pitchFamily="18" charset="0"/>
              </a:rPr>
              <a:t>This reduces the impact of noise and outliers and sharpens the distinction between clusters.</a:t>
            </a:r>
            <a:r>
              <a:rPr lang="en-US" altLang="en-US"/>
              <a:t> 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>
                <a:cs typeface="Times New Roman" pitchFamily="18" charset="0"/>
              </a:rPr>
              <a:t>Sparsification facilitates the use of graph partitioning algorithms (or algorithms based on graph partitioning algorithms.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>
                <a:cs typeface="Times New Roman" pitchFamily="18" charset="0"/>
              </a:rPr>
              <a:t>Chameleon  and </a:t>
            </a:r>
            <a:r>
              <a:rPr lang="en-US" altLang="en-US"/>
              <a:t>Hypergraph-based Clustering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D7F50-8DB6-8297-5B35-73FE73C8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29076-6DFD-739E-1310-13A97F00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D101DCD-DDB7-4D39-AC9D-B0ACA7A81F28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29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14692" name="Rectangle 2">
            <a:extLst>
              <a:ext uri="{FF2B5EF4-FFF2-40B4-BE49-F238E27FC236}">
                <a16:creationId xmlns:a16="http://schemas.microsoft.com/office/drawing/2014/main" id="{EA2529CD-04D4-DB01-DE26-39FDAE148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 err="1"/>
              <a:t>Sparsification</a:t>
            </a:r>
            <a:endParaRPr lang="en-US" altLang="en-US" sz="3200" dirty="0"/>
          </a:p>
        </p:txBody>
      </p:sp>
      <p:pic>
        <p:nvPicPr>
          <p:cNvPr id="114693" name="Picture 4" descr="overall">
            <a:extLst>
              <a:ext uri="{FF2B5EF4-FFF2-40B4-BE49-F238E27FC236}">
                <a16:creationId xmlns:a16="http://schemas.microsoft.com/office/drawing/2014/main" id="{442DC971-25B9-FBE0-46F5-E6C89A1DD0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2100" y="3081339"/>
            <a:ext cx="9067800" cy="1533525"/>
          </a:xfrm>
          <a:solidFill>
            <a:schemeClr val="bg1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7D424-2514-2AC6-650E-F7976E4C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4D538-0D20-A526-7C54-AB0CBCA3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C11F5D0-32D7-495A-9194-C77F8DEC9F46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AF436619-66C2-D8A4-6ED7-405F01235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DBSCAN: Core, Border and Noise points</a:t>
            </a:r>
          </a:p>
        </p:txBody>
      </p:sp>
      <p:pic>
        <p:nvPicPr>
          <p:cNvPr id="83973" name="Picture 4">
            <a:extLst>
              <a:ext uri="{FF2B5EF4-FFF2-40B4-BE49-F238E27FC236}">
                <a16:creationId xmlns:a16="http://schemas.microsoft.com/office/drawing/2014/main" id="{7A7EC441-C54C-DF73-FE11-F3EAD832C0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0350" y="1295401"/>
            <a:ext cx="6705600" cy="5027613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9ED0168-F883-2B3C-34AB-455FF09B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7FAA2EB-F8BE-30F3-41A0-D56F9760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9EECD88-71F1-49C7-AA5E-D0AB9B5E9124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30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15716" name="Rectangle 2">
            <a:extLst>
              <a:ext uri="{FF2B5EF4-FFF2-40B4-BE49-F238E27FC236}">
                <a16:creationId xmlns:a16="http://schemas.microsoft.com/office/drawing/2014/main" id="{512139F5-8C5E-1AC3-989C-6CF02B4F9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200" dirty="0"/>
              <a:t>Limitations of Current Merging Schemes</a:t>
            </a:r>
          </a:p>
        </p:txBody>
      </p:sp>
      <p:sp>
        <p:nvSpPr>
          <p:cNvPr id="115717" name="Rectangle 3">
            <a:extLst>
              <a:ext uri="{FF2B5EF4-FFF2-40B4-BE49-F238E27FC236}">
                <a16:creationId xmlns:a16="http://schemas.microsoft.com/office/drawing/2014/main" id="{8429F30B-90AD-0848-73FD-4DE8597A7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Existing merging schemes are static in nature</a:t>
            </a:r>
          </a:p>
        </p:txBody>
      </p:sp>
      <p:pic>
        <p:nvPicPr>
          <p:cNvPr id="115718" name="Picture 4">
            <a:extLst>
              <a:ext uri="{FF2B5EF4-FFF2-40B4-BE49-F238E27FC236}">
                <a16:creationId xmlns:a16="http://schemas.microsoft.com/office/drawing/2014/main" id="{120604FD-5CE3-587C-5B0F-9FD84E388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2613026"/>
            <a:ext cx="4843463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9" name="Picture 5">
            <a:extLst>
              <a:ext uri="{FF2B5EF4-FFF2-40B4-BE49-F238E27FC236}">
                <a16:creationId xmlns:a16="http://schemas.microsoft.com/office/drawing/2014/main" id="{FDEBA664-3F2B-A40C-B06B-DE0984715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2743200"/>
            <a:ext cx="139541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DEEBCE8-974E-FE14-3D03-557D052E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EC443C8-7BE4-235B-952E-1D53CF53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DD9E50A-10CC-4948-BAD3-4AFF69B54CA4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31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0D01BCE0-E0E2-B7C3-B276-122CFB6E5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Chameleon: Clustering Using Dynamic Modeling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7C90F41-005E-B84F-8E23-F7E8C28C6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/>
              <a:t>Adapt to the characteristics of the data set to find the natural clusters.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/>
              <a:t>Use a dynamic model to measure the similarity between clusters.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/>
              <a:t>Main property is the relative closeness and relative inter-connectivity of the cluster.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/>
              <a:t>Two clusters are combined if the resulting cluster shares certain </a:t>
            </a:r>
            <a:r>
              <a:rPr lang="en-US" altLang="en-US" i="1"/>
              <a:t>properties</a:t>
            </a:r>
            <a:r>
              <a:rPr lang="en-US" altLang="en-US"/>
              <a:t> with the constituent clusters.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/>
              <a:t>The merging scheme preserves </a:t>
            </a:r>
            <a:r>
              <a:rPr lang="en-US" altLang="en-US" i="1"/>
              <a:t>self-similarity</a:t>
            </a:r>
            <a:r>
              <a:rPr lang="en-US" altLang="en-US"/>
              <a:t>. </a:t>
            </a:r>
          </a:p>
          <a:p>
            <a:pPr>
              <a:lnSpc>
                <a:spcPct val="80000"/>
              </a:lnSpc>
              <a:defRPr/>
            </a:pPr>
            <a:endParaRPr lang="en-US" altLang="en-US" sz="3600"/>
          </a:p>
          <a:p>
            <a:pPr>
              <a:lnSpc>
                <a:spcPct val="80000"/>
              </a:lnSpc>
              <a:defRPr/>
            </a:pPr>
            <a:endParaRPr lang="en-US" altLang="en-US" sz="1800"/>
          </a:p>
          <a:p>
            <a:pPr>
              <a:lnSpc>
                <a:spcPct val="80000"/>
              </a:lnSpc>
              <a:defRPr/>
            </a:pPr>
            <a:endParaRPr lang="en-US" altLang="en-US" sz="1800"/>
          </a:p>
          <a:p>
            <a:pPr>
              <a:lnSpc>
                <a:spcPct val="80000"/>
              </a:lnSpc>
              <a:defRPr/>
            </a:pPr>
            <a:r>
              <a:rPr lang="en-US" altLang="en-US"/>
              <a:t>One of the areas of application is spatial data.</a:t>
            </a:r>
          </a:p>
        </p:txBody>
      </p:sp>
      <p:graphicFrame>
        <p:nvGraphicFramePr>
          <p:cNvPr id="116742" name="Object 6">
            <a:extLst>
              <a:ext uri="{FF2B5EF4-FFF2-40B4-BE49-F238E27FC236}">
                <a16:creationId xmlns:a16="http://schemas.microsoft.com/office/drawing/2014/main" id="{1EACFBFC-5B72-7201-9D6A-D6ECDE9FBD4B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962400" y="4876800"/>
          <a:ext cx="40386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570703" imgH="3795089" progId="Paint.Picture">
                  <p:embed/>
                </p:oleObj>
              </mc:Choice>
              <mc:Fallback>
                <p:oleObj name="Bitmap Image" r:id="rId2" imgW="5570703" imgH="3795089" progId="Paint.Picture">
                  <p:embed/>
                  <p:pic>
                    <p:nvPicPr>
                      <p:cNvPr id="116742" name="Object 6">
                        <a:extLst>
                          <a:ext uri="{FF2B5EF4-FFF2-40B4-BE49-F238E27FC236}">
                            <a16:creationId xmlns:a16="http://schemas.microsoft.com/office/drawing/2014/main" id="{1EACFBFC-5B72-7201-9D6A-D6ECDE9FBD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0835" b="62024"/>
                      <a:stretch>
                        <a:fillRect/>
                      </a:stretch>
                    </p:blipFill>
                    <p:spPr bwMode="auto">
                      <a:xfrm>
                        <a:off x="3962400" y="4876800"/>
                        <a:ext cx="40386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ECCB0-BD91-CB64-7DA1-6279A87C0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				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9C1E5-4EB8-CA75-E217-5D366C2C92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DF351D-78D6-47A5-A673-2B569F6066A7}" type="slidenum">
              <a:rPr lang="en-US" altLang="en-US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17764" name="Rectangle 7">
            <a:extLst>
              <a:ext uri="{FF2B5EF4-FFF2-40B4-BE49-F238E27FC236}">
                <a16:creationId xmlns:a16="http://schemas.microsoft.com/office/drawing/2014/main" id="{CB63B582-C9C4-D695-E384-2AE8CB3A8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46857"/>
            <a:ext cx="10972800" cy="960438"/>
          </a:xfrm>
        </p:spPr>
        <p:txBody>
          <a:bodyPr>
            <a:normAutofit/>
          </a:bodyPr>
          <a:lstStyle/>
          <a:p>
            <a:pPr algn="l"/>
            <a:r>
              <a:rPr lang="en-US" altLang="en-US" sz="3200" dirty="0"/>
              <a:t>Characteristics of Spatial Datasets</a:t>
            </a:r>
          </a:p>
        </p:txBody>
      </p:sp>
      <p:sp>
        <p:nvSpPr>
          <p:cNvPr id="117765" name="Rectangle 8">
            <a:extLst>
              <a:ext uri="{FF2B5EF4-FFF2-40B4-BE49-F238E27FC236}">
                <a16:creationId xmlns:a16="http://schemas.microsoft.com/office/drawing/2014/main" id="{030E3C65-7CE3-A295-2657-679AD3BF573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Clusters are defined as densely populated regions of the space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Clusters have arbitrary shapes, orientation, and non-uniform sizes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Difference in densities across clusters and variation in density within clusters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Existence of special artifacts (</a:t>
            </a:r>
            <a:r>
              <a:rPr lang="en-US" altLang="en-US" sz="2000" i="1"/>
              <a:t>streaks</a:t>
            </a:r>
            <a:r>
              <a:rPr lang="en-US" altLang="en-US" sz="2000"/>
              <a:t>) and noise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The clustering algorithm must address the above characteristics and also require minimal supervision</a:t>
            </a:r>
          </a:p>
        </p:txBody>
      </p:sp>
      <p:pic>
        <p:nvPicPr>
          <p:cNvPr id="117766" name="Picture 11" descr="t4">
            <a:extLst>
              <a:ext uri="{FF2B5EF4-FFF2-40B4-BE49-F238E27FC236}">
                <a16:creationId xmlns:a16="http://schemas.microsoft.com/office/drawing/2014/main" id="{C752AE71-EFAB-FFE9-70D1-E056F267F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752601"/>
            <a:ext cx="3124200" cy="184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7" name="Picture 12" descr="t7_talk_original">
            <a:extLst>
              <a:ext uri="{FF2B5EF4-FFF2-40B4-BE49-F238E27FC236}">
                <a16:creationId xmlns:a16="http://schemas.microsoft.com/office/drawing/2014/main" id="{6DF35871-AB94-148F-C356-B6ECF9809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319588"/>
            <a:ext cx="3124200" cy="185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B06B8-7436-53F5-57B8-1006BBF8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0E7C3-0B01-E669-ECEE-5F5E5D66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1DE75B7-E38A-4DBE-95BB-ECC9217BEE7E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33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18788" name="Rectangle 2">
            <a:extLst>
              <a:ext uri="{FF2B5EF4-FFF2-40B4-BE49-F238E27FC236}">
                <a16:creationId xmlns:a16="http://schemas.microsoft.com/office/drawing/2014/main" id="{43167765-62C2-69C9-EB62-B128D2827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/>
              <a:t>Chameleon</a:t>
            </a:r>
          </a:p>
        </p:txBody>
      </p:sp>
      <p:sp>
        <p:nvSpPr>
          <p:cNvPr id="118789" name="Rectangle 3">
            <a:extLst>
              <a:ext uri="{FF2B5EF4-FFF2-40B4-BE49-F238E27FC236}">
                <a16:creationId xmlns:a16="http://schemas.microsoft.com/office/drawing/2014/main" id="{F1514620-1615-9BD5-88A9-0D7938281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Preprocessing Step: Represent the Data by a Graph</a:t>
            </a:r>
          </a:p>
          <a:p>
            <a:pPr lvl="1"/>
            <a:r>
              <a:rPr lang="en-US" altLang="en-US"/>
              <a:t> Given a set of points, we construct the </a:t>
            </a:r>
            <a:r>
              <a:rPr lang="en-US" altLang="en-US" i="1"/>
              <a:t>k-nearest-neighbor </a:t>
            </a:r>
            <a:r>
              <a:rPr lang="en-US" altLang="en-US"/>
              <a:t>(</a:t>
            </a:r>
            <a:r>
              <a:rPr lang="en-US" altLang="en-US" i="1"/>
              <a:t>k-NN</a:t>
            </a:r>
            <a:r>
              <a:rPr lang="en-US" altLang="en-US"/>
              <a:t>)</a:t>
            </a:r>
            <a:r>
              <a:rPr lang="en-US" altLang="en-US" i="1"/>
              <a:t> </a:t>
            </a:r>
            <a:r>
              <a:rPr lang="en-US" altLang="en-US"/>
              <a:t>graph to capture the relationship between a point and its </a:t>
            </a:r>
            <a:r>
              <a:rPr lang="en-US" altLang="en-US" i="1"/>
              <a:t>k</a:t>
            </a:r>
            <a:r>
              <a:rPr lang="en-US" altLang="en-US"/>
              <a:t> nearest neighbors.</a:t>
            </a:r>
          </a:p>
          <a:p>
            <a:r>
              <a:rPr lang="en-US" altLang="en-US"/>
              <a:t>Phase 1: Use a multilevel graph partitioning algorithm on the graph to find a large number of clusters of well-connected vertices.</a:t>
            </a:r>
          </a:p>
          <a:p>
            <a:pPr lvl="1"/>
            <a:r>
              <a:rPr lang="en-US" altLang="en-US"/>
              <a:t>Each cluster should contain mostly points from one “true” cluster, i.e., is a sub-cluster of a “real” cluster.</a:t>
            </a:r>
          </a:p>
          <a:p>
            <a:pPr lvl="1"/>
            <a:r>
              <a:rPr lang="en-US" altLang="en-US"/>
              <a:t>Graph algorithms take into account global structure.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520BF-5D75-C42E-E8AB-0966A11F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1BA10-A31B-B4C4-61F8-E95FB790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5D5C980-992A-489B-95BA-92B2457E0563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34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19812" name="Rectangle 2">
            <a:extLst>
              <a:ext uri="{FF2B5EF4-FFF2-40B4-BE49-F238E27FC236}">
                <a16:creationId xmlns:a16="http://schemas.microsoft.com/office/drawing/2014/main" id="{7A30CB01-B92C-A5C7-26FD-73ED0362F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/>
              <a:t>Chameleon</a:t>
            </a:r>
          </a:p>
        </p:txBody>
      </p:sp>
      <p:sp>
        <p:nvSpPr>
          <p:cNvPr id="119813" name="Rectangle 3">
            <a:extLst>
              <a:ext uri="{FF2B5EF4-FFF2-40B4-BE49-F238E27FC236}">
                <a16:creationId xmlns:a16="http://schemas.microsoft.com/office/drawing/2014/main" id="{4A37F08B-5E63-C1E0-1EB2-0377EAA03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Phase 2: Use Hierarchical Agglomerative Clustering to merge sub-clusters.</a:t>
            </a:r>
          </a:p>
          <a:p>
            <a:pPr lvl="1"/>
            <a:r>
              <a:rPr lang="en-US" altLang="en-US"/>
              <a:t>Two clusters are combined if the resulting cluster shares certain </a:t>
            </a:r>
            <a:r>
              <a:rPr lang="en-US" altLang="en-US" i="1"/>
              <a:t>properties</a:t>
            </a:r>
            <a:r>
              <a:rPr lang="en-US" altLang="en-US"/>
              <a:t> with the constituent clusters.</a:t>
            </a:r>
          </a:p>
          <a:p>
            <a:pPr lvl="1"/>
            <a:r>
              <a:rPr lang="en-US" altLang="en-US"/>
              <a:t>Two key properties are used to model cluster similarity: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Relative Interconnectivity: Absolute interconnectivity of two clusters normalized by the internal connectivity of the clusters.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Relative Closeness: Absolute closeness of two clusters normalized by the internal closeness of the clusters.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0B03A-A416-8B37-3037-C1DDCBD3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E5320-D736-A660-E0AE-A24E2168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CB1CABC-6F5B-48EC-9396-3B8C6F6A2CB9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35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20836" name="Rectangle 2">
            <a:extLst>
              <a:ext uri="{FF2B5EF4-FFF2-40B4-BE49-F238E27FC236}">
                <a16:creationId xmlns:a16="http://schemas.microsoft.com/office/drawing/2014/main" id="{A5F3C492-5F4F-B256-066A-0C3992930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Experimental Results: Chameleon</a:t>
            </a:r>
          </a:p>
        </p:txBody>
      </p:sp>
      <p:pic>
        <p:nvPicPr>
          <p:cNvPr id="120837" name="Picture 4" descr="ds1">
            <a:extLst>
              <a:ext uri="{FF2B5EF4-FFF2-40B4-BE49-F238E27FC236}">
                <a16:creationId xmlns:a16="http://schemas.microsoft.com/office/drawing/2014/main" id="{FF51BDF2-AD39-96C1-8CE5-210B43B5CA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358900"/>
            <a:ext cx="7543800" cy="5041900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55974-E02B-B7C1-AE84-2472E92E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EB023-A1DF-421F-A802-18F4C792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2C925E9-AB83-4319-9B34-A5A881A5D651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36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21860" name="Rectangle 2">
            <a:extLst>
              <a:ext uri="{FF2B5EF4-FFF2-40B4-BE49-F238E27FC236}">
                <a16:creationId xmlns:a16="http://schemas.microsoft.com/office/drawing/2014/main" id="{CC7CBFD0-E43C-980A-4CD2-FF403BB2A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Experimental Results: Chameleon</a:t>
            </a:r>
          </a:p>
        </p:txBody>
      </p:sp>
      <p:pic>
        <p:nvPicPr>
          <p:cNvPr id="121861" name="Picture 4" descr="t4">
            <a:extLst>
              <a:ext uri="{FF2B5EF4-FFF2-40B4-BE49-F238E27FC236}">
                <a16:creationId xmlns:a16="http://schemas.microsoft.com/office/drawing/2014/main" id="{35DD315E-7B49-C3BA-A8DA-C228919BA7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250950"/>
            <a:ext cx="7086600" cy="5073650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79FA9-0B45-851B-82B2-30E1D43A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2EF23-A770-41CC-513E-BD02919C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0AAEE8E-986F-495C-82B6-EBA540555A1C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37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22884" name="Rectangle 2">
            <a:extLst>
              <a:ext uri="{FF2B5EF4-FFF2-40B4-BE49-F238E27FC236}">
                <a16:creationId xmlns:a16="http://schemas.microsoft.com/office/drawing/2014/main" id="{94E956F5-B8FC-2637-DAE0-23D6B4235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Experimental Results: CURE (10 clusters)</a:t>
            </a:r>
          </a:p>
        </p:txBody>
      </p:sp>
      <p:pic>
        <p:nvPicPr>
          <p:cNvPr id="122885" name="Picture 4" descr="t4">
            <a:extLst>
              <a:ext uri="{FF2B5EF4-FFF2-40B4-BE49-F238E27FC236}">
                <a16:creationId xmlns:a16="http://schemas.microsoft.com/office/drawing/2014/main" id="{F3E482A9-8D8F-B884-46E3-7C843F132F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298576"/>
            <a:ext cx="7239000" cy="5091113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3F72A-5262-0AB5-950C-BE28F252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F0C21-7249-48D0-8A6D-71E71881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A565AE9-7E78-4646-9C9E-7D869F0ACAFA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38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23908" name="Rectangle 2">
            <a:extLst>
              <a:ext uri="{FF2B5EF4-FFF2-40B4-BE49-F238E27FC236}">
                <a16:creationId xmlns:a16="http://schemas.microsoft.com/office/drawing/2014/main" id="{3DF25901-24A4-4A51-5728-613D19228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Experimental Results: CURE (15 clusters)</a:t>
            </a:r>
          </a:p>
        </p:txBody>
      </p:sp>
      <p:pic>
        <p:nvPicPr>
          <p:cNvPr id="123909" name="Picture 4" descr="t4">
            <a:extLst>
              <a:ext uri="{FF2B5EF4-FFF2-40B4-BE49-F238E27FC236}">
                <a16:creationId xmlns:a16="http://schemas.microsoft.com/office/drawing/2014/main" id="{EB6411B4-653C-4F8B-C113-94B9F5F554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1262064"/>
            <a:ext cx="7315200" cy="5214937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BF194-B71A-5C4E-90D3-796E1599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6E809-3A76-7F00-3A21-D0E0A2B9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7367317-6865-4012-9E63-4133C4F13008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39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24932" name="Rectangle 2">
            <a:extLst>
              <a:ext uri="{FF2B5EF4-FFF2-40B4-BE49-F238E27FC236}">
                <a16:creationId xmlns:a16="http://schemas.microsoft.com/office/drawing/2014/main" id="{B719E37B-C0B8-B272-CDD0-C60DD9CF4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/>
              <a:t>Experimental Results: Chameleon</a:t>
            </a:r>
          </a:p>
        </p:txBody>
      </p:sp>
      <p:pic>
        <p:nvPicPr>
          <p:cNvPr id="124933" name="Picture 4" descr="t7">
            <a:extLst>
              <a:ext uri="{FF2B5EF4-FFF2-40B4-BE49-F238E27FC236}">
                <a16:creationId xmlns:a16="http://schemas.microsoft.com/office/drawing/2014/main" id="{CD7CAB74-6E24-2432-A22F-6BC35AC191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363663"/>
            <a:ext cx="7239000" cy="4964112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738E8CA-BA1E-0835-AF37-A6AC5B14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B5A1621-CE5A-4047-15B9-50055C1F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984BF7E-CF66-43CF-B605-858CE86F8974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A266A7FF-A43C-2AF9-E59A-F70CAF489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/>
              <a:t>When DBSCAN works well</a:t>
            </a:r>
          </a:p>
        </p:txBody>
      </p:sp>
      <p:pic>
        <p:nvPicPr>
          <p:cNvPr id="84997" name="Picture 5">
            <a:extLst>
              <a:ext uri="{FF2B5EF4-FFF2-40B4-BE49-F238E27FC236}">
                <a16:creationId xmlns:a16="http://schemas.microsoft.com/office/drawing/2014/main" id="{637A1505-7731-8498-8285-C4ADEFB6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4" y="1298576"/>
            <a:ext cx="4872037" cy="3654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998" name="Picture 6">
            <a:extLst>
              <a:ext uri="{FF2B5EF4-FFF2-40B4-BE49-F238E27FC236}">
                <a16:creationId xmlns:a16="http://schemas.microsoft.com/office/drawing/2014/main" id="{661EF0A9-2C11-DD29-5B36-0ED57E173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8576"/>
            <a:ext cx="4872038" cy="3654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999" name="Text Box 7">
            <a:extLst>
              <a:ext uri="{FF2B5EF4-FFF2-40B4-BE49-F238E27FC236}">
                <a16:creationId xmlns:a16="http://schemas.microsoft.com/office/drawing/2014/main" id="{25FE56B3-125C-F46E-38D4-51E2FD988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4953001"/>
            <a:ext cx="1846262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Book Antiqua" panose="02040602050305030304" pitchFamily="18" charset="0"/>
              </a:rPr>
              <a:t>Original Dataset</a:t>
            </a:r>
          </a:p>
        </p:txBody>
      </p:sp>
      <p:sp>
        <p:nvSpPr>
          <p:cNvPr id="85000" name="Text Box 8">
            <a:extLst>
              <a:ext uri="{FF2B5EF4-FFF2-40B4-BE49-F238E27FC236}">
                <a16:creationId xmlns:a16="http://schemas.microsoft.com/office/drawing/2014/main" id="{510BA61C-C157-CF68-CA26-BC27BBD50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300" y="4953001"/>
            <a:ext cx="3024188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Book Antiqua" panose="02040602050305030304" pitchFamily="18" charset="0"/>
              </a:rPr>
              <a:t>Clusters found by DBSCAN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FF6D8-6E0F-A7A4-18C2-7F87938C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9F1E-A3C9-1145-09E9-C7C9CCEB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8DE66C6-A623-4623-B7B1-CC4EAE2E8F45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40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25956" name="Rectangle 2">
            <a:extLst>
              <a:ext uri="{FF2B5EF4-FFF2-40B4-BE49-F238E27FC236}">
                <a16:creationId xmlns:a16="http://schemas.microsoft.com/office/drawing/2014/main" id="{3F9D9506-38B9-795C-1E90-D56DC2D02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/>
              <a:t>Experimental Results: CURE (9 clusters)</a:t>
            </a:r>
          </a:p>
        </p:txBody>
      </p:sp>
      <p:pic>
        <p:nvPicPr>
          <p:cNvPr id="125957" name="Picture 4" descr="t7">
            <a:extLst>
              <a:ext uri="{FF2B5EF4-FFF2-40B4-BE49-F238E27FC236}">
                <a16:creationId xmlns:a16="http://schemas.microsoft.com/office/drawing/2014/main" id="{FAC4AB2D-9C65-297A-E7F8-47BAA145A1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219200"/>
            <a:ext cx="7315200" cy="5126038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C2EEE-8388-B541-59DB-C8E43EB9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5173B-81BA-E7A9-235B-6D9962BA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794D030-4893-419C-A9FD-172641BA36E8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41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26980" name="Rectangle 2">
            <a:extLst>
              <a:ext uri="{FF2B5EF4-FFF2-40B4-BE49-F238E27FC236}">
                <a16:creationId xmlns:a16="http://schemas.microsoft.com/office/drawing/2014/main" id="{7B8F25EB-2060-1B53-3634-8A5EE084E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Experimental Results: CURE (15 clusters)</a:t>
            </a:r>
          </a:p>
        </p:txBody>
      </p:sp>
      <p:pic>
        <p:nvPicPr>
          <p:cNvPr id="126981" name="Picture 4" descr="t7">
            <a:extLst>
              <a:ext uri="{FF2B5EF4-FFF2-40B4-BE49-F238E27FC236}">
                <a16:creationId xmlns:a16="http://schemas.microsoft.com/office/drawing/2014/main" id="{CCD06B42-A0B0-3430-366F-2CAA18426D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295400"/>
            <a:ext cx="7086600" cy="5005388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0995AC6-4AEC-0F9C-7FB9-4782626C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0195792-EA94-212A-9168-70E933E2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BC057E1-A561-42E1-BC57-06B0D320D47E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306B3A74-4EF3-7B83-FF8E-8FE33D064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DBSCAN: Core, Border and Noise points</a:t>
            </a:r>
          </a:p>
        </p:txBody>
      </p:sp>
      <p:pic>
        <p:nvPicPr>
          <p:cNvPr id="86021" name="Picture 5">
            <a:extLst>
              <a:ext uri="{FF2B5EF4-FFF2-40B4-BE49-F238E27FC236}">
                <a16:creationId xmlns:a16="http://schemas.microsoft.com/office/drawing/2014/main" id="{970201A7-E51F-C9BE-99B8-34FD9AC4C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1"/>
            <a:ext cx="4872038" cy="3654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22" name="Picture 6">
            <a:extLst>
              <a:ext uri="{FF2B5EF4-FFF2-40B4-BE49-F238E27FC236}">
                <a16:creationId xmlns:a16="http://schemas.microsoft.com/office/drawing/2014/main" id="{FE2F6F1E-A879-C53D-7F91-B7661AA39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4" y="1371601"/>
            <a:ext cx="4872037" cy="3654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023" name="Text Box 7">
            <a:extLst>
              <a:ext uri="{FF2B5EF4-FFF2-40B4-BE49-F238E27FC236}">
                <a16:creationId xmlns:a16="http://schemas.microsoft.com/office/drawing/2014/main" id="{C217F704-D5E7-717F-ABCE-7D19BE9BE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4967288"/>
            <a:ext cx="1720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Book Antiqua" panose="02040602050305030304" pitchFamily="18" charset="0"/>
              </a:rPr>
              <a:t>Original Points</a:t>
            </a:r>
          </a:p>
        </p:txBody>
      </p:sp>
      <p:sp>
        <p:nvSpPr>
          <p:cNvPr id="86024" name="Text Box 8">
            <a:extLst>
              <a:ext uri="{FF2B5EF4-FFF2-40B4-BE49-F238E27FC236}">
                <a16:creationId xmlns:a16="http://schemas.microsoft.com/office/drawing/2014/main" id="{E69A987C-8690-E62B-E2AD-FF72A4C3A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6" y="4953001"/>
            <a:ext cx="2246313" cy="14652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Book Antiqua" panose="02040602050305030304" pitchFamily="18" charset="0"/>
              </a:rPr>
              <a:t>Eps = 10, Minpts = 4</a:t>
            </a:r>
          </a:p>
          <a:p>
            <a:pPr algn="ctr" eaLnBrk="1" hangingPunct="1"/>
            <a:r>
              <a:rPr lang="en-US" altLang="en-US">
                <a:latin typeface="Book Antiqua" panose="02040602050305030304" pitchFamily="18" charset="0"/>
              </a:rPr>
              <a:t>Point types:</a:t>
            </a:r>
          </a:p>
          <a:p>
            <a:pPr algn="ctr" eaLnBrk="1" hangingPunct="1"/>
            <a:r>
              <a:rPr lang="en-US" altLang="en-US">
                <a:solidFill>
                  <a:schemeClr val="folHlink"/>
                </a:solidFill>
                <a:latin typeface="Book Antiqua" panose="02040602050305030304" pitchFamily="18" charset="0"/>
              </a:rPr>
              <a:t>Core</a:t>
            </a:r>
          </a:p>
          <a:p>
            <a:pPr algn="ctr" eaLnBrk="1" hangingPunct="1"/>
            <a:r>
              <a:rPr lang="en-US" altLang="en-US">
                <a:solidFill>
                  <a:schemeClr val="accent2"/>
                </a:solidFill>
                <a:latin typeface="Book Antiqua" panose="02040602050305030304" pitchFamily="18" charset="0"/>
              </a:rPr>
              <a:t>Border</a:t>
            </a:r>
          </a:p>
          <a:p>
            <a:pPr algn="ctr" eaLnBrk="1" hangingPunct="1"/>
            <a:r>
              <a:rPr lang="en-US" altLang="en-US">
                <a:solidFill>
                  <a:srgbClr val="FF0000"/>
                </a:solidFill>
                <a:latin typeface="Book Antiqua" panose="02040602050305030304" pitchFamily="18" charset="0"/>
              </a:rPr>
              <a:t>Noise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1926C-3681-7F35-EADD-E7725FFBE0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			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B8E9F-F4E9-06FE-080B-F9554BDB9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62A98-09FB-4DA5-9281-C86F7137D809}" type="slidenum">
              <a:rPr lang="en-US" altLang="en-US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F5017FC2-8770-3022-48CD-273B20205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07917"/>
            <a:ext cx="10972800" cy="9604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DBSCAN: Determining Eps and </a:t>
            </a:r>
            <a:r>
              <a:rPr lang="en-US" altLang="en-US" sz="3200" dirty="0" err="1"/>
              <a:t>MinPts</a:t>
            </a:r>
            <a:endParaRPr lang="en-US" altLang="en-US" sz="3200" dirty="0"/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8FA8E821-51CE-8760-9F44-412F05C0AD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Idea is that for points in a cluster, there k</a:t>
            </a:r>
            <a:r>
              <a:rPr lang="en-US" altLang="en-US" sz="2400" baseline="30000"/>
              <a:t>th</a:t>
            </a:r>
            <a:r>
              <a:rPr lang="en-US" altLang="en-US" sz="2400"/>
              <a:t> nearest neighbors are at roughly the same distance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Noise points have the k</a:t>
            </a:r>
            <a:r>
              <a:rPr lang="en-US" altLang="en-US" sz="2400" baseline="30000"/>
              <a:t>th</a:t>
            </a:r>
            <a:r>
              <a:rPr lang="en-US" altLang="en-US" sz="2400"/>
              <a:t> nearest neighbor at at farther distance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So, plot sorted distance of every point to its k</a:t>
            </a:r>
            <a:r>
              <a:rPr lang="en-US" altLang="en-US" sz="2400" baseline="30000"/>
              <a:t>th</a:t>
            </a:r>
            <a:r>
              <a:rPr lang="en-US" altLang="en-US" sz="2400"/>
              <a:t> nearest neighbor.</a:t>
            </a:r>
            <a:r>
              <a:rPr lang="en-US" altLang="en-US"/>
              <a:t> </a:t>
            </a:r>
            <a:r>
              <a:rPr lang="en-US" altLang="en-US" sz="2400"/>
              <a:t>(k=4 used for 2D points)</a:t>
            </a:r>
          </a:p>
        </p:txBody>
      </p:sp>
      <p:pic>
        <p:nvPicPr>
          <p:cNvPr id="87046" name="Picture 4">
            <a:extLst>
              <a:ext uri="{FF2B5EF4-FFF2-40B4-BE49-F238E27FC236}">
                <a16:creationId xmlns:a16="http://schemas.microsoft.com/office/drawing/2014/main" id="{34349B04-3E0C-F346-4F69-78171263D09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9800" y="1600200"/>
            <a:ext cx="4495800" cy="337185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81A7E21-AB06-69FE-5FB8-24E7F3F3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1FCAAF8C-14D2-14A4-0B72-D8270DCF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34C17CB-1F18-423A-8219-432B5B1746F8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01D5723D-3A78-338E-B5CE-BF92FD031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Where DBSCAN doesn’t work well</a:t>
            </a:r>
          </a:p>
        </p:txBody>
      </p:sp>
      <p:pic>
        <p:nvPicPr>
          <p:cNvPr id="88069" name="Picture 4" descr="fish_clusters">
            <a:extLst>
              <a:ext uri="{FF2B5EF4-FFF2-40B4-BE49-F238E27FC236}">
                <a16:creationId xmlns:a16="http://schemas.microsoft.com/office/drawing/2014/main" id="{E4BDF56F-20CE-2101-75E5-73293F009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3048000" cy="2400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8070" name="Object 5">
            <a:extLst>
              <a:ext uri="{FF2B5EF4-FFF2-40B4-BE49-F238E27FC236}">
                <a16:creationId xmlns:a16="http://schemas.microsoft.com/office/drawing/2014/main" id="{48C37F57-6859-00B3-3A10-B9D40B36D0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1" y="1141414"/>
          <a:ext cx="3363913" cy="228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686706" imgH="3177815" progId="MSPhotoEd.3">
                  <p:embed/>
                </p:oleObj>
              </mc:Choice>
              <mc:Fallback>
                <p:oleObj r:id="rId3" imgW="4686706" imgH="3177815" progId="MSPhotoEd.3">
                  <p:embed/>
                  <p:pic>
                    <p:nvPicPr>
                      <p:cNvPr id="88070" name="Object 5">
                        <a:extLst>
                          <a:ext uri="{FF2B5EF4-FFF2-40B4-BE49-F238E27FC236}">
                            <a16:creationId xmlns:a16="http://schemas.microsoft.com/office/drawing/2014/main" id="{48C37F57-6859-00B3-3A10-B9D40B36D0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1141414"/>
                        <a:ext cx="3363913" cy="228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6">
            <a:extLst>
              <a:ext uri="{FF2B5EF4-FFF2-40B4-BE49-F238E27FC236}">
                <a16:creationId xmlns:a16="http://schemas.microsoft.com/office/drawing/2014/main" id="{F506501D-F1A1-498E-86BD-DEB345E60F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1" y="3810000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686706" imgH="3177815" progId="MSPhotoEd.3">
                  <p:embed/>
                </p:oleObj>
              </mc:Choice>
              <mc:Fallback>
                <p:oleObj r:id="rId5" imgW="4686706" imgH="3177815" progId="MSPhotoEd.3">
                  <p:embed/>
                  <p:pic>
                    <p:nvPicPr>
                      <p:cNvPr id="88071" name="Object 6">
                        <a:extLst>
                          <a:ext uri="{FF2B5EF4-FFF2-40B4-BE49-F238E27FC236}">
                            <a16:creationId xmlns:a16="http://schemas.microsoft.com/office/drawing/2014/main" id="{F506501D-F1A1-498E-86BD-DEB345E60F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3810000"/>
                        <a:ext cx="33639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2" name="Text Box 7">
            <a:extLst>
              <a:ext uri="{FF2B5EF4-FFF2-40B4-BE49-F238E27FC236}">
                <a16:creationId xmlns:a16="http://schemas.microsoft.com/office/drawing/2014/main" id="{057EF2C2-B79E-6A98-CC36-2DB4B0556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575" y="4495801"/>
            <a:ext cx="172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Book Antiqua" panose="02040602050305030304" pitchFamily="18" charset="0"/>
              </a:rPr>
              <a:t>Original Points</a:t>
            </a:r>
          </a:p>
        </p:txBody>
      </p:sp>
      <p:sp>
        <p:nvSpPr>
          <p:cNvPr id="88073" name="Text Box 8">
            <a:extLst>
              <a:ext uri="{FF2B5EF4-FFF2-40B4-BE49-F238E27FC236}">
                <a16:creationId xmlns:a16="http://schemas.microsoft.com/office/drawing/2014/main" id="{C1535249-75DD-27AE-E6D1-A11CBE9EA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6" y="6143626"/>
            <a:ext cx="2417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Book Antiqua" panose="02040602050305030304" pitchFamily="18" charset="0"/>
              </a:rPr>
              <a:t>MinPts = 4, Eps = 9.92</a:t>
            </a:r>
          </a:p>
        </p:txBody>
      </p:sp>
      <p:sp>
        <p:nvSpPr>
          <p:cNvPr id="88074" name="Text Box 9">
            <a:extLst>
              <a:ext uri="{FF2B5EF4-FFF2-40B4-BE49-F238E27FC236}">
                <a16:creationId xmlns:a16="http://schemas.microsoft.com/office/drawing/2014/main" id="{ED691D43-4843-4DF6-631F-E4B20F365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6" y="3443288"/>
            <a:ext cx="2417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Book Antiqua" panose="02040602050305030304" pitchFamily="18" charset="0"/>
              </a:rPr>
              <a:t>Minpts = 4, Eps = 9.75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27510-A234-B211-C03B-1DFB2E9E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8E882-B089-2518-F4AC-0935EA6B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56A512A-1113-431B-89E5-04B6C8416A3E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79C3D4A8-48EB-F581-7B87-181B1EDCB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Subspace clustering</a:t>
            </a:r>
          </a:p>
        </p:txBody>
      </p:sp>
      <p:sp>
        <p:nvSpPr>
          <p:cNvPr id="92165" name="Rectangle 3">
            <a:extLst>
              <a:ext uri="{FF2B5EF4-FFF2-40B4-BE49-F238E27FC236}">
                <a16:creationId xmlns:a16="http://schemas.microsoft.com/office/drawing/2014/main" id="{F67AD77C-5CF8-F3E9-88CE-4CEE79A0D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Instead of using all the attributes (features) of a dataset, if we consider only subset of the features (subspace of the data), then the clusters that we find can be quite different from one subspace to another</a:t>
            </a:r>
          </a:p>
          <a:p>
            <a:r>
              <a:rPr lang="en-US" altLang="en-US"/>
              <a:t>The clusters we find depend on the subset of the attributes that we consider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F5348-BE06-5119-64D9-D2139AEE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F835A-451A-F6C0-7C4A-BB66CA16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168D5C2-9400-4AE6-B31F-219448771B4D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693A8398-26EF-DC5C-FA04-41E21E818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/>
              <a:t>Subspace clustering</a:t>
            </a:r>
          </a:p>
        </p:txBody>
      </p:sp>
      <p:graphicFrame>
        <p:nvGraphicFramePr>
          <p:cNvPr id="93189" name="Object 6">
            <a:extLst>
              <a:ext uri="{FF2B5EF4-FFF2-40B4-BE49-F238E27FC236}">
                <a16:creationId xmlns:a16="http://schemas.microsoft.com/office/drawing/2014/main" id="{5DC2E791-FC21-FF59-DDDA-83368578EB4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019300" y="1584326"/>
          <a:ext cx="8153400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8154107" imgH="4678095" progId="MSPhotoEd.3">
                  <p:embed/>
                </p:oleObj>
              </mc:Choice>
              <mc:Fallback>
                <p:oleObj name="Photo Editor Photo" r:id="rId2" imgW="8154107" imgH="4678095" progId="MSPhotoEd.3">
                  <p:embed/>
                  <p:pic>
                    <p:nvPicPr>
                      <p:cNvPr id="93189" name="Object 6">
                        <a:extLst>
                          <a:ext uri="{FF2B5EF4-FFF2-40B4-BE49-F238E27FC236}">
                            <a16:creationId xmlns:a16="http://schemas.microsoft.com/office/drawing/2014/main" id="{5DC2E791-FC21-FF59-DDDA-83368578EB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584326"/>
                        <a:ext cx="8153400" cy="467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EFD671F404194B8FE486411CD2D0E0" ma:contentTypeVersion="9" ma:contentTypeDescription="Create a new document." ma:contentTypeScope="" ma:versionID="54e73150792926c3a71632495b626090">
  <xsd:schema xmlns:xsd="http://www.w3.org/2001/XMLSchema" xmlns:xs="http://www.w3.org/2001/XMLSchema" xmlns:p="http://schemas.microsoft.com/office/2006/metadata/properties" xmlns:ns2="e89aed66-cabe-43d2-a152-ef38488aaf96" xmlns:ns3="b70544de-c890-46e0-a428-6baf59748bd9" targetNamespace="http://schemas.microsoft.com/office/2006/metadata/properties" ma:root="true" ma:fieldsID="c87d5533fc460c4b3e14c3fb2e29e2df" ns2:_="" ns3:_="">
    <xsd:import namespace="e89aed66-cabe-43d2-a152-ef38488aaf96"/>
    <xsd:import namespace="b70544de-c890-46e0-a428-6baf59748b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aed66-cabe-43d2-a152-ef38488aa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a0c477a-f09e-4137-8c49-77869fdcca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0544de-c890-46e0-a428-6baf59748bd9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c20a188b-90b2-4ba1-a9f7-433bf76bb371}" ma:internalName="TaxCatchAll" ma:showField="CatchAllData" ma:web="b70544de-c890-46e0-a428-6baf59748b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9aed66-cabe-43d2-a152-ef38488aaf96">
      <Terms xmlns="http://schemas.microsoft.com/office/infopath/2007/PartnerControls"/>
    </lcf76f155ced4ddcb4097134ff3c332f>
    <TaxCatchAll xmlns="b70544de-c890-46e0-a428-6baf59748bd9" xsi:nil="true"/>
  </documentManagement>
</p:properties>
</file>

<file path=customXml/itemProps1.xml><?xml version="1.0" encoding="utf-8"?>
<ds:datastoreItem xmlns:ds="http://schemas.openxmlformats.org/officeDocument/2006/customXml" ds:itemID="{B0CA1D77-DDBA-4A78-BFF7-FFA5FFE19C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9aed66-cabe-43d2-a152-ef38488aaf96"/>
    <ds:schemaRef ds:uri="b70544de-c890-46e0-a428-6baf59748b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CAE625-F46C-4CB5-972B-B043EB453C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FA217B-D73C-4B05-8C00-65792BD76B2C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b70544de-c890-46e0-a428-6baf59748bd9"/>
    <ds:schemaRef ds:uri="e89aed66-cabe-43d2-a152-ef38488aaf9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2168</TotalTime>
  <Words>1862</Words>
  <Application>Microsoft Office PowerPoint</Application>
  <PresentationFormat>Widescreen</PresentationFormat>
  <Paragraphs>244</Paragraphs>
  <Slides>41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Book Antiqua</vt:lpstr>
      <vt:lpstr>Calibri</vt:lpstr>
      <vt:lpstr>Times New Roman</vt:lpstr>
      <vt:lpstr>Default Theme</vt:lpstr>
      <vt:lpstr>MSPhotoEd.3</vt:lpstr>
      <vt:lpstr>Photo Editor Photo</vt:lpstr>
      <vt:lpstr>Bitmap Image</vt:lpstr>
      <vt:lpstr> Clustering   </vt:lpstr>
      <vt:lpstr>DBSCAN</vt:lpstr>
      <vt:lpstr>DBSCAN: Core, Border and Noise points</vt:lpstr>
      <vt:lpstr>When DBSCAN works well</vt:lpstr>
      <vt:lpstr>DBSCAN: Core, Border and Noise points</vt:lpstr>
      <vt:lpstr>DBSCAN: Determining Eps and MinPts</vt:lpstr>
      <vt:lpstr>Where DBSCAN doesn’t work well</vt:lpstr>
      <vt:lpstr>Subspace clustering</vt:lpstr>
      <vt:lpstr>Subspace clustering</vt:lpstr>
      <vt:lpstr>Subspace clustering</vt:lpstr>
      <vt:lpstr>Subspace Clustering</vt:lpstr>
      <vt:lpstr>CLIQUE</vt:lpstr>
      <vt:lpstr>CLIQUE: Example</vt:lpstr>
      <vt:lpstr>CLIQUE</vt:lpstr>
      <vt:lpstr>MAFIA</vt:lpstr>
      <vt:lpstr>MAFIA</vt:lpstr>
      <vt:lpstr>Limitations of CLIQUE and MAFIA</vt:lpstr>
      <vt:lpstr>Clustering Scalability for Large Datasets</vt:lpstr>
      <vt:lpstr>Scalable Clustering: BIRCH</vt:lpstr>
      <vt:lpstr>Scaleable Clustering: BIRCH</vt:lpstr>
      <vt:lpstr>Scalable Clustering: BIRCH</vt:lpstr>
      <vt:lpstr>Scalable Clustering: CURE</vt:lpstr>
      <vt:lpstr>Experimental results: CURE</vt:lpstr>
      <vt:lpstr>Experimental Results: CURE</vt:lpstr>
      <vt:lpstr>CURE can not handle differing densities</vt:lpstr>
      <vt:lpstr>Graph Based Clustering</vt:lpstr>
      <vt:lpstr>Graph Based Clustering: Sparsification</vt:lpstr>
      <vt:lpstr>Sparsification</vt:lpstr>
      <vt:lpstr>Sparsification</vt:lpstr>
      <vt:lpstr>Limitations of Current Merging Schemes</vt:lpstr>
      <vt:lpstr>Chameleon: Clustering Using Dynamic Modeling</vt:lpstr>
      <vt:lpstr>Characteristics of Spatial Datasets</vt:lpstr>
      <vt:lpstr>Chameleon</vt:lpstr>
      <vt:lpstr>Chameleon</vt:lpstr>
      <vt:lpstr>Experimental Results: Chameleon</vt:lpstr>
      <vt:lpstr>Experimental Results: Chameleon</vt:lpstr>
      <vt:lpstr>Experimental Results: CURE (10 clusters)</vt:lpstr>
      <vt:lpstr>Experimental Results: CURE (15 clusters)</vt:lpstr>
      <vt:lpstr>Experimental Results: Chameleon</vt:lpstr>
      <vt:lpstr>Experimental Results: CURE (9 clusters)</vt:lpstr>
      <vt:lpstr>Experimental Results: CURE (15 clusters)</vt:lpstr>
    </vt:vector>
  </TitlesOfParts>
  <Company>UFL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Manini</dc:creator>
  <cp:lastModifiedBy>Ranka,Sanjay</cp:lastModifiedBy>
  <cp:revision>880</cp:revision>
  <cp:lastPrinted>2017-02-24T20:46:02Z</cp:lastPrinted>
  <dcterms:created xsi:type="dcterms:W3CDTF">2013-04-29T12:25:38Z</dcterms:created>
  <dcterms:modified xsi:type="dcterms:W3CDTF">2024-09-09T01:48:53Z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0x01010073EFD671F404194B8FE486411CD2D0E0</vt:lpwstr>
  </property>
</Properties>
</file>