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54"/>
  </p:notesMasterIdLst>
  <p:sldIdLst>
    <p:sldId id="2998" r:id="rId5"/>
    <p:sldId id="258" r:id="rId6"/>
    <p:sldId id="259" r:id="rId7"/>
    <p:sldId id="260" r:id="rId8"/>
    <p:sldId id="261" r:id="rId9"/>
    <p:sldId id="263" r:id="rId10"/>
    <p:sldId id="3146" r:id="rId11"/>
    <p:sldId id="3147" r:id="rId12"/>
    <p:sldId id="266" r:id="rId13"/>
    <p:sldId id="3148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3" r:id="rId26"/>
    <p:sldId id="284" r:id="rId27"/>
    <p:sldId id="287" r:id="rId28"/>
    <p:sldId id="288" r:id="rId29"/>
    <p:sldId id="294" r:id="rId30"/>
    <p:sldId id="295" r:id="rId31"/>
    <p:sldId id="296" r:id="rId32"/>
    <p:sldId id="3149" r:id="rId33"/>
    <p:sldId id="298" r:id="rId34"/>
    <p:sldId id="299" r:id="rId35"/>
    <p:sldId id="300" r:id="rId36"/>
    <p:sldId id="3150" r:id="rId37"/>
    <p:sldId id="302" r:id="rId38"/>
    <p:sldId id="3151" r:id="rId39"/>
    <p:sldId id="3152" r:id="rId40"/>
    <p:sldId id="305" r:id="rId41"/>
    <p:sldId id="306" r:id="rId42"/>
    <p:sldId id="307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Manini" initials="MOU" lastIdx="1" clrIdx="0"/>
  <p:cmAuthor id="2" name="TManini" initials="MOU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9" autoAdjust="0"/>
    <p:restoredTop sz="95247" autoAdjust="0"/>
  </p:normalViewPr>
  <p:slideViewPr>
    <p:cSldViewPr snapToGrid="0" snapToObjects="1">
      <p:cViewPr varScale="1">
        <p:scale>
          <a:sx n="74" d="100"/>
          <a:sy n="74" d="100"/>
        </p:scale>
        <p:origin x="172" y="56"/>
      </p:cViewPr>
      <p:guideLst>
        <p:guide orient="horz" pos="37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4EDD9B-C1E9-024A-8B8D-F20073F4C592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25D5C9-479E-CD45-A686-18A9F6B9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D5C9-479E-CD45-A686-18A9F6B950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3832-93D1-43DB-ADA7-8CD0121E1C6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1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9D3E-22B4-4DF6-8F83-83207DCB3B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9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6B2-7B5C-45BF-9EF4-C60205B5E0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6813" y="1851"/>
            <a:ext cx="8201351" cy="5856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0"/>
          </p:nvPr>
        </p:nvSpPr>
        <p:spPr>
          <a:xfrm>
            <a:off x="314595" y="742705"/>
            <a:ext cx="11613007" cy="5675587"/>
          </a:xfrm>
          <a:prstGeom prst="rect">
            <a:avLst/>
          </a:prstGeom>
        </p:spPr>
        <p:txBody>
          <a:bodyPr/>
          <a:lstStyle>
            <a:lvl1pPr marL="243325" indent="-243325" algn="l">
              <a:defRPr sz="2500"/>
            </a:lvl1pPr>
            <a:lvl2pPr marL="487767" indent="-244442" algn="l">
              <a:defRPr sz="2400"/>
            </a:lvl2pPr>
            <a:lvl3pPr marL="721047" indent="-233280" algn="l">
              <a:buFont typeface="Arial" pitchFamily="34" charset="0"/>
              <a:buChar char="•"/>
              <a:defRPr sz="2200"/>
            </a:lvl3pPr>
            <a:lvl4pPr marL="964372" indent="-243325" algn="l">
              <a:buFont typeface="Arial" pitchFamily="34" charset="0"/>
              <a:buChar char="•"/>
              <a:defRPr sz="2100"/>
            </a:lvl4pPr>
            <a:lvl5pPr marL="1207697" indent="-243325" algn="l">
              <a:buFont typeface="Arial" pitchFamily="34" charset="0"/>
              <a:buChar char="•"/>
              <a:defRPr sz="2000"/>
            </a:lvl5pPr>
            <a:lvl6pPr marL="1452139" indent="-244442" algn="l">
              <a:buFont typeface="Arial" pitchFamily="34" charset="0"/>
              <a:buChar char="•"/>
              <a:defRPr sz="18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com_pag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5" y="160736"/>
            <a:ext cx="3333751" cy="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22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458-68D8-46C1-96DE-2A1CEEE2F2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D56F-E81E-47D1-ACA5-1A72453C2EB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6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4C30-B0FC-45F6-9FB8-5312E8E5187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DAE4-5CF9-4421-ADA1-71EAFFAAD1D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0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E199-65CD-4D58-B49C-B4EC00B69F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34B-6A7E-474B-B54F-BA87FFF0EAC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6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E41C-6434-465A-83F1-B9155D47585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9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96575"/>
            <a:ext cx="7315200" cy="353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3371-77B3-4115-9CFC-7E410B4F29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4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22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6315"/>
            <a:ext cx="10972800" cy="488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CFF6-F7DB-4821-B585-AF400252263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9/3/2024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9049546" y="6325589"/>
            <a:ext cx="2532857" cy="230187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" y="6346579"/>
            <a:ext cx="8570259" cy="0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9600" y="1018793"/>
            <a:ext cx="10972800" cy="1793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75" y="808570"/>
            <a:ext cx="11208707" cy="3484388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3600" b="0" dirty="0"/>
              <a:t>Clustering 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91AB2-9286-834B-AD31-BF2FDBC2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6" y="2783006"/>
            <a:ext cx="8209044" cy="28551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Sanjay Ranka</a:t>
            </a:r>
          </a:p>
          <a:p>
            <a:pPr>
              <a:lnSpc>
                <a:spcPct val="80000"/>
              </a:lnSpc>
            </a:pPr>
            <a:r>
              <a:rPr lang="en-US" dirty="0"/>
              <a:t>Distinguished Professor</a:t>
            </a:r>
          </a:p>
          <a:p>
            <a:pPr>
              <a:lnSpc>
                <a:spcPct val="80000"/>
              </a:lnSpc>
            </a:pPr>
            <a:r>
              <a:rPr lang="en-US" dirty="0"/>
              <a:t>Department of Computer and Information Science and Engineering</a:t>
            </a:r>
          </a:p>
          <a:p>
            <a:pPr>
              <a:lnSpc>
                <a:spcPct val="80000"/>
              </a:lnSpc>
            </a:pPr>
            <a:r>
              <a:rPr lang="en-US" dirty="0"/>
              <a:t>www.sanjayranka.com</a:t>
            </a:r>
          </a:p>
          <a:p>
            <a:pPr>
              <a:lnSpc>
                <a:spcPct val="80000"/>
              </a:lnSpc>
            </a:pPr>
            <a:r>
              <a:rPr lang="en-US" dirty="0"/>
              <a:t>sanjayranka@gmail.com</a:t>
            </a:r>
          </a:p>
          <a:p>
            <a:pPr>
              <a:lnSpc>
                <a:spcPct val="80000"/>
              </a:lnSpc>
            </a:pPr>
            <a:r>
              <a:rPr lang="en-US" dirty="0"/>
              <a:t>352 514 4213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5792-BAA5-4E27-9058-7EEAD5CE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4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4EEA715F-D150-F689-7093-A68CC921D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Similarity and Dissimilarity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4BD6A4BF-D0D5-EB39-CF5E-652B9B5CB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Similarity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Numerical measure of how alike two data objects are.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higher when objects are more alike.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 falls in the range [0,1]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Dissimilarity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Numerical measure of how different two data objects are.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lower when objects are more alike.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Minimum dissimilarity is often 0.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Upper limit varies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Proximity refers to a similarity or dissimilarity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B615B-9022-1472-FD63-C99260C4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4D76A-5836-B867-8A1E-524E66C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1F607-6F39-413C-B4C2-F031E7F2C800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">
            <a:extLst>
              <a:ext uri="{FF2B5EF4-FFF2-40B4-BE49-F238E27FC236}">
                <a16:creationId xmlns:a16="http://schemas.microsoft.com/office/drawing/2014/main" id="{141B539D-35E6-EFD9-6D6F-71EE88687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Summary of Similarity/Dissimilarity for Simple Attributes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3F21DF-5CFE-7E76-F256-43C0AE44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07D48F1-A326-AB89-0FB3-3ACB0E9B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BDA049-B4D9-48DF-A43B-31F3C3FAD4BD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E0F208D8-7FE1-5955-9EE5-D73F7F12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35197" r="7114" b="10513"/>
          <a:stretch>
            <a:fillRect/>
          </a:stretch>
        </p:blipFill>
        <p:spPr bwMode="auto">
          <a:xfrm>
            <a:off x="1600201" y="1981201"/>
            <a:ext cx="902176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4">
            <a:extLst>
              <a:ext uri="{FF2B5EF4-FFF2-40B4-BE49-F238E27FC236}">
                <a16:creationId xmlns:a16="http://schemas.microsoft.com/office/drawing/2014/main" id="{1337BD1D-6598-A8EC-61EC-D7F4EAB6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31926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000" i="1">
                <a:latin typeface="Book Antiqua" panose="02040602050305030304" pitchFamily="18" charset="0"/>
              </a:rPr>
              <a:t>p</a:t>
            </a:r>
            <a:r>
              <a:rPr lang="en-US" altLang="en-US" sz="2000">
                <a:latin typeface="Book Antiqua" panose="02040602050305030304" pitchFamily="18" charset="0"/>
              </a:rPr>
              <a:t> and </a:t>
            </a:r>
            <a:r>
              <a:rPr lang="en-US" altLang="en-US" sz="2000" i="1">
                <a:latin typeface="Book Antiqua" panose="02040602050305030304" pitchFamily="18" charset="0"/>
              </a:rPr>
              <a:t>q</a:t>
            </a:r>
            <a:r>
              <a:rPr lang="en-US" altLang="en-US" sz="2000">
                <a:latin typeface="Book Antiqua" panose="02040602050305030304" pitchFamily="18" charset="0"/>
              </a:rPr>
              <a:t> are the attribute values for two data objects.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7F2C070A-AABC-7F37-EA00-DBCCAF84F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Euclidean Distance</a:t>
            </a: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FFA3390C-D388-5518-C6AF-94F4AB1B7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Euclidean Distance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   where </a:t>
            </a:r>
            <a:r>
              <a:rPr lang="en-US" altLang="en-US" i="1"/>
              <a:t>n</a:t>
            </a:r>
            <a:r>
              <a:rPr lang="en-US" altLang="en-US"/>
              <a:t> is the number of dimensions (attributes) and </a:t>
            </a:r>
            <a:r>
              <a:rPr lang="en-US" altLang="en-US" i="1"/>
              <a:t>p</a:t>
            </a:r>
            <a:r>
              <a:rPr lang="en-US" altLang="en-US" i="1" baseline="-25000"/>
              <a:t>k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 i="1" baseline="-25000"/>
              <a:t>k</a:t>
            </a:r>
            <a:r>
              <a:rPr lang="en-US" altLang="en-US"/>
              <a:t> are, respectively, the </a:t>
            </a:r>
            <a:r>
              <a:rPr lang="en-US" altLang="en-US" i="1"/>
              <a:t>k</a:t>
            </a:r>
            <a:r>
              <a:rPr lang="en-US" altLang="en-US" baseline="30000"/>
              <a:t>th</a:t>
            </a:r>
            <a:r>
              <a:rPr lang="en-US" altLang="en-US"/>
              <a:t> attributes (components) or data objects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Standardization is necessary, if scales differ.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BFDD2C8-6CF0-1B76-EF68-E7ECA84A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A3D9CFD-525C-E860-4757-A1E10CC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65E13F-26AE-4137-82C1-A6DFF65812DB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16390" name="Object 4">
            <a:extLst>
              <a:ext uri="{FF2B5EF4-FFF2-40B4-BE49-F238E27FC236}">
                <a16:creationId xmlns:a16="http://schemas.microsoft.com/office/drawing/2014/main" id="{2F23D496-D416-FA0C-B3CA-2FE65B508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0" y="2055814"/>
          <a:ext cx="41592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616" imgH="444307" progId="Equation.3">
                  <p:embed/>
                </p:oleObj>
              </mc:Choice>
              <mc:Fallback>
                <p:oleObj name="Equation" r:id="rId2" imgW="1345616" imgH="444307" progId="Equation.3">
                  <p:embed/>
                  <p:pic>
                    <p:nvPicPr>
                      <p:cNvPr id="16390" name="Object 4">
                        <a:extLst>
                          <a:ext uri="{FF2B5EF4-FFF2-40B4-BE49-F238E27FC236}">
                            <a16:creationId xmlns:a16="http://schemas.microsoft.com/office/drawing/2014/main" id="{2F23D496-D416-FA0C-B3CA-2FE65B508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055814"/>
                        <a:ext cx="415925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C8B902DB-E69F-94A2-F4CC-EEBBA9B2D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Minkowski Distance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4AAC3D9-AAC2-4AF4-0099-103C93879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Minkowski Distance is a generalization of Euclidean Distance</a:t>
            </a:r>
          </a:p>
          <a:p>
            <a:pPr lvl="1"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>
              <a:lnSpc>
                <a:spcPct val="90000"/>
              </a:lnSpc>
              <a:defRPr/>
            </a:pPr>
            <a:endParaRPr lang="en-US" altLang="en-US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/>
              <a:t> 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   where </a:t>
            </a:r>
            <a:r>
              <a:rPr lang="en-US" altLang="en-US" i="1"/>
              <a:t>r</a:t>
            </a:r>
            <a:r>
              <a:rPr lang="en-US" altLang="en-US"/>
              <a:t> is a parameter, </a:t>
            </a:r>
            <a:r>
              <a:rPr lang="en-US" altLang="en-US" i="1"/>
              <a:t>n</a:t>
            </a:r>
            <a:r>
              <a:rPr lang="en-US" altLang="en-US"/>
              <a:t> is the number of dimensions (attributes) and </a:t>
            </a:r>
            <a:r>
              <a:rPr lang="en-US" altLang="en-US" i="1"/>
              <a:t>p</a:t>
            </a:r>
            <a:r>
              <a:rPr lang="en-US" altLang="en-US" i="1" baseline="-25000"/>
              <a:t>k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 i="1" baseline="-25000"/>
              <a:t>k</a:t>
            </a:r>
            <a:r>
              <a:rPr lang="en-US" altLang="en-US"/>
              <a:t> are, respectively, the </a:t>
            </a:r>
            <a:r>
              <a:rPr lang="en-US" altLang="en-US" i="1"/>
              <a:t>k</a:t>
            </a:r>
            <a:r>
              <a:rPr lang="en-US" altLang="en-US" baseline="30000"/>
              <a:t>th</a:t>
            </a:r>
            <a:r>
              <a:rPr lang="en-US" altLang="en-US"/>
              <a:t> attributes (components) or data objects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ED2D31D-3CA6-EB4D-8D9E-3FB236B0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27F9B0-67DC-5E3F-E4C9-110F3F42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F3C637-5A72-4092-8E72-121F0F071D74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17414" name="Object 4">
            <a:extLst>
              <a:ext uri="{FF2B5EF4-FFF2-40B4-BE49-F238E27FC236}">
                <a16:creationId xmlns:a16="http://schemas.microsoft.com/office/drawing/2014/main" id="{0BD0552D-90B6-CEAB-B2AD-7EA739C46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2395538"/>
          <a:ext cx="43148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482600" progId="Equation.3">
                  <p:embed/>
                </p:oleObj>
              </mc:Choice>
              <mc:Fallback>
                <p:oleObj name="Equation" r:id="rId2" imgW="1397000" imgH="482600" progId="Equation.3">
                  <p:embed/>
                  <p:pic>
                    <p:nvPicPr>
                      <p:cNvPr id="17414" name="Object 4">
                        <a:extLst>
                          <a:ext uri="{FF2B5EF4-FFF2-40B4-BE49-F238E27FC236}">
                            <a16:creationId xmlns:a16="http://schemas.microsoft.com/office/drawing/2014/main" id="{0BD0552D-90B6-CEAB-B2AD-7EA739C46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395538"/>
                        <a:ext cx="431482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13BDD70B-90CC-2F61-031A-C72B3436E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 err="1"/>
              <a:t>Minkowski</a:t>
            </a:r>
            <a:r>
              <a:rPr lang="en-US" altLang="en-US" sz="3200" dirty="0"/>
              <a:t> Distance: Examples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B8551257-E84F-5D71-AB37-9FA4B1857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 </a:t>
            </a:r>
            <a:r>
              <a:rPr lang="en-US" altLang="en-US" i="1" dirty="0"/>
              <a:t>1</a:t>
            </a:r>
            <a:r>
              <a:rPr lang="en-US" altLang="en-US" dirty="0"/>
              <a:t>.  City block (Manhattan, taxicab,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1</a:t>
            </a:r>
            <a:r>
              <a:rPr lang="en-US" altLang="en-US" dirty="0"/>
              <a:t> norm) distance.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common example of this is the Hamming distance, which is just the number of bits that are different between two binary vectors.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 </a:t>
            </a:r>
            <a:r>
              <a:rPr lang="en-US" altLang="en-US" i="1" dirty="0"/>
              <a:t>2</a:t>
            </a:r>
            <a:r>
              <a:rPr lang="en-US" altLang="en-US" dirty="0"/>
              <a:t>.  Euclidean distance.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</a:t>
            </a:r>
            <a:r>
              <a:rPr lang="en-US" altLang="en-US" dirty="0"/>
              <a:t>.  “supremum” (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max</a:t>
            </a:r>
            <a:r>
              <a:rPr lang="en-US" altLang="en-US" dirty="0"/>
              <a:t> norm, </a:t>
            </a:r>
            <a:r>
              <a:rPr lang="en-US" altLang="en-US" i="1" dirty="0"/>
              <a:t>L</a:t>
            </a:r>
            <a:r>
              <a:rPr lang="en-US" altLang="en-US" i="1" baseline="-25000" dirty="0">
                <a:sym typeface="Symbol" panose="05050102010706020507" pitchFamily="18" charset="2"/>
              </a:rPr>
              <a:t></a:t>
            </a:r>
            <a:r>
              <a:rPr lang="en-US" altLang="en-US" dirty="0"/>
              <a:t> norm) distance.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the maximum difference between any component of the vectors.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 not confuse </a:t>
            </a:r>
            <a:r>
              <a:rPr lang="en-US" altLang="en-US" i="1" dirty="0"/>
              <a:t>r</a:t>
            </a:r>
            <a:r>
              <a:rPr lang="en-US" altLang="en-US" dirty="0"/>
              <a:t> with </a:t>
            </a:r>
            <a:r>
              <a:rPr lang="en-US" altLang="en-US" i="1" dirty="0"/>
              <a:t>n</a:t>
            </a:r>
            <a:r>
              <a:rPr lang="en-US" altLang="en-US" dirty="0"/>
              <a:t>, i.e., all these distances are defined for all numbers of dimensions.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CCDF2-E232-22A6-490F-24801F68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34884-43B7-AE8B-D7B4-B0A0EA7C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775EB7-3C8A-4506-AAF5-DB9003CAA3EB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>
            <a:extLst>
              <a:ext uri="{FF2B5EF4-FFF2-40B4-BE49-F238E27FC236}">
                <a16:creationId xmlns:a16="http://schemas.microsoft.com/office/drawing/2014/main" id="{551CA145-7821-7D14-43B2-753950B3E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Minkowski Distance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25FC1B5-C47B-C53A-559C-AD76E479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0099FC0-FF1E-4D98-15D6-0AABAAB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973F51-023F-442D-B047-F50CD5F7955E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3A721B41-BE76-94AA-5762-717A5BCF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Distance Matrix</a:t>
            </a:r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B8189778-A264-8883-02AE-F6EB4B8FC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743201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725" imgH="846287" progId="Excel.Sheet.8">
                  <p:embed/>
                </p:oleObj>
              </mc:Choice>
              <mc:Fallback>
                <p:oleObj name="Worksheet" r:id="rId2" imgW="1836725" imgH="846287" progId="Excel.Sheet.8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B8189778-A264-8883-02AE-F6EB4B8FC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743201"/>
                        <a:ext cx="2962275" cy="1363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BC378558-545F-78E4-3993-E4D2F2ECD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2555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5925" imgH="846287" progId="Excel.Sheet.8">
                  <p:embed/>
                </p:oleObj>
              </mc:Choice>
              <mc:Fallback>
                <p:oleObj name="Worksheet" r:id="rId4" imgW="3055925" imgH="846287" progId="Excel.Sheet.8">
                  <p:embed/>
                  <p:pic>
                    <p:nvPicPr>
                      <p:cNvPr id="19463" name="Object 5">
                        <a:extLst>
                          <a:ext uri="{FF2B5EF4-FFF2-40B4-BE49-F238E27FC236}">
                            <a16:creationId xmlns:a16="http://schemas.microsoft.com/office/drawing/2014/main" id="{BC378558-545F-78E4-3993-E4D2F2ECD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25550"/>
                        <a:ext cx="4927600" cy="1365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1EDA2759-BA36-407A-80CC-63DF9B0DE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74955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19464" name="Object 6">
                        <a:extLst>
                          <a:ext uri="{FF2B5EF4-FFF2-40B4-BE49-F238E27FC236}">
                            <a16:creationId xmlns:a16="http://schemas.microsoft.com/office/drawing/2014/main" id="{1EDA2759-BA36-407A-80CC-63DF9B0DE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49550"/>
                        <a:ext cx="4927600" cy="1365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>
            <a:extLst>
              <a:ext uri="{FF2B5EF4-FFF2-40B4-BE49-F238E27FC236}">
                <a16:creationId xmlns:a16="http://schemas.microsoft.com/office/drawing/2014/main" id="{E94D7733-231D-0CD2-8BA4-D15C5CA3D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3055925" imgH="861243" progId="Excel.Sheet.8">
                  <p:embed/>
                </p:oleObj>
              </mc:Choice>
              <mc:Fallback>
                <p:oleObj name="Worksheet" r:id="rId8" imgW="3055925" imgH="861243" progId="Excel.Sheet.8">
                  <p:embed/>
                  <p:pic>
                    <p:nvPicPr>
                      <p:cNvPr id="19465" name="Object 7">
                        <a:extLst>
                          <a:ext uri="{FF2B5EF4-FFF2-40B4-BE49-F238E27FC236}">
                            <a16:creationId xmlns:a16="http://schemas.microsoft.com/office/drawing/2014/main" id="{E94D7733-231D-0CD2-8BA4-D15C5CA3D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D09F3F4A-8570-CEA1-4031-3FF7FDB75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Common Properties of a Distance and Similarity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81099A3C-5116-70B8-1D64-EE371A547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06315"/>
            <a:ext cx="6291532" cy="48864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Distances, such as the Euclidean distance, have some well-known properties: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0   for all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= 0 only if </a:t>
            </a:r>
            <a:r>
              <a:rPr lang="en-US" altLang="en-US" i="1" dirty="0"/>
              <a:t>p</a:t>
            </a:r>
            <a:r>
              <a:rPr lang="en-US" altLang="en-US" dirty="0"/>
              <a:t> = </a:t>
            </a:r>
            <a:r>
              <a:rPr lang="en-US" altLang="en-US" i="1" dirty="0"/>
              <a:t>q</a:t>
            </a:r>
            <a:r>
              <a:rPr lang="en-US" altLang="en-US" dirty="0"/>
              <a:t>. (Positive definiteness)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)   for all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 (Symmetry)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+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   for all points 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dirty="0"/>
              <a:t>.  (Triangle Inequality)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dirty="0"/>
              <a:t>where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is the distance (dissimilarity) between points (data objects),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A distance that satisfies these properties is a </a:t>
            </a:r>
            <a:r>
              <a:rPr lang="en-US" altLang="en-US" i="1" dirty="0"/>
              <a:t>metric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A15F5-1330-FF05-1C7C-60E331F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E0FC1-8522-0EB7-DCA6-5FF1A2B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CBBF2C-C5A5-4DB6-AA80-430148C87200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0E8570A-F6EB-4A3E-6483-EFD80DBD75DF}"/>
              </a:ext>
            </a:extLst>
          </p:cNvPr>
          <p:cNvSpPr txBox="1">
            <a:spLocks noChangeArrowheads="1"/>
          </p:cNvSpPr>
          <p:nvPr/>
        </p:nvSpPr>
        <p:spPr>
          <a:xfrm>
            <a:off x="7111042" y="1173050"/>
            <a:ext cx="4471358" cy="439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dirty="0"/>
              <a:t>Similarities, also have some well-known properties: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s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= 1 (or maximum similarity) only if </a:t>
            </a:r>
            <a:br>
              <a:rPr lang="en-US" altLang="en-US" dirty="0"/>
            </a:br>
            <a:r>
              <a:rPr lang="en-US" altLang="en-US" i="1" dirty="0"/>
              <a:t>p</a:t>
            </a:r>
            <a:r>
              <a:rPr lang="en-US" altLang="en-US" dirty="0"/>
              <a:t> =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s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= </a:t>
            </a:r>
            <a:r>
              <a:rPr lang="en-US" altLang="en-US" i="1" dirty="0"/>
              <a:t>s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)   for all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 (Symmetry)</a:t>
            </a:r>
          </a:p>
          <a:p>
            <a:pPr marL="990600" lvl="1" indent="-533400"/>
            <a:r>
              <a:rPr lang="en-US" altLang="en-US" dirty="0"/>
              <a:t>where </a:t>
            </a:r>
            <a:r>
              <a:rPr lang="en-US" altLang="en-US" i="1" dirty="0"/>
              <a:t>s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 is the similarity between points (data objects),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CEEEA06D-770F-E1EA-E5E4-B59934E2E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Similarity Between Binary Vectors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99125670-D5EB-47B6-C69E-CB6170E2E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Common situation is that objects, </a:t>
            </a:r>
            <a:r>
              <a:rPr lang="en-US" altLang="en-US" sz="2400" i="1"/>
              <a:t>p</a:t>
            </a:r>
            <a:r>
              <a:rPr lang="en-US" altLang="en-US" sz="2400"/>
              <a:t> and </a:t>
            </a:r>
            <a:r>
              <a:rPr lang="en-US" altLang="en-US" sz="2400" i="1"/>
              <a:t>q</a:t>
            </a:r>
            <a:r>
              <a:rPr lang="en-US" altLang="en-US" sz="2400"/>
              <a:t>, have only binary attributes.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Compute similarities using the following quantities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 sz="2000"/>
              <a:t>	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01</a:t>
            </a:r>
            <a:r>
              <a:rPr lang="en-US" altLang="en-US" sz="2000"/>
              <a:t> = 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0 and </a:t>
            </a:r>
            <a:r>
              <a:rPr lang="en-US" altLang="en-US" sz="2000" i="1"/>
              <a:t>q</a:t>
            </a:r>
            <a:r>
              <a:rPr lang="en-US" altLang="en-US" sz="2000"/>
              <a:t> was 1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 sz="2000"/>
              <a:t>	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10</a:t>
            </a:r>
            <a:r>
              <a:rPr lang="en-US" altLang="en-US" sz="2000"/>
              <a:t> = 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1 and </a:t>
            </a:r>
            <a:r>
              <a:rPr lang="en-US" altLang="en-US" sz="2000" i="1"/>
              <a:t>q</a:t>
            </a:r>
            <a:r>
              <a:rPr lang="en-US" altLang="en-US" sz="2000"/>
              <a:t> was 0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 sz="2000"/>
              <a:t>	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00</a:t>
            </a:r>
            <a:r>
              <a:rPr lang="en-US" altLang="en-US" sz="2000"/>
              <a:t> = 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0 and </a:t>
            </a:r>
            <a:r>
              <a:rPr lang="en-US" altLang="en-US" sz="2000" i="1"/>
              <a:t>q</a:t>
            </a:r>
            <a:r>
              <a:rPr lang="en-US" altLang="en-US" sz="2000"/>
              <a:t> was 0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 sz="2000"/>
              <a:t>	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11</a:t>
            </a:r>
            <a:r>
              <a:rPr lang="en-US" altLang="en-US" sz="2000"/>
              <a:t> = 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1 and </a:t>
            </a:r>
            <a:r>
              <a:rPr lang="en-US" altLang="en-US" sz="2000" i="1"/>
              <a:t>q</a:t>
            </a:r>
            <a:r>
              <a:rPr lang="en-US" altLang="en-US" sz="2000"/>
              <a:t> was 1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Simple Matching and Jaccard Coefficients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SMC =  number of matches / number of attributes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en-US"/>
              <a:t>        =  (</a:t>
            </a:r>
            <a:r>
              <a:rPr lang="en-US" altLang="en-US" i="1"/>
              <a:t>M</a:t>
            </a:r>
            <a:r>
              <a:rPr lang="en-US" altLang="en-US" i="1" baseline="-25000"/>
              <a:t>11</a:t>
            </a:r>
            <a:r>
              <a:rPr lang="en-US" altLang="en-US"/>
              <a:t> + </a:t>
            </a:r>
            <a:r>
              <a:rPr lang="en-US" altLang="en-US" i="1"/>
              <a:t>M</a:t>
            </a:r>
            <a:r>
              <a:rPr lang="en-US" altLang="en-US" i="1" baseline="-25000"/>
              <a:t>00</a:t>
            </a:r>
            <a:r>
              <a:rPr lang="en-US" altLang="en-US"/>
              <a:t>) / (</a:t>
            </a:r>
            <a:r>
              <a:rPr lang="en-US" altLang="en-US" i="1"/>
              <a:t>M</a:t>
            </a:r>
            <a:r>
              <a:rPr lang="en-US" altLang="en-US" i="1" baseline="-25000"/>
              <a:t>01</a:t>
            </a:r>
            <a:r>
              <a:rPr lang="en-US" altLang="en-US"/>
              <a:t> + </a:t>
            </a:r>
            <a:r>
              <a:rPr lang="en-US" altLang="en-US" i="1"/>
              <a:t>M</a:t>
            </a:r>
            <a:r>
              <a:rPr lang="en-US" altLang="en-US" i="1" baseline="-25000"/>
              <a:t>10</a:t>
            </a:r>
            <a:r>
              <a:rPr lang="en-US" altLang="en-US"/>
              <a:t> + </a:t>
            </a:r>
            <a:r>
              <a:rPr lang="en-US" altLang="en-US" i="1"/>
              <a:t>M</a:t>
            </a:r>
            <a:r>
              <a:rPr lang="en-US" altLang="en-US" i="1" baseline="-25000"/>
              <a:t>11</a:t>
            </a:r>
            <a:r>
              <a:rPr lang="en-US" altLang="en-US"/>
              <a:t> + </a:t>
            </a:r>
            <a:r>
              <a:rPr lang="en-US" altLang="en-US" i="1"/>
              <a:t>M</a:t>
            </a:r>
            <a:r>
              <a:rPr lang="en-US" altLang="en-US" i="1" baseline="-25000"/>
              <a:t>00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J = number of </a:t>
            </a:r>
            <a:r>
              <a:rPr lang="en-US" altLang="en-US" sz="2400" i="1"/>
              <a:t>11</a:t>
            </a:r>
            <a:r>
              <a:rPr lang="en-US" altLang="en-US" sz="2400"/>
              <a:t> matches / number of not-both-zero attributes values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400"/>
              <a:t>   	  =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) /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01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10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5A54-8107-7910-1BF8-79B641A3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7176-18D1-DB0E-583B-8B471FCA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583928-B5E6-4215-9763-D7073B69E8DD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54596B9F-3192-F32C-9E62-A4F75C25A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SMC versus Jaccard: Example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4905EC8-4001-53A6-BBC6-A8445C491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sz="2400" i="1"/>
              <a:t>p</a:t>
            </a:r>
            <a:r>
              <a:rPr lang="en-US" altLang="en-US" sz="2400"/>
              <a:t> =  1 0 0 0 0 0 0 0 0 0    	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i="1"/>
              <a:t>q</a:t>
            </a:r>
            <a:r>
              <a:rPr lang="en-US" altLang="en-US" sz="2400"/>
              <a:t> =  0 0 0 0 0 0 1 0 0 1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240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i="1"/>
              <a:t>M</a:t>
            </a:r>
            <a:r>
              <a:rPr lang="en-US" altLang="en-US" sz="2000" i="1" baseline="-25000"/>
              <a:t>01</a:t>
            </a:r>
            <a:r>
              <a:rPr lang="en-US" altLang="en-US" sz="2000"/>
              <a:t> = 2   (the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0 and </a:t>
            </a:r>
            <a:r>
              <a:rPr lang="en-US" altLang="en-US" sz="2000" i="1"/>
              <a:t>q</a:t>
            </a:r>
            <a:r>
              <a:rPr lang="en-US" altLang="en-US" sz="2000"/>
              <a:t> was 1)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i="1"/>
              <a:t>M</a:t>
            </a:r>
            <a:r>
              <a:rPr lang="en-US" altLang="en-US" sz="2000" i="1" baseline="-25000"/>
              <a:t>10</a:t>
            </a:r>
            <a:r>
              <a:rPr lang="en-US" altLang="en-US" sz="2000"/>
              <a:t> = 1   (the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1 and </a:t>
            </a:r>
            <a:r>
              <a:rPr lang="en-US" altLang="en-US" sz="2000" i="1"/>
              <a:t>q</a:t>
            </a:r>
            <a:r>
              <a:rPr lang="en-US" altLang="en-US" sz="2000"/>
              <a:t> was 0)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i="1"/>
              <a:t>M</a:t>
            </a:r>
            <a:r>
              <a:rPr lang="en-US" altLang="en-US" sz="2000" i="1" baseline="-25000"/>
              <a:t>00</a:t>
            </a:r>
            <a:r>
              <a:rPr lang="en-US" altLang="en-US" sz="2000"/>
              <a:t> = 7   (the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0 and </a:t>
            </a:r>
            <a:r>
              <a:rPr lang="en-US" altLang="en-US" sz="2000" i="1"/>
              <a:t>q</a:t>
            </a:r>
            <a:r>
              <a:rPr lang="en-US" altLang="en-US" sz="2000"/>
              <a:t> was 0)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i="1"/>
              <a:t>M</a:t>
            </a:r>
            <a:r>
              <a:rPr lang="en-US" altLang="en-US" sz="2000" i="1" baseline="-25000"/>
              <a:t>11</a:t>
            </a:r>
            <a:r>
              <a:rPr lang="en-US" altLang="en-US" sz="2000"/>
              <a:t> = 0   (the number of attributes where </a:t>
            </a:r>
            <a:r>
              <a:rPr lang="en-US" altLang="en-US" sz="2000" i="1"/>
              <a:t>p</a:t>
            </a:r>
            <a:r>
              <a:rPr lang="en-US" altLang="en-US" sz="2000"/>
              <a:t> was 1 and </a:t>
            </a:r>
            <a:r>
              <a:rPr lang="en-US" altLang="en-US" sz="2000" i="1"/>
              <a:t>q</a:t>
            </a:r>
            <a:r>
              <a:rPr lang="en-US" altLang="en-US" sz="2000"/>
              <a:t> was 1)	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240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/>
              <a:t>SMC 	=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00</a:t>
            </a:r>
            <a:r>
              <a:rPr lang="en-US" altLang="en-US" sz="2400"/>
              <a:t>) /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01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10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00</a:t>
            </a:r>
            <a:r>
              <a:rPr lang="en-US" altLang="en-US" sz="2400"/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/>
              <a:t>		= (0+7) / (2+1+0+7) = 0.7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240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/>
              <a:t>J 		=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) /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01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10</a:t>
            </a:r>
            <a:r>
              <a:rPr lang="en-US" altLang="en-US" sz="2400"/>
              <a:t> +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11</a:t>
            </a:r>
            <a:r>
              <a:rPr lang="en-US" altLang="en-US" sz="2400"/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/>
              <a:t>		= 0 / (2 + 1 + 0) = 0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8CFAF-B9E2-27DE-E074-98B37598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9197-1938-A974-26B8-27401587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888589-4E5F-494F-8571-6DC0C60FC4D1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9E2FCA98-60B4-4C69-1108-EBD29D5A2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917" y="438150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Cosine Similarity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6FEFC64-E5A7-1A44-C825-7D628C17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3097" y="1171756"/>
            <a:ext cx="7915275" cy="4881563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cos(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) =  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/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,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where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indicates vector dot product and || </a:t>
            </a:r>
            <a:r>
              <a:rPr lang="en-US" altLang="en-US" sz="1800" i="1" dirty="0">
                <a:cs typeface="Times New Roman" panose="02020603050405020304" pitchFamily="18" charset="0"/>
              </a:rPr>
              <a:t>d </a:t>
            </a:r>
            <a:r>
              <a:rPr lang="en-US" altLang="en-US" sz="1800" dirty="0">
                <a:cs typeface="Times New Roman" panose="02020603050405020304" pitchFamily="18" charset="0"/>
              </a:rPr>
              <a:t>|| is  the   length of vector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Example: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12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 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=  3 2 0 5 0 0 0 2 0 0 	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  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 =  1 0 0 0 0 0 0 1 0 2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    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en-US" sz="1800" dirty="0">
                <a:cs typeface="Times New Roman" panose="02020603050405020304" pitchFamily="18" charset="0"/>
              </a:rPr>
              <a:t>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 = (3*3+2*2+0*0+5*5+0*0+0*0+0*0+2*2+0*0+0*0)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 (42)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 = (1*1+0*0+0*0+0*0+0*0+0*0+0*0+1*1+0*0+2*2)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= (6)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cos(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4ECC5-6F92-9430-0C1C-D0ED8B0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F9271-F355-5DAE-AF9F-3998F9B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7CBE82-8A1F-43C5-93B6-B4C82D1C4FF4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4">
            <a:extLst>
              <a:ext uri="{FF2B5EF4-FFF2-40B4-BE49-F238E27FC236}">
                <a16:creationId xmlns:a16="http://schemas.microsoft.com/office/drawing/2014/main" id="{CFA6059F-2AA0-C849-20BC-13E5D323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Notion of a Cluster is Ambiguous</a:t>
            </a:r>
          </a:p>
        </p:txBody>
      </p:sp>
      <p:sp>
        <p:nvSpPr>
          <p:cNvPr id="91" name="Footer Placeholder 3">
            <a:extLst>
              <a:ext uri="{FF2B5EF4-FFF2-40B4-BE49-F238E27FC236}">
                <a16:creationId xmlns:a16="http://schemas.microsoft.com/office/drawing/2014/main" id="{710F2F47-0A04-90B5-4F91-9AFD5A40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92" name="Slide Number Placeholder 4">
            <a:extLst>
              <a:ext uri="{FF2B5EF4-FFF2-40B4-BE49-F238E27FC236}">
                <a16:creationId xmlns:a16="http://schemas.microsoft.com/office/drawing/2014/main" id="{D2763808-5F5D-C2E3-D2B8-B12F115C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4F39C0-54C7-4C17-A160-D315D7769465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6149" name="Group 3">
            <a:extLst>
              <a:ext uri="{FF2B5EF4-FFF2-40B4-BE49-F238E27FC236}">
                <a16:creationId xmlns:a16="http://schemas.microsoft.com/office/drawing/2014/main" id="{1F0E7C07-ACE6-AF0A-AAA6-675EB27575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1" y="1905000"/>
            <a:ext cx="3344863" cy="819150"/>
            <a:chOff x="2464" y="2296"/>
            <a:chExt cx="2634" cy="646"/>
          </a:xfrm>
        </p:grpSpPr>
        <p:sp>
          <p:nvSpPr>
            <p:cNvPr id="2" name="Oval 4">
              <a:extLst>
                <a:ext uri="{FF2B5EF4-FFF2-40B4-BE49-F238E27FC236}">
                  <a16:creationId xmlns:a16="http://schemas.microsoft.com/office/drawing/2014/main" id="{31D05E99-AC1D-1D56-CDBB-443852DB6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8" name="Oval 5">
              <a:extLst>
                <a:ext uri="{FF2B5EF4-FFF2-40B4-BE49-F238E27FC236}">
                  <a16:creationId xmlns:a16="http://schemas.microsoft.com/office/drawing/2014/main" id="{19E2604F-1B90-C548-DF7B-3BBF397510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2" y="284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9" name="Oval 6">
              <a:extLst>
                <a:ext uri="{FF2B5EF4-FFF2-40B4-BE49-F238E27FC236}">
                  <a16:creationId xmlns:a16="http://schemas.microsoft.com/office/drawing/2014/main" id="{C77F595C-15AB-A12F-9F6B-1E3ECAA476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6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0" name="Oval 7">
              <a:extLst>
                <a:ext uri="{FF2B5EF4-FFF2-40B4-BE49-F238E27FC236}">
                  <a16:creationId xmlns:a16="http://schemas.microsoft.com/office/drawing/2014/main" id="{57A17C36-A167-13E0-E87C-DFFB11C721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0" y="274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1" name="Oval 8">
              <a:extLst>
                <a:ext uri="{FF2B5EF4-FFF2-40B4-BE49-F238E27FC236}">
                  <a16:creationId xmlns:a16="http://schemas.microsoft.com/office/drawing/2014/main" id="{1D2545A4-60E0-1BC2-41F6-72F418975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6" y="247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2" name="Oval 9">
              <a:extLst>
                <a:ext uri="{FF2B5EF4-FFF2-40B4-BE49-F238E27FC236}">
                  <a16:creationId xmlns:a16="http://schemas.microsoft.com/office/drawing/2014/main" id="{1F5FF842-47A1-D30C-31B5-CA5B5173B0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8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3" name="Oval 10">
              <a:extLst>
                <a:ext uri="{FF2B5EF4-FFF2-40B4-BE49-F238E27FC236}">
                  <a16:creationId xmlns:a16="http://schemas.microsoft.com/office/drawing/2014/main" id="{8C620682-497C-306E-1AC7-9666582C31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4" name="Oval 11">
              <a:extLst>
                <a:ext uri="{FF2B5EF4-FFF2-40B4-BE49-F238E27FC236}">
                  <a16:creationId xmlns:a16="http://schemas.microsoft.com/office/drawing/2014/main" id="{3CC462A6-21E9-343F-0134-7F88CCAB80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8" y="271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5" name="Oval 12">
              <a:extLst>
                <a:ext uri="{FF2B5EF4-FFF2-40B4-BE49-F238E27FC236}">
                  <a16:creationId xmlns:a16="http://schemas.microsoft.com/office/drawing/2014/main" id="{D9A169B4-3279-3684-AB74-F630617943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2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6" name="Oval 13">
              <a:extLst>
                <a:ext uri="{FF2B5EF4-FFF2-40B4-BE49-F238E27FC236}">
                  <a16:creationId xmlns:a16="http://schemas.microsoft.com/office/drawing/2014/main" id="{74F32655-A979-FE31-EB81-7758526B76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7" name="Oval 14">
              <a:extLst>
                <a:ext uri="{FF2B5EF4-FFF2-40B4-BE49-F238E27FC236}">
                  <a16:creationId xmlns:a16="http://schemas.microsoft.com/office/drawing/2014/main" id="{D809BA45-E4BA-87D2-EAF5-3B8A9CA743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870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8" name="Oval 15">
              <a:extLst>
                <a:ext uri="{FF2B5EF4-FFF2-40B4-BE49-F238E27FC236}">
                  <a16:creationId xmlns:a16="http://schemas.microsoft.com/office/drawing/2014/main" id="{1E0E766A-7A03-049C-D4AA-E597F847E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618" y="231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29" name="Oval 16">
              <a:extLst>
                <a:ext uri="{FF2B5EF4-FFF2-40B4-BE49-F238E27FC236}">
                  <a16:creationId xmlns:a16="http://schemas.microsoft.com/office/drawing/2014/main" id="{4BBBF357-3251-2D36-8924-CC2CA81172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77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0" name="Oval 17">
              <a:extLst>
                <a:ext uri="{FF2B5EF4-FFF2-40B4-BE49-F238E27FC236}">
                  <a16:creationId xmlns:a16="http://schemas.microsoft.com/office/drawing/2014/main" id="{59D840AC-E8E2-CB8F-65F8-B54189BFC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716" y="240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1" name="Oval 18">
              <a:extLst>
                <a:ext uri="{FF2B5EF4-FFF2-40B4-BE49-F238E27FC236}">
                  <a16:creationId xmlns:a16="http://schemas.microsoft.com/office/drawing/2014/main" id="{B3A48785-09DD-9C8B-B0A0-A4E063FF98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632" y="267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2" name="Oval 19">
              <a:extLst>
                <a:ext uri="{FF2B5EF4-FFF2-40B4-BE49-F238E27FC236}">
                  <a16:creationId xmlns:a16="http://schemas.microsoft.com/office/drawing/2014/main" id="{54A61993-6E4B-C47D-ACFB-DC6825B1F7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4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3" name="Oval 20">
              <a:extLst>
                <a:ext uri="{FF2B5EF4-FFF2-40B4-BE49-F238E27FC236}">
                  <a16:creationId xmlns:a16="http://schemas.microsoft.com/office/drawing/2014/main" id="{75BA1E13-005F-F493-20F7-628B4E2D3C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548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4" name="Oval 21">
              <a:extLst>
                <a:ext uri="{FF2B5EF4-FFF2-40B4-BE49-F238E27FC236}">
                  <a16:creationId xmlns:a16="http://schemas.microsoft.com/office/drawing/2014/main" id="{C51E26F5-B251-3B3C-5F5D-4ECD0BD866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094" y="243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5" name="Oval 22">
              <a:extLst>
                <a:ext uri="{FF2B5EF4-FFF2-40B4-BE49-F238E27FC236}">
                  <a16:creationId xmlns:a16="http://schemas.microsoft.com/office/drawing/2014/main" id="{4705014B-C42C-E15C-9352-D3630C190A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1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36" name="Oval 23">
              <a:extLst>
                <a:ext uri="{FF2B5EF4-FFF2-40B4-BE49-F238E27FC236}">
                  <a16:creationId xmlns:a16="http://schemas.microsoft.com/office/drawing/2014/main" id="{04D6A047-1E08-2409-8DD2-424AB194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094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150" name="Group 24">
            <a:extLst>
              <a:ext uri="{FF2B5EF4-FFF2-40B4-BE49-F238E27FC236}">
                <a16:creationId xmlns:a16="http://schemas.microsoft.com/office/drawing/2014/main" id="{0EB458CA-43A1-0B52-B2EB-3706147D3206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905001"/>
            <a:ext cx="3344862" cy="822325"/>
            <a:chOff x="3125" y="1200"/>
            <a:chExt cx="2107" cy="518"/>
          </a:xfrm>
        </p:grpSpPr>
        <p:sp>
          <p:nvSpPr>
            <p:cNvPr id="6197" name="AutoShape 25">
              <a:extLst>
                <a:ext uri="{FF2B5EF4-FFF2-40B4-BE49-F238E27FC236}">
                  <a16:creationId xmlns:a16="http://schemas.microsoft.com/office/drawing/2014/main" id="{E3EEF562-0C07-C43C-5C1F-AAA7C60C56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5" y="154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8" name="AutoShape 26">
              <a:extLst>
                <a:ext uri="{FF2B5EF4-FFF2-40B4-BE49-F238E27FC236}">
                  <a16:creationId xmlns:a16="http://schemas.microsoft.com/office/drawing/2014/main" id="{933737CE-C187-016C-9BBC-619C987B0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3" y="163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9" name="AutoShape 27">
              <a:extLst>
                <a:ext uri="{FF2B5EF4-FFF2-40B4-BE49-F238E27FC236}">
                  <a16:creationId xmlns:a16="http://schemas.microsoft.com/office/drawing/2014/main" id="{E600C861-50B7-51A9-76CA-B7798CEF3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6" y="1649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0" name="AutoShape 28">
              <a:extLst>
                <a:ext uri="{FF2B5EF4-FFF2-40B4-BE49-F238E27FC236}">
                  <a16:creationId xmlns:a16="http://schemas.microsoft.com/office/drawing/2014/main" id="{AAF2573B-E812-349C-B99F-B514582535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2" y="1559"/>
              <a:ext cx="68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" name="AutoShape 29">
              <a:extLst>
                <a:ext uri="{FF2B5EF4-FFF2-40B4-BE49-F238E27FC236}">
                  <a16:creationId xmlns:a16="http://schemas.microsoft.com/office/drawing/2014/main" id="{41ACE8B4-75CE-12A1-0EF5-B2F495B88D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14" y="1346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AutoShape 30">
              <a:extLst>
                <a:ext uri="{FF2B5EF4-FFF2-40B4-BE49-F238E27FC236}">
                  <a16:creationId xmlns:a16="http://schemas.microsoft.com/office/drawing/2014/main" id="{6318E25C-97EA-69A9-2E1C-90DB42325F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0" y="1301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" name="AutoShape 31">
              <a:extLst>
                <a:ext uri="{FF2B5EF4-FFF2-40B4-BE49-F238E27FC236}">
                  <a16:creationId xmlns:a16="http://schemas.microsoft.com/office/drawing/2014/main" id="{A7F4DD82-1E61-49F6-D567-A990909BD5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7" y="1200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04" name="Rectangle 32">
              <a:extLst>
                <a:ext uri="{FF2B5EF4-FFF2-40B4-BE49-F238E27FC236}">
                  <a16:creationId xmlns:a16="http://schemas.microsoft.com/office/drawing/2014/main" id="{07234861-F6A7-AD47-55B2-BED4FAF5D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4" y="1537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5" name="Rectangle 33">
              <a:extLst>
                <a:ext uri="{FF2B5EF4-FFF2-40B4-BE49-F238E27FC236}">
                  <a16:creationId xmlns:a16="http://schemas.microsoft.com/office/drawing/2014/main" id="{D2EDDE3D-E628-8A30-4FD8-15F408E3F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63" y="1458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6" name="Rectangle 34">
              <a:extLst>
                <a:ext uri="{FF2B5EF4-FFF2-40B4-BE49-F238E27FC236}">
                  <a16:creationId xmlns:a16="http://schemas.microsoft.com/office/drawing/2014/main" id="{87958F5A-73E6-9A26-C274-281CC6CA92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4" y="1391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7" name="AutoShape 35">
              <a:extLst>
                <a:ext uri="{FF2B5EF4-FFF2-40B4-BE49-F238E27FC236}">
                  <a16:creationId xmlns:a16="http://schemas.microsoft.com/office/drawing/2014/main" id="{5FE51A9E-1C16-02C6-201F-A3C12D3C4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450" y="130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8" name="AutoShape 36">
              <a:extLst>
                <a:ext uri="{FF2B5EF4-FFF2-40B4-BE49-F238E27FC236}">
                  <a16:creationId xmlns:a16="http://schemas.microsoft.com/office/drawing/2014/main" id="{EF84CF77-3AEB-404D-AD5A-7E2FA88669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248" y="121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9" name="AutoShape 37">
              <a:extLst>
                <a:ext uri="{FF2B5EF4-FFF2-40B4-BE49-F238E27FC236}">
                  <a16:creationId xmlns:a16="http://schemas.microsoft.com/office/drawing/2014/main" id="{4EDA5894-20F0-5B66-5410-EB5F83FAFE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71" y="120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0" name="AutoShape 38">
              <a:extLst>
                <a:ext uri="{FF2B5EF4-FFF2-40B4-BE49-F238E27FC236}">
                  <a16:creationId xmlns:a16="http://schemas.microsoft.com/office/drawing/2014/main" id="{61917418-78B1-9913-1AE1-CF1A258CC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27" y="1290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1" name="AutoShape 39">
              <a:extLst>
                <a:ext uri="{FF2B5EF4-FFF2-40B4-BE49-F238E27FC236}">
                  <a16:creationId xmlns:a16="http://schemas.microsoft.com/office/drawing/2014/main" id="{3BF51A64-43D7-70E8-FFEC-8E40655F4D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259" y="1503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2" name="AutoShape 40">
              <a:extLst>
                <a:ext uri="{FF2B5EF4-FFF2-40B4-BE49-F238E27FC236}">
                  <a16:creationId xmlns:a16="http://schemas.microsoft.com/office/drawing/2014/main" id="{6AA97DF7-7B28-785C-08F8-E3F658FF2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125" y="154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3" name="AutoShape 41">
              <a:extLst>
                <a:ext uri="{FF2B5EF4-FFF2-40B4-BE49-F238E27FC236}">
                  <a16:creationId xmlns:a16="http://schemas.microsoft.com/office/drawing/2014/main" id="{96405FC2-0652-9428-A4D6-55E5CB1EE6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192" y="16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4" name="Oval 42">
              <a:extLst>
                <a:ext uri="{FF2B5EF4-FFF2-40B4-BE49-F238E27FC236}">
                  <a16:creationId xmlns:a16="http://schemas.microsoft.com/office/drawing/2014/main" id="{F837E7D8-EE0A-1EA5-0170-4B5B1C82B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29" y="1312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Oval 43">
              <a:extLst>
                <a:ext uri="{FF2B5EF4-FFF2-40B4-BE49-F238E27FC236}">
                  <a16:creationId xmlns:a16="http://schemas.microsoft.com/office/drawing/2014/main" id="{20F6384E-88A2-1F3F-91AE-70F834032B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808" y="1391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Oval 44">
              <a:extLst>
                <a:ext uri="{FF2B5EF4-FFF2-40B4-BE49-F238E27FC236}">
                  <a16:creationId xmlns:a16="http://schemas.microsoft.com/office/drawing/2014/main" id="{83A403AA-3C65-7D13-FA36-D23E98488C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29" y="145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151" name="Group 45">
            <a:extLst>
              <a:ext uri="{FF2B5EF4-FFF2-40B4-BE49-F238E27FC236}">
                <a16:creationId xmlns:a16="http://schemas.microsoft.com/office/drawing/2014/main" id="{61D12E13-607E-AFE5-2F4F-B1449AEF3F28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114800"/>
            <a:ext cx="3344863" cy="819150"/>
            <a:chOff x="432" y="2592"/>
            <a:chExt cx="2107" cy="516"/>
          </a:xfrm>
        </p:grpSpPr>
        <p:sp>
          <p:nvSpPr>
            <p:cNvPr id="6177" name="AutoShape 46">
              <a:extLst>
                <a:ext uri="{FF2B5EF4-FFF2-40B4-BE49-F238E27FC236}">
                  <a16:creationId xmlns:a16="http://schemas.microsoft.com/office/drawing/2014/main" id="{72E7BB1B-178E-ADB7-6317-7DE544FA6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939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8" name="AutoShape 47">
              <a:extLst>
                <a:ext uri="{FF2B5EF4-FFF2-40B4-BE49-F238E27FC236}">
                  <a16:creationId xmlns:a16="http://schemas.microsoft.com/office/drawing/2014/main" id="{C46D0C5F-04B8-8610-2808-788E1ECD7B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0" y="302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9" name="AutoShape 48">
              <a:extLst>
                <a:ext uri="{FF2B5EF4-FFF2-40B4-BE49-F238E27FC236}">
                  <a16:creationId xmlns:a16="http://schemas.microsoft.com/office/drawing/2014/main" id="{D5F473F7-FB57-A925-AC0A-2346FB56B0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3" y="303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0" name="AutoShape 49">
              <a:extLst>
                <a:ext uri="{FF2B5EF4-FFF2-40B4-BE49-F238E27FC236}">
                  <a16:creationId xmlns:a16="http://schemas.microsoft.com/office/drawing/2014/main" id="{95719837-4EE4-0BB2-3847-C0B56B696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9" y="2950"/>
              <a:ext cx="68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1" name="AutoShape 50">
              <a:extLst>
                <a:ext uri="{FF2B5EF4-FFF2-40B4-BE49-F238E27FC236}">
                  <a16:creationId xmlns:a16="http://schemas.microsoft.com/office/drawing/2014/main" id="{7A068FBA-3C5E-EBCF-FC6B-438012E1C6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1" y="273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2" name="AutoShape 51">
              <a:extLst>
                <a:ext uri="{FF2B5EF4-FFF2-40B4-BE49-F238E27FC236}">
                  <a16:creationId xmlns:a16="http://schemas.microsoft.com/office/drawing/2014/main" id="{29939DF3-8803-D68F-1869-34E82D508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7" y="2693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3" name="AutoShape 52">
              <a:extLst>
                <a:ext uri="{FF2B5EF4-FFF2-40B4-BE49-F238E27FC236}">
                  <a16:creationId xmlns:a16="http://schemas.microsoft.com/office/drawing/2014/main" id="{D880CB15-D931-47AB-0912-B50991AFE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4" y="259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4" name="AutoShape 53">
              <a:extLst>
                <a:ext uri="{FF2B5EF4-FFF2-40B4-BE49-F238E27FC236}">
                  <a16:creationId xmlns:a16="http://schemas.microsoft.com/office/drawing/2014/main" id="{38EC2307-2866-22F3-1FB5-E27280D274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1" y="292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5" name="AutoShape 54">
              <a:extLst>
                <a:ext uri="{FF2B5EF4-FFF2-40B4-BE49-F238E27FC236}">
                  <a16:creationId xmlns:a16="http://schemas.microsoft.com/office/drawing/2014/main" id="{5A181E77-DC03-4CAC-634F-25FD390648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0" y="28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6" name="AutoShape 55">
              <a:extLst>
                <a:ext uri="{FF2B5EF4-FFF2-40B4-BE49-F238E27FC236}">
                  <a16:creationId xmlns:a16="http://schemas.microsoft.com/office/drawing/2014/main" id="{A353E50B-6992-891A-02DB-1825178FFC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1" y="278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7" name="Rectangle 56">
              <a:extLst>
                <a:ext uri="{FF2B5EF4-FFF2-40B4-BE49-F238E27FC236}">
                  <a16:creationId xmlns:a16="http://schemas.microsoft.com/office/drawing/2014/main" id="{23FFD9A7-660A-3F22-AFE1-2DD596F405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757" y="2693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8" name="Rectangle 57">
              <a:extLst>
                <a:ext uri="{FF2B5EF4-FFF2-40B4-BE49-F238E27FC236}">
                  <a16:creationId xmlns:a16="http://schemas.microsoft.com/office/drawing/2014/main" id="{82189B2A-7EFF-EB16-0271-C11A630ECE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555" y="2603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9" name="Rectangle 58">
              <a:extLst>
                <a:ext uri="{FF2B5EF4-FFF2-40B4-BE49-F238E27FC236}">
                  <a16:creationId xmlns:a16="http://schemas.microsoft.com/office/drawing/2014/main" id="{D7D80D4D-3BB2-C72A-5508-1CD2C9F3A9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678" y="259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0" name="Rectangle 59">
              <a:extLst>
                <a:ext uri="{FF2B5EF4-FFF2-40B4-BE49-F238E27FC236}">
                  <a16:creationId xmlns:a16="http://schemas.microsoft.com/office/drawing/2014/main" id="{EA6663FA-1453-EB87-4CA3-1A511FE64E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634" y="2681"/>
              <a:ext cx="68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1" name="Rectangle 60">
              <a:extLst>
                <a:ext uri="{FF2B5EF4-FFF2-40B4-BE49-F238E27FC236}">
                  <a16:creationId xmlns:a16="http://schemas.microsoft.com/office/drawing/2014/main" id="{1FB781A7-42B4-CC93-FBC3-9314BDFB1B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566" y="289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2" name="Rectangle 61">
              <a:extLst>
                <a:ext uri="{FF2B5EF4-FFF2-40B4-BE49-F238E27FC236}">
                  <a16:creationId xmlns:a16="http://schemas.microsoft.com/office/drawing/2014/main" id="{1DE180C8-CACB-447F-19B7-4B10BBE40C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32" y="2939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3" name="Rectangle 62">
              <a:extLst>
                <a:ext uri="{FF2B5EF4-FFF2-40B4-BE49-F238E27FC236}">
                  <a16:creationId xmlns:a16="http://schemas.microsoft.com/office/drawing/2014/main" id="{2C3B2489-D537-19D8-B810-2EEED92069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99" y="303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4" name="Rectangle 63">
              <a:extLst>
                <a:ext uri="{FF2B5EF4-FFF2-40B4-BE49-F238E27FC236}">
                  <a16:creationId xmlns:a16="http://schemas.microsoft.com/office/drawing/2014/main" id="{3ACDB446-5735-2275-8F06-1AD6ED039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936" y="270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5" name="Rectangle 64">
              <a:extLst>
                <a:ext uri="{FF2B5EF4-FFF2-40B4-BE49-F238E27FC236}">
                  <a16:creationId xmlns:a16="http://schemas.microsoft.com/office/drawing/2014/main" id="{0337C48C-42CD-E38A-DF9C-F3A00B077A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115" y="278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6" name="Rectangle 65">
              <a:extLst>
                <a:ext uri="{FF2B5EF4-FFF2-40B4-BE49-F238E27FC236}">
                  <a16:creationId xmlns:a16="http://schemas.microsoft.com/office/drawing/2014/main" id="{7FF4B81E-6D48-671A-4E7D-53FE4EA62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936" y="284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152" name="Group 66">
            <a:extLst>
              <a:ext uri="{FF2B5EF4-FFF2-40B4-BE49-F238E27FC236}">
                <a16:creationId xmlns:a16="http://schemas.microsoft.com/office/drawing/2014/main" id="{2AA6B4AE-BCAF-8854-ACB1-C0760B9B0608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4114801"/>
            <a:ext cx="3344862" cy="822325"/>
            <a:chOff x="3125" y="2592"/>
            <a:chExt cx="2107" cy="518"/>
          </a:xfrm>
        </p:grpSpPr>
        <p:sp>
          <p:nvSpPr>
            <p:cNvPr id="6157" name="AutoShape 67">
              <a:extLst>
                <a:ext uri="{FF2B5EF4-FFF2-40B4-BE49-F238E27FC236}">
                  <a16:creationId xmlns:a16="http://schemas.microsoft.com/office/drawing/2014/main" id="{3667F02D-DC58-AAFD-6070-2F7995055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5" y="294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8" name="AutoShape 68">
              <a:extLst>
                <a:ext uri="{FF2B5EF4-FFF2-40B4-BE49-F238E27FC236}">
                  <a16:creationId xmlns:a16="http://schemas.microsoft.com/office/drawing/2014/main" id="{66D43A3A-814B-D608-3EF1-9BEBCD080D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3" y="303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9" name="AutoShape 69">
              <a:extLst>
                <a:ext uri="{FF2B5EF4-FFF2-40B4-BE49-F238E27FC236}">
                  <a16:creationId xmlns:a16="http://schemas.microsoft.com/office/drawing/2014/main" id="{9669E092-4436-C27E-2190-7265B20C4B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6" y="3041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0" name="AutoShape 70">
              <a:extLst>
                <a:ext uri="{FF2B5EF4-FFF2-40B4-BE49-F238E27FC236}">
                  <a16:creationId xmlns:a16="http://schemas.microsoft.com/office/drawing/2014/main" id="{9C9A7738-355D-5B74-7D40-EC0C4A3AF5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2" y="2951"/>
              <a:ext cx="68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5" name="AutoShape 71">
              <a:extLst>
                <a:ext uri="{FF2B5EF4-FFF2-40B4-BE49-F238E27FC236}">
                  <a16:creationId xmlns:a16="http://schemas.microsoft.com/office/drawing/2014/main" id="{C235F815-D3C6-DD30-EFEF-BF1AEC4AC6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14" y="2738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16" name="AutoShape 72">
              <a:extLst>
                <a:ext uri="{FF2B5EF4-FFF2-40B4-BE49-F238E27FC236}">
                  <a16:creationId xmlns:a16="http://schemas.microsoft.com/office/drawing/2014/main" id="{E5C9022F-3ECE-6430-1488-C716402D73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0" y="2693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17" name="AutoShape 73">
              <a:extLst>
                <a:ext uri="{FF2B5EF4-FFF2-40B4-BE49-F238E27FC236}">
                  <a16:creationId xmlns:a16="http://schemas.microsoft.com/office/drawing/2014/main" id="{BB4C9537-5F3B-E1E1-0D48-6973AB768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7" y="2592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64" name="AutoShape 74">
              <a:extLst>
                <a:ext uri="{FF2B5EF4-FFF2-40B4-BE49-F238E27FC236}">
                  <a16:creationId xmlns:a16="http://schemas.microsoft.com/office/drawing/2014/main" id="{7E80F88C-F8E6-990A-FAB4-7D24DF2F17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4" y="2929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5" name="AutoShape 75">
              <a:extLst>
                <a:ext uri="{FF2B5EF4-FFF2-40B4-BE49-F238E27FC236}">
                  <a16:creationId xmlns:a16="http://schemas.microsoft.com/office/drawing/2014/main" id="{044A6969-8D21-FDEB-ED46-7BD8AC2DF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63" y="285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6" name="AutoShape 76">
              <a:extLst>
                <a:ext uri="{FF2B5EF4-FFF2-40B4-BE49-F238E27FC236}">
                  <a16:creationId xmlns:a16="http://schemas.microsoft.com/office/drawing/2014/main" id="{E8767249-A103-A5FC-D2B4-06603B6C42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4" y="2783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7" name="AutoShape 77">
              <a:extLst>
                <a:ext uri="{FF2B5EF4-FFF2-40B4-BE49-F238E27FC236}">
                  <a16:creationId xmlns:a16="http://schemas.microsoft.com/office/drawing/2014/main" id="{188834C9-D208-82BE-FEC7-BF0DE4EC6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450" y="269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8" name="AutoShape 78">
              <a:extLst>
                <a:ext uri="{FF2B5EF4-FFF2-40B4-BE49-F238E27FC236}">
                  <a16:creationId xmlns:a16="http://schemas.microsoft.com/office/drawing/2014/main" id="{0441B13F-73BD-01F2-951C-E114A08132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248" y="260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9" name="AutoShape 79">
              <a:extLst>
                <a:ext uri="{FF2B5EF4-FFF2-40B4-BE49-F238E27FC236}">
                  <a16:creationId xmlns:a16="http://schemas.microsoft.com/office/drawing/2014/main" id="{851C2F50-AB2D-5475-F07F-634CB9F0FA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71" y="2592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0" name="AutoShape 80">
              <a:extLst>
                <a:ext uri="{FF2B5EF4-FFF2-40B4-BE49-F238E27FC236}">
                  <a16:creationId xmlns:a16="http://schemas.microsoft.com/office/drawing/2014/main" id="{133FB23A-05CF-439B-A2C2-48996893EF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27" y="2682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1" name="AutoShape 81">
              <a:extLst>
                <a:ext uri="{FF2B5EF4-FFF2-40B4-BE49-F238E27FC236}">
                  <a16:creationId xmlns:a16="http://schemas.microsoft.com/office/drawing/2014/main" id="{E508F362-B45D-9D31-C71B-5C0F1C0353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259" y="2895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2" name="AutoShape 82">
              <a:extLst>
                <a:ext uri="{FF2B5EF4-FFF2-40B4-BE49-F238E27FC236}">
                  <a16:creationId xmlns:a16="http://schemas.microsoft.com/office/drawing/2014/main" id="{B85BA2C7-963C-85BB-91D0-70E7CB67B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125" y="2940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3" name="AutoShape 83">
              <a:extLst>
                <a:ext uri="{FF2B5EF4-FFF2-40B4-BE49-F238E27FC236}">
                  <a16:creationId xmlns:a16="http://schemas.microsoft.com/office/drawing/2014/main" id="{7A961455-1C7E-F002-7347-F4E45869D0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192" y="3041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4" name="AutoShape 84">
              <a:extLst>
                <a:ext uri="{FF2B5EF4-FFF2-40B4-BE49-F238E27FC236}">
                  <a16:creationId xmlns:a16="http://schemas.microsoft.com/office/drawing/2014/main" id="{A8C466A0-4123-EAFA-DEFF-0CAD73E9A6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29" y="2704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5" name="AutoShape 85">
              <a:extLst>
                <a:ext uri="{FF2B5EF4-FFF2-40B4-BE49-F238E27FC236}">
                  <a16:creationId xmlns:a16="http://schemas.microsoft.com/office/drawing/2014/main" id="{1A348C8C-8E9A-A757-1647-A4E7DDBCD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808" y="278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76" name="AutoShape 86">
              <a:extLst>
                <a:ext uri="{FF2B5EF4-FFF2-40B4-BE49-F238E27FC236}">
                  <a16:creationId xmlns:a16="http://schemas.microsoft.com/office/drawing/2014/main" id="{C9F95F13-7AB8-AD6A-742D-832A94A0FD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29" y="285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153" name="Rectangle 87">
            <a:extLst>
              <a:ext uri="{FF2B5EF4-FFF2-40B4-BE49-F238E27FC236}">
                <a16:creationId xmlns:a16="http://schemas.microsoft.com/office/drawing/2014/main" id="{6CD4D6EB-F9FB-2ABD-F2BD-3303EBD0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Initial points.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54" name="Rectangle 88">
            <a:extLst>
              <a:ext uri="{FF2B5EF4-FFF2-40B4-BE49-F238E27FC236}">
                <a16:creationId xmlns:a16="http://schemas.microsoft.com/office/drawing/2014/main" id="{E8FE2DC9-944A-D4F4-4D42-F09C47F2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514985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Four Clusters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55" name="Rectangle 89">
            <a:extLst>
              <a:ext uri="{FF2B5EF4-FFF2-40B4-BE49-F238E27FC236}">
                <a16:creationId xmlns:a16="http://schemas.microsoft.com/office/drawing/2014/main" id="{7A066D0C-F0D9-9A41-0614-F619EDDF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4985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56" name="Rectangle 90">
            <a:extLst>
              <a:ext uri="{FF2B5EF4-FFF2-40B4-BE49-F238E27FC236}">
                <a16:creationId xmlns:a16="http://schemas.microsoft.com/office/drawing/2014/main" id="{28AEA11F-B264-C490-3FA9-A90B5EB4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30480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Six Clusters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>
            <a:extLst>
              <a:ext uri="{FF2B5EF4-FFF2-40B4-BE49-F238E27FC236}">
                <a16:creationId xmlns:a16="http://schemas.microsoft.com/office/drawing/2014/main" id="{824ECF03-D3DA-1DE0-6508-5CFBAD9B5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91" y="471091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Correlation</a:t>
            </a:r>
          </a:p>
        </p:txBody>
      </p:sp>
      <p:sp>
        <p:nvSpPr>
          <p:cNvPr id="7176" name="Rectangle 5">
            <a:extLst>
              <a:ext uri="{FF2B5EF4-FFF2-40B4-BE49-F238E27FC236}">
                <a16:creationId xmlns:a16="http://schemas.microsoft.com/office/drawing/2014/main" id="{0CFB9436-CC03-D808-4721-5706428C07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91" y="1269207"/>
            <a:ext cx="10196571" cy="1051300"/>
          </a:xfrm>
        </p:spPr>
        <p:txBody>
          <a:bodyPr vert="horz" lIns="90488" tIns="44450" rIns="90488" bIns="44450" rtlCol="0">
            <a:normAutofit lnSpcReduction="10000"/>
          </a:bodyPr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en-US" sz="2400" dirty="0"/>
              <a:t>Correlation measure the linear relationship between objects.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 sz="2400" dirty="0"/>
              <a:t>To compute correlation, we standardize data objects,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and then take the dot product.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F060748-19B6-DA0D-7860-BB7BD799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44D9A97-64C5-B047-0D8B-FC1B554F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E3E0E-786E-4A82-A822-2D97734B4C65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5606" name="Object 3">
            <a:extLst>
              <a:ext uri="{FF2B5EF4-FFF2-40B4-BE49-F238E27FC236}">
                <a16:creationId xmlns:a16="http://schemas.microsoft.com/office/drawing/2014/main" id="{457C0CBA-588B-EDD8-9B97-DF424451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46946"/>
              </p:ext>
            </p:extLst>
          </p:nvPr>
        </p:nvGraphicFramePr>
        <p:xfrm>
          <a:off x="1160225" y="2735986"/>
          <a:ext cx="4547079" cy="56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500" imgH="228600" progId="Equation.3">
                  <p:embed/>
                </p:oleObj>
              </mc:Choice>
              <mc:Fallback>
                <p:oleObj name="Equation" r:id="rId2" imgW="1841500" imgH="228600" progId="Equation.3">
                  <p:embed/>
                  <p:pic>
                    <p:nvPicPr>
                      <p:cNvPr id="25606" name="Object 3">
                        <a:extLst>
                          <a:ext uri="{FF2B5EF4-FFF2-40B4-BE49-F238E27FC236}">
                            <a16:creationId xmlns:a16="http://schemas.microsoft.com/office/drawing/2014/main" id="{457C0CBA-588B-EDD8-9B97-DF4244511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225" y="2735986"/>
                        <a:ext cx="4547079" cy="565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3553899C-A8DA-F1D0-59F0-026865DC3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96360"/>
              </p:ext>
            </p:extLst>
          </p:nvPr>
        </p:nvGraphicFramePr>
        <p:xfrm>
          <a:off x="1182721" y="3433693"/>
          <a:ext cx="4336226" cy="5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228600" progId="Equation.3">
                  <p:embed/>
                </p:oleObj>
              </mc:Choice>
              <mc:Fallback>
                <p:oleObj name="Equation" r:id="rId4" imgW="1752600" imgH="228600" progId="Equation.3">
                  <p:embed/>
                  <p:pic>
                    <p:nvPicPr>
                      <p:cNvPr id="25607" name="Object 4">
                        <a:extLst>
                          <a:ext uri="{FF2B5EF4-FFF2-40B4-BE49-F238E27FC236}">
                            <a16:creationId xmlns:a16="http://schemas.microsoft.com/office/drawing/2014/main" id="{3553899C-A8DA-F1D0-59F0-026865DC3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721" y="3433693"/>
                        <a:ext cx="4336226" cy="5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6">
            <a:extLst>
              <a:ext uri="{FF2B5EF4-FFF2-40B4-BE49-F238E27FC236}">
                <a16:creationId xmlns:a16="http://schemas.microsoft.com/office/drawing/2014/main" id="{5B366551-B486-07E0-B487-4F314F0E8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12334"/>
              </p:ext>
            </p:extLst>
          </p:nvPr>
        </p:nvGraphicFramePr>
        <p:xfrm>
          <a:off x="1182721" y="4337936"/>
          <a:ext cx="3830704" cy="49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6811" imgH="203112" progId="Equation.3">
                  <p:embed/>
                </p:oleObj>
              </mc:Choice>
              <mc:Fallback>
                <p:oleObj name="Equation" r:id="rId6" imgW="1586811" imgH="203112" progId="Equation.3">
                  <p:embed/>
                  <p:pic>
                    <p:nvPicPr>
                      <p:cNvPr id="25608" name="Object 6">
                        <a:extLst>
                          <a:ext uri="{FF2B5EF4-FFF2-40B4-BE49-F238E27FC236}">
                            <a16:creationId xmlns:a16="http://schemas.microsoft.com/office/drawing/2014/main" id="{5B366551-B486-07E0-B487-4F314F0E8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721" y="4337936"/>
                        <a:ext cx="3830704" cy="491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BBE0AD11-5873-A975-E4A5-1BFEC22B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Visually Evaluating Correlation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D4C92C-BFA8-1776-E96E-C94B2348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DF4012A-72AB-0D4F-1D61-CDF6C889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BA2EDA-462C-4BA3-8EBE-5CCABF62CB34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6629" name="Object 3">
            <a:extLst>
              <a:ext uri="{FF2B5EF4-FFF2-40B4-BE49-F238E27FC236}">
                <a16:creationId xmlns:a16="http://schemas.microsoft.com/office/drawing/2014/main" id="{65B4E070-E678-4500-82BA-D22FD7196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0426" y="1219200"/>
          <a:ext cx="54387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35563" imgH="5784081" progId="Paint.Picture">
                  <p:embed/>
                </p:oleObj>
              </mc:Choice>
              <mc:Fallback>
                <p:oleObj name="Bitmap Image" r:id="rId2" imgW="6035563" imgH="5784081" progId="Paint.Picture">
                  <p:embed/>
                  <p:pic>
                    <p:nvPicPr>
                      <p:cNvPr id="26629" name="Object 3">
                        <a:extLst>
                          <a:ext uri="{FF2B5EF4-FFF2-40B4-BE49-F238E27FC236}">
                            <a16:creationId xmlns:a16="http://schemas.microsoft.com/office/drawing/2014/main" id="{65B4E070-E678-4500-82BA-D22FD7196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3400426" y="1219200"/>
                        <a:ext cx="54387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4">
            <a:extLst>
              <a:ext uri="{FF2B5EF4-FFF2-40B4-BE49-F238E27FC236}">
                <a16:creationId xmlns:a16="http://schemas.microsoft.com/office/drawing/2014/main" id="{EE3E19B9-6659-73B7-3D92-DEF61E9A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34088"/>
            <a:ext cx="601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Scatter plots showing the similarity from –1 to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9A9CA3ED-796D-4678-59F9-A9844CEEE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en-US" sz="3200" dirty="0"/>
              <a:t>General Approach for Combining Similarities</a:t>
            </a: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AF46AF4E-253D-F357-0474-5B120B613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attributes are of many different types, but an overall similarity is needed.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EDF19C-BD72-6AE3-1510-FB4D0AD3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265FB6C-A6D5-8158-FE03-75C816DA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A897BB-2EFB-409C-AD31-2BD872D47F6E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6A50147E-ED47-C172-0100-9A481AE73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90800"/>
          <a:ext cx="87201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56732" imgH="2591025" progId="Paint.Picture">
                  <p:embed/>
                </p:oleObj>
              </mc:Choice>
              <mc:Fallback>
                <p:oleObj name="Bitmap Image" r:id="rId2" imgW="7056732" imgH="2591025" progId="Paint.Picture">
                  <p:embed/>
                  <p:pic>
                    <p:nvPicPr>
                      <p:cNvPr id="27654" name="Object 4">
                        <a:extLst>
                          <a:ext uri="{FF2B5EF4-FFF2-40B4-BE49-F238E27FC236}">
                            <a16:creationId xmlns:a16="http://schemas.microsoft.com/office/drawing/2014/main" id="{6A50147E-ED47-C172-0100-9A481AE73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87201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78380371-13D7-3372-8169-EA20F0F5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Weighted Similarity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994FD05F-8E77-11FE-832C-059F53CD5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May not want to treat all attributes the same.</a:t>
            </a:r>
          </a:p>
          <a:p>
            <a:pPr lvl="1"/>
            <a:r>
              <a:rPr lang="en-US" altLang="en-US" dirty="0"/>
              <a:t>Use weights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which are between 0 and 1 and sum to 1.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97E22A-492A-5073-FDAD-335899A4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6C587E8-E39E-4895-936D-5C679999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AD61D9-7840-466C-85AD-739906949810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8678" name="Object 4">
            <a:extLst>
              <a:ext uri="{FF2B5EF4-FFF2-40B4-BE49-F238E27FC236}">
                <a16:creationId xmlns:a16="http://schemas.microsoft.com/office/drawing/2014/main" id="{516D16B4-8EAD-2191-4440-5912E1B3A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09178"/>
              </p:ext>
            </p:extLst>
          </p:nvPr>
        </p:nvGraphicFramePr>
        <p:xfrm>
          <a:off x="1033044" y="2598746"/>
          <a:ext cx="47164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40813" imgH="746667" progId="Paint.Picture">
                  <p:embed/>
                </p:oleObj>
              </mc:Choice>
              <mc:Fallback>
                <p:oleObj name="Bitmap Image" r:id="rId2" imgW="3840813" imgH="746667" progId="Paint.Picture">
                  <p:embed/>
                  <p:pic>
                    <p:nvPicPr>
                      <p:cNvPr id="28678" name="Object 4">
                        <a:extLst>
                          <a:ext uri="{FF2B5EF4-FFF2-40B4-BE49-F238E27FC236}">
                            <a16:creationId xmlns:a16="http://schemas.microsoft.com/office/drawing/2014/main" id="{516D16B4-8EAD-2191-4440-5912E1B3A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44" y="2598746"/>
                        <a:ext cx="47164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>
            <a:extLst>
              <a:ext uri="{FF2B5EF4-FFF2-40B4-BE49-F238E27FC236}">
                <a16:creationId xmlns:a16="http://schemas.microsoft.com/office/drawing/2014/main" id="{F6891A22-D994-889B-9597-EB92343F3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53498"/>
              </p:ext>
            </p:extLst>
          </p:nvPr>
        </p:nvGraphicFramePr>
        <p:xfrm>
          <a:off x="1352910" y="3683705"/>
          <a:ext cx="46704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48434" imgH="983065" progId="Paint.Picture">
                  <p:embed/>
                </p:oleObj>
              </mc:Choice>
              <mc:Fallback>
                <p:oleObj name="Bitmap Image" r:id="rId4" imgW="3848434" imgH="983065" progId="Paint.Picture">
                  <p:embed/>
                  <p:pic>
                    <p:nvPicPr>
                      <p:cNvPr id="28679" name="Object 5">
                        <a:extLst>
                          <a:ext uri="{FF2B5EF4-FFF2-40B4-BE49-F238E27FC236}">
                            <a16:creationId xmlns:a16="http://schemas.microsoft.com/office/drawing/2014/main" id="{F6891A22-D994-889B-9597-EB92343F3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10" y="3683705"/>
                        <a:ext cx="4670425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853D8B-6023-348A-12FB-2454F07A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4D42775-D807-9CDC-BBCD-8C6E12B69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116" y="427527"/>
            <a:ext cx="8280400" cy="55245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altLang="en-US" dirty="0"/>
              <a:t>Partitional Clustering</a:t>
            </a: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B5C38BD5-DE29-7031-4931-B0164A047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81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E29279EB-22F4-7D5C-BDCF-48E75575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881688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A Partitional  Clustering</a:t>
            </a:r>
          </a:p>
        </p:txBody>
      </p:sp>
      <p:graphicFrame>
        <p:nvGraphicFramePr>
          <p:cNvPr id="29703" name="Object 5">
            <a:extLst>
              <a:ext uri="{FF2B5EF4-FFF2-40B4-BE49-F238E27FC236}">
                <a16:creationId xmlns:a16="http://schemas.microsoft.com/office/drawing/2014/main" id="{A080707C-F883-0873-6460-4D585D042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351088"/>
          <a:ext cx="1900238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98107" imgH="2792385" progId="Visio.Drawing.6">
                  <p:embed/>
                </p:oleObj>
              </mc:Choice>
              <mc:Fallback>
                <p:oleObj name="VISIO" r:id="rId2" imgW="1898107" imgH="2792385" progId="Visio.Drawing.6">
                  <p:embed/>
                  <p:pic>
                    <p:nvPicPr>
                      <p:cNvPr id="29703" name="Object 5">
                        <a:extLst>
                          <a:ext uri="{FF2B5EF4-FFF2-40B4-BE49-F238E27FC236}">
                            <a16:creationId xmlns:a16="http://schemas.microsoft.com/office/drawing/2014/main" id="{A080707C-F883-0873-6460-4D585D042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351088"/>
                        <a:ext cx="1900238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6">
            <a:extLst>
              <a:ext uri="{FF2B5EF4-FFF2-40B4-BE49-F238E27FC236}">
                <a16:creationId xmlns:a16="http://schemas.microsoft.com/office/drawing/2014/main" id="{9B87E9D6-97C0-57B3-E404-30BD9AFB2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4" y="2686050"/>
          <a:ext cx="1487487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84503" imgH="2434674" progId="Visio.Drawing.6">
                  <p:embed/>
                </p:oleObj>
              </mc:Choice>
              <mc:Fallback>
                <p:oleObj name="VISIO" r:id="rId4" imgW="1484503" imgH="2434674" progId="Visio.Drawing.6">
                  <p:embed/>
                  <p:pic>
                    <p:nvPicPr>
                      <p:cNvPr id="29704" name="Object 6">
                        <a:extLst>
                          <a:ext uri="{FF2B5EF4-FFF2-40B4-BE49-F238E27FC236}">
                            <a16:creationId xmlns:a16="http://schemas.microsoft.com/office/drawing/2014/main" id="{9B87E9D6-97C0-57B3-E404-30BD9AFB2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2686050"/>
                        <a:ext cx="1487487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4FEC210-6FBC-26A2-4519-44EECBB7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CE411A8-9F7B-DB19-0659-0C51546B8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323" y="457200"/>
            <a:ext cx="8280400" cy="55245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altLang="en-US" dirty="0"/>
              <a:t>Hierarchical Clustering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9EDD089D-ADB0-8789-D8F5-0AE68A87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Traditional Hierarchical Clustering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DBD99ABC-1DB3-025D-1FD1-00A9C15F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Traditional Dendrogram</a:t>
            </a:r>
          </a:p>
        </p:txBody>
      </p:sp>
      <p:pic>
        <p:nvPicPr>
          <p:cNvPr id="30727" name="Picture 5">
            <a:extLst>
              <a:ext uri="{FF2B5EF4-FFF2-40B4-BE49-F238E27FC236}">
                <a16:creationId xmlns:a16="http://schemas.microsoft.com/office/drawing/2014/main" id="{B45AF4EF-04CF-22E2-FB4A-B2F5680D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1"/>
            <a:ext cx="53165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28" name="Object 6">
            <a:extLst>
              <a:ext uri="{FF2B5EF4-FFF2-40B4-BE49-F238E27FC236}">
                <a16:creationId xmlns:a16="http://schemas.microsoft.com/office/drawing/2014/main" id="{EA17DD41-3EC2-DC0F-F081-A581319EA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2057400"/>
          <a:ext cx="35925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3511" imgH="3230582" progId="Visio.Drawing.6">
                  <p:embed/>
                </p:oleObj>
              </mc:Choice>
              <mc:Fallback>
                <p:oleObj name="VISIO" r:id="rId3" imgW="3163511" imgH="3230582" progId="Visio.Drawing.6">
                  <p:embed/>
                  <p:pic>
                    <p:nvPicPr>
                      <p:cNvPr id="30728" name="Object 6">
                        <a:extLst>
                          <a:ext uri="{FF2B5EF4-FFF2-40B4-BE49-F238E27FC236}">
                            <a16:creationId xmlns:a16="http://schemas.microsoft.com/office/drawing/2014/main" id="{EA17DD41-3EC2-DC0F-F081-A581319EA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057400"/>
                        <a:ext cx="35925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612933C-CB0F-6286-5475-158909F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95B5BCC8-5049-DD60-6D1B-3F3CED9D8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K-means Clustering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995F016-2CE7-0646-36D5-7A21E20DD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300"/>
              <a:t>Partitional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300"/>
              <a:t>Each cluster is associated with a </a:t>
            </a:r>
            <a:r>
              <a:rPr lang="en-US" altLang="en-US" sz="2300" i="1"/>
              <a:t>centroid</a:t>
            </a:r>
            <a:r>
              <a:rPr lang="en-US" altLang="en-US" sz="2300"/>
              <a:t> (center point)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300"/>
              <a:t>Each point is assigned to the cluster with the closest centroid.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300"/>
              <a:t>Number of clusters, K, must be specified.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300"/>
              <a:t>The basic algorithm is very simple.</a:t>
            </a:r>
          </a:p>
        </p:txBody>
      </p:sp>
      <p:graphicFrame>
        <p:nvGraphicFramePr>
          <p:cNvPr id="31750" name="Object 4">
            <a:extLst>
              <a:ext uri="{FF2B5EF4-FFF2-40B4-BE49-F238E27FC236}">
                <a16:creationId xmlns:a16="http://schemas.microsoft.com/office/drawing/2014/main" id="{94B1A11F-9AEB-EE4E-30C0-64187367D91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3810000"/>
          <a:ext cx="7391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31750" name="Object 4">
                        <a:extLst>
                          <a:ext uri="{FF2B5EF4-FFF2-40B4-BE49-F238E27FC236}">
                            <a16:creationId xmlns:a16="http://schemas.microsoft.com/office/drawing/2014/main" id="{94B1A11F-9AEB-EE4E-30C0-64187367D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73914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4818F-BD1E-53A2-172E-B89BC97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C00F3A4-A282-B54C-6F19-4EA2BFF48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K-means Clustering – Details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AC4DD3F-DA18-FD17-ADB7-EA22E7624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Initial centroids are often chosen randomly.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Clusters produced vary from one run to another.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centroid is (typically) the mean of the points in the cluster.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‘Closeness’ is measured by Euclidean distance, cosine similarity, correlation, etc.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K-means will converge for common similarity measures mentioned above.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Most of the convergence happens in the first few iterations.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Often the stopping condition is changed to ‘Until relatively few points change clusters’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Complexity is O( n * K * I * d 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 = number of points, K = number of clusters, </a:t>
            </a:r>
            <a:br>
              <a:rPr lang="en-US" altLang="en-US" sz="2000"/>
            </a:br>
            <a:r>
              <a:rPr lang="en-US" altLang="en-US" sz="200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C1C53-F951-355C-4FE2-D90C5846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76D84E9-52D5-3939-4ACE-C8EDEBF4B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Evaluating K-means Clusters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408B2DC-C603-7DD4-655D-CE9F23A28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common measure is the </a:t>
            </a:r>
            <a:r>
              <a:rPr lang="en-US" altLang="en-US" i="1"/>
              <a:t>Sum of the Squared Error </a:t>
            </a:r>
            <a:r>
              <a:rPr lang="en-US" altLang="en-US"/>
              <a:t>(SSE)</a:t>
            </a:r>
          </a:p>
          <a:p>
            <a:pPr lvl="1"/>
            <a:r>
              <a:rPr lang="en-US" altLang="en-US"/>
              <a:t>For each point, the error is the distance to the nearest cluster.</a:t>
            </a:r>
          </a:p>
          <a:p>
            <a:pPr lvl="1"/>
            <a:r>
              <a:rPr lang="en-US" altLang="en-US"/>
              <a:t>To get SSE, we square these errors and sum them.</a:t>
            </a:r>
          </a:p>
          <a:p>
            <a:pPr lvl="1"/>
            <a:r>
              <a:rPr lang="en-US" altLang="en-US"/>
              <a:t>Given two clusters, we can choose the one with the smallest error.</a:t>
            </a:r>
          </a:p>
          <a:p>
            <a:pPr lvl="1"/>
            <a:r>
              <a:rPr lang="en-US" altLang="en-US"/>
              <a:t>One easy way to reduce SSE is to increase K, the number of clusters.</a:t>
            </a:r>
          </a:p>
          <a:p>
            <a:pPr lvl="2"/>
            <a:r>
              <a:rPr lang="en-US" altLang="en-US"/>
              <a:t>A good clustering with smaller K can have a lower SSE than a poor clustering with higher K.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425EB9B-BB84-0D73-47C9-F148A5FE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1E1673A-EA31-5B45-94AE-0815DB7F7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114" y="386862"/>
            <a:ext cx="10905393" cy="652952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Two different K-means Clustering</a:t>
            </a: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39D97D1E-9508-64A7-3BC9-EC615AD0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4">
            <a:extLst>
              <a:ext uri="{FF2B5EF4-FFF2-40B4-BE49-F238E27FC236}">
                <a16:creationId xmlns:a16="http://schemas.microsoft.com/office/drawing/2014/main" id="{2F7ECB57-412B-D7D6-7726-841A9F15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5">
            <a:extLst>
              <a:ext uri="{FF2B5EF4-FFF2-40B4-BE49-F238E27FC236}">
                <a16:creationId xmlns:a16="http://schemas.microsoft.com/office/drawing/2014/main" id="{8AC35A54-1A59-4657-0015-64289782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4" name="Text Box 6">
            <a:extLst>
              <a:ext uri="{FF2B5EF4-FFF2-40B4-BE49-F238E27FC236}">
                <a16:creationId xmlns:a16="http://schemas.microsoft.com/office/drawing/2014/main" id="{02678A73-5E52-0D80-C217-095DD9AD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>
              <a:latin typeface="Book Antiqua" panose="02040602050305030304" pitchFamily="18" charset="0"/>
            </a:endParaRPr>
          </a:p>
        </p:txBody>
      </p:sp>
      <p:sp>
        <p:nvSpPr>
          <p:cNvPr id="34825" name="Text Box 7">
            <a:extLst>
              <a:ext uri="{FF2B5EF4-FFF2-40B4-BE49-F238E27FC236}">
                <a16:creationId xmlns:a16="http://schemas.microsoft.com/office/drawing/2014/main" id="{A2540367-F26E-9E88-202A-7E187A1D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1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Optimal Clustering         Sub-optimal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FC5E2F93-0C53-1FCD-E487-B5651118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Types of Clustering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2E947CEC-E124-58EA-7134-11A1C29D4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A </a:t>
            </a:r>
            <a:r>
              <a:rPr lang="en-US" altLang="en-US" i="1"/>
              <a:t>clustering</a:t>
            </a:r>
            <a:r>
              <a:rPr lang="en-US" altLang="en-US"/>
              <a:t> is a set of clusters.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One important distinction is between </a:t>
            </a:r>
            <a:r>
              <a:rPr lang="en-US" altLang="en-US" i="1"/>
              <a:t>hierarchical</a:t>
            </a:r>
            <a:r>
              <a:rPr lang="en-US" altLang="en-US"/>
              <a:t> and </a:t>
            </a:r>
            <a:r>
              <a:rPr lang="en-US" altLang="en-US" i="1"/>
              <a:t>partitional</a:t>
            </a:r>
            <a:r>
              <a:rPr lang="en-US" altLang="en-US"/>
              <a:t> sets of clusters.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Partitional Clustering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A division data objects into non-overlapping subsets (clusters) such that each data object is in exactly one subset.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Hierarchical clustering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A set of nested clusters organized as a hierarchical tree.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9FD44-572B-3852-AE73-03CCAAA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9CF28-AC0E-1A95-60E9-C0C78FA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4112A4-315F-4B85-82C0-F1D9B369C2EF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C57C9DF-30E4-5E84-B76B-C236F8B8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78A5CFA-2CC2-7F3F-3463-5B84152B4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857" y="413238"/>
            <a:ext cx="10955215" cy="580293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Importance of Choosing - Initial Centroids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7984508D-1454-88C1-B3BE-6BA6D15D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133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Book Antiqua" panose="02040602050305030304" pitchFamily="18" charset="0"/>
            </a:endParaRPr>
          </a:p>
        </p:txBody>
      </p:sp>
      <p:pic>
        <p:nvPicPr>
          <p:cNvPr id="35846" name="Picture 4">
            <a:extLst>
              <a:ext uri="{FF2B5EF4-FFF2-40B4-BE49-F238E27FC236}">
                <a16:creationId xmlns:a16="http://schemas.microsoft.com/office/drawing/2014/main" id="{40059993-166A-1CE6-E9FC-AB4DCAB5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1B794260-5A44-FE03-5870-44C017A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2BE052E3-D176-5E75-8C04-259BC7A5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20645258-9CBB-F889-F890-AEAB804B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CB18E1BE-4549-0E58-E22A-F026FFE4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>
            <a:extLst>
              <a:ext uri="{FF2B5EF4-FFF2-40B4-BE49-F238E27FC236}">
                <a16:creationId xmlns:a16="http://schemas.microsoft.com/office/drawing/2014/main" id="{B1BC4EC0-F466-D07C-5231-BA4229B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9478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8E36B7F-7692-7E56-7805-17BB2704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FD6CA-714E-C63F-877B-EA9B5F690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770" y="439739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Importance of Choosing - Initial Centroids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F09987BB-3080-C2BD-C982-94A84F9D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44989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Book Antiqua" panose="02040602050305030304" pitchFamily="18" charset="0"/>
            </a:endParaRPr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9722A5C1-04A0-8A6F-B96C-5EBFC07F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2223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5">
            <a:extLst>
              <a:ext uri="{FF2B5EF4-FFF2-40B4-BE49-F238E27FC236}">
                <a16:creationId xmlns:a16="http://schemas.microsoft.com/office/drawing/2014/main" id="{7F5FDA15-86F2-95F8-19CF-984305A8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12223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6">
            <a:extLst>
              <a:ext uri="{FF2B5EF4-FFF2-40B4-BE49-F238E27FC236}">
                <a16:creationId xmlns:a16="http://schemas.microsoft.com/office/drawing/2014/main" id="{03393AF7-833B-15EE-29FC-8398A0A5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12223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7">
            <a:extLst>
              <a:ext uri="{FF2B5EF4-FFF2-40B4-BE49-F238E27FC236}">
                <a16:creationId xmlns:a16="http://schemas.microsoft.com/office/drawing/2014/main" id="{FC2E501D-F7F8-F3DB-A7CF-C029459D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39655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4" name="Picture 8">
            <a:extLst>
              <a:ext uri="{FF2B5EF4-FFF2-40B4-BE49-F238E27FC236}">
                <a16:creationId xmlns:a16="http://schemas.microsoft.com/office/drawing/2014/main" id="{DDDDC769-934A-526D-74D6-2F371E1C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39655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5" name="Picture 9">
            <a:extLst>
              <a:ext uri="{FF2B5EF4-FFF2-40B4-BE49-F238E27FC236}">
                <a16:creationId xmlns:a16="http://schemas.microsoft.com/office/drawing/2014/main" id="{1A3DE08A-736F-DDF4-211E-CE486ECF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39655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7837E8D-37B5-D7D7-F7A0-B56354E9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C61F282-3FC8-97C1-2C24-D9FB409DF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304" y="409575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Importance of Choosing Initial Centroids …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5AFE348-5ED4-F81F-1F29-2ED6425C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371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Book Antiqua" panose="02040602050305030304" pitchFamily="18" charset="0"/>
            </a:endParaRPr>
          </a:p>
        </p:txBody>
      </p:sp>
      <p:pic>
        <p:nvPicPr>
          <p:cNvPr id="37894" name="Picture 4">
            <a:extLst>
              <a:ext uri="{FF2B5EF4-FFF2-40B4-BE49-F238E27FC236}">
                <a16:creationId xmlns:a16="http://schemas.microsoft.com/office/drawing/2014/main" id="{EC64FDBC-3078-9DA9-C336-3A997E48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716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284CFE1-B657-B913-3B39-32CE0579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716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43761774-BFAB-CAB0-78D4-282CE342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716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8B16BA88-0127-BB57-DACB-61A2F8C7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716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3D51499E-2CBD-4AF8-E0BE-6C4A98FC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716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DA779B-2A78-A52C-7A17-A287D1EE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3A7DF22-4BDB-B58F-52F2-95654A981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238" y="393702"/>
            <a:ext cx="8280400" cy="55245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altLang="en-US" dirty="0"/>
              <a:t>Importance of Choosing Initial Centroids </a:t>
            </a:r>
            <a:r>
              <a:rPr lang="en-US" altLang="en-US" sz="4000" dirty="0"/>
              <a:t>…</a:t>
            </a:r>
          </a:p>
        </p:txBody>
      </p:sp>
      <p:sp>
        <p:nvSpPr>
          <p:cNvPr id="38917" name="Text Box 3">
            <a:extLst>
              <a:ext uri="{FF2B5EF4-FFF2-40B4-BE49-F238E27FC236}">
                <a16:creationId xmlns:a16="http://schemas.microsoft.com/office/drawing/2014/main" id="{CFCF8C0F-E5DC-9B08-8A66-2971971F9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Book Antiqua" panose="02040602050305030304" pitchFamily="18" charset="0"/>
            </a:endParaRPr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3CA984E4-5B41-2D7B-16E7-A1D19FA7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71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9" name="Picture 5">
            <a:extLst>
              <a:ext uri="{FF2B5EF4-FFF2-40B4-BE49-F238E27FC236}">
                <a16:creationId xmlns:a16="http://schemas.microsoft.com/office/drawing/2014/main" id="{C2A4128A-7576-A468-DDDF-83CAFD77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71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0" name="Picture 6">
            <a:extLst>
              <a:ext uri="{FF2B5EF4-FFF2-40B4-BE49-F238E27FC236}">
                <a16:creationId xmlns:a16="http://schemas.microsoft.com/office/drawing/2014/main" id="{79ECA503-DCE2-A720-7C39-4D6BDAAD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7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1" name="Picture 7">
            <a:extLst>
              <a:ext uri="{FF2B5EF4-FFF2-40B4-BE49-F238E27FC236}">
                <a16:creationId xmlns:a16="http://schemas.microsoft.com/office/drawing/2014/main" id="{3F53EB0C-DE38-0FCD-3A4E-CBA0327FD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7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2" name="Picture 8">
            <a:extLst>
              <a:ext uri="{FF2B5EF4-FFF2-40B4-BE49-F238E27FC236}">
                <a16:creationId xmlns:a16="http://schemas.microsoft.com/office/drawing/2014/main" id="{BFCB6844-DFA6-4279-5FC1-EF0CE79D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17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562F83-6A28-7DEB-4FD8-EF2A12C2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1A6B2BB0-514D-6A94-2D80-8F75C03F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Problems with Selecting Initial Points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6A053F3-077E-8344-096C-C929C4272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If there are K ‘real’ clusters then the chance of selecting one centroid from each cluster is small.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Chance is relatively small when K is large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If clusters are the same size, n, then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For example, if K = 10, then probability = 10!/1010 = 0.00036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Sometimes the initial centroids will readjust themselves in ‘right’ way, and sometimes they don’t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Consider an example of five pairs of clusters</a:t>
            </a:r>
          </a:p>
        </p:txBody>
      </p:sp>
      <p:graphicFrame>
        <p:nvGraphicFramePr>
          <p:cNvPr id="39942" name="Object 4">
            <a:extLst>
              <a:ext uri="{FF2B5EF4-FFF2-40B4-BE49-F238E27FC236}">
                <a16:creationId xmlns:a16="http://schemas.microsoft.com/office/drawing/2014/main" id="{220241FB-E601-7BC7-D2F6-3637DF374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14700"/>
          <a:ext cx="7715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59102" imgH="960203" progId="Paint.Picture">
                  <p:embed/>
                </p:oleObj>
              </mc:Choice>
              <mc:Fallback>
                <p:oleObj name="Bitmap Image" r:id="rId2" imgW="9259102" imgH="960203" progId="Paint.Picture">
                  <p:embed/>
                  <p:pic>
                    <p:nvPicPr>
                      <p:cNvPr id="39942" name="Object 4">
                        <a:extLst>
                          <a:ext uri="{FF2B5EF4-FFF2-40B4-BE49-F238E27FC236}">
                            <a16:creationId xmlns:a16="http://schemas.microsoft.com/office/drawing/2014/main" id="{220241FB-E601-7BC7-D2F6-3637DF374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14700"/>
                        <a:ext cx="77152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1C3D8E2-23F8-7FC9-18EB-EB799C74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ADB7E3F-E180-1BBF-77A4-94BC4AF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216F3DD-FABF-4CD2-927E-ACD056A08610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35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18F46BE-C095-421E-E969-38E59FFC3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977" y="414704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10 Clusters Example</a:t>
            </a: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3E0B36E3-C2E7-73C4-DDFA-1BF10AB27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958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>
              <a:latin typeface="Book Antiqua" panose="02040602050305030304" pitchFamily="18" charset="0"/>
            </a:endParaRPr>
          </a:p>
        </p:txBody>
      </p:sp>
      <p:pic>
        <p:nvPicPr>
          <p:cNvPr id="40966" name="Picture 4">
            <a:extLst>
              <a:ext uri="{FF2B5EF4-FFF2-40B4-BE49-F238E27FC236}">
                <a16:creationId xmlns:a16="http://schemas.microsoft.com/office/drawing/2014/main" id="{460AA9AD-3164-EFC8-8466-6F2756CE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D5EB1773-FE53-97CA-8C1F-631D8BC99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4FFBBAB3-9E71-F504-A4B6-B69B7F77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2EED3662-172B-EB91-1917-C2F36BC5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0" name="Text Box 8">
            <a:extLst>
              <a:ext uri="{FF2B5EF4-FFF2-40B4-BE49-F238E27FC236}">
                <a16:creationId xmlns:a16="http://schemas.microsoft.com/office/drawing/2014/main" id="{71A8B5F6-EC1A-356B-8249-DD5406FE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340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2CE878E-837A-80EB-44E4-C602F0F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54FD6A5-BA9A-3B66-0813-EF5BEA78F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4254" y="428015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10 Clusters Example</a:t>
            </a:r>
          </a:p>
        </p:txBody>
      </p:sp>
      <p:pic>
        <p:nvPicPr>
          <p:cNvPr id="41989" name="Picture 3">
            <a:extLst>
              <a:ext uri="{FF2B5EF4-FFF2-40B4-BE49-F238E27FC236}">
                <a16:creationId xmlns:a16="http://schemas.microsoft.com/office/drawing/2014/main" id="{98973558-49AD-D24A-FA36-1FD92F8C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60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4">
            <a:extLst>
              <a:ext uri="{FF2B5EF4-FFF2-40B4-BE49-F238E27FC236}">
                <a16:creationId xmlns:a16="http://schemas.microsoft.com/office/drawing/2014/main" id="{C650EC16-CC8A-7A8A-7D8E-C38E0343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160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5">
            <a:extLst>
              <a:ext uri="{FF2B5EF4-FFF2-40B4-BE49-F238E27FC236}">
                <a16:creationId xmlns:a16="http://schemas.microsoft.com/office/drawing/2014/main" id="{84D6B6D6-A079-5445-4FF2-7B4F63CC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44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6">
            <a:extLst>
              <a:ext uri="{FF2B5EF4-FFF2-40B4-BE49-F238E27FC236}">
                <a16:creationId xmlns:a16="http://schemas.microsoft.com/office/drawing/2014/main" id="{6156D791-DD42-4721-EB08-1D0483DA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44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3" name="Text Box 7">
            <a:extLst>
              <a:ext uri="{FF2B5EF4-FFF2-40B4-BE49-F238E27FC236}">
                <a16:creationId xmlns:a16="http://schemas.microsoft.com/office/drawing/2014/main" id="{5CBF16C3-ED85-EC4B-0921-266C8FF9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415" y="6446044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Book Antiqua" panose="02040602050305030304" pitchFamily="18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7EFB536-B540-EC58-B56A-55FFC943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D223318-7B2B-D93B-B4AA-8DFF10168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4254" y="459032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10 Clusters Example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6EE68576-D90F-EE37-4EF7-E0442F2DB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157913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>
              <a:latin typeface="Book Antiqua" panose="02040602050305030304" pitchFamily="18" charset="0"/>
            </a:endParaRP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675872AA-C544-5FA9-7811-BD684235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23" y="1762856"/>
            <a:ext cx="24340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43015" name="Picture 5">
            <a:extLst>
              <a:ext uri="{FF2B5EF4-FFF2-40B4-BE49-F238E27FC236}">
                <a16:creationId xmlns:a16="http://schemas.microsoft.com/office/drawing/2014/main" id="{FC6E91D7-2F45-3D88-CC4C-901871E5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4913"/>
            <a:ext cx="670083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0B7BDE1E-A82B-4B2E-48D1-0F376E75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4913"/>
            <a:ext cx="670083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0EADF778-74AD-69BE-F453-85548726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4913"/>
            <a:ext cx="670083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36D4051E-53E4-A288-CDB1-FB7D3859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4913"/>
            <a:ext cx="670083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CB04471-0AF2-AF01-F21F-5FC1E0B6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F72773C-70CB-622D-AC9C-53D4A469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858" y="446089"/>
            <a:ext cx="10924442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10 Clusters Example</a:t>
            </a: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D6CD2B52-F240-4837-2A9E-A9DD6E11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81713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>
              <a:latin typeface="Book Antiqua" panose="02040602050305030304" pitchFamily="18" charset="0"/>
            </a:endParaRPr>
          </a:p>
        </p:txBody>
      </p:sp>
      <p:pic>
        <p:nvPicPr>
          <p:cNvPr id="44039" name="Picture 5">
            <a:extLst>
              <a:ext uri="{FF2B5EF4-FFF2-40B4-BE49-F238E27FC236}">
                <a16:creationId xmlns:a16="http://schemas.microsoft.com/office/drawing/2014/main" id="{60F7A72F-01AF-7375-7620-16379319B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28714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0" name="Picture 6">
            <a:extLst>
              <a:ext uri="{FF2B5EF4-FFF2-40B4-BE49-F238E27FC236}">
                <a16:creationId xmlns:a16="http://schemas.microsoft.com/office/drawing/2014/main" id="{1C09BCED-DBE7-25D3-6BD9-F4258547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4" y="1128714"/>
            <a:ext cx="3354387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1" name="Picture 7">
            <a:extLst>
              <a:ext uri="{FF2B5EF4-FFF2-40B4-BE49-F238E27FC236}">
                <a16:creationId xmlns:a16="http://schemas.microsoft.com/office/drawing/2014/main" id="{F72CA64C-95B5-4FE6-E0B5-E71D04EF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90914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2" name="Picture 8">
            <a:extLst>
              <a:ext uri="{FF2B5EF4-FFF2-40B4-BE49-F238E27FC236}">
                <a16:creationId xmlns:a16="http://schemas.microsoft.com/office/drawing/2014/main" id="{5A3D6763-98BD-3436-5E81-4D0A54C5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90914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5EE35AC3-F99E-1296-F02A-67A6A284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23" y="1762856"/>
            <a:ext cx="24340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Starting with some pairs of clusters having three initial centroids, while other have only one.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49441-3401-D862-484A-C13C3525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5CEBD-22CF-13CF-2B69-2A0F722E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20B1ACB-C319-4081-93E8-93B80DF9E67B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4BC75A2E-3290-BD75-7955-4F324FC44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Solutions to Initial Centroids Problem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9C1D4DF-EDA0-D30E-D3EC-8D63022BB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Multiple runs</a:t>
            </a:r>
          </a:p>
          <a:p>
            <a:pPr lvl="1">
              <a:defRPr/>
            </a:pPr>
            <a:r>
              <a:rPr lang="en-US" altLang="en-US"/>
              <a:t>Helps, but probability is not on your side</a:t>
            </a:r>
          </a:p>
          <a:p>
            <a:pPr>
              <a:defRPr/>
            </a:pPr>
            <a:r>
              <a:rPr lang="en-US" altLang="en-US"/>
              <a:t>Bisecting K-means</a:t>
            </a:r>
          </a:p>
          <a:p>
            <a:pPr lvl="1">
              <a:defRPr/>
            </a:pPr>
            <a:r>
              <a:rPr lang="en-US" altLang="en-US"/>
              <a:t>Not as susceptible to initialization issues</a:t>
            </a:r>
          </a:p>
          <a:p>
            <a:pPr>
              <a:defRPr/>
            </a:pPr>
            <a:r>
              <a:rPr lang="en-US" altLang="en-US"/>
              <a:t>Sample and use hierarchical clustering to determine initial Centroids</a:t>
            </a:r>
          </a:p>
          <a:p>
            <a:pPr>
              <a:defRPr/>
            </a:pPr>
            <a:r>
              <a:rPr lang="en-US" altLang="en-US"/>
              <a:t>Select more than K initial centroids and then select among these initial centroids</a:t>
            </a:r>
          </a:p>
          <a:p>
            <a:pPr lvl="1">
              <a:defRPr/>
            </a:pPr>
            <a:r>
              <a:rPr lang="en-US" altLang="en-US"/>
              <a:t>Select most widely separated</a:t>
            </a:r>
          </a:p>
          <a:p>
            <a:pPr>
              <a:defRPr/>
            </a:pPr>
            <a:r>
              <a:rPr lang="en-US" altLang="en-US"/>
              <a:t>Post-processing</a:t>
            </a:r>
          </a:p>
          <a:p>
            <a:pPr lvl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2">
            <a:extLst>
              <a:ext uri="{FF2B5EF4-FFF2-40B4-BE49-F238E27FC236}">
                <a16:creationId xmlns:a16="http://schemas.microsoft.com/office/drawing/2014/main" id="{D9925EC5-DD12-4E2D-B985-CA3C4A9FA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Partitional Clustering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D83B7F73-98C4-E8E6-2756-2C6FF03B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90429DC5-8108-256C-0F18-5F20F52D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6E783B-580C-4183-9053-018DEA8DBC8D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8197" name="Object 3">
            <a:extLst>
              <a:ext uri="{FF2B5EF4-FFF2-40B4-BE49-F238E27FC236}">
                <a16:creationId xmlns:a16="http://schemas.microsoft.com/office/drawing/2014/main" id="{12843BDD-261F-164D-926B-6E398DFF0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295400"/>
          <a:ext cx="3373438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47102" imgH="2097084" progId="Visio.Drawing.6">
                  <p:embed/>
                </p:oleObj>
              </mc:Choice>
              <mc:Fallback>
                <p:oleObj name="VISIO" r:id="rId2" imgW="1547102" imgH="2097084" progId="Visio.Drawing.6">
                  <p:embed/>
                  <p:pic>
                    <p:nvPicPr>
                      <p:cNvPr id="8197" name="Object 3">
                        <a:extLst>
                          <a:ext uri="{FF2B5EF4-FFF2-40B4-BE49-F238E27FC236}">
                            <a16:creationId xmlns:a16="http://schemas.microsoft.com/office/drawing/2014/main" id="{12843BDD-261F-164D-926B-6E398DFF0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3373438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Freeform 4">
            <a:extLst>
              <a:ext uri="{FF2B5EF4-FFF2-40B4-BE49-F238E27FC236}">
                <a16:creationId xmlns:a16="http://schemas.microsoft.com/office/drawing/2014/main" id="{CF6A89B3-9AA4-7F1A-AF7A-90800BB2A6E5}"/>
              </a:ext>
            </a:extLst>
          </p:cNvPr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96838 w 61"/>
              <a:gd name="T1" fmla="*/ 47625 h 64"/>
              <a:gd name="T2" fmla="*/ 87313 w 61"/>
              <a:gd name="T3" fmla="*/ 77788 h 64"/>
              <a:gd name="T4" fmla="*/ 68263 w 61"/>
              <a:gd name="T5" fmla="*/ 96838 h 64"/>
              <a:gd name="T6" fmla="*/ 38100 w 61"/>
              <a:gd name="T7" fmla="*/ 101600 h 64"/>
              <a:gd name="T8" fmla="*/ 14288 w 61"/>
              <a:gd name="T9" fmla="*/ 87313 h 64"/>
              <a:gd name="T10" fmla="*/ 0 w 61"/>
              <a:gd name="T11" fmla="*/ 61913 h 64"/>
              <a:gd name="T12" fmla="*/ 0 w 61"/>
              <a:gd name="T13" fmla="*/ 38100 h 64"/>
              <a:gd name="T14" fmla="*/ 14288 w 61"/>
              <a:gd name="T15" fmla="*/ 14288 h 64"/>
              <a:gd name="T16" fmla="*/ 38100 w 61"/>
              <a:gd name="T17" fmla="*/ 0 h 64"/>
              <a:gd name="T18" fmla="*/ 68263 w 61"/>
              <a:gd name="T19" fmla="*/ 4763 h 64"/>
              <a:gd name="T20" fmla="*/ 87313 w 61"/>
              <a:gd name="T21" fmla="*/ 23813 h 64"/>
              <a:gd name="T22" fmla="*/ 96838 w 61"/>
              <a:gd name="T23" fmla="*/ 47625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5">
            <a:extLst>
              <a:ext uri="{FF2B5EF4-FFF2-40B4-BE49-F238E27FC236}">
                <a16:creationId xmlns:a16="http://schemas.microsoft.com/office/drawing/2014/main" id="{4339F3B7-8EED-FB83-AF83-EF55F63B2ACE}"/>
              </a:ext>
            </a:extLst>
          </p:cNvPr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96838 w 61"/>
              <a:gd name="T1" fmla="*/ 49213 h 62"/>
              <a:gd name="T2" fmla="*/ 87313 w 61"/>
              <a:gd name="T3" fmla="*/ 77788 h 62"/>
              <a:gd name="T4" fmla="*/ 68263 w 61"/>
              <a:gd name="T5" fmla="*/ 98425 h 62"/>
              <a:gd name="T6" fmla="*/ 38100 w 61"/>
              <a:gd name="T7" fmla="*/ 98425 h 62"/>
              <a:gd name="T8" fmla="*/ 14288 w 61"/>
              <a:gd name="T9" fmla="*/ 87313 h 62"/>
              <a:gd name="T10" fmla="*/ 0 w 61"/>
              <a:gd name="T11" fmla="*/ 63500 h 62"/>
              <a:gd name="T12" fmla="*/ 0 w 61"/>
              <a:gd name="T13" fmla="*/ 34925 h 62"/>
              <a:gd name="T14" fmla="*/ 14288 w 61"/>
              <a:gd name="T15" fmla="*/ 14288 h 62"/>
              <a:gd name="T16" fmla="*/ 38100 w 61"/>
              <a:gd name="T17" fmla="*/ 0 h 62"/>
              <a:gd name="T18" fmla="*/ 68263 w 61"/>
              <a:gd name="T19" fmla="*/ 4763 h 62"/>
              <a:gd name="T20" fmla="*/ 87313 w 61"/>
              <a:gd name="T21" fmla="*/ 25400 h 62"/>
              <a:gd name="T22" fmla="*/ 96838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6">
            <a:extLst>
              <a:ext uri="{FF2B5EF4-FFF2-40B4-BE49-F238E27FC236}">
                <a16:creationId xmlns:a16="http://schemas.microsoft.com/office/drawing/2014/main" id="{7821558A-C875-9901-E149-C4A5454F6238}"/>
              </a:ext>
            </a:extLst>
          </p:cNvPr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96837 w 61"/>
              <a:gd name="T1" fmla="*/ 49213 h 62"/>
              <a:gd name="T2" fmla="*/ 87312 w 61"/>
              <a:gd name="T3" fmla="*/ 73025 h 62"/>
              <a:gd name="T4" fmla="*/ 68262 w 61"/>
              <a:gd name="T5" fmla="*/ 93663 h 62"/>
              <a:gd name="T6" fmla="*/ 38100 w 61"/>
              <a:gd name="T7" fmla="*/ 98425 h 62"/>
              <a:gd name="T8" fmla="*/ 14287 w 61"/>
              <a:gd name="T9" fmla="*/ 84138 h 62"/>
              <a:gd name="T10" fmla="*/ 0 w 61"/>
              <a:gd name="T11" fmla="*/ 63500 h 62"/>
              <a:gd name="T12" fmla="*/ 0 w 61"/>
              <a:gd name="T13" fmla="*/ 34925 h 62"/>
              <a:gd name="T14" fmla="*/ 14287 w 61"/>
              <a:gd name="T15" fmla="*/ 11113 h 62"/>
              <a:gd name="T16" fmla="*/ 38100 w 61"/>
              <a:gd name="T17" fmla="*/ 0 h 62"/>
              <a:gd name="T18" fmla="*/ 68262 w 61"/>
              <a:gd name="T19" fmla="*/ 0 h 62"/>
              <a:gd name="T20" fmla="*/ 87312 w 61"/>
              <a:gd name="T21" fmla="*/ 20638 h 62"/>
              <a:gd name="T22" fmla="*/ 96837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7">
            <a:extLst>
              <a:ext uri="{FF2B5EF4-FFF2-40B4-BE49-F238E27FC236}">
                <a16:creationId xmlns:a16="http://schemas.microsoft.com/office/drawing/2014/main" id="{7529486B-AA1B-6EDF-E036-6DEBC96C0891}"/>
              </a:ext>
            </a:extLst>
          </p:cNvPr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96837 w 61"/>
              <a:gd name="T1" fmla="*/ 49213 h 61"/>
              <a:gd name="T2" fmla="*/ 92075 w 61"/>
              <a:gd name="T3" fmla="*/ 73025 h 61"/>
              <a:gd name="T4" fmla="*/ 68262 w 61"/>
              <a:gd name="T5" fmla="*/ 92075 h 61"/>
              <a:gd name="T6" fmla="*/ 39687 w 61"/>
              <a:gd name="T7" fmla="*/ 96838 h 61"/>
              <a:gd name="T8" fmla="*/ 14287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4287 w 61"/>
              <a:gd name="T15" fmla="*/ 9525 h 61"/>
              <a:gd name="T16" fmla="*/ 39687 w 61"/>
              <a:gd name="T17" fmla="*/ 0 h 61"/>
              <a:gd name="T18" fmla="*/ 68262 w 61"/>
              <a:gd name="T19" fmla="*/ 4763 h 61"/>
              <a:gd name="T20" fmla="*/ 92075 w 61"/>
              <a:gd name="T21" fmla="*/ 19050 h 61"/>
              <a:gd name="T22" fmla="*/ 96837 w 61"/>
              <a:gd name="T23" fmla="*/ 49213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8">
            <a:extLst>
              <a:ext uri="{FF2B5EF4-FFF2-40B4-BE49-F238E27FC236}">
                <a16:creationId xmlns:a16="http://schemas.microsoft.com/office/drawing/2014/main" id="{EE6C668A-49BE-6D1C-30CE-F0912BDF0D44}"/>
              </a:ext>
            </a:extLst>
          </p:cNvPr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96837 w 61"/>
              <a:gd name="T1" fmla="*/ 47625 h 61"/>
              <a:gd name="T2" fmla="*/ 87312 w 61"/>
              <a:gd name="T3" fmla="*/ 73025 h 61"/>
              <a:gd name="T4" fmla="*/ 68262 w 61"/>
              <a:gd name="T5" fmla="*/ 92075 h 61"/>
              <a:gd name="T6" fmla="*/ 38100 w 61"/>
              <a:gd name="T7" fmla="*/ 96838 h 61"/>
              <a:gd name="T8" fmla="*/ 14287 w 61"/>
              <a:gd name="T9" fmla="*/ 87313 h 61"/>
              <a:gd name="T10" fmla="*/ 0 w 61"/>
              <a:gd name="T11" fmla="*/ 61913 h 61"/>
              <a:gd name="T12" fmla="*/ 0 w 61"/>
              <a:gd name="T13" fmla="*/ 33338 h 61"/>
              <a:gd name="T14" fmla="*/ 14287 w 61"/>
              <a:gd name="T15" fmla="*/ 9525 h 61"/>
              <a:gd name="T16" fmla="*/ 38100 w 61"/>
              <a:gd name="T17" fmla="*/ 0 h 61"/>
              <a:gd name="T18" fmla="*/ 68262 w 61"/>
              <a:gd name="T19" fmla="*/ 4763 h 61"/>
              <a:gd name="T20" fmla="*/ 87312 w 61"/>
              <a:gd name="T21" fmla="*/ 19050 h 61"/>
              <a:gd name="T22" fmla="*/ 96837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9">
            <a:extLst>
              <a:ext uri="{FF2B5EF4-FFF2-40B4-BE49-F238E27FC236}">
                <a16:creationId xmlns:a16="http://schemas.microsoft.com/office/drawing/2014/main" id="{9C5F724F-05C8-55C3-613C-90B98FD3F22A}"/>
              </a:ext>
            </a:extLst>
          </p:cNvPr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3025 h 62"/>
              <a:gd name="T4" fmla="*/ 68263 w 62"/>
              <a:gd name="T5" fmla="*/ 92075 h 62"/>
              <a:gd name="T6" fmla="*/ 39688 w 62"/>
              <a:gd name="T7" fmla="*/ 98425 h 62"/>
              <a:gd name="T8" fmla="*/ 14288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4288 w 62"/>
              <a:gd name="T15" fmla="*/ 9525 h 62"/>
              <a:gd name="T16" fmla="*/ 39688 w 62"/>
              <a:gd name="T17" fmla="*/ 0 h 62"/>
              <a:gd name="T18" fmla="*/ 68263 w 62"/>
              <a:gd name="T19" fmla="*/ 4763 h 62"/>
              <a:gd name="T20" fmla="*/ 88900 w 62"/>
              <a:gd name="T21" fmla="*/ 19050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0">
            <a:extLst>
              <a:ext uri="{FF2B5EF4-FFF2-40B4-BE49-F238E27FC236}">
                <a16:creationId xmlns:a16="http://schemas.microsoft.com/office/drawing/2014/main" id="{377ADF99-73D0-3B29-5387-106EDD318810}"/>
              </a:ext>
            </a:extLst>
          </p:cNvPr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96837 w 61"/>
              <a:gd name="T1" fmla="*/ 49212 h 61"/>
              <a:gd name="T2" fmla="*/ 87312 w 61"/>
              <a:gd name="T3" fmla="*/ 77787 h 61"/>
              <a:gd name="T4" fmla="*/ 68262 w 61"/>
              <a:gd name="T5" fmla="*/ 92075 h 61"/>
              <a:gd name="T6" fmla="*/ 38100 w 61"/>
              <a:gd name="T7" fmla="*/ 96837 h 61"/>
              <a:gd name="T8" fmla="*/ 14287 w 61"/>
              <a:gd name="T9" fmla="*/ 87312 h 61"/>
              <a:gd name="T10" fmla="*/ 0 w 61"/>
              <a:gd name="T11" fmla="*/ 63500 h 61"/>
              <a:gd name="T12" fmla="*/ 0 w 61"/>
              <a:gd name="T13" fmla="*/ 33337 h 61"/>
              <a:gd name="T14" fmla="*/ 14287 w 61"/>
              <a:gd name="T15" fmla="*/ 9525 h 61"/>
              <a:gd name="T16" fmla="*/ 38100 w 61"/>
              <a:gd name="T17" fmla="*/ 0 h 61"/>
              <a:gd name="T18" fmla="*/ 68262 w 61"/>
              <a:gd name="T19" fmla="*/ 4762 h 61"/>
              <a:gd name="T20" fmla="*/ 87312 w 61"/>
              <a:gd name="T21" fmla="*/ 23812 h 61"/>
              <a:gd name="T22" fmla="*/ 96837 w 61"/>
              <a:gd name="T23" fmla="*/ 49212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1">
            <a:extLst>
              <a:ext uri="{FF2B5EF4-FFF2-40B4-BE49-F238E27FC236}">
                <a16:creationId xmlns:a16="http://schemas.microsoft.com/office/drawing/2014/main" id="{52F18B89-013F-BFF9-8D90-7813D4EE0CE8}"/>
              </a:ext>
            </a:extLst>
          </p:cNvPr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96838 w 61"/>
              <a:gd name="T1" fmla="*/ 49213 h 64"/>
              <a:gd name="T2" fmla="*/ 92075 w 61"/>
              <a:gd name="T3" fmla="*/ 77788 h 64"/>
              <a:gd name="T4" fmla="*/ 68263 w 61"/>
              <a:gd name="T5" fmla="*/ 96838 h 64"/>
              <a:gd name="T6" fmla="*/ 44450 w 61"/>
              <a:gd name="T7" fmla="*/ 101600 h 64"/>
              <a:gd name="T8" fmla="*/ 14288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4288 w 61"/>
              <a:gd name="T15" fmla="*/ 14288 h 64"/>
              <a:gd name="T16" fmla="*/ 44450 w 61"/>
              <a:gd name="T17" fmla="*/ 0 h 64"/>
              <a:gd name="T18" fmla="*/ 68263 w 61"/>
              <a:gd name="T19" fmla="*/ 4763 h 64"/>
              <a:gd name="T20" fmla="*/ 92075 w 61"/>
              <a:gd name="T21" fmla="*/ 23813 h 64"/>
              <a:gd name="T22" fmla="*/ 96838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2">
            <a:extLst>
              <a:ext uri="{FF2B5EF4-FFF2-40B4-BE49-F238E27FC236}">
                <a16:creationId xmlns:a16="http://schemas.microsoft.com/office/drawing/2014/main" id="{B455A218-90B0-B553-6021-7870BDB2CB17}"/>
              </a:ext>
            </a:extLst>
          </p:cNvPr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96838 w 61"/>
              <a:gd name="T1" fmla="*/ 49213 h 64"/>
              <a:gd name="T2" fmla="*/ 92075 w 61"/>
              <a:gd name="T3" fmla="*/ 77788 h 64"/>
              <a:gd name="T4" fmla="*/ 68263 w 61"/>
              <a:gd name="T5" fmla="*/ 96838 h 64"/>
              <a:gd name="T6" fmla="*/ 42863 w 61"/>
              <a:gd name="T7" fmla="*/ 101600 h 64"/>
              <a:gd name="T8" fmla="*/ 14288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4288 w 61"/>
              <a:gd name="T15" fmla="*/ 14288 h 64"/>
              <a:gd name="T16" fmla="*/ 42863 w 61"/>
              <a:gd name="T17" fmla="*/ 0 h 64"/>
              <a:gd name="T18" fmla="*/ 68263 w 61"/>
              <a:gd name="T19" fmla="*/ 4763 h 64"/>
              <a:gd name="T20" fmla="*/ 92075 w 61"/>
              <a:gd name="T21" fmla="*/ 23813 h 64"/>
              <a:gd name="T22" fmla="*/ 96838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3">
            <a:extLst>
              <a:ext uri="{FF2B5EF4-FFF2-40B4-BE49-F238E27FC236}">
                <a16:creationId xmlns:a16="http://schemas.microsoft.com/office/drawing/2014/main" id="{A51573E0-27FB-0009-3D6A-4E144C852A38}"/>
              </a:ext>
            </a:extLst>
          </p:cNvPr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96838 w 61"/>
              <a:gd name="T1" fmla="*/ 53975 h 65"/>
              <a:gd name="T2" fmla="*/ 92075 w 61"/>
              <a:gd name="T3" fmla="*/ 77788 h 65"/>
              <a:gd name="T4" fmla="*/ 68263 w 61"/>
              <a:gd name="T5" fmla="*/ 96838 h 65"/>
              <a:gd name="T6" fmla="*/ 44450 w 61"/>
              <a:gd name="T7" fmla="*/ 103188 h 65"/>
              <a:gd name="T8" fmla="*/ 14288 w 61"/>
              <a:gd name="T9" fmla="*/ 87313 h 65"/>
              <a:gd name="T10" fmla="*/ 0 w 61"/>
              <a:gd name="T11" fmla="*/ 63500 h 65"/>
              <a:gd name="T12" fmla="*/ 0 w 61"/>
              <a:gd name="T13" fmla="*/ 39688 h 65"/>
              <a:gd name="T14" fmla="*/ 14288 w 61"/>
              <a:gd name="T15" fmla="*/ 14288 h 65"/>
              <a:gd name="T16" fmla="*/ 44450 w 61"/>
              <a:gd name="T17" fmla="*/ 0 h 65"/>
              <a:gd name="T18" fmla="*/ 68263 w 61"/>
              <a:gd name="T19" fmla="*/ 4763 h 65"/>
              <a:gd name="T20" fmla="*/ 92075 w 61"/>
              <a:gd name="T21" fmla="*/ 25400 h 65"/>
              <a:gd name="T22" fmla="*/ 96838 w 61"/>
              <a:gd name="T23" fmla="*/ 53975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4">
            <a:extLst>
              <a:ext uri="{FF2B5EF4-FFF2-40B4-BE49-F238E27FC236}">
                <a16:creationId xmlns:a16="http://schemas.microsoft.com/office/drawing/2014/main" id="{F8769A75-CD88-16AF-6554-652192258946}"/>
              </a:ext>
            </a:extLst>
          </p:cNvPr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96838 w 61"/>
              <a:gd name="T1" fmla="*/ 47625 h 61"/>
              <a:gd name="T2" fmla="*/ 92075 w 61"/>
              <a:gd name="T3" fmla="*/ 77788 h 61"/>
              <a:gd name="T4" fmla="*/ 68263 w 61"/>
              <a:gd name="T5" fmla="*/ 96838 h 61"/>
              <a:gd name="T6" fmla="*/ 44450 w 61"/>
              <a:gd name="T7" fmla="*/ 96838 h 61"/>
              <a:gd name="T8" fmla="*/ 14288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4288 w 61"/>
              <a:gd name="T15" fmla="*/ 14288 h 61"/>
              <a:gd name="T16" fmla="*/ 44450 w 61"/>
              <a:gd name="T17" fmla="*/ 0 h 61"/>
              <a:gd name="T18" fmla="*/ 68263 w 61"/>
              <a:gd name="T19" fmla="*/ 4763 h 61"/>
              <a:gd name="T20" fmla="*/ 92075 w 61"/>
              <a:gd name="T21" fmla="*/ 23813 h 61"/>
              <a:gd name="T22" fmla="*/ 96838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5">
            <a:extLst>
              <a:ext uri="{FF2B5EF4-FFF2-40B4-BE49-F238E27FC236}">
                <a16:creationId xmlns:a16="http://schemas.microsoft.com/office/drawing/2014/main" id="{853940CF-2397-DC24-3A9A-162E9F58E28E}"/>
              </a:ext>
            </a:extLst>
          </p:cNvPr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103187 w 65"/>
              <a:gd name="T1" fmla="*/ 49213 h 62"/>
              <a:gd name="T2" fmla="*/ 92075 w 65"/>
              <a:gd name="T3" fmla="*/ 73025 h 62"/>
              <a:gd name="T4" fmla="*/ 73025 w 65"/>
              <a:gd name="T5" fmla="*/ 93663 h 62"/>
              <a:gd name="T6" fmla="*/ 44450 w 65"/>
              <a:gd name="T7" fmla="*/ 98425 h 62"/>
              <a:gd name="T8" fmla="*/ 19050 w 65"/>
              <a:gd name="T9" fmla="*/ 84138 h 62"/>
              <a:gd name="T10" fmla="*/ 0 w 65"/>
              <a:gd name="T11" fmla="*/ 63500 h 62"/>
              <a:gd name="T12" fmla="*/ 0 w 65"/>
              <a:gd name="T13" fmla="*/ 34925 h 62"/>
              <a:gd name="T14" fmla="*/ 19050 w 65"/>
              <a:gd name="T15" fmla="*/ 11113 h 62"/>
              <a:gd name="T16" fmla="*/ 44450 w 65"/>
              <a:gd name="T17" fmla="*/ 0 h 62"/>
              <a:gd name="T18" fmla="*/ 73025 w 65"/>
              <a:gd name="T19" fmla="*/ 0 h 62"/>
              <a:gd name="T20" fmla="*/ 92075 w 65"/>
              <a:gd name="T21" fmla="*/ 20638 h 62"/>
              <a:gd name="T22" fmla="*/ 103187 w 65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6">
            <a:extLst>
              <a:ext uri="{FF2B5EF4-FFF2-40B4-BE49-F238E27FC236}">
                <a16:creationId xmlns:a16="http://schemas.microsoft.com/office/drawing/2014/main" id="{4EEC1487-EDAD-1E5A-0399-41DC65BCF893}"/>
              </a:ext>
            </a:extLst>
          </p:cNvPr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96837 w 61"/>
              <a:gd name="T1" fmla="*/ 47625 h 61"/>
              <a:gd name="T2" fmla="*/ 92075 w 61"/>
              <a:gd name="T3" fmla="*/ 77787 h 61"/>
              <a:gd name="T4" fmla="*/ 68262 w 61"/>
              <a:gd name="T5" fmla="*/ 92075 h 61"/>
              <a:gd name="T6" fmla="*/ 39687 w 61"/>
              <a:gd name="T7" fmla="*/ 96837 h 61"/>
              <a:gd name="T8" fmla="*/ 14287 w 61"/>
              <a:gd name="T9" fmla="*/ 87312 h 61"/>
              <a:gd name="T10" fmla="*/ 0 w 61"/>
              <a:gd name="T11" fmla="*/ 61912 h 61"/>
              <a:gd name="T12" fmla="*/ 0 w 61"/>
              <a:gd name="T13" fmla="*/ 33337 h 61"/>
              <a:gd name="T14" fmla="*/ 14287 w 61"/>
              <a:gd name="T15" fmla="*/ 9525 h 61"/>
              <a:gd name="T16" fmla="*/ 39687 w 61"/>
              <a:gd name="T17" fmla="*/ 0 h 61"/>
              <a:gd name="T18" fmla="*/ 68262 w 61"/>
              <a:gd name="T19" fmla="*/ 4762 h 61"/>
              <a:gd name="T20" fmla="*/ 92075 w 61"/>
              <a:gd name="T21" fmla="*/ 19050 h 61"/>
              <a:gd name="T22" fmla="*/ 96837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Freeform 17">
            <a:extLst>
              <a:ext uri="{FF2B5EF4-FFF2-40B4-BE49-F238E27FC236}">
                <a16:creationId xmlns:a16="http://schemas.microsoft.com/office/drawing/2014/main" id="{53552F9D-A7CE-7529-54CA-5FC1CD8DC642}"/>
              </a:ext>
            </a:extLst>
          </p:cNvPr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7788 h 62"/>
              <a:gd name="T4" fmla="*/ 68263 w 62"/>
              <a:gd name="T5" fmla="*/ 98425 h 62"/>
              <a:gd name="T6" fmla="*/ 39688 w 62"/>
              <a:gd name="T7" fmla="*/ 98425 h 62"/>
              <a:gd name="T8" fmla="*/ 14288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4288 w 62"/>
              <a:gd name="T15" fmla="*/ 15875 h 62"/>
              <a:gd name="T16" fmla="*/ 39688 w 62"/>
              <a:gd name="T17" fmla="*/ 0 h 62"/>
              <a:gd name="T18" fmla="*/ 68263 w 62"/>
              <a:gd name="T19" fmla="*/ 4763 h 62"/>
              <a:gd name="T20" fmla="*/ 88900 w 62"/>
              <a:gd name="T21" fmla="*/ 25400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Freeform 18">
            <a:extLst>
              <a:ext uri="{FF2B5EF4-FFF2-40B4-BE49-F238E27FC236}">
                <a16:creationId xmlns:a16="http://schemas.microsoft.com/office/drawing/2014/main" id="{CA8B9564-A895-40DB-6E0F-3122FF97AB98}"/>
              </a:ext>
            </a:extLst>
          </p:cNvPr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96838 w 61"/>
              <a:gd name="T1" fmla="*/ 49213 h 62"/>
              <a:gd name="T2" fmla="*/ 87313 w 61"/>
              <a:gd name="T3" fmla="*/ 77788 h 62"/>
              <a:gd name="T4" fmla="*/ 68263 w 61"/>
              <a:gd name="T5" fmla="*/ 93663 h 62"/>
              <a:gd name="T6" fmla="*/ 38100 w 61"/>
              <a:gd name="T7" fmla="*/ 98425 h 62"/>
              <a:gd name="T8" fmla="*/ 14288 w 61"/>
              <a:gd name="T9" fmla="*/ 88900 h 62"/>
              <a:gd name="T10" fmla="*/ 0 w 61"/>
              <a:gd name="T11" fmla="*/ 63500 h 62"/>
              <a:gd name="T12" fmla="*/ 0 w 61"/>
              <a:gd name="T13" fmla="*/ 34925 h 62"/>
              <a:gd name="T14" fmla="*/ 14288 w 61"/>
              <a:gd name="T15" fmla="*/ 11113 h 62"/>
              <a:gd name="T16" fmla="*/ 38100 w 61"/>
              <a:gd name="T17" fmla="*/ 0 h 62"/>
              <a:gd name="T18" fmla="*/ 68263 w 61"/>
              <a:gd name="T19" fmla="*/ 4763 h 62"/>
              <a:gd name="T20" fmla="*/ 87313 w 61"/>
              <a:gd name="T21" fmla="*/ 25400 h 62"/>
              <a:gd name="T22" fmla="*/ 96838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Freeform 19">
            <a:extLst>
              <a:ext uri="{FF2B5EF4-FFF2-40B4-BE49-F238E27FC236}">
                <a16:creationId xmlns:a16="http://schemas.microsoft.com/office/drawing/2014/main" id="{77E2E291-24D2-F211-B098-A8628000214C}"/>
              </a:ext>
            </a:extLst>
          </p:cNvPr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3025 h 62"/>
              <a:gd name="T4" fmla="*/ 68263 w 62"/>
              <a:gd name="T5" fmla="*/ 93663 h 62"/>
              <a:gd name="T6" fmla="*/ 39688 w 62"/>
              <a:gd name="T7" fmla="*/ 98425 h 62"/>
              <a:gd name="T8" fmla="*/ 15875 w 62"/>
              <a:gd name="T9" fmla="*/ 88900 h 62"/>
              <a:gd name="T10" fmla="*/ 0 w 62"/>
              <a:gd name="T11" fmla="*/ 63500 h 62"/>
              <a:gd name="T12" fmla="*/ 0 w 62"/>
              <a:gd name="T13" fmla="*/ 34925 h 62"/>
              <a:gd name="T14" fmla="*/ 15875 w 62"/>
              <a:gd name="T15" fmla="*/ 11113 h 62"/>
              <a:gd name="T16" fmla="*/ 39688 w 62"/>
              <a:gd name="T17" fmla="*/ 0 h 62"/>
              <a:gd name="T18" fmla="*/ 68263 w 62"/>
              <a:gd name="T19" fmla="*/ 6350 h 62"/>
              <a:gd name="T20" fmla="*/ 88900 w 62"/>
              <a:gd name="T21" fmla="*/ 20638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Text Box 20">
            <a:extLst>
              <a:ext uri="{FF2B5EF4-FFF2-40B4-BE49-F238E27FC236}">
                <a16:creationId xmlns:a16="http://schemas.microsoft.com/office/drawing/2014/main" id="{5F662F23-9DBE-A266-0ECB-A4E7342F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8215" name="Text Box 21">
            <a:extLst>
              <a:ext uri="{FF2B5EF4-FFF2-40B4-BE49-F238E27FC236}">
                <a16:creationId xmlns:a16="http://schemas.microsoft.com/office/drawing/2014/main" id="{13AC1B01-D2A8-DD90-4B30-57F6CA74D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562601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A Partitional  Clustering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CA98A-0B42-550C-A47E-B65C1DFA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EA7BD82-4B44-B1A4-9CF5-12DB622CF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Pre-processing and Post-processing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B2FAB75-776B-3030-0597-82E4F727C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Pre-processing</a:t>
            </a:r>
          </a:p>
          <a:p>
            <a:pPr lvl="1"/>
            <a:r>
              <a:rPr lang="en-US" altLang="en-US"/>
              <a:t>Normalize data so distance computations are fast. </a:t>
            </a:r>
          </a:p>
          <a:p>
            <a:pPr lvl="1"/>
            <a:r>
              <a:rPr lang="en-US" altLang="en-US"/>
              <a:t>Eliminate outliers</a:t>
            </a:r>
          </a:p>
          <a:p>
            <a:r>
              <a:rPr lang="en-US" altLang="en-US"/>
              <a:t>Post-processing</a:t>
            </a:r>
          </a:p>
          <a:p>
            <a:pPr lvl="1"/>
            <a:r>
              <a:rPr lang="en-US" altLang="en-US"/>
              <a:t>Eliminate small clusters that may represent outliers</a:t>
            </a:r>
          </a:p>
          <a:p>
            <a:pPr lvl="1"/>
            <a:r>
              <a:rPr lang="en-US" altLang="en-US"/>
              <a:t>Split ‘loose’ clusters, i.e., clusters with relatively high SSE</a:t>
            </a:r>
          </a:p>
          <a:p>
            <a:pPr lvl="1"/>
            <a:r>
              <a:rPr lang="en-US" altLang="en-US"/>
              <a:t>Merge clusters that are ‘close’ and that have relatively low SSE</a:t>
            </a:r>
          </a:p>
          <a:p>
            <a:pPr lvl="1"/>
            <a:r>
              <a:rPr lang="en-US" altLang="en-US"/>
              <a:t>Can use these steps during the clustering process</a:t>
            </a:r>
          </a:p>
          <a:p>
            <a:pPr lvl="2"/>
            <a:r>
              <a:rPr lang="en-US" altLang="en-US"/>
              <a:t>ISODATA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2F2158-CC67-499C-07DD-E8DE1E0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58042285-8CCF-75D7-E111-E308983DD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Bisecting K-means</a:t>
            </a: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8909511B-2BB0-92BB-4E74-BF1E229D3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Bisecting K-means algorithm</a:t>
            </a:r>
          </a:p>
          <a:p>
            <a:pPr lvl="1"/>
            <a:r>
              <a:rPr lang="en-US" altLang="en-US"/>
              <a:t>Variant of K-means that can produce a partitional or a hierarchical clustering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47110" name="Object 4">
            <a:extLst>
              <a:ext uri="{FF2B5EF4-FFF2-40B4-BE49-F238E27FC236}">
                <a16:creationId xmlns:a16="http://schemas.microsoft.com/office/drawing/2014/main" id="{04EA945D-C9B2-5946-8700-D8CC842BC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95174" imgH="3132091" progId="Paint.Picture">
                  <p:embed/>
                </p:oleObj>
              </mc:Choice>
              <mc:Fallback>
                <p:oleObj name="Bitmap Image" r:id="rId2" imgW="8695174" imgH="3132091" progId="Paint.Picture">
                  <p:embed/>
                  <p:pic>
                    <p:nvPicPr>
                      <p:cNvPr id="47110" name="Object 4">
                        <a:extLst>
                          <a:ext uri="{FF2B5EF4-FFF2-40B4-BE49-F238E27FC236}">
                            <a16:creationId xmlns:a16="http://schemas.microsoft.com/office/drawing/2014/main" id="{04EA945D-C9B2-5946-8700-D8CC842BC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C707544-2A20-07D4-B20E-BDEE34BD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FEE7B568-5118-EAF8-70F6-2E9DF5AC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07131500-9971-D068-71E6-822D00D0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EB78C98E-FBB9-DCE5-4C72-440A34D2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0428C4A4-F794-3D5C-AE74-235F1EA5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58918814-7F9A-3A75-F4AC-43EF1B5F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>
            <a:extLst>
              <a:ext uri="{FF2B5EF4-FFF2-40B4-BE49-F238E27FC236}">
                <a16:creationId xmlns:a16="http://schemas.microsoft.com/office/drawing/2014/main" id="{EC9E9370-683D-D967-C427-BB2A9AC9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284E7FEA-5A28-5C66-A965-D13237A5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7" name="Picture 9">
            <a:extLst>
              <a:ext uri="{FF2B5EF4-FFF2-40B4-BE49-F238E27FC236}">
                <a16:creationId xmlns:a16="http://schemas.microsoft.com/office/drawing/2014/main" id="{09B9142B-BFDE-2331-451F-7DF6421D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8" name="Picture 10">
            <a:extLst>
              <a:ext uri="{FF2B5EF4-FFF2-40B4-BE49-F238E27FC236}">
                <a16:creationId xmlns:a16="http://schemas.microsoft.com/office/drawing/2014/main" id="{1434905E-30DF-F212-9D42-45EF54E7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9" name="Picture 11">
            <a:extLst>
              <a:ext uri="{FF2B5EF4-FFF2-40B4-BE49-F238E27FC236}">
                <a16:creationId xmlns:a16="http://schemas.microsoft.com/office/drawing/2014/main" id="{47150809-4031-9680-0EA4-8032201C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6364"/>
            <a:ext cx="6700838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0" name="Rectangle 12">
            <a:extLst>
              <a:ext uri="{FF2B5EF4-FFF2-40B4-BE49-F238E27FC236}">
                <a16:creationId xmlns:a16="http://schemas.microsoft.com/office/drawing/2014/main" id="{833AA07C-8DA6-5CED-F4A2-782180DD2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08" y="369277"/>
            <a:ext cx="10909788" cy="640372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en-US" sz="3200" dirty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1CABC-2511-A22A-2A51-B9B618BE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B163868-0D70-834F-6094-835B1251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Limitations of K-means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CF2292A-0872-08A0-A697-CF316000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K-means has problems when clusters are of differing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Sizes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Densities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Non-globular shapes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K-means has problems when the data contains outliers.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One solution is to use many clusters.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Find parts of clusters, but need to put together.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2AA7CB6-FB7B-0CA5-3954-408DE534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25CFFB9-7F25-A386-7E21-1F2EA3D5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877" y="294543"/>
            <a:ext cx="10950819" cy="760534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Limitations of K-means: Differing Sizes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23FDE51E-E43F-FDE8-93BF-8C5487056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36826" y="2300288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pic>
        <p:nvPicPr>
          <p:cNvPr id="50182" name="Picture 4">
            <a:extLst>
              <a:ext uri="{FF2B5EF4-FFF2-40B4-BE49-F238E27FC236}">
                <a16:creationId xmlns:a16="http://schemas.microsoft.com/office/drawing/2014/main" id="{EF694766-79B0-C191-7405-D2F92CEC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3002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5">
            <a:extLst>
              <a:ext uri="{FF2B5EF4-FFF2-40B4-BE49-F238E27FC236}">
                <a16:creationId xmlns:a16="http://schemas.microsoft.com/office/drawing/2014/main" id="{5F416F15-50B0-7783-9165-B4D52FDB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3002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Text Box 6">
            <a:extLst>
              <a:ext uri="{FF2B5EF4-FFF2-40B4-BE49-F238E27FC236}">
                <a16:creationId xmlns:a16="http://schemas.microsoft.com/office/drawing/2014/main" id="{B7F9E7BB-A6C4-BBC6-91C8-88B25B0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58054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34DC397-3631-732B-64C8-B2CD74F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A5361A0-0A36-BFC0-AD4B-4B4112077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857" y="320919"/>
            <a:ext cx="10884878" cy="696058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Limitations of K-means: Differing Density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9D66D9E-7316-EC42-510B-9C50AA986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36826" y="2057400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73701E28-5BF6-B006-D96B-A10B42B7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55626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  <p:pic>
        <p:nvPicPr>
          <p:cNvPr id="51207" name="Picture 5">
            <a:extLst>
              <a:ext uri="{FF2B5EF4-FFF2-40B4-BE49-F238E27FC236}">
                <a16:creationId xmlns:a16="http://schemas.microsoft.com/office/drawing/2014/main" id="{35C6239E-53B6-C60F-B9FB-E1CEB94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057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6">
            <a:extLst>
              <a:ext uri="{FF2B5EF4-FFF2-40B4-BE49-F238E27FC236}">
                <a16:creationId xmlns:a16="http://schemas.microsoft.com/office/drawing/2014/main" id="{F716FB3F-1531-B604-3905-1CF44E98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057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94E4335-FF9A-4C64-EC8D-96974ACD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0501ABF-3F7F-DCFC-935F-41F6A36E5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975" y="329712"/>
            <a:ext cx="10886343" cy="660888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Limitations of K-means: Non-globular Shapes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0ABC711-04EA-8E4A-5CCE-6A3B378D8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5226" y="2071688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sp>
        <p:nvSpPr>
          <p:cNvPr id="52230" name="Text Box 4">
            <a:extLst>
              <a:ext uri="{FF2B5EF4-FFF2-40B4-BE49-F238E27FC236}">
                <a16:creationId xmlns:a16="http://schemas.microsoft.com/office/drawing/2014/main" id="{6A8C61E3-6019-03E7-33F1-60DAE7D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006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  <p:pic>
        <p:nvPicPr>
          <p:cNvPr id="52231" name="Picture 5">
            <a:extLst>
              <a:ext uri="{FF2B5EF4-FFF2-40B4-BE49-F238E27FC236}">
                <a16:creationId xmlns:a16="http://schemas.microsoft.com/office/drawing/2014/main" id="{A54E03A7-3D27-D7F5-9A51-934A9B6C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30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2" name="Picture 6">
            <a:extLst>
              <a:ext uri="{FF2B5EF4-FFF2-40B4-BE49-F238E27FC236}">
                <a16:creationId xmlns:a16="http://schemas.microsoft.com/office/drawing/2014/main" id="{E9CAC1E2-D36B-607B-2C7F-E439E03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430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EC6945E-C61A-260C-16A3-2614D71F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C0144CC-CDA0-5B87-58AC-9F2693E66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28992"/>
            <a:ext cx="86868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Overcoming K-means Limitations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101C4277-A485-9810-CDD3-25761E9DC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1426" y="1843088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pic>
        <p:nvPicPr>
          <p:cNvPr id="53254" name="Picture 4">
            <a:extLst>
              <a:ext uri="{FF2B5EF4-FFF2-40B4-BE49-F238E27FC236}">
                <a16:creationId xmlns:a16="http://schemas.microsoft.com/office/drawing/2014/main" id="{70531CB0-9BB6-C2BE-5E45-4513EE03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30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5" name="Text Box 5">
            <a:extLst>
              <a:ext uri="{FF2B5EF4-FFF2-40B4-BE49-F238E27FC236}">
                <a16:creationId xmlns:a16="http://schemas.microsoft.com/office/drawing/2014/main" id="{ADFC70D2-C3DA-61CE-6881-6BDC43FB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482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  <p:pic>
        <p:nvPicPr>
          <p:cNvPr id="53256" name="Picture 6">
            <a:extLst>
              <a:ext uri="{FF2B5EF4-FFF2-40B4-BE49-F238E27FC236}">
                <a16:creationId xmlns:a16="http://schemas.microsoft.com/office/drawing/2014/main" id="{6E088750-1D5A-ABB3-C5FF-3990A718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430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FBA729E-E775-D4AB-2239-6C692B25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8F48EAD-FA5A-A965-D024-3522A4B2C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512" y="450850"/>
            <a:ext cx="82804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Overcoming K-means Limitations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DD696445-5C70-C060-7094-1AD09BA1C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6626" y="1843088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7E2D675D-D548-09BB-8124-488CB5CB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82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  <p:pic>
        <p:nvPicPr>
          <p:cNvPr id="54279" name="Picture 5">
            <a:extLst>
              <a:ext uri="{FF2B5EF4-FFF2-40B4-BE49-F238E27FC236}">
                <a16:creationId xmlns:a16="http://schemas.microsoft.com/office/drawing/2014/main" id="{8EC82A92-908F-6B71-4035-D23333A6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1905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6">
            <a:extLst>
              <a:ext uri="{FF2B5EF4-FFF2-40B4-BE49-F238E27FC236}">
                <a16:creationId xmlns:a16="http://schemas.microsoft.com/office/drawing/2014/main" id="{567F3265-80CE-B958-ECB1-5C7D0EC7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4" y="1905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3C8F74-C3BC-EE95-BA8A-66FCD890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584FC23-5750-14EC-50D6-BE8B4659A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858" y="439371"/>
            <a:ext cx="8610600" cy="55245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altLang="en-US" sz="3200" dirty="0"/>
              <a:t>Overcoming K-means Limitations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5E3831B1-4D5E-8D26-FE06-E66FDAB6B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9026" y="1766888"/>
            <a:ext cx="7916863" cy="9334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/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D1F2DE14-D14F-4E92-3359-B0C0CEE4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958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				K-means Clusters</a:t>
            </a:r>
          </a:p>
        </p:txBody>
      </p:sp>
      <p:pic>
        <p:nvPicPr>
          <p:cNvPr id="55303" name="Picture 5">
            <a:extLst>
              <a:ext uri="{FF2B5EF4-FFF2-40B4-BE49-F238E27FC236}">
                <a16:creationId xmlns:a16="http://schemas.microsoft.com/office/drawing/2014/main" id="{EFF6FE24-307C-1804-6543-ACE46F60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38288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6">
            <a:extLst>
              <a:ext uri="{FF2B5EF4-FFF2-40B4-BE49-F238E27FC236}">
                <a16:creationId xmlns:a16="http://schemas.microsoft.com/office/drawing/2014/main" id="{E26F1A41-12B5-3929-8095-78CA805B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4" y="1538288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212132D3-1963-D986-CE06-15FBFFEB7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Hierarchical Clustering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133A7B8-7027-9AE5-BB19-0060DC3D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B6C45DB-8D54-FB32-19F3-F0FC1A8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CA15AA-224F-4EF2-903D-FE4D33D3882D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9221" name="Object 3">
            <a:extLst>
              <a:ext uri="{FF2B5EF4-FFF2-40B4-BE49-F238E27FC236}">
                <a16:creationId xmlns:a16="http://schemas.microsoft.com/office/drawing/2014/main" id="{676D4072-F5E2-CE96-80DF-FD1DA4611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9221" name="Object 3">
                        <a:extLst>
                          <a:ext uri="{FF2B5EF4-FFF2-40B4-BE49-F238E27FC236}">
                            <a16:creationId xmlns:a16="http://schemas.microsoft.com/office/drawing/2014/main" id="{676D4072-F5E2-CE96-80DF-FD1DA4611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D70CB25E-7123-1DBF-2641-433844869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D70CB25E-7123-1DBF-2641-433844869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5B0EE999-B7CD-E476-2969-CF10AFD72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9223" name="Object 5">
                        <a:extLst>
                          <a:ext uri="{FF2B5EF4-FFF2-40B4-BE49-F238E27FC236}">
                            <a16:creationId xmlns:a16="http://schemas.microsoft.com/office/drawing/2014/main" id="{5B0EE999-B7CD-E476-2969-CF10AFD72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>
            <a:extLst>
              <a:ext uri="{FF2B5EF4-FFF2-40B4-BE49-F238E27FC236}">
                <a16:creationId xmlns:a16="http://schemas.microsoft.com/office/drawing/2014/main" id="{FDB9CD9A-A765-2908-1364-D5AD0C890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9224" name="Object 6">
                        <a:extLst>
                          <a:ext uri="{FF2B5EF4-FFF2-40B4-BE49-F238E27FC236}">
                            <a16:creationId xmlns:a16="http://schemas.microsoft.com/office/drawing/2014/main" id="{FDB9CD9A-A765-2908-1364-D5AD0C890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7">
            <a:extLst>
              <a:ext uri="{FF2B5EF4-FFF2-40B4-BE49-F238E27FC236}">
                <a16:creationId xmlns:a16="http://schemas.microsoft.com/office/drawing/2014/main" id="{4B68070E-FA63-E4E1-99EB-FF827C6C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Book Antiqua" panose="02040602050305030304" pitchFamily="18" charset="0"/>
              </a:rPr>
              <a:t>Traditional Hierarchical Clustering</a:t>
            </a:r>
          </a:p>
        </p:txBody>
      </p:sp>
      <p:sp>
        <p:nvSpPr>
          <p:cNvPr id="9226" name="Text Box 8">
            <a:extLst>
              <a:ext uri="{FF2B5EF4-FFF2-40B4-BE49-F238E27FC236}">
                <a16:creationId xmlns:a16="http://schemas.microsoft.com/office/drawing/2014/main" id="{ECA63D01-9649-47E6-CA12-EF49B3B1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358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Book Antiqua" panose="02040602050305030304" pitchFamily="18" charset="0"/>
              </a:rPr>
              <a:t>Non-traditional Hierarchical Clustering</a:t>
            </a:r>
          </a:p>
        </p:txBody>
      </p:sp>
      <p:sp>
        <p:nvSpPr>
          <p:cNvPr id="9227" name="Text Box 9">
            <a:extLst>
              <a:ext uri="{FF2B5EF4-FFF2-40B4-BE49-F238E27FC236}">
                <a16:creationId xmlns:a16="http://schemas.microsoft.com/office/drawing/2014/main" id="{348C2D9D-7959-CC47-76D5-890DB710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0"/>
            <a:ext cx="381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Book Antiqua" panose="02040602050305030304" pitchFamily="18" charset="0"/>
              </a:rPr>
              <a:t>Non-traditional Dendrogram</a:t>
            </a:r>
          </a:p>
        </p:txBody>
      </p:sp>
      <p:sp>
        <p:nvSpPr>
          <p:cNvPr id="9228" name="Text Box 10">
            <a:extLst>
              <a:ext uri="{FF2B5EF4-FFF2-40B4-BE49-F238E27FC236}">
                <a16:creationId xmlns:a16="http://schemas.microsoft.com/office/drawing/2014/main" id="{DB7F02F2-476F-0C0F-187B-857AE4D1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Book Antiqua" panose="02040602050305030304" pitchFamily="18" charset="0"/>
              </a:rPr>
              <a:t>Traditional Dendrogram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33499EA-A6B4-790C-E294-02FCB6EE1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Types of Clusters: Well-Separated</a:t>
            </a:r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A8F6982C-8D2A-BEDA-A63C-D19C251FB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Well-Separated Clusters: </a:t>
            </a:r>
          </a:p>
          <a:p>
            <a:pPr lvl="1"/>
            <a:r>
              <a:rPr lang="en-US" altLang="en-US"/>
              <a:t>A cluster is a set of points such that any point in a cluster is closer (or more similar) to every other point in the cluster than to any point not in the cluster. </a:t>
            </a:r>
          </a:p>
          <a:p>
            <a:endParaRPr lang="en-US" alt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63D76A1-9814-B5E0-FF18-B80EE7A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65AC6B8-545F-7C79-B0EC-87711B7B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B5D82E-269F-4C48-8438-4041675F95DF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6" name="Oval 4">
            <a:extLst>
              <a:ext uri="{FF2B5EF4-FFF2-40B4-BE49-F238E27FC236}">
                <a16:creationId xmlns:a16="http://schemas.microsoft.com/office/drawing/2014/main" id="{4491670D-C9B4-0CA2-294C-095E34F21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953000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973203D8-410C-4FD6-E59B-DD43EB109C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46482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8" name="Oval 6">
            <a:extLst>
              <a:ext uri="{FF2B5EF4-FFF2-40B4-BE49-F238E27FC236}">
                <a16:creationId xmlns:a16="http://schemas.microsoft.com/office/drawing/2014/main" id="{AAC2498A-BB44-F2BF-4C52-38E86D8CB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5814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1B838211-683B-49C7-BB4E-E356A5B94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Types of Clusters: Center-Based</a:t>
            </a:r>
          </a:p>
        </p:txBody>
      </p:sp>
      <p:sp>
        <p:nvSpPr>
          <p:cNvPr id="11267" name="Rectangle 9">
            <a:extLst>
              <a:ext uri="{FF2B5EF4-FFF2-40B4-BE49-F238E27FC236}">
                <a16:creationId xmlns:a16="http://schemas.microsoft.com/office/drawing/2014/main" id="{EF7EE8BD-10FF-1090-7A80-014EC8EE5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Center-based</a:t>
            </a:r>
          </a:p>
          <a:p>
            <a:pPr lvl="1"/>
            <a:r>
              <a:rPr lang="en-US" altLang="en-US"/>
              <a:t> A cluster is a set of objects such that an object in a cluster is closer (more similar) to the “center” of a cluster, than to the center of any other cluster.  </a:t>
            </a:r>
          </a:p>
          <a:p>
            <a:pPr lvl="1"/>
            <a:r>
              <a:rPr lang="en-US" altLang="en-US"/>
              <a:t>The center of a cluster is often a </a:t>
            </a:r>
            <a:r>
              <a:rPr lang="en-US" altLang="en-US" i="1"/>
              <a:t>centroid</a:t>
            </a:r>
            <a:r>
              <a:rPr lang="en-US" altLang="en-US"/>
              <a:t>, the average of all the points in the cluster, or a </a:t>
            </a:r>
            <a:r>
              <a:rPr lang="en-US" altLang="en-US" i="1"/>
              <a:t>medoid</a:t>
            </a:r>
            <a:r>
              <a:rPr lang="en-US" altLang="en-US"/>
              <a:t>, the most “representative” point of a cluster.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7430A73-8C76-B7DD-4A39-CDA4ECE3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AF3647C-E41F-B2CD-2AAD-2BAA42F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DCA8C5-5CB4-43E2-89C8-8057E37DB6C6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70" name="Oval 4">
            <a:extLst>
              <a:ext uri="{FF2B5EF4-FFF2-40B4-BE49-F238E27FC236}">
                <a16:creationId xmlns:a16="http://schemas.microsoft.com/office/drawing/2014/main" id="{C3445FC4-C0D9-8A56-D87F-AD97CB0CD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46482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1" name="Oval 5">
            <a:extLst>
              <a:ext uri="{FF2B5EF4-FFF2-40B4-BE49-F238E27FC236}">
                <a16:creationId xmlns:a16="http://schemas.microsoft.com/office/drawing/2014/main" id="{B43882B1-DFD2-25E6-1527-9B486A521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6482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2" name="Oval 6">
            <a:extLst>
              <a:ext uri="{FF2B5EF4-FFF2-40B4-BE49-F238E27FC236}">
                <a16:creationId xmlns:a16="http://schemas.microsoft.com/office/drawing/2014/main" id="{2E6831A4-15F4-C131-0F2B-BC74C946F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6888" y="47863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3" name="Oval 7">
            <a:extLst>
              <a:ext uri="{FF2B5EF4-FFF2-40B4-BE49-F238E27FC236}">
                <a16:creationId xmlns:a16="http://schemas.microsoft.com/office/drawing/2014/main" id="{D05A8175-1FA5-C722-87C5-BE82E452A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8488" y="47863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5">
            <a:extLst>
              <a:ext uri="{FF2B5EF4-FFF2-40B4-BE49-F238E27FC236}">
                <a16:creationId xmlns:a16="http://schemas.microsoft.com/office/drawing/2014/main" id="{A84A4F84-7124-4739-8F9F-3955D19D8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Types of Clusters: Contiguity-Based</a:t>
            </a:r>
          </a:p>
        </p:txBody>
      </p:sp>
      <p:sp>
        <p:nvSpPr>
          <p:cNvPr id="12291" name="Rectangle 16">
            <a:extLst>
              <a:ext uri="{FF2B5EF4-FFF2-40B4-BE49-F238E27FC236}">
                <a16:creationId xmlns:a16="http://schemas.microsoft.com/office/drawing/2014/main" id="{E2CC8D82-9F12-02DE-8114-830963FDB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1306315"/>
            <a:ext cx="10972800" cy="4886487"/>
          </a:xfrm>
        </p:spPr>
        <p:txBody>
          <a:bodyPr/>
          <a:lstStyle/>
          <a:p>
            <a:r>
              <a:rPr lang="en-US" altLang="en-US"/>
              <a:t>Contiguous Cluster(Nearest neighbor or Transitive)</a:t>
            </a:r>
          </a:p>
          <a:p>
            <a:pPr lvl="1"/>
            <a:r>
              <a:rPr lang="en-US" altLang="en-US"/>
              <a:t>A cluster is a set of points such that a point in a cluster is closer (or more similar) to one or more other points in the cluster than to any point not in the cluster.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EC70B3D-E25A-D5F6-B9C4-7EE1C8AC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2DF3856-388E-6E7C-88D0-398F8C17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28F6C2-B4AE-4EF2-8B55-604CF361742A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4" name="Freeform 4" descr="Large grid">
            <a:extLst>
              <a:ext uri="{FF2B5EF4-FFF2-40B4-BE49-F238E27FC236}">
                <a16:creationId xmlns:a16="http://schemas.microsoft.com/office/drawing/2014/main" id="{77AAD7E4-809B-EA42-188B-995C2DC8B6BF}"/>
              </a:ext>
            </a:extLst>
          </p:cNvPr>
          <p:cNvSpPr>
            <a:spLocks noChangeAspect="1"/>
          </p:cNvSpPr>
          <p:nvPr/>
        </p:nvSpPr>
        <p:spPr bwMode="auto">
          <a:xfrm>
            <a:off x="3032126" y="4889500"/>
            <a:ext cx="423863" cy="725488"/>
          </a:xfrm>
          <a:custGeom>
            <a:avLst/>
            <a:gdLst>
              <a:gd name="T0" fmla="*/ 423863 w 432"/>
              <a:gd name="T1" fmla="*/ 0 h 744"/>
              <a:gd name="T2" fmla="*/ 259027 w 432"/>
              <a:gd name="T3" fmla="*/ 11701 h 744"/>
              <a:gd name="T4" fmla="*/ 223705 w 432"/>
              <a:gd name="T5" fmla="*/ 35104 h 744"/>
              <a:gd name="T6" fmla="*/ 164836 w 432"/>
              <a:gd name="T7" fmla="*/ 175521 h 744"/>
              <a:gd name="T8" fmla="*/ 176610 w 432"/>
              <a:gd name="T9" fmla="*/ 315938 h 744"/>
              <a:gd name="T10" fmla="*/ 294349 w 432"/>
              <a:gd name="T11" fmla="*/ 491460 h 744"/>
              <a:gd name="T12" fmla="*/ 294349 w 432"/>
              <a:gd name="T13" fmla="*/ 690384 h 744"/>
              <a:gd name="T14" fmla="*/ 247253 w 432"/>
              <a:gd name="T15" fmla="*/ 702085 h 744"/>
              <a:gd name="T16" fmla="*/ 0 w 432"/>
              <a:gd name="T17" fmla="*/ 725488 h 7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744"/>
              <a:gd name="T29" fmla="*/ 432 w 432"/>
              <a:gd name="T30" fmla="*/ 744 h 7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744">
                <a:moveTo>
                  <a:pt x="432" y="0"/>
                </a:moveTo>
                <a:cubicBezTo>
                  <a:pt x="376" y="4"/>
                  <a:pt x="319" y="2"/>
                  <a:pt x="264" y="12"/>
                </a:cubicBezTo>
                <a:cubicBezTo>
                  <a:pt x="250" y="15"/>
                  <a:pt x="236" y="24"/>
                  <a:pt x="228" y="36"/>
                </a:cubicBezTo>
                <a:cubicBezTo>
                  <a:pt x="224" y="43"/>
                  <a:pt x="173" y="164"/>
                  <a:pt x="168" y="180"/>
                </a:cubicBezTo>
                <a:cubicBezTo>
                  <a:pt x="172" y="228"/>
                  <a:pt x="174" y="276"/>
                  <a:pt x="180" y="324"/>
                </a:cubicBezTo>
                <a:cubicBezTo>
                  <a:pt x="190" y="397"/>
                  <a:pt x="262" y="447"/>
                  <a:pt x="300" y="504"/>
                </a:cubicBezTo>
                <a:cubicBezTo>
                  <a:pt x="318" y="577"/>
                  <a:pt x="333" y="615"/>
                  <a:pt x="300" y="708"/>
                </a:cubicBezTo>
                <a:cubicBezTo>
                  <a:pt x="294" y="724"/>
                  <a:pt x="268" y="717"/>
                  <a:pt x="252" y="720"/>
                </a:cubicBezTo>
                <a:cubicBezTo>
                  <a:pt x="169" y="737"/>
                  <a:pt x="84" y="744"/>
                  <a:pt x="0" y="744"/>
                </a:cubicBezTo>
              </a:path>
            </a:pathLst>
          </a:custGeom>
          <a:noFill/>
          <a:ln w="19050" cap="flat" cmpd="sng">
            <a:solidFill>
              <a:srgbClr val="99CC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5" descr="Large grid">
            <a:extLst>
              <a:ext uri="{FF2B5EF4-FFF2-40B4-BE49-F238E27FC236}">
                <a16:creationId xmlns:a16="http://schemas.microsoft.com/office/drawing/2014/main" id="{68F89CA8-552F-1AE7-01BF-B1ADE8B2C935}"/>
              </a:ext>
            </a:extLst>
          </p:cNvPr>
          <p:cNvSpPr>
            <a:spLocks noChangeAspect="1"/>
          </p:cNvSpPr>
          <p:nvPr/>
        </p:nvSpPr>
        <p:spPr bwMode="auto">
          <a:xfrm>
            <a:off x="3208338" y="4986338"/>
            <a:ext cx="423862" cy="728662"/>
          </a:xfrm>
          <a:custGeom>
            <a:avLst/>
            <a:gdLst>
              <a:gd name="T0" fmla="*/ 423862 w 432"/>
              <a:gd name="T1" fmla="*/ 0 h 744"/>
              <a:gd name="T2" fmla="*/ 259027 w 432"/>
              <a:gd name="T3" fmla="*/ 11753 h 744"/>
              <a:gd name="T4" fmla="*/ 223705 w 432"/>
              <a:gd name="T5" fmla="*/ 35258 h 744"/>
              <a:gd name="T6" fmla="*/ 164835 w 432"/>
              <a:gd name="T7" fmla="*/ 176289 h 744"/>
              <a:gd name="T8" fmla="*/ 176609 w 432"/>
              <a:gd name="T9" fmla="*/ 317321 h 744"/>
              <a:gd name="T10" fmla="*/ 294349 w 432"/>
              <a:gd name="T11" fmla="*/ 493610 h 744"/>
              <a:gd name="T12" fmla="*/ 294349 w 432"/>
              <a:gd name="T13" fmla="*/ 693404 h 744"/>
              <a:gd name="T14" fmla="*/ 247253 w 432"/>
              <a:gd name="T15" fmla="*/ 705157 h 744"/>
              <a:gd name="T16" fmla="*/ 0 w 432"/>
              <a:gd name="T17" fmla="*/ 728662 h 7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744"/>
              <a:gd name="T29" fmla="*/ 432 w 432"/>
              <a:gd name="T30" fmla="*/ 744 h 7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744">
                <a:moveTo>
                  <a:pt x="432" y="0"/>
                </a:moveTo>
                <a:cubicBezTo>
                  <a:pt x="376" y="4"/>
                  <a:pt x="319" y="2"/>
                  <a:pt x="264" y="12"/>
                </a:cubicBezTo>
                <a:cubicBezTo>
                  <a:pt x="250" y="15"/>
                  <a:pt x="236" y="24"/>
                  <a:pt x="228" y="36"/>
                </a:cubicBezTo>
                <a:cubicBezTo>
                  <a:pt x="224" y="43"/>
                  <a:pt x="173" y="164"/>
                  <a:pt x="168" y="180"/>
                </a:cubicBezTo>
                <a:cubicBezTo>
                  <a:pt x="172" y="228"/>
                  <a:pt x="174" y="276"/>
                  <a:pt x="180" y="324"/>
                </a:cubicBezTo>
                <a:cubicBezTo>
                  <a:pt x="190" y="397"/>
                  <a:pt x="262" y="447"/>
                  <a:pt x="300" y="504"/>
                </a:cubicBezTo>
                <a:cubicBezTo>
                  <a:pt x="318" y="577"/>
                  <a:pt x="333" y="615"/>
                  <a:pt x="300" y="708"/>
                </a:cubicBezTo>
                <a:cubicBezTo>
                  <a:pt x="294" y="724"/>
                  <a:pt x="268" y="717"/>
                  <a:pt x="252" y="720"/>
                </a:cubicBezTo>
                <a:cubicBezTo>
                  <a:pt x="169" y="737"/>
                  <a:pt x="84" y="744"/>
                  <a:pt x="0" y="744"/>
                </a:cubicBezTo>
              </a:path>
            </a:pathLst>
          </a:custGeom>
          <a:noFill/>
          <a:ln w="19050" cap="rnd" cmpd="sng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6" descr="Large grid">
            <a:extLst>
              <a:ext uri="{FF2B5EF4-FFF2-40B4-BE49-F238E27FC236}">
                <a16:creationId xmlns:a16="http://schemas.microsoft.com/office/drawing/2014/main" id="{451DFE88-A384-9D29-D623-C12EBB4F3358}"/>
              </a:ext>
            </a:extLst>
          </p:cNvPr>
          <p:cNvSpPr>
            <a:spLocks noChangeAspect="1"/>
          </p:cNvSpPr>
          <p:nvPr/>
        </p:nvSpPr>
        <p:spPr bwMode="auto">
          <a:xfrm>
            <a:off x="3421063" y="5065714"/>
            <a:ext cx="423862" cy="725487"/>
          </a:xfrm>
          <a:custGeom>
            <a:avLst/>
            <a:gdLst>
              <a:gd name="T0" fmla="*/ 423862 w 432"/>
              <a:gd name="T1" fmla="*/ 0 h 744"/>
              <a:gd name="T2" fmla="*/ 259027 w 432"/>
              <a:gd name="T3" fmla="*/ 11701 h 744"/>
              <a:gd name="T4" fmla="*/ 223705 w 432"/>
              <a:gd name="T5" fmla="*/ 35104 h 744"/>
              <a:gd name="T6" fmla="*/ 164835 w 432"/>
              <a:gd name="T7" fmla="*/ 175521 h 744"/>
              <a:gd name="T8" fmla="*/ 176609 w 432"/>
              <a:gd name="T9" fmla="*/ 315938 h 744"/>
              <a:gd name="T10" fmla="*/ 294349 w 432"/>
              <a:gd name="T11" fmla="*/ 491459 h 744"/>
              <a:gd name="T12" fmla="*/ 294349 w 432"/>
              <a:gd name="T13" fmla="*/ 690383 h 744"/>
              <a:gd name="T14" fmla="*/ 247253 w 432"/>
              <a:gd name="T15" fmla="*/ 702084 h 744"/>
              <a:gd name="T16" fmla="*/ 0 w 432"/>
              <a:gd name="T17" fmla="*/ 725487 h 7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744"/>
              <a:gd name="T29" fmla="*/ 432 w 432"/>
              <a:gd name="T30" fmla="*/ 744 h 7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744">
                <a:moveTo>
                  <a:pt x="432" y="0"/>
                </a:moveTo>
                <a:cubicBezTo>
                  <a:pt x="376" y="4"/>
                  <a:pt x="319" y="2"/>
                  <a:pt x="264" y="12"/>
                </a:cubicBezTo>
                <a:cubicBezTo>
                  <a:pt x="250" y="15"/>
                  <a:pt x="236" y="24"/>
                  <a:pt x="228" y="36"/>
                </a:cubicBezTo>
                <a:cubicBezTo>
                  <a:pt x="224" y="43"/>
                  <a:pt x="173" y="164"/>
                  <a:pt x="168" y="180"/>
                </a:cubicBezTo>
                <a:cubicBezTo>
                  <a:pt x="172" y="228"/>
                  <a:pt x="174" y="276"/>
                  <a:pt x="180" y="324"/>
                </a:cubicBezTo>
                <a:cubicBezTo>
                  <a:pt x="190" y="397"/>
                  <a:pt x="262" y="447"/>
                  <a:pt x="300" y="504"/>
                </a:cubicBezTo>
                <a:cubicBezTo>
                  <a:pt x="318" y="577"/>
                  <a:pt x="333" y="615"/>
                  <a:pt x="300" y="708"/>
                </a:cubicBezTo>
                <a:cubicBezTo>
                  <a:pt x="294" y="724"/>
                  <a:pt x="268" y="717"/>
                  <a:pt x="252" y="720"/>
                </a:cubicBezTo>
                <a:cubicBezTo>
                  <a:pt x="169" y="737"/>
                  <a:pt x="84" y="744"/>
                  <a:pt x="0" y="744"/>
                </a:cubicBezTo>
              </a:path>
            </a:pathLst>
          </a:custGeom>
          <a:noFill/>
          <a:ln w="19050" cap="flat" cmpd="sng">
            <a:solidFill>
              <a:srgbClr val="FF7C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Oval 7">
            <a:extLst>
              <a:ext uri="{FF2B5EF4-FFF2-40B4-BE49-F238E27FC236}">
                <a16:creationId xmlns:a16="http://schemas.microsoft.com/office/drawing/2014/main" id="{F2E40CAB-A521-CEB2-F5C3-06BBAE719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0464" y="5203826"/>
            <a:ext cx="212725" cy="212725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98" name="AutoShape 8">
            <a:extLst>
              <a:ext uri="{FF2B5EF4-FFF2-40B4-BE49-F238E27FC236}">
                <a16:creationId xmlns:a16="http://schemas.microsoft.com/office/drawing/2014/main" id="{477C884F-B833-706E-BB38-78288755603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4607720" y="4610895"/>
            <a:ext cx="833437" cy="1374775"/>
          </a:xfrm>
          <a:custGeom>
            <a:avLst/>
            <a:gdLst>
              <a:gd name="T0" fmla="*/ 16079122 w 21600"/>
              <a:gd name="T1" fmla="*/ 0 h 21600"/>
              <a:gd name="T2" fmla="*/ 5164686 w 21600"/>
              <a:gd name="T3" fmla="*/ 59913395 h 21600"/>
              <a:gd name="T4" fmla="*/ 16079122 w 21600"/>
              <a:gd name="T5" fmla="*/ 19881983 h 21600"/>
              <a:gd name="T6" fmla="*/ 26993558 w 21600"/>
              <a:gd name="T7" fmla="*/ 599133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5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625" y="13616"/>
                </a:moveTo>
                <a:cubicBezTo>
                  <a:pt x="5154" y="12752"/>
                  <a:pt x="4908" y="11784"/>
                  <a:pt x="4908" y="10800"/>
                </a:cubicBezTo>
                <a:cubicBezTo>
                  <a:pt x="4908" y="7545"/>
                  <a:pt x="7545" y="4908"/>
                  <a:pt x="10800" y="4908"/>
                </a:cubicBezTo>
                <a:cubicBezTo>
                  <a:pt x="14054" y="4908"/>
                  <a:pt x="16692" y="7545"/>
                  <a:pt x="16692" y="10800"/>
                </a:cubicBezTo>
                <a:cubicBezTo>
                  <a:pt x="16692" y="11784"/>
                  <a:pt x="16445" y="12752"/>
                  <a:pt x="15974" y="13616"/>
                </a:cubicBezTo>
                <a:lnTo>
                  <a:pt x="20285" y="15963"/>
                </a:lnTo>
                <a:cubicBezTo>
                  <a:pt x="21148" y="14379"/>
                  <a:pt x="21600" y="12603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03"/>
                  <a:pt x="451" y="14379"/>
                  <a:pt x="1314" y="15963"/>
                </a:cubicBezTo>
                <a:lnTo>
                  <a:pt x="5625" y="1361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9">
            <a:extLst>
              <a:ext uri="{FF2B5EF4-FFF2-40B4-BE49-F238E27FC236}">
                <a16:creationId xmlns:a16="http://schemas.microsoft.com/office/drawing/2014/main" id="{2D92670D-F4FD-A1D9-8413-C4414F132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1" y="5203826"/>
            <a:ext cx="212725" cy="212725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00" name="Line 10">
            <a:extLst>
              <a:ext uri="{FF2B5EF4-FFF2-40B4-BE49-F238E27FC236}">
                <a16:creationId xmlns:a16="http://schemas.microsoft.com/office/drawing/2014/main" id="{0E120373-7903-18D6-D7FC-B0750BF569E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183188" y="5311775"/>
            <a:ext cx="315912" cy="0"/>
          </a:xfrm>
          <a:prstGeom prst="line">
            <a:avLst/>
          </a:prstGeom>
          <a:noFill/>
          <a:ln w="19050">
            <a:solidFill>
              <a:srgbClr val="00CC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11">
            <a:extLst>
              <a:ext uri="{FF2B5EF4-FFF2-40B4-BE49-F238E27FC236}">
                <a16:creationId xmlns:a16="http://schemas.microsoft.com/office/drawing/2014/main" id="{496BE2D9-DDE6-56E6-AEF1-76A4B7979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8650" y="5018088"/>
            <a:ext cx="596900" cy="5635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02" name="Oval 12">
            <a:extLst>
              <a:ext uri="{FF2B5EF4-FFF2-40B4-BE49-F238E27FC236}">
                <a16:creationId xmlns:a16="http://schemas.microsoft.com/office/drawing/2014/main" id="{868F2DDD-E516-26B4-398C-FFE0A8B17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0" y="5018088"/>
            <a:ext cx="596900" cy="563562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03" name="Oval 13">
            <a:extLst>
              <a:ext uri="{FF2B5EF4-FFF2-40B4-BE49-F238E27FC236}">
                <a16:creationId xmlns:a16="http://schemas.microsoft.com/office/drawing/2014/main" id="{2F4599A4-AF60-012D-0985-B242ECD5B4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800" y="4876800"/>
            <a:ext cx="704850" cy="7048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04" name="Oval 14">
            <a:extLst>
              <a:ext uri="{FF2B5EF4-FFF2-40B4-BE49-F238E27FC236}">
                <a16:creationId xmlns:a16="http://schemas.microsoft.com/office/drawing/2014/main" id="{C10A8FDE-F70B-9673-DD29-80254C424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213" y="4876800"/>
            <a:ext cx="704850" cy="7048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3C811E08-CD91-0F4E-0D61-0BD2D4444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442" y="364881"/>
            <a:ext cx="9547958" cy="625719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en-US" sz="3200" dirty="0"/>
              <a:t>Types of Clusters: Density-Based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DB047AAE-1C5C-C1A2-CA10-266F22B7E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6138" y="1232694"/>
            <a:ext cx="7915275" cy="4881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Density-based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cluster is a dense region of points, which is separated by low-density regions, from other regions of high density.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when the clusters are irregular or intertwined, and when noise and outliers are present.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three curves don’t form clusters since they fade into the noise, as does the bridge between the two small circular clusters.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22A7F71-4884-FE68-59C8-025E075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	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49EC5F1-25C8-1DE0-7692-40750C2B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CB3C4F-88E5-47C1-82D5-6643D9EE7681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3318" name="Oval 5">
            <a:extLst>
              <a:ext uri="{FF2B5EF4-FFF2-40B4-BE49-F238E27FC236}">
                <a16:creationId xmlns:a16="http://schemas.microsoft.com/office/drawing/2014/main" id="{F6785888-928B-D71F-6591-E0D6F78A1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2264" y="5314952"/>
            <a:ext cx="212725" cy="212725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DFEDCE19-4BD2-CB75-7B02-FBE835934F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499519" y="4752183"/>
            <a:ext cx="833438" cy="1374775"/>
          </a:xfrm>
          <a:custGeom>
            <a:avLst/>
            <a:gdLst>
              <a:gd name="T0" fmla="*/ 16079141 w 21600"/>
              <a:gd name="T1" fmla="*/ 0 h 21600"/>
              <a:gd name="T2" fmla="*/ 5164692 w 21600"/>
              <a:gd name="T3" fmla="*/ 59913395 h 21600"/>
              <a:gd name="T4" fmla="*/ 16079141 w 21600"/>
              <a:gd name="T5" fmla="*/ 19881983 h 21600"/>
              <a:gd name="T6" fmla="*/ 26993591 w 21600"/>
              <a:gd name="T7" fmla="*/ 599133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5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625" y="13616"/>
                </a:moveTo>
                <a:cubicBezTo>
                  <a:pt x="5154" y="12752"/>
                  <a:pt x="4908" y="11784"/>
                  <a:pt x="4908" y="10800"/>
                </a:cubicBezTo>
                <a:cubicBezTo>
                  <a:pt x="4908" y="7545"/>
                  <a:pt x="7545" y="4908"/>
                  <a:pt x="10800" y="4908"/>
                </a:cubicBezTo>
                <a:cubicBezTo>
                  <a:pt x="14054" y="4908"/>
                  <a:pt x="16692" y="7545"/>
                  <a:pt x="16692" y="10800"/>
                </a:cubicBezTo>
                <a:cubicBezTo>
                  <a:pt x="16692" y="11784"/>
                  <a:pt x="16445" y="12752"/>
                  <a:pt x="15974" y="13616"/>
                </a:cubicBezTo>
                <a:lnTo>
                  <a:pt x="20285" y="15963"/>
                </a:lnTo>
                <a:cubicBezTo>
                  <a:pt x="21148" y="14379"/>
                  <a:pt x="21600" y="12603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03"/>
                  <a:pt x="451" y="14379"/>
                  <a:pt x="1314" y="15963"/>
                </a:cubicBezTo>
                <a:lnTo>
                  <a:pt x="5625" y="1361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Oval 7">
            <a:extLst>
              <a:ext uri="{FF2B5EF4-FFF2-40B4-BE49-F238E27FC236}">
                <a16:creationId xmlns:a16="http://schemas.microsoft.com/office/drawing/2014/main" id="{2799DCED-7FEA-4DA9-C668-D6EE81560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0901" y="5330827"/>
            <a:ext cx="212725" cy="212725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A1716897-32A2-8E82-6FA4-D3F4A2A6B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5132389"/>
            <a:ext cx="596900" cy="5635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2" name="Oval 9">
            <a:extLst>
              <a:ext uri="{FF2B5EF4-FFF2-40B4-BE49-F238E27FC236}">
                <a16:creationId xmlns:a16="http://schemas.microsoft.com/office/drawing/2014/main" id="{BB08880A-76B2-CF00-52AE-854F8D94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5300" y="5132389"/>
            <a:ext cx="596900" cy="563562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3" name="Oval 10">
            <a:extLst>
              <a:ext uri="{FF2B5EF4-FFF2-40B4-BE49-F238E27FC236}">
                <a16:creationId xmlns:a16="http://schemas.microsoft.com/office/drawing/2014/main" id="{4F2463D1-C03C-1ED7-5237-B89E15C83D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5600" y="5086351"/>
            <a:ext cx="704850" cy="7048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4" name="Oval 11">
            <a:extLst>
              <a:ext uri="{FF2B5EF4-FFF2-40B4-BE49-F238E27FC236}">
                <a16:creationId xmlns:a16="http://schemas.microsoft.com/office/drawing/2014/main" id="{D44A74F5-1004-C8DD-CB52-EC4300CC6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9013" y="5086351"/>
            <a:ext cx="704850" cy="70485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F4948-99B6-6F31-9FD4-3F844EAF1D10}"/>
              </a:ext>
            </a:extLst>
          </p:cNvPr>
          <p:cNvCxnSpPr>
            <a:cxnSpLocks/>
            <a:endCxn id="13320" idx="2"/>
          </p:cNvCxnSpPr>
          <p:nvPr/>
        </p:nvCxnSpPr>
        <p:spPr>
          <a:xfrm>
            <a:off x="3111800" y="5421314"/>
            <a:ext cx="279101" cy="158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97861-540B-D576-56BD-C93F4105D0F3}"/>
              </a:ext>
            </a:extLst>
          </p:cNvPr>
          <p:cNvCxnSpPr>
            <a:cxnSpLocks/>
          </p:cNvCxnSpPr>
          <p:nvPr/>
        </p:nvCxnSpPr>
        <p:spPr>
          <a:xfrm>
            <a:off x="6651775" y="5411913"/>
            <a:ext cx="279101" cy="158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9aed66-cabe-43d2-a152-ef38488aaf96">
      <Terms xmlns="http://schemas.microsoft.com/office/infopath/2007/PartnerControls"/>
    </lcf76f155ced4ddcb4097134ff3c332f>
    <TaxCatchAll xmlns="b70544de-c890-46e0-a428-6baf59748bd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FD671F404194B8FE486411CD2D0E0" ma:contentTypeVersion="9" ma:contentTypeDescription="Create a new document." ma:contentTypeScope="" ma:versionID="54e73150792926c3a71632495b626090">
  <xsd:schema xmlns:xsd="http://www.w3.org/2001/XMLSchema" xmlns:xs="http://www.w3.org/2001/XMLSchema" xmlns:p="http://schemas.microsoft.com/office/2006/metadata/properties" xmlns:ns2="e89aed66-cabe-43d2-a152-ef38488aaf96" xmlns:ns3="b70544de-c890-46e0-a428-6baf59748bd9" targetNamespace="http://schemas.microsoft.com/office/2006/metadata/properties" ma:root="true" ma:fieldsID="c87d5533fc460c4b3e14c3fb2e29e2df" ns2:_="" ns3:_="">
    <xsd:import namespace="e89aed66-cabe-43d2-a152-ef38488aaf96"/>
    <xsd:import namespace="b70544de-c890-46e0-a428-6baf59748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aed66-cabe-43d2-a152-ef38488aa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544de-c890-46e0-a428-6baf59748bd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20a188b-90b2-4ba1-a9f7-433bf76bb371}" ma:internalName="TaxCatchAll" ma:showField="CatchAllData" ma:web="b70544de-c890-46e0-a428-6baf59748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CAE625-F46C-4CB5-972B-B043EB453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A217B-D73C-4B05-8C00-65792BD76B2C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70544de-c890-46e0-a428-6baf59748bd9"/>
    <ds:schemaRef ds:uri="e89aed66-cabe-43d2-a152-ef38488aaf9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0CA1D77-DDBA-4A78-BFF7-FFA5FFE19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aed66-cabe-43d2-a152-ef38488aaf96"/>
    <ds:schemaRef ds:uri="b70544de-c890-46e0-a428-6baf59748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2334</Words>
  <Application>Microsoft Office PowerPoint</Application>
  <PresentationFormat>Widescreen</PresentationFormat>
  <Paragraphs>320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Book Antiqua</vt:lpstr>
      <vt:lpstr>Calibri</vt:lpstr>
      <vt:lpstr>Symbol</vt:lpstr>
      <vt:lpstr>Times New Roman</vt:lpstr>
      <vt:lpstr>Default Theme</vt:lpstr>
      <vt:lpstr>VISIO</vt:lpstr>
      <vt:lpstr>Equation</vt:lpstr>
      <vt:lpstr>Worksheet</vt:lpstr>
      <vt:lpstr>Bitmap Image</vt:lpstr>
      <vt:lpstr> Clustering   </vt:lpstr>
      <vt:lpstr>Notion of a Cluster is Ambiguous</vt:lpstr>
      <vt:lpstr>Types of Clustering</vt:lpstr>
      <vt:lpstr>Partitional Clustering</vt:lpstr>
      <vt:lpstr>Hierarchical Clustering</vt:lpstr>
      <vt:lpstr>Types of Clusters: Well-Separated</vt:lpstr>
      <vt:lpstr>Types of Clusters: Center-Based</vt:lpstr>
      <vt:lpstr>Types of Clusters: Contiguity-Based</vt:lpstr>
      <vt:lpstr>Types of Clusters: Density-Based</vt:lpstr>
      <vt:lpstr>Similarity and Dissimilarity</vt:lpstr>
      <vt:lpstr>Summary of Similarity/Dissimilarity for Simple Attributes</vt:lpstr>
      <vt:lpstr>Euclidean Distance</vt:lpstr>
      <vt:lpstr>Minkowski Distance</vt:lpstr>
      <vt:lpstr>Minkowski Distance: Examples</vt:lpstr>
      <vt:lpstr>Minkowski Distance</vt:lpstr>
      <vt:lpstr>Common Properties of a Distance and Similarity</vt:lpstr>
      <vt:lpstr>Similarity Between Binary Vectors</vt:lpstr>
      <vt:lpstr>SMC versus Jaccard: Example</vt:lpstr>
      <vt:lpstr>Cosine Similarity</vt:lpstr>
      <vt:lpstr>Correlation</vt:lpstr>
      <vt:lpstr>Visually Evaluating Correlation</vt:lpstr>
      <vt:lpstr>General Approach for Combining Similarities</vt:lpstr>
      <vt:lpstr>Weighted Similarity</vt:lpstr>
      <vt:lpstr>Partitional Clustering</vt:lpstr>
      <vt:lpstr>Hierarchical Clustering</vt:lpstr>
      <vt:lpstr>K-means Clustering</vt:lpstr>
      <vt:lpstr>K-means Clustering – Details</vt:lpstr>
      <vt:lpstr>Evaluating K-means Clusters</vt:lpstr>
      <vt:lpstr>Two different K-means Clustering</vt:lpstr>
      <vt:lpstr>Importance of Choosing - Initial Centroids</vt:lpstr>
      <vt:lpstr>Importance of Choosing -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</vt:vector>
  </TitlesOfParts>
  <Company>UFL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Manini</dc:creator>
  <cp:lastModifiedBy>Ranka,Sanjay</cp:lastModifiedBy>
  <cp:revision>878</cp:revision>
  <cp:lastPrinted>2017-02-24T20:46:02Z</cp:lastPrinted>
  <dcterms:created xsi:type="dcterms:W3CDTF">2013-04-29T12:25:38Z</dcterms:created>
  <dcterms:modified xsi:type="dcterms:W3CDTF">2024-09-04T00:28:45Z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0x01010073EFD671F404194B8FE486411CD2D0E0</vt:lpwstr>
  </property>
</Properties>
</file>