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2"/>
  </p:notesMasterIdLst>
  <p:sldIdLst>
    <p:sldId id="2998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Manini" initials="MOU" lastIdx="1" clrIdx="0"/>
  <p:cmAuthor id="2" name="TManini" initials="MOU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49" autoAdjust="0"/>
    <p:restoredTop sz="95247" autoAdjust="0"/>
  </p:normalViewPr>
  <p:slideViewPr>
    <p:cSldViewPr snapToGrid="0" snapToObjects="1">
      <p:cViewPr varScale="1">
        <p:scale>
          <a:sx n="74" d="100"/>
          <a:sy n="74" d="100"/>
        </p:scale>
        <p:origin x="172" y="56"/>
      </p:cViewPr>
      <p:guideLst>
        <p:guide orient="horz" pos="372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7" d="100"/>
        <a:sy n="67" d="100"/>
      </p:scale>
      <p:origin x="0" y="-11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4EDD9B-C1E9-024A-8B8D-F20073F4C592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25D5C9-479E-CD45-A686-18A9F6B9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5D5C9-479E-CD45-A686-18A9F6B950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0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3832-93D1-43DB-ADA7-8CD0121E1C6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9/5/2024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17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9D3E-22B4-4DF6-8F83-83207DCB3B9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9/5/2024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9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46B2-7B5C-45BF-9EF4-C60205B5E0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9/5/2024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070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6813" y="1851"/>
            <a:ext cx="8201351" cy="585663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0"/>
          </p:nvPr>
        </p:nvSpPr>
        <p:spPr>
          <a:xfrm>
            <a:off x="314595" y="742705"/>
            <a:ext cx="11613007" cy="5675587"/>
          </a:xfrm>
          <a:prstGeom prst="rect">
            <a:avLst/>
          </a:prstGeom>
        </p:spPr>
        <p:txBody>
          <a:bodyPr/>
          <a:lstStyle>
            <a:lvl1pPr marL="243325" indent="-243325" algn="l">
              <a:defRPr sz="2500"/>
            </a:lvl1pPr>
            <a:lvl2pPr marL="487767" indent="-244442" algn="l">
              <a:defRPr sz="2400"/>
            </a:lvl2pPr>
            <a:lvl3pPr marL="721047" indent="-233280" algn="l">
              <a:buFont typeface="Arial" pitchFamily="34" charset="0"/>
              <a:buChar char="•"/>
              <a:defRPr sz="2200"/>
            </a:lvl3pPr>
            <a:lvl4pPr marL="964372" indent="-243325" algn="l">
              <a:buFont typeface="Arial" pitchFamily="34" charset="0"/>
              <a:buChar char="•"/>
              <a:defRPr sz="2100"/>
            </a:lvl4pPr>
            <a:lvl5pPr marL="1207697" indent="-243325" algn="l">
              <a:buFont typeface="Arial" pitchFamily="34" charset="0"/>
              <a:buChar char="•"/>
              <a:defRPr sz="2000"/>
            </a:lvl5pPr>
            <a:lvl6pPr marL="1452139" indent="-244442" algn="l">
              <a:buFont typeface="Arial" pitchFamily="34" charset="0"/>
              <a:buChar char="•"/>
              <a:defRPr sz="18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recom_page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6315" y="160736"/>
            <a:ext cx="3333751" cy="3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022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458-68D8-46C1-96DE-2A1CEEE2F24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9/5/2024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7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D56F-E81E-47D1-ACA5-1A72453C2EB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9/5/2024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66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4C30-B0FC-45F6-9FB8-5312E8E5187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9/5/2024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DAE4-5CF9-4421-ADA1-71EAFFAAD1D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9/5/2024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09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E199-65CD-4D58-B49C-B4EC00B69FE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9/5/2024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66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34B-6A7E-474B-B54F-BA87FFF0EAC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9/5/2024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68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E41C-6434-465A-83F1-B9155D47585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9/5/2024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9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96575"/>
            <a:ext cx="7315200" cy="3531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3371-77B3-4115-9CFC-7E410B4F294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9/5/2024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40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22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06315"/>
            <a:ext cx="10972800" cy="488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CFF6-F7DB-4821-B585-AF400252263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t>9/5/2024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9049546" y="6325589"/>
            <a:ext cx="2532857" cy="230187"/>
          </a:xfrm>
          <a:prstGeom prst="snip2Diag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9600" y="6346579"/>
            <a:ext cx="8570259" cy="0"/>
          </a:xfrm>
          <a:prstGeom prst="line">
            <a:avLst/>
          </a:prstGeom>
          <a:ln w="381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9600" y="1018793"/>
            <a:ext cx="10972800" cy="1793"/>
          </a:xfrm>
          <a:prstGeom prst="line">
            <a:avLst/>
          </a:prstGeom>
          <a:ln w="381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0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75" y="808570"/>
            <a:ext cx="11208707" cy="3484388"/>
          </a:xfrm>
        </p:spPr>
        <p:txBody>
          <a:bodyPr>
            <a:normAutofit/>
          </a:bodyPr>
          <a:lstStyle/>
          <a:p>
            <a:br>
              <a:rPr lang="en-US" sz="2400" dirty="0"/>
            </a:br>
            <a:r>
              <a:rPr lang="en-US" sz="3600" b="0" dirty="0"/>
              <a:t>Clustering 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91AB2-9286-834B-AD31-BF2FDBC2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266" y="2783006"/>
            <a:ext cx="8209044" cy="28551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Sanjay Ranka</a:t>
            </a:r>
          </a:p>
          <a:p>
            <a:pPr>
              <a:lnSpc>
                <a:spcPct val="80000"/>
              </a:lnSpc>
            </a:pPr>
            <a:r>
              <a:rPr lang="en-US" dirty="0"/>
              <a:t>Distinguished Professor</a:t>
            </a:r>
          </a:p>
          <a:p>
            <a:pPr>
              <a:lnSpc>
                <a:spcPct val="80000"/>
              </a:lnSpc>
            </a:pPr>
            <a:r>
              <a:rPr lang="en-US" dirty="0"/>
              <a:t>Department of Computer and Information Science and Engineering</a:t>
            </a:r>
          </a:p>
          <a:p>
            <a:pPr>
              <a:lnSpc>
                <a:spcPct val="80000"/>
              </a:lnSpc>
            </a:pPr>
            <a:r>
              <a:rPr lang="en-US" dirty="0"/>
              <a:t>www.sanjayranka.com</a:t>
            </a:r>
          </a:p>
          <a:p>
            <a:pPr>
              <a:lnSpc>
                <a:spcPct val="80000"/>
              </a:lnSpc>
            </a:pPr>
            <a:r>
              <a:rPr lang="en-US" dirty="0"/>
              <a:t>sanjayranka@gmail.com</a:t>
            </a:r>
          </a:p>
          <a:p>
            <a:pPr>
              <a:lnSpc>
                <a:spcPct val="80000"/>
              </a:lnSpc>
            </a:pPr>
            <a:r>
              <a:rPr lang="en-US" dirty="0"/>
              <a:t>352 514 4213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85792-BAA5-4E27-9058-7EEAD5CE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7D71-022E-4847-99DD-327AD2685F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4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74C50BB0-1E84-57EE-AD3A-3AFAB70E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19A7B97A-C2E4-8A57-37E8-9D34F428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472313C-D667-4003-A097-961117C0675D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4516" name="Rectangle 42">
            <a:extLst>
              <a:ext uri="{FF2B5EF4-FFF2-40B4-BE49-F238E27FC236}">
                <a16:creationId xmlns:a16="http://schemas.microsoft.com/office/drawing/2014/main" id="{0F6A7976-6FC2-424C-7FC3-78BD8D688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187" y="192095"/>
            <a:ext cx="8229600" cy="9604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How to Define Inter-Cluster Similarity</a:t>
            </a:r>
          </a:p>
        </p:txBody>
      </p:sp>
      <p:sp>
        <p:nvSpPr>
          <p:cNvPr id="64517" name="Rectangle 43">
            <a:extLst>
              <a:ext uri="{FF2B5EF4-FFF2-40B4-BE49-F238E27FC236}">
                <a16:creationId xmlns:a16="http://schemas.microsoft.com/office/drawing/2014/main" id="{14329BDE-2E8A-0090-013C-825163F9F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 </a:t>
            </a:r>
          </a:p>
        </p:txBody>
      </p:sp>
      <p:grpSp>
        <p:nvGrpSpPr>
          <p:cNvPr id="64518" name="Group 4">
            <a:extLst>
              <a:ext uri="{FF2B5EF4-FFF2-40B4-BE49-F238E27FC236}">
                <a16:creationId xmlns:a16="http://schemas.microsoft.com/office/drawing/2014/main" id="{5A504821-8E93-048E-7907-806BD84CF93B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066801"/>
            <a:ext cx="3429000" cy="3508375"/>
            <a:chOff x="3456" y="1440"/>
            <a:chExt cx="2160" cy="2210"/>
          </a:xfrm>
        </p:grpSpPr>
        <p:sp>
          <p:nvSpPr>
            <p:cNvPr id="64532" name="Line 5">
              <a:extLst>
                <a:ext uri="{FF2B5EF4-FFF2-40B4-BE49-F238E27FC236}">
                  <a16:creationId xmlns:a16="http://schemas.microsoft.com/office/drawing/2014/main" id="{F1A0FF96-2E79-A371-F6FB-2629E30DF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6">
              <a:extLst>
                <a:ext uri="{FF2B5EF4-FFF2-40B4-BE49-F238E27FC236}">
                  <a16:creationId xmlns:a16="http://schemas.microsoft.com/office/drawing/2014/main" id="{3DF6428B-B744-0426-00EB-92C4A5F1E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7">
              <a:extLst>
                <a:ext uri="{FF2B5EF4-FFF2-40B4-BE49-F238E27FC236}">
                  <a16:creationId xmlns:a16="http://schemas.microsoft.com/office/drawing/2014/main" id="{0C6B59A4-28B9-6657-11E9-2601CAD60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8">
              <a:extLst>
                <a:ext uri="{FF2B5EF4-FFF2-40B4-BE49-F238E27FC236}">
                  <a16:creationId xmlns:a16="http://schemas.microsoft.com/office/drawing/2014/main" id="{5D387AAF-2EA1-032C-8150-0B1FBB019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9">
              <a:extLst>
                <a:ext uri="{FF2B5EF4-FFF2-40B4-BE49-F238E27FC236}">
                  <a16:creationId xmlns:a16="http://schemas.microsoft.com/office/drawing/2014/main" id="{30B10D9A-E483-5106-F483-3856C0ED6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0">
              <a:extLst>
                <a:ext uri="{FF2B5EF4-FFF2-40B4-BE49-F238E27FC236}">
                  <a16:creationId xmlns:a16="http://schemas.microsoft.com/office/drawing/2014/main" id="{DCCFD193-F53F-E92E-ECBD-3F68018E8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8" name="Line 11">
              <a:extLst>
                <a:ext uri="{FF2B5EF4-FFF2-40B4-BE49-F238E27FC236}">
                  <a16:creationId xmlns:a16="http://schemas.microsoft.com/office/drawing/2014/main" id="{56547218-2C19-7BC9-E7A1-700E40904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9" name="Line 12">
              <a:extLst>
                <a:ext uri="{FF2B5EF4-FFF2-40B4-BE49-F238E27FC236}">
                  <a16:creationId xmlns:a16="http://schemas.microsoft.com/office/drawing/2014/main" id="{FBFEE20B-457F-A146-2033-E187CB7E7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0" name="Line 13">
              <a:extLst>
                <a:ext uri="{FF2B5EF4-FFF2-40B4-BE49-F238E27FC236}">
                  <a16:creationId xmlns:a16="http://schemas.microsoft.com/office/drawing/2014/main" id="{D0461667-95A0-48CD-4C82-74189ACF5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Line 14">
              <a:extLst>
                <a:ext uri="{FF2B5EF4-FFF2-40B4-BE49-F238E27FC236}">
                  <a16:creationId xmlns:a16="http://schemas.microsoft.com/office/drawing/2014/main" id="{C2DAD892-75D6-6954-CF6C-D5FE4B2AC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Line 15">
              <a:extLst>
                <a:ext uri="{FF2B5EF4-FFF2-40B4-BE49-F238E27FC236}">
                  <a16:creationId xmlns:a16="http://schemas.microsoft.com/office/drawing/2014/main" id="{0A6208E9-F0DC-0D6E-2C48-A39D0B861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3" name="Line 16">
              <a:extLst>
                <a:ext uri="{FF2B5EF4-FFF2-40B4-BE49-F238E27FC236}">
                  <a16:creationId xmlns:a16="http://schemas.microsoft.com/office/drawing/2014/main" id="{3830A862-1DE1-6FE0-68B7-F7B915083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4" name="Text Box 17">
              <a:extLst>
                <a:ext uri="{FF2B5EF4-FFF2-40B4-BE49-F238E27FC236}">
                  <a16:creationId xmlns:a16="http://schemas.microsoft.com/office/drawing/2014/main" id="{D8809CE6-BAAF-1D1C-CCAC-664518817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p1</a:t>
              </a:r>
            </a:p>
          </p:txBody>
        </p:sp>
        <p:sp>
          <p:nvSpPr>
            <p:cNvPr id="64545" name="Text Box 18">
              <a:extLst>
                <a:ext uri="{FF2B5EF4-FFF2-40B4-BE49-F238E27FC236}">
                  <a16:creationId xmlns:a16="http://schemas.microsoft.com/office/drawing/2014/main" id="{C7BFC08C-669D-F4D0-3F90-C367CAAA7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p3</a:t>
              </a:r>
            </a:p>
          </p:txBody>
        </p:sp>
        <p:sp>
          <p:nvSpPr>
            <p:cNvPr id="64546" name="Text Box 19">
              <a:extLst>
                <a:ext uri="{FF2B5EF4-FFF2-40B4-BE49-F238E27FC236}">
                  <a16:creationId xmlns:a16="http://schemas.microsoft.com/office/drawing/2014/main" id="{03B4C9D9-DD05-8DFD-8BD7-6483FBD15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p5</a:t>
              </a:r>
            </a:p>
          </p:txBody>
        </p:sp>
        <p:sp>
          <p:nvSpPr>
            <p:cNvPr id="64547" name="Text Box 20">
              <a:extLst>
                <a:ext uri="{FF2B5EF4-FFF2-40B4-BE49-F238E27FC236}">
                  <a16:creationId xmlns:a16="http://schemas.microsoft.com/office/drawing/2014/main" id="{9E980988-4C7B-5F8F-CF6F-577E9EC27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p4</a:t>
              </a:r>
            </a:p>
          </p:txBody>
        </p:sp>
        <p:sp>
          <p:nvSpPr>
            <p:cNvPr id="64548" name="Text Box 21">
              <a:extLst>
                <a:ext uri="{FF2B5EF4-FFF2-40B4-BE49-F238E27FC236}">
                  <a16:creationId xmlns:a16="http://schemas.microsoft.com/office/drawing/2014/main" id="{C12DCF64-88CC-23A7-838A-AF1FEFB85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p2</a:t>
              </a:r>
            </a:p>
          </p:txBody>
        </p:sp>
        <p:sp>
          <p:nvSpPr>
            <p:cNvPr id="64549" name="Text Box 22">
              <a:extLst>
                <a:ext uri="{FF2B5EF4-FFF2-40B4-BE49-F238E27FC236}">
                  <a16:creationId xmlns:a16="http://schemas.microsoft.com/office/drawing/2014/main" id="{2DDAF3EA-802F-EA7B-B9E7-9E9FC481A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p1</a:t>
              </a:r>
            </a:p>
          </p:txBody>
        </p:sp>
        <p:sp>
          <p:nvSpPr>
            <p:cNvPr id="64550" name="Text Box 23">
              <a:extLst>
                <a:ext uri="{FF2B5EF4-FFF2-40B4-BE49-F238E27FC236}">
                  <a16:creationId xmlns:a16="http://schemas.microsoft.com/office/drawing/2014/main" id="{1FA4D2FD-8D31-B706-FC54-A0ECE4D6A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p2</a:t>
              </a:r>
            </a:p>
          </p:txBody>
        </p:sp>
        <p:sp>
          <p:nvSpPr>
            <p:cNvPr id="64551" name="Text Box 24">
              <a:extLst>
                <a:ext uri="{FF2B5EF4-FFF2-40B4-BE49-F238E27FC236}">
                  <a16:creationId xmlns:a16="http://schemas.microsoft.com/office/drawing/2014/main" id="{410EFA7F-8469-2FC9-B8E3-EAB4B369C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p3</a:t>
              </a:r>
            </a:p>
          </p:txBody>
        </p:sp>
        <p:sp>
          <p:nvSpPr>
            <p:cNvPr id="64552" name="Text Box 25">
              <a:extLst>
                <a:ext uri="{FF2B5EF4-FFF2-40B4-BE49-F238E27FC236}">
                  <a16:creationId xmlns:a16="http://schemas.microsoft.com/office/drawing/2014/main" id="{C9381738-2011-1782-AAE0-E64609355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p4</a:t>
              </a:r>
            </a:p>
          </p:txBody>
        </p:sp>
        <p:sp>
          <p:nvSpPr>
            <p:cNvPr id="64553" name="Text Box 26">
              <a:extLst>
                <a:ext uri="{FF2B5EF4-FFF2-40B4-BE49-F238E27FC236}">
                  <a16:creationId xmlns:a16="http://schemas.microsoft.com/office/drawing/2014/main" id="{7EA0A2C9-DA87-D4CB-71C1-BD6C341B2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p5</a:t>
              </a:r>
            </a:p>
          </p:txBody>
        </p:sp>
        <p:sp>
          <p:nvSpPr>
            <p:cNvPr id="64554" name="Text Box 27">
              <a:extLst>
                <a:ext uri="{FF2B5EF4-FFF2-40B4-BE49-F238E27FC236}">
                  <a16:creationId xmlns:a16="http://schemas.microsoft.com/office/drawing/2014/main" id="{507F280D-6FF5-4599-C923-E9BDBCB37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 . .</a:t>
              </a:r>
            </a:p>
          </p:txBody>
        </p:sp>
        <p:sp>
          <p:nvSpPr>
            <p:cNvPr id="64555" name="Text Box 28">
              <a:extLst>
                <a:ext uri="{FF2B5EF4-FFF2-40B4-BE49-F238E27FC236}">
                  <a16:creationId xmlns:a16="http://schemas.microsoft.com/office/drawing/2014/main" id="{D4F3DA5B-619D-7328-7143-1CD92F867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</a:t>
              </a:r>
            </a:p>
          </p:txBody>
        </p:sp>
      </p:grpSp>
      <p:sp>
        <p:nvSpPr>
          <p:cNvPr id="64519" name="Freeform 29" descr="5%">
            <a:extLst>
              <a:ext uri="{FF2B5EF4-FFF2-40B4-BE49-F238E27FC236}">
                <a16:creationId xmlns:a16="http://schemas.microsoft.com/office/drawing/2014/main" id="{F11E5329-5D8D-9ABC-FD71-8ABAF7118B0D}"/>
              </a:ext>
            </a:extLst>
          </p:cNvPr>
          <p:cNvSpPr>
            <a:spLocks/>
          </p:cNvSpPr>
          <p:nvPr/>
        </p:nvSpPr>
        <p:spPr bwMode="auto">
          <a:xfrm rot="16200000">
            <a:off x="1986757" y="1289844"/>
            <a:ext cx="1828800" cy="1382713"/>
          </a:xfrm>
          <a:custGeom>
            <a:avLst/>
            <a:gdLst>
              <a:gd name="T0" fmla="*/ 1324198 w 598"/>
              <a:gd name="T1" fmla="*/ 146330 h 652"/>
              <a:gd name="T2" fmla="*/ 758432 w 598"/>
              <a:gd name="T3" fmla="*/ 0 h 652"/>
              <a:gd name="T4" fmla="*/ 464845 w 598"/>
              <a:gd name="T5" fmla="*/ 72105 h 652"/>
              <a:gd name="T6" fmla="*/ 382274 w 598"/>
              <a:gd name="T7" fmla="*/ 203590 h 652"/>
              <a:gd name="T8" fmla="*/ 214074 w 598"/>
              <a:gd name="T9" fmla="*/ 364765 h 652"/>
              <a:gd name="T10" fmla="*/ 149852 w 598"/>
              <a:gd name="T11" fmla="*/ 377489 h 652"/>
              <a:gd name="T12" fmla="*/ 88688 w 598"/>
              <a:gd name="T13" fmla="*/ 466560 h 652"/>
              <a:gd name="T14" fmla="*/ 45873 w 598"/>
              <a:gd name="T15" fmla="*/ 553509 h 652"/>
              <a:gd name="T16" fmla="*/ 88688 w 598"/>
              <a:gd name="T17" fmla="*/ 814359 h 652"/>
              <a:gd name="T18" fmla="*/ 296645 w 598"/>
              <a:gd name="T19" fmla="*/ 873739 h 652"/>
              <a:gd name="T20" fmla="*/ 235481 w 598"/>
              <a:gd name="T21" fmla="*/ 1032793 h 652"/>
              <a:gd name="T22" fmla="*/ 318052 w 598"/>
              <a:gd name="T23" fmla="*/ 1308488 h 652"/>
              <a:gd name="T24" fmla="*/ 507660 w 598"/>
              <a:gd name="T25" fmla="*/ 1367868 h 652"/>
              <a:gd name="T26" fmla="*/ 568824 w 598"/>
              <a:gd name="T27" fmla="*/ 1382713 h 652"/>
              <a:gd name="T28" fmla="*/ 737025 w 598"/>
              <a:gd name="T29" fmla="*/ 1280918 h 652"/>
              <a:gd name="T30" fmla="*/ 1073426 w 598"/>
              <a:gd name="T31" fmla="*/ 1382713 h 652"/>
              <a:gd name="T32" fmla="*/ 1367013 w 598"/>
              <a:gd name="T33" fmla="*/ 1251228 h 652"/>
              <a:gd name="T34" fmla="*/ 1596377 w 598"/>
              <a:gd name="T35" fmla="*/ 1149433 h 652"/>
              <a:gd name="T36" fmla="*/ 1743171 w 598"/>
              <a:gd name="T37" fmla="*/ 945844 h 652"/>
              <a:gd name="T38" fmla="*/ 1639192 w 598"/>
              <a:gd name="T39" fmla="*/ 829204 h 652"/>
              <a:gd name="T40" fmla="*/ 1721763 w 598"/>
              <a:gd name="T41" fmla="*/ 742254 h 652"/>
              <a:gd name="T42" fmla="*/ 1828800 w 598"/>
              <a:gd name="T43" fmla="*/ 610769 h 652"/>
              <a:gd name="T44" fmla="*/ 1785985 w 598"/>
              <a:gd name="T45" fmla="*/ 407179 h 652"/>
              <a:gd name="T46" fmla="*/ 1367013 w 598"/>
              <a:gd name="T47" fmla="*/ 203590 h 652"/>
              <a:gd name="T48" fmla="*/ 1324198 w 598"/>
              <a:gd name="T49" fmla="*/ 14633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Oval 30">
            <a:extLst>
              <a:ext uri="{FF2B5EF4-FFF2-40B4-BE49-F238E27FC236}">
                <a16:creationId xmlns:a16="http://schemas.microsoft.com/office/drawing/2014/main" id="{0D45D7AA-7275-4352-E2EA-45D003B1502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76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1" name="Oval 31">
            <a:extLst>
              <a:ext uri="{FF2B5EF4-FFF2-40B4-BE49-F238E27FC236}">
                <a16:creationId xmlns:a16="http://schemas.microsoft.com/office/drawing/2014/main" id="{F50C3AE0-ADB6-CA77-FC20-31BCACC22A3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00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2" name="Oval 32">
            <a:extLst>
              <a:ext uri="{FF2B5EF4-FFF2-40B4-BE49-F238E27FC236}">
                <a16:creationId xmlns:a16="http://schemas.microsoft.com/office/drawing/2014/main" id="{6EC94373-F2D6-8938-05C0-05EC33EEE8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62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3" name="Oval 33">
            <a:extLst>
              <a:ext uri="{FF2B5EF4-FFF2-40B4-BE49-F238E27FC236}">
                <a16:creationId xmlns:a16="http://schemas.microsoft.com/office/drawing/2014/main" id="{B5B6354F-B506-4ACC-E00E-CAF49793C37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27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4" name="Freeform 34" descr="5%">
            <a:extLst>
              <a:ext uri="{FF2B5EF4-FFF2-40B4-BE49-F238E27FC236}">
                <a16:creationId xmlns:a16="http://schemas.microsoft.com/office/drawing/2014/main" id="{BE705259-FCAE-89E8-ED4F-F6678B0CAC96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876800" y="1143000"/>
            <a:ext cx="1828800" cy="1676400"/>
          </a:xfrm>
          <a:custGeom>
            <a:avLst/>
            <a:gdLst>
              <a:gd name="T0" fmla="*/ 1324198 w 598"/>
              <a:gd name="T1" fmla="*/ 177410 h 652"/>
              <a:gd name="T2" fmla="*/ 758432 w 598"/>
              <a:gd name="T3" fmla="*/ 0 h 652"/>
              <a:gd name="T4" fmla="*/ 464845 w 598"/>
              <a:gd name="T5" fmla="*/ 87420 h 652"/>
              <a:gd name="T6" fmla="*/ 382274 w 598"/>
              <a:gd name="T7" fmla="*/ 246832 h 652"/>
              <a:gd name="T8" fmla="*/ 214074 w 598"/>
              <a:gd name="T9" fmla="*/ 442240 h 652"/>
              <a:gd name="T10" fmla="*/ 149852 w 598"/>
              <a:gd name="T11" fmla="*/ 457667 h 652"/>
              <a:gd name="T12" fmla="*/ 88688 w 598"/>
              <a:gd name="T13" fmla="*/ 565656 h 652"/>
              <a:gd name="T14" fmla="*/ 45873 w 598"/>
              <a:gd name="T15" fmla="*/ 671074 h 652"/>
              <a:gd name="T16" fmla="*/ 88688 w 598"/>
              <a:gd name="T17" fmla="*/ 987328 h 652"/>
              <a:gd name="T18" fmla="*/ 296645 w 598"/>
              <a:gd name="T19" fmla="*/ 1059320 h 652"/>
              <a:gd name="T20" fmla="*/ 235481 w 598"/>
              <a:gd name="T21" fmla="*/ 1252158 h 652"/>
              <a:gd name="T22" fmla="*/ 318052 w 598"/>
              <a:gd name="T23" fmla="*/ 1586409 h 652"/>
              <a:gd name="T24" fmla="*/ 507660 w 598"/>
              <a:gd name="T25" fmla="*/ 1658402 h 652"/>
              <a:gd name="T26" fmla="*/ 568824 w 598"/>
              <a:gd name="T27" fmla="*/ 1676400 h 652"/>
              <a:gd name="T28" fmla="*/ 737025 w 598"/>
              <a:gd name="T29" fmla="*/ 1552984 h 652"/>
              <a:gd name="T30" fmla="*/ 1073426 w 598"/>
              <a:gd name="T31" fmla="*/ 1676400 h 652"/>
              <a:gd name="T32" fmla="*/ 1367013 w 598"/>
              <a:gd name="T33" fmla="*/ 1516988 h 652"/>
              <a:gd name="T34" fmla="*/ 1596377 w 598"/>
              <a:gd name="T35" fmla="*/ 1393572 h 652"/>
              <a:gd name="T36" fmla="*/ 1743171 w 598"/>
              <a:gd name="T37" fmla="*/ 1146740 h 652"/>
              <a:gd name="T38" fmla="*/ 1639192 w 598"/>
              <a:gd name="T39" fmla="*/ 1005326 h 652"/>
              <a:gd name="T40" fmla="*/ 1721763 w 598"/>
              <a:gd name="T41" fmla="*/ 899908 h 652"/>
              <a:gd name="T42" fmla="*/ 1828800 w 598"/>
              <a:gd name="T43" fmla="*/ 740496 h 652"/>
              <a:gd name="T44" fmla="*/ 1785985 w 598"/>
              <a:gd name="T45" fmla="*/ 493664 h 652"/>
              <a:gd name="T46" fmla="*/ 1367013 w 598"/>
              <a:gd name="T47" fmla="*/ 246832 h 652"/>
              <a:gd name="T48" fmla="*/ 1324198 w 598"/>
              <a:gd name="T49" fmla="*/ 1774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Oval 35">
            <a:extLst>
              <a:ext uri="{FF2B5EF4-FFF2-40B4-BE49-F238E27FC236}">
                <a16:creationId xmlns:a16="http://schemas.microsoft.com/office/drawing/2014/main" id="{07F55826-EC6C-21DE-171C-CC3CAD82104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400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6" name="Oval 36">
            <a:extLst>
              <a:ext uri="{FF2B5EF4-FFF2-40B4-BE49-F238E27FC236}">
                <a16:creationId xmlns:a16="http://schemas.microsoft.com/office/drawing/2014/main" id="{FA2B1EB0-D403-A8AB-BA3A-E9C878F79B4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040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7" name="Oval 37">
            <a:extLst>
              <a:ext uri="{FF2B5EF4-FFF2-40B4-BE49-F238E27FC236}">
                <a16:creationId xmlns:a16="http://schemas.microsoft.com/office/drawing/2014/main" id="{B0F4CFE9-A5DB-A721-3027-B103BE7F9DC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56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8" name="Oval 38">
            <a:extLst>
              <a:ext uri="{FF2B5EF4-FFF2-40B4-BE49-F238E27FC236}">
                <a16:creationId xmlns:a16="http://schemas.microsoft.com/office/drawing/2014/main" id="{E83210E5-EC6B-A708-58CB-DDB511447867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562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29" name="Line 39">
            <a:extLst>
              <a:ext uri="{FF2B5EF4-FFF2-40B4-BE49-F238E27FC236}">
                <a16:creationId xmlns:a16="http://schemas.microsoft.com/office/drawing/2014/main" id="{BB5683FD-277B-8768-0FDC-C056F8C011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600200"/>
            <a:ext cx="1524000" cy="15240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Text Box 40">
            <a:extLst>
              <a:ext uri="{FF2B5EF4-FFF2-40B4-BE49-F238E27FC236}">
                <a16:creationId xmlns:a16="http://schemas.microsoft.com/office/drawing/2014/main" id="{FA13914F-5D65-9B8D-4885-311F65768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Book Antiqua" panose="02040602050305030304" pitchFamily="18" charset="0"/>
              </a:rPr>
              <a:t>Proximity Matrix</a:t>
            </a:r>
          </a:p>
        </p:txBody>
      </p:sp>
      <p:sp>
        <p:nvSpPr>
          <p:cNvPr id="64531" name="Rectangle 41">
            <a:extLst>
              <a:ext uri="{FF2B5EF4-FFF2-40B4-BE49-F238E27FC236}">
                <a16:creationId xmlns:a16="http://schemas.microsoft.com/office/drawing/2014/main" id="{3FB4B43C-315C-54CF-692B-6EAD3613F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9718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 i="1">
                <a:solidFill>
                  <a:srgbClr val="990000"/>
                </a:solidFill>
                <a:latin typeface="Book Antiqua" panose="02040602050305030304" pitchFamily="18" charset="0"/>
              </a:rPr>
              <a:t>MIN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>
                <a:latin typeface="Book Antiqua" panose="02040602050305030304" pitchFamily="18" charset="0"/>
              </a:rPr>
              <a:t>MAX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>
                <a:latin typeface="Book Antiqua" panose="02040602050305030304" pitchFamily="18" charset="0"/>
              </a:rPr>
              <a:t>Group Average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>
                <a:latin typeface="Book Antiqua" panose="02040602050305030304" pitchFamily="18" charset="0"/>
              </a:rPr>
              <a:t>Distance Between Centroids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>
                <a:latin typeface="Book Antiqua" panose="02040602050305030304" pitchFamily="18" charset="0"/>
              </a:rPr>
              <a:t>Other methods driven by an objective function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FontTx/>
              <a:buChar char="–"/>
            </a:pPr>
            <a:r>
              <a:rPr lang="en-US" altLang="en-US" sz="1600">
                <a:latin typeface="Book Antiqua" panose="02040602050305030304" pitchFamily="18" charset="0"/>
              </a:rPr>
              <a:t>Ward’s Method uses squared error</a:t>
            </a:r>
            <a:endParaRPr lang="en-US" altLang="en-US" sz="18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D3FF7B15-F535-2C64-4687-1C75DE5E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271683AB-4936-A882-F3E4-0CEBF4DF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EF8E2F9-0122-4764-8F8C-B835D80EC92E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5540" name="Rectangle 42">
            <a:extLst>
              <a:ext uri="{FF2B5EF4-FFF2-40B4-BE49-F238E27FC236}">
                <a16:creationId xmlns:a16="http://schemas.microsoft.com/office/drawing/2014/main" id="{1C48BAAD-71BE-22F3-9B66-5CA79F4EF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06392"/>
            <a:ext cx="8229600" cy="9604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How to Define Inter-Cluster Similarity</a:t>
            </a:r>
          </a:p>
        </p:txBody>
      </p:sp>
      <p:sp>
        <p:nvSpPr>
          <p:cNvPr id="65541" name="Rectangle 43">
            <a:extLst>
              <a:ext uri="{FF2B5EF4-FFF2-40B4-BE49-F238E27FC236}">
                <a16:creationId xmlns:a16="http://schemas.microsoft.com/office/drawing/2014/main" id="{F3B1E0EA-7DC5-406C-5EBB-806E59AC6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 </a:t>
            </a:r>
          </a:p>
        </p:txBody>
      </p:sp>
      <p:grpSp>
        <p:nvGrpSpPr>
          <p:cNvPr id="65542" name="Group 4">
            <a:extLst>
              <a:ext uri="{FF2B5EF4-FFF2-40B4-BE49-F238E27FC236}">
                <a16:creationId xmlns:a16="http://schemas.microsoft.com/office/drawing/2014/main" id="{C42D15C2-AB2B-6571-2271-C82D51065358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066801"/>
            <a:ext cx="3429000" cy="3508375"/>
            <a:chOff x="3456" y="1440"/>
            <a:chExt cx="2160" cy="2210"/>
          </a:xfrm>
        </p:grpSpPr>
        <p:sp>
          <p:nvSpPr>
            <p:cNvPr id="65556" name="Line 5">
              <a:extLst>
                <a:ext uri="{FF2B5EF4-FFF2-40B4-BE49-F238E27FC236}">
                  <a16:creationId xmlns:a16="http://schemas.microsoft.com/office/drawing/2014/main" id="{26E467C8-DAF6-ECE7-54E2-37651CF51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Line 6">
              <a:extLst>
                <a:ext uri="{FF2B5EF4-FFF2-40B4-BE49-F238E27FC236}">
                  <a16:creationId xmlns:a16="http://schemas.microsoft.com/office/drawing/2014/main" id="{29D42A83-BD3F-6FC9-17C4-BB239C6CA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7">
              <a:extLst>
                <a:ext uri="{FF2B5EF4-FFF2-40B4-BE49-F238E27FC236}">
                  <a16:creationId xmlns:a16="http://schemas.microsoft.com/office/drawing/2014/main" id="{A2C6521C-8107-E53E-559E-165565C1D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Line 8">
              <a:extLst>
                <a:ext uri="{FF2B5EF4-FFF2-40B4-BE49-F238E27FC236}">
                  <a16:creationId xmlns:a16="http://schemas.microsoft.com/office/drawing/2014/main" id="{BF02DE2F-F485-4A33-6645-8283A6A8D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Line 9">
              <a:extLst>
                <a:ext uri="{FF2B5EF4-FFF2-40B4-BE49-F238E27FC236}">
                  <a16:creationId xmlns:a16="http://schemas.microsoft.com/office/drawing/2014/main" id="{692047AF-E281-5603-6BD9-A084BA5E4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10">
              <a:extLst>
                <a:ext uri="{FF2B5EF4-FFF2-40B4-BE49-F238E27FC236}">
                  <a16:creationId xmlns:a16="http://schemas.microsoft.com/office/drawing/2014/main" id="{7CCB7467-CD68-1A6C-FF5E-F699330A5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Line 11">
              <a:extLst>
                <a:ext uri="{FF2B5EF4-FFF2-40B4-BE49-F238E27FC236}">
                  <a16:creationId xmlns:a16="http://schemas.microsoft.com/office/drawing/2014/main" id="{8FF0C9F6-3768-530A-3B53-6CEABE4DA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Line 12">
              <a:extLst>
                <a:ext uri="{FF2B5EF4-FFF2-40B4-BE49-F238E27FC236}">
                  <a16:creationId xmlns:a16="http://schemas.microsoft.com/office/drawing/2014/main" id="{5D698CC9-4EBF-B0D3-C1FD-9AE274B27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Line 13">
              <a:extLst>
                <a:ext uri="{FF2B5EF4-FFF2-40B4-BE49-F238E27FC236}">
                  <a16:creationId xmlns:a16="http://schemas.microsoft.com/office/drawing/2014/main" id="{DDE32331-5269-DCA7-D447-029D6C933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5" name="Line 14">
              <a:extLst>
                <a:ext uri="{FF2B5EF4-FFF2-40B4-BE49-F238E27FC236}">
                  <a16:creationId xmlns:a16="http://schemas.microsoft.com/office/drawing/2014/main" id="{0B1363F3-27AB-71B7-0C10-7BE5624AB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6" name="Line 15">
              <a:extLst>
                <a:ext uri="{FF2B5EF4-FFF2-40B4-BE49-F238E27FC236}">
                  <a16:creationId xmlns:a16="http://schemas.microsoft.com/office/drawing/2014/main" id="{7F70B507-4AA4-0FB3-0C7A-804CF0148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7" name="Line 16">
              <a:extLst>
                <a:ext uri="{FF2B5EF4-FFF2-40B4-BE49-F238E27FC236}">
                  <a16:creationId xmlns:a16="http://schemas.microsoft.com/office/drawing/2014/main" id="{B9B477A9-AC89-A986-2A72-C62D34DE9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8" name="Text Box 17">
              <a:extLst>
                <a:ext uri="{FF2B5EF4-FFF2-40B4-BE49-F238E27FC236}">
                  <a16:creationId xmlns:a16="http://schemas.microsoft.com/office/drawing/2014/main" id="{D2E2023E-23E5-EEA6-DE8C-FB618FB65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p1</a:t>
              </a:r>
            </a:p>
          </p:txBody>
        </p:sp>
        <p:sp>
          <p:nvSpPr>
            <p:cNvPr id="65569" name="Text Box 18">
              <a:extLst>
                <a:ext uri="{FF2B5EF4-FFF2-40B4-BE49-F238E27FC236}">
                  <a16:creationId xmlns:a16="http://schemas.microsoft.com/office/drawing/2014/main" id="{52676434-EF82-E3F0-A7CE-F7D1FB37D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p3</a:t>
              </a:r>
            </a:p>
          </p:txBody>
        </p:sp>
        <p:sp>
          <p:nvSpPr>
            <p:cNvPr id="65570" name="Text Box 19">
              <a:extLst>
                <a:ext uri="{FF2B5EF4-FFF2-40B4-BE49-F238E27FC236}">
                  <a16:creationId xmlns:a16="http://schemas.microsoft.com/office/drawing/2014/main" id="{3974EAC8-8191-6C43-2E9E-3A9B3D99D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p5</a:t>
              </a:r>
            </a:p>
          </p:txBody>
        </p:sp>
        <p:sp>
          <p:nvSpPr>
            <p:cNvPr id="65571" name="Text Box 20">
              <a:extLst>
                <a:ext uri="{FF2B5EF4-FFF2-40B4-BE49-F238E27FC236}">
                  <a16:creationId xmlns:a16="http://schemas.microsoft.com/office/drawing/2014/main" id="{D2110015-46E4-0BA9-7F60-877C5F37E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p4</a:t>
              </a:r>
            </a:p>
          </p:txBody>
        </p:sp>
        <p:sp>
          <p:nvSpPr>
            <p:cNvPr id="65572" name="Text Box 21">
              <a:extLst>
                <a:ext uri="{FF2B5EF4-FFF2-40B4-BE49-F238E27FC236}">
                  <a16:creationId xmlns:a16="http://schemas.microsoft.com/office/drawing/2014/main" id="{14AEB33B-EEF1-0619-5880-F17EB1C2E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p2</a:t>
              </a:r>
            </a:p>
          </p:txBody>
        </p:sp>
        <p:sp>
          <p:nvSpPr>
            <p:cNvPr id="65573" name="Text Box 22">
              <a:extLst>
                <a:ext uri="{FF2B5EF4-FFF2-40B4-BE49-F238E27FC236}">
                  <a16:creationId xmlns:a16="http://schemas.microsoft.com/office/drawing/2014/main" id="{8E521A9A-C744-6F0D-3013-D3D954484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p1</a:t>
              </a:r>
            </a:p>
          </p:txBody>
        </p:sp>
        <p:sp>
          <p:nvSpPr>
            <p:cNvPr id="65574" name="Text Box 23">
              <a:extLst>
                <a:ext uri="{FF2B5EF4-FFF2-40B4-BE49-F238E27FC236}">
                  <a16:creationId xmlns:a16="http://schemas.microsoft.com/office/drawing/2014/main" id="{4983860A-89B1-CD29-D457-4568BD6EA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p2</a:t>
              </a:r>
            </a:p>
          </p:txBody>
        </p:sp>
        <p:sp>
          <p:nvSpPr>
            <p:cNvPr id="65575" name="Text Box 24">
              <a:extLst>
                <a:ext uri="{FF2B5EF4-FFF2-40B4-BE49-F238E27FC236}">
                  <a16:creationId xmlns:a16="http://schemas.microsoft.com/office/drawing/2014/main" id="{A67ED0E2-F4C3-4627-7E56-DE9EDEF2D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p3</a:t>
              </a:r>
            </a:p>
          </p:txBody>
        </p:sp>
        <p:sp>
          <p:nvSpPr>
            <p:cNvPr id="65576" name="Text Box 25">
              <a:extLst>
                <a:ext uri="{FF2B5EF4-FFF2-40B4-BE49-F238E27FC236}">
                  <a16:creationId xmlns:a16="http://schemas.microsoft.com/office/drawing/2014/main" id="{9360A6E0-4452-F2B5-0381-615425EB2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p4</a:t>
              </a:r>
            </a:p>
          </p:txBody>
        </p:sp>
        <p:sp>
          <p:nvSpPr>
            <p:cNvPr id="65577" name="Text Box 26">
              <a:extLst>
                <a:ext uri="{FF2B5EF4-FFF2-40B4-BE49-F238E27FC236}">
                  <a16:creationId xmlns:a16="http://schemas.microsoft.com/office/drawing/2014/main" id="{975BBFE5-E0DD-3F31-883E-FB4937316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p5</a:t>
              </a:r>
            </a:p>
          </p:txBody>
        </p:sp>
        <p:sp>
          <p:nvSpPr>
            <p:cNvPr id="65578" name="Text Box 27">
              <a:extLst>
                <a:ext uri="{FF2B5EF4-FFF2-40B4-BE49-F238E27FC236}">
                  <a16:creationId xmlns:a16="http://schemas.microsoft.com/office/drawing/2014/main" id="{865C7154-7FAE-A3A8-AB13-ACCC7140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 . .</a:t>
              </a:r>
            </a:p>
          </p:txBody>
        </p:sp>
        <p:sp>
          <p:nvSpPr>
            <p:cNvPr id="65579" name="Text Box 28">
              <a:extLst>
                <a:ext uri="{FF2B5EF4-FFF2-40B4-BE49-F238E27FC236}">
                  <a16:creationId xmlns:a16="http://schemas.microsoft.com/office/drawing/2014/main" id="{7281DDE5-5774-952B-1C49-2C7F72494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</a:t>
              </a:r>
            </a:p>
          </p:txBody>
        </p:sp>
      </p:grpSp>
      <p:sp>
        <p:nvSpPr>
          <p:cNvPr id="65543" name="Freeform 29" descr="5%">
            <a:extLst>
              <a:ext uri="{FF2B5EF4-FFF2-40B4-BE49-F238E27FC236}">
                <a16:creationId xmlns:a16="http://schemas.microsoft.com/office/drawing/2014/main" id="{216D72C0-4852-3FCA-2D7C-953EF3BA0F18}"/>
              </a:ext>
            </a:extLst>
          </p:cNvPr>
          <p:cNvSpPr>
            <a:spLocks/>
          </p:cNvSpPr>
          <p:nvPr/>
        </p:nvSpPr>
        <p:spPr bwMode="auto">
          <a:xfrm rot="16200000">
            <a:off x="1986757" y="1289844"/>
            <a:ext cx="1828800" cy="1382713"/>
          </a:xfrm>
          <a:custGeom>
            <a:avLst/>
            <a:gdLst>
              <a:gd name="T0" fmla="*/ 1324198 w 598"/>
              <a:gd name="T1" fmla="*/ 146330 h 652"/>
              <a:gd name="T2" fmla="*/ 758432 w 598"/>
              <a:gd name="T3" fmla="*/ 0 h 652"/>
              <a:gd name="T4" fmla="*/ 464845 w 598"/>
              <a:gd name="T5" fmla="*/ 72105 h 652"/>
              <a:gd name="T6" fmla="*/ 382274 w 598"/>
              <a:gd name="T7" fmla="*/ 203590 h 652"/>
              <a:gd name="T8" fmla="*/ 214074 w 598"/>
              <a:gd name="T9" fmla="*/ 364765 h 652"/>
              <a:gd name="T10" fmla="*/ 149852 w 598"/>
              <a:gd name="T11" fmla="*/ 377489 h 652"/>
              <a:gd name="T12" fmla="*/ 88688 w 598"/>
              <a:gd name="T13" fmla="*/ 466560 h 652"/>
              <a:gd name="T14" fmla="*/ 45873 w 598"/>
              <a:gd name="T15" fmla="*/ 553509 h 652"/>
              <a:gd name="T16" fmla="*/ 88688 w 598"/>
              <a:gd name="T17" fmla="*/ 814359 h 652"/>
              <a:gd name="T18" fmla="*/ 296645 w 598"/>
              <a:gd name="T19" fmla="*/ 873739 h 652"/>
              <a:gd name="T20" fmla="*/ 235481 w 598"/>
              <a:gd name="T21" fmla="*/ 1032793 h 652"/>
              <a:gd name="T22" fmla="*/ 318052 w 598"/>
              <a:gd name="T23" fmla="*/ 1308488 h 652"/>
              <a:gd name="T24" fmla="*/ 507660 w 598"/>
              <a:gd name="T25" fmla="*/ 1367868 h 652"/>
              <a:gd name="T26" fmla="*/ 568824 w 598"/>
              <a:gd name="T27" fmla="*/ 1382713 h 652"/>
              <a:gd name="T28" fmla="*/ 737025 w 598"/>
              <a:gd name="T29" fmla="*/ 1280918 h 652"/>
              <a:gd name="T30" fmla="*/ 1073426 w 598"/>
              <a:gd name="T31" fmla="*/ 1382713 h 652"/>
              <a:gd name="T32" fmla="*/ 1367013 w 598"/>
              <a:gd name="T33" fmla="*/ 1251228 h 652"/>
              <a:gd name="T34" fmla="*/ 1596377 w 598"/>
              <a:gd name="T35" fmla="*/ 1149433 h 652"/>
              <a:gd name="T36" fmla="*/ 1743171 w 598"/>
              <a:gd name="T37" fmla="*/ 945844 h 652"/>
              <a:gd name="T38" fmla="*/ 1639192 w 598"/>
              <a:gd name="T39" fmla="*/ 829204 h 652"/>
              <a:gd name="T40" fmla="*/ 1721763 w 598"/>
              <a:gd name="T41" fmla="*/ 742254 h 652"/>
              <a:gd name="T42" fmla="*/ 1828800 w 598"/>
              <a:gd name="T43" fmla="*/ 610769 h 652"/>
              <a:gd name="T44" fmla="*/ 1785985 w 598"/>
              <a:gd name="T45" fmla="*/ 407179 h 652"/>
              <a:gd name="T46" fmla="*/ 1367013 w 598"/>
              <a:gd name="T47" fmla="*/ 203590 h 652"/>
              <a:gd name="T48" fmla="*/ 1324198 w 598"/>
              <a:gd name="T49" fmla="*/ 14633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Oval 30">
            <a:extLst>
              <a:ext uri="{FF2B5EF4-FFF2-40B4-BE49-F238E27FC236}">
                <a16:creationId xmlns:a16="http://schemas.microsoft.com/office/drawing/2014/main" id="{966212CA-EDE1-CE47-D45C-F102307F433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76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5" name="Oval 31">
            <a:extLst>
              <a:ext uri="{FF2B5EF4-FFF2-40B4-BE49-F238E27FC236}">
                <a16:creationId xmlns:a16="http://schemas.microsoft.com/office/drawing/2014/main" id="{006209A3-6E2E-B705-B81F-082869E2716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00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6" name="Oval 32">
            <a:extLst>
              <a:ext uri="{FF2B5EF4-FFF2-40B4-BE49-F238E27FC236}">
                <a16:creationId xmlns:a16="http://schemas.microsoft.com/office/drawing/2014/main" id="{025B7785-D9DB-600A-D8AC-7D90720290F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62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7" name="Oval 33">
            <a:extLst>
              <a:ext uri="{FF2B5EF4-FFF2-40B4-BE49-F238E27FC236}">
                <a16:creationId xmlns:a16="http://schemas.microsoft.com/office/drawing/2014/main" id="{C7B2AACE-D0F3-2C17-AAAD-5A8922FCC04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27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8" name="Freeform 34" descr="5%">
            <a:extLst>
              <a:ext uri="{FF2B5EF4-FFF2-40B4-BE49-F238E27FC236}">
                <a16:creationId xmlns:a16="http://schemas.microsoft.com/office/drawing/2014/main" id="{679B89C7-F028-9F73-9ADA-4227766D282F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876800" y="1143000"/>
            <a:ext cx="1828800" cy="1676400"/>
          </a:xfrm>
          <a:custGeom>
            <a:avLst/>
            <a:gdLst>
              <a:gd name="T0" fmla="*/ 1324198 w 598"/>
              <a:gd name="T1" fmla="*/ 177410 h 652"/>
              <a:gd name="T2" fmla="*/ 758432 w 598"/>
              <a:gd name="T3" fmla="*/ 0 h 652"/>
              <a:gd name="T4" fmla="*/ 464845 w 598"/>
              <a:gd name="T5" fmla="*/ 87420 h 652"/>
              <a:gd name="T6" fmla="*/ 382274 w 598"/>
              <a:gd name="T7" fmla="*/ 246832 h 652"/>
              <a:gd name="T8" fmla="*/ 214074 w 598"/>
              <a:gd name="T9" fmla="*/ 442240 h 652"/>
              <a:gd name="T10" fmla="*/ 149852 w 598"/>
              <a:gd name="T11" fmla="*/ 457667 h 652"/>
              <a:gd name="T12" fmla="*/ 88688 w 598"/>
              <a:gd name="T13" fmla="*/ 565656 h 652"/>
              <a:gd name="T14" fmla="*/ 45873 w 598"/>
              <a:gd name="T15" fmla="*/ 671074 h 652"/>
              <a:gd name="T16" fmla="*/ 88688 w 598"/>
              <a:gd name="T17" fmla="*/ 987328 h 652"/>
              <a:gd name="T18" fmla="*/ 296645 w 598"/>
              <a:gd name="T19" fmla="*/ 1059320 h 652"/>
              <a:gd name="T20" fmla="*/ 235481 w 598"/>
              <a:gd name="T21" fmla="*/ 1252158 h 652"/>
              <a:gd name="T22" fmla="*/ 318052 w 598"/>
              <a:gd name="T23" fmla="*/ 1586409 h 652"/>
              <a:gd name="T24" fmla="*/ 507660 w 598"/>
              <a:gd name="T25" fmla="*/ 1658402 h 652"/>
              <a:gd name="T26" fmla="*/ 568824 w 598"/>
              <a:gd name="T27" fmla="*/ 1676400 h 652"/>
              <a:gd name="T28" fmla="*/ 737025 w 598"/>
              <a:gd name="T29" fmla="*/ 1552984 h 652"/>
              <a:gd name="T30" fmla="*/ 1073426 w 598"/>
              <a:gd name="T31" fmla="*/ 1676400 h 652"/>
              <a:gd name="T32" fmla="*/ 1367013 w 598"/>
              <a:gd name="T33" fmla="*/ 1516988 h 652"/>
              <a:gd name="T34" fmla="*/ 1596377 w 598"/>
              <a:gd name="T35" fmla="*/ 1393572 h 652"/>
              <a:gd name="T36" fmla="*/ 1743171 w 598"/>
              <a:gd name="T37" fmla="*/ 1146740 h 652"/>
              <a:gd name="T38" fmla="*/ 1639192 w 598"/>
              <a:gd name="T39" fmla="*/ 1005326 h 652"/>
              <a:gd name="T40" fmla="*/ 1721763 w 598"/>
              <a:gd name="T41" fmla="*/ 899908 h 652"/>
              <a:gd name="T42" fmla="*/ 1828800 w 598"/>
              <a:gd name="T43" fmla="*/ 740496 h 652"/>
              <a:gd name="T44" fmla="*/ 1785985 w 598"/>
              <a:gd name="T45" fmla="*/ 493664 h 652"/>
              <a:gd name="T46" fmla="*/ 1367013 w 598"/>
              <a:gd name="T47" fmla="*/ 246832 h 652"/>
              <a:gd name="T48" fmla="*/ 1324198 w 598"/>
              <a:gd name="T49" fmla="*/ 1774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Oval 35">
            <a:extLst>
              <a:ext uri="{FF2B5EF4-FFF2-40B4-BE49-F238E27FC236}">
                <a16:creationId xmlns:a16="http://schemas.microsoft.com/office/drawing/2014/main" id="{7ACBAD23-1AFA-6E5E-64E9-A8D55BA1E53E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400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0" name="Oval 36">
            <a:extLst>
              <a:ext uri="{FF2B5EF4-FFF2-40B4-BE49-F238E27FC236}">
                <a16:creationId xmlns:a16="http://schemas.microsoft.com/office/drawing/2014/main" id="{3D956149-F9B0-39E5-7A35-11F0B3B5EA34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040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1" name="Oval 37">
            <a:extLst>
              <a:ext uri="{FF2B5EF4-FFF2-40B4-BE49-F238E27FC236}">
                <a16:creationId xmlns:a16="http://schemas.microsoft.com/office/drawing/2014/main" id="{18C5F606-0DA0-6B90-9291-6A7A78D06CB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56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2" name="Oval 38">
            <a:extLst>
              <a:ext uri="{FF2B5EF4-FFF2-40B4-BE49-F238E27FC236}">
                <a16:creationId xmlns:a16="http://schemas.microsoft.com/office/drawing/2014/main" id="{1BD57FB4-6973-DB89-B7E1-C7BB57D6A1F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562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3" name="Line 39">
            <a:extLst>
              <a:ext uri="{FF2B5EF4-FFF2-40B4-BE49-F238E27FC236}">
                <a16:creationId xmlns:a16="http://schemas.microsoft.com/office/drawing/2014/main" id="{F9B9A9EA-B07D-DF31-BCA3-6E510F9361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1676400"/>
            <a:ext cx="3962400" cy="2286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4" name="Text Box 40">
            <a:extLst>
              <a:ext uri="{FF2B5EF4-FFF2-40B4-BE49-F238E27FC236}">
                <a16:creationId xmlns:a16="http://schemas.microsoft.com/office/drawing/2014/main" id="{C2762C52-8E43-F04A-9314-25505B0A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Book Antiqua" panose="02040602050305030304" pitchFamily="18" charset="0"/>
              </a:rPr>
              <a:t>Proximity Matrix</a:t>
            </a:r>
          </a:p>
        </p:txBody>
      </p:sp>
      <p:sp>
        <p:nvSpPr>
          <p:cNvPr id="65555" name="Rectangle 41">
            <a:extLst>
              <a:ext uri="{FF2B5EF4-FFF2-40B4-BE49-F238E27FC236}">
                <a16:creationId xmlns:a16="http://schemas.microsoft.com/office/drawing/2014/main" id="{8F3BE82E-D63D-B561-C0EE-1A7257249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9718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>
                <a:latin typeface="Book Antiqua" panose="02040602050305030304" pitchFamily="18" charset="0"/>
              </a:rPr>
              <a:t>MIN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 i="1">
                <a:solidFill>
                  <a:srgbClr val="990000"/>
                </a:solidFill>
                <a:latin typeface="Book Antiqua" panose="02040602050305030304" pitchFamily="18" charset="0"/>
              </a:rPr>
              <a:t>MAX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>
                <a:latin typeface="Book Antiqua" panose="02040602050305030304" pitchFamily="18" charset="0"/>
              </a:rPr>
              <a:t>Group Average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>
                <a:latin typeface="Book Antiqua" panose="02040602050305030304" pitchFamily="18" charset="0"/>
              </a:rPr>
              <a:t>Distance Between Centroids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>
                <a:latin typeface="Book Antiqua" panose="02040602050305030304" pitchFamily="18" charset="0"/>
              </a:rPr>
              <a:t>Other methods driven by an objective function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FontTx/>
              <a:buChar char="–"/>
            </a:pPr>
            <a:r>
              <a:rPr lang="en-US" altLang="en-US" sz="1600">
                <a:latin typeface="Book Antiqua" panose="02040602050305030304" pitchFamily="18" charset="0"/>
              </a:rPr>
              <a:t>Ward’s Method uses squared error</a:t>
            </a:r>
            <a:endParaRPr lang="en-US" altLang="en-US" sz="18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>
            <a:extLst>
              <a:ext uri="{FF2B5EF4-FFF2-40B4-BE49-F238E27FC236}">
                <a16:creationId xmlns:a16="http://schemas.microsoft.com/office/drawing/2014/main" id="{ED83E606-D9C4-AB55-903A-19557788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8" name="Slide Number Placeholder 4">
            <a:extLst>
              <a:ext uri="{FF2B5EF4-FFF2-40B4-BE49-F238E27FC236}">
                <a16:creationId xmlns:a16="http://schemas.microsoft.com/office/drawing/2014/main" id="{A9552355-4EEF-01B6-3C08-77EF1555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7A5C823-565A-4D6D-A26B-4042BE316BC5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6564" name="Rectangle 57">
            <a:extLst>
              <a:ext uri="{FF2B5EF4-FFF2-40B4-BE49-F238E27FC236}">
                <a16:creationId xmlns:a16="http://schemas.microsoft.com/office/drawing/2014/main" id="{DB1CF205-1104-52C7-036E-8EB49C367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91281"/>
            <a:ext cx="8229600" cy="9604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How to Define Inter-Cluster Similarity</a:t>
            </a:r>
          </a:p>
        </p:txBody>
      </p:sp>
      <p:sp>
        <p:nvSpPr>
          <p:cNvPr id="66565" name="Rectangle 58">
            <a:extLst>
              <a:ext uri="{FF2B5EF4-FFF2-40B4-BE49-F238E27FC236}">
                <a16:creationId xmlns:a16="http://schemas.microsoft.com/office/drawing/2014/main" id="{1D04F604-E43A-77D7-D84E-63D92827E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 </a:t>
            </a:r>
          </a:p>
        </p:txBody>
      </p:sp>
      <p:grpSp>
        <p:nvGrpSpPr>
          <p:cNvPr id="66566" name="Group 4">
            <a:extLst>
              <a:ext uri="{FF2B5EF4-FFF2-40B4-BE49-F238E27FC236}">
                <a16:creationId xmlns:a16="http://schemas.microsoft.com/office/drawing/2014/main" id="{05F17AFE-78C4-9A37-FAD7-4C5180F5F70E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066801"/>
            <a:ext cx="3429000" cy="3508375"/>
            <a:chOff x="3456" y="1440"/>
            <a:chExt cx="2160" cy="2210"/>
          </a:xfrm>
        </p:grpSpPr>
        <p:sp>
          <p:nvSpPr>
            <p:cNvPr id="66595" name="Line 5">
              <a:extLst>
                <a:ext uri="{FF2B5EF4-FFF2-40B4-BE49-F238E27FC236}">
                  <a16:creationId xmlns:a16="http://schemas.microsoft.com/office/drawing/2014/main" id="{D8672A93-C5AE-0089-74BF-722A71C9C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6" name="Line 6">
              <a:extLst>
                <a:ext uri="{FF2B5EF4-FFF2-40B4-BE49-F238E27FC236}">
                  <a16:creationId xmlns:a16="http://schemas.microsoft.com/office/drawing/2014/main" id="{910561A1-9379-D4A5-7E2F-6F8118057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7" name="Line 7">
              <a:extLst>
                <a:ext uri="{FF2B5EF4-FFF2-40B4-BE49-F238E27FC236}">
                  <a16:creationId xmlns:a16="http://schemas.microsoft.com/office/drawing/2014/main" id="{6A573DAA-AAFC-D05F-BD9C-012FAA84D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8" name="Line 8">
              <a:extLst>
                <a:ext uri="{FF2B5EF4-FFF2-40B4-BE49-F238E27FC236}">
                  <a16:creationId xmlns:a16="http://schemas.microsoft.com/office/drawing/2014/main" id="{1D70E409-5E17-A469-4072-F8748F705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9" name="Line 9">
              <a:extLst>
                <a:ext uri="{FF2B5EF4-FFF2-40B4-BE49-F238E27FC236}">
                  <a16:creationId xmlns:a16="http://schemas.microsoft.com/office/drawing/2014/main" id="{1783E150-2859-1902-E8AD-C9DC43829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0" name="Line 10">
              <a:extLst>
                <a:ext uri="{FF2B5EF4-FFF2-40B4-BE49-F238E27FC236}">
                  <a16:creationId xmlns:a16="http://schemas.microsoft.com/office/drawing/2014/main" id="{7C2EB81E-6307-9E62-6DA1-BA097C59C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1" name="Line 11">
              <a:extLst>
                <a:ext uri="{FF2B5EF4-FFF2-40B4-BE49-F238E27FC236}">
                  <a16:creationId xmlns:a16="http://schemas.microsoft.com/office/drawing/2014/main" id="{E41BD74F-B22A-7ACB-8153-536DE34B7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2" name="Line 12">
              <a:extLst>
                <a:ext uri="{FF2B5EF4-FFF2-40B4-BE49-F238E27FC236}">
                  <a16:creationId xmlns:a16="http://schemas.microsoft.com/office/drawing/2014/main" id="{D760656A-80D3-3A19-E257-5A2133EC4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3" name="Line 13">
              <a:extLst>
                <a:ext uri="{FF2B5EF4-FFF2-40B4-BE49-F238E27FC236}">
                  <a16:creationId xmlns:a16="http://schemas.microsoft.com/office/drawing/2014/main" id="{2D028D3E-5485-465A-8B94-F00E14E1D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4" name="Line 14">
              <a:extLst>
                <a:ext uri="{FF2B5EF4-FFF2-40B4-BE49-F238E27FC236}">
                  <a16:creationId xmlns:a16="http://schemas.microsoft.com/office/drawing/2014/main" id="{1DA6849A-94BA-7520-DEBF-FA2D55C07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5" name="Line 15">
              <a:extLst>
                <a:ext uri="{FF2B5EF4-FFF2-40B4-BE49-F238E27FC236}">
                  <a16:creationId xmlns:a16="http://schemas.microsoft.com/office/drawing/2014/main" id="{7D588848-76C8-6F18-5447-F78C64117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6" name="Line 16">
              <a:extLst>
                <a:ext uri="{FF2B5EF4-FFF2-40B4-BE49-F238E27FC236}">
                  <a16:creationId xmlns:a16="http://schemas.microsoft.com/office/drawing/2014/main" id="{B53FF36E-93D7-6018-3BA0-F1304C330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7" name="Text Box 17">
              <a:extLst>
                <a:ext uri="{FF2B5EF4-FFF2-40B4-BE49-F238E27FC236}">
                  <a16:creationId xmlns:a16="http://schemas.microsoft.com/office/drawing/2014/main" id="{82A38D68-D018-C368-C874-A16B6470B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p1</a:t>
              </a:r>
            </a:p>
          </p:txBody>
        </p:sp>
        <p:sp>
          <p:nvSpPr>
            <p:cNvPr id="66608" name="Text Box 18">
              <a:extLst>
                <a:ext uri="{FF2B5EF4-FFF2-40B4-BE49-F238E27FC236}">
                  <a16:creationId xmlns:a16="http://schemas.microsoft.com/office/drawing/2014/main" id="{C108F3B3-5862-0F3D-36F9-A5C1220E1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p3</a:t>
              </a:r>
            </a:p>
          </p:txBody>
        </p:sp>
        <p:sp>
          <p:nvSpPr>
            <p:cNvPr id="66609" name="Text Box 19">
              <a:extLst>
                <a:ext uri="{FF2B5EF4-FFF2-40B4-BE49-F238E27FC236}">
                  <a16:creationId xmlns:a16="http://schemas.microsoft.com/office/drawing/2014/main" id="{06DEAD5F-2B29-309A-19C4-F4CD1FC7A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p5</a:t>
              </a:r>
            </a:p>
          </p:txBody>
        </p:sp>
        <p:sp>
          <p:nvSpPr>
            <p:cNvPr id="66610" name="Text Box 20">
              <a:extLst>
                <a:ext uri="{FF2B5EF4-FFF2-40B4-BE49-F238E27FC236}">
                  <a16:creationId xmlns:a16="http://schemas.microsoft.com/office/drawing/2014/main" id="{81680E25-5303-65C6-235F-73809440D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p4</a:t>
              </a:r>
            </a:p>
          </p:txBody>
        </p:sp>
        <p:sp>
          <p:nvSpPr>
            <p:cNvPr id="66611" name="Text Box 21">
              <a:extLst>
                <a:ext uri="{FF2B5EF4-FFF2-40B4-BE49-F238E27FC236}">
                  <a16:creationId xmlns:a16="http://schemas.microsoft.com/office/drawing/2014/main" id="{93044474-A0B6-F38D-AFFB-0891B7941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p2</a:t>
              </a:r>
            </a:p>
          </p:txBody>
        </p:sp>
        <p:sp>
          <p:nvSpPr>
            <p:cNvPr id="66612" name="Text Box 22">
              <a:extLst>
                <a:ext uri="{FF2B5EF4-FFF2-40B4-BE49-F238E27FC236}">
                  <a16:creationId xmlns:a16="http://schemas.microsoft.com/office/drawing/2014/main" id="{CE96DD05-3E03-1719-43E7-2E095FB6D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p1</a:t>
              </a:r>
            </a:p>
          </p:txBody>
        </p:sp>
        <p:sp>
          <p:nvSpPr>
            <p:cNvPr id="66613" name="Text Box 23">
              <a:extLst>
                <a:ext uri="{FF2B5EF4-FFF2-40B4-BE49-F238E27FC236}">
                  <a16:creationId xmlns:a16="http://schemas.microsoft.com/office/drawing/2014/main" id="{689145BF-EDCD-3B47-E435-FF7ACE72B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p2</a:t>
              </a:r>
            </a:p>
          </p:txBody>
        </p:sp>
        <p:sp>
          <p:nvSpPr>
            <p:cNvPr id="66614" name="Text Box 24">
              <a:extLst>
                <a:ext uri="{FF2B5EF4-FFF2-40B4-BE49-F238E27FC236}">
                  <a16:creationId xmlns:a16="http://schemas.microsoft.com/office/drawing/2014/main" id="{9846DC91-C328-3D8F-C11A-EEE384280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p3</a:t>
              </a:r>
            </a:p>
          </p:txBody>
        </p:sp>
        <p:sp>
          <p:nvSpPr>
            <p:cNvPr id="66615" name="Text Box 25">
              <a:extLst>
                <a:ext uri="{FF2B5EF4-FFF2-40B4-BE49-F238E27FC236}">
                  <a16:creationId xmlns:a16="http://schemas.microsoft.com/office/drawing/2014/main" id="{1E7547B6-E19E-2BE3-3C32-C58CC9F0D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p4</a:t>
              </a:r>
            </a:p>
          </p:txBody>
        </p:sp>
        <p:sp>
          <p:nvSpPr>
            <p:cNvPr id="66616" name="Text Box 26">
              <a:extLst>
                <a:ext uri="{FF2B5EF4-FFF2-40B4-BE49-F238E27FC236}">
                  <a16:creationId xmlns:a16="http://schemas.microsoft.com/office/drawing/2014/main" id="{A890DAD7-585E-31F3-19DB-8737F1FEC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p5</a:t>
              </a:r>
            </a:p>
          </p:txBody>
        </p:sp>
        <p:sp>
          <p:nvSpPr>
            <p:cNvPr id="66617" name="Text Box 27">
              <a:extLst>
                <a:ext uri="{FF2B5EF4-FFF2-40B4-BE49-F238E27FC236}">
                  <a16:creationId xmlns:a16="http://schemas.microsoft.com/office/drawing/2014/main" id="{94BD3558-DC9F-40A8-ECC2-AD95DB7F8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 . .</a:t>
              </a:r>
            </a:p>
          </p:txBody>
        </p:sp>
        <p:sp>
          <p:nvSpPr>
            <p:cNvPr id="66618" name="Text Box 28">
              <a:extLst>
                <a:ext uri="{FF2B5EF4-FFF2-40B4-BE49-F238E27FC236}">
                  <a16:creationId xmlns:a16="http://schemas.microsoft.com/office/drawing/2014/main" id="{03FAF78D-AA15-FDF6-D0E8-F5AF92A84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</a:t>
              </a:r>
            </a:p>
          </p:txBody>
        </p:sp>
      </p:grpSp>
      <p:sp>
        <p:nvSpPr>
          <p:cNvPr id="66567" name="Freeform 29" descr="5%">
            <a:extLst>
              <a:ext uri="{FF2B5EF4-FFF2-40B4-BE49-F238E27FC236}">
                <a16:creationId xmlns:a16="http://schemas.microsoft.com/office/drawing/2014/main" id="{16E2F88F-1A05-EF4A-D859-2708A3EBE355}"/>
              </a:ext>
            </a:extLst>
          </p:cNvPr>
          <p:cNvSpPr>
            <a:spLocks/>
          </p:cNvSpPr>
          <p:nvPr/>
        </p:nvSpPr>
        <p:spPr bwMode="auto">
          <a:xfrm rot="16200000">
            <a:off x="1986757" y="1289844"/>
            <a:ext cx="1828800" cy="1382713"/>
          </a:xfrm>
          <a:custGeom>
            <a:avLst/>
            <a:gdLst>
              <a:gd name="T0" fmla="*/ 1324198 w 598"/>
              <a:gd name="T1" fmla="*/ 146330 h 652"/>
              <a:gd name="T2" fmla="*/ 758432 w 598"/>
              <a:gd name="T3" fmla="*/ 0 h 652"/>
              <a:gd name="T4" fmla="*/ 464845 w 598"/>
              <a:gd name="T5" fmla="*/ 72105 h 652"/>
              <a:gd name="T6" fmla="*/ 382274 w 598"/>
              <a:gd name="T7" fmla="*/ 203590 h 652"/>
              <a:gd name="T8" fmla="*/ 214074 w 598"/>
              <a:gd name="T9" fmla="*/ 364765 h 652"/>
              <a:gd name="T10" fmla="*/ 149852 w 598"/>
              <a:gd name="T11" fmla="*/ 377489 h 652"/>
              <a:gd name="T12" fmla="*/ 88688 w 598"/>
              <a:gd name="T13" fmla="*/ 466560 h 652"/>
              <a:gd name="T14" fmla="*/ 45873 w 598"/>
              <a:gd name="T15" fmla="*/ 553509 h 652"/>
              <a:gd name="T16" fmla="*/ 88688 w 598"/>
              <a:gd name="T17" fmla="*/ 814359 h 652"/>
              <a:gd name="T18" fmla="*/ 296645 w 598"/>
              <a:gd name="T19" fmla="*/ 873739 h 652"/>
              <a:gd name="T20" fmla="*/ 235481 w 598"/>
              <a:gd name="T21" fmla="*/ 1032793 h 652"/>
              <a:gd name="T22" fmla="*/ 318052 w 598"/>
              <a:gd name="T23" fmla="*/ 1308488 h 652"/>
              <a:gd name="T24" fmla="*/ 507660 w 598"/>
              <a:gd name="T25" fmla="*/ 1367868 h 652"/>
              <a:gd name="T26" fmla="*/ 568824 w 598"/>
              <a:gd name="T27" fmla="*/ 1382713 h 652"/>
              <a:gd name="T28" fmla="*/ 737025 w 598"/>
              <a:gd name="T29" fmla="*/ 1280918 h 652"/>
              <a:gd name="T30" fmla="*/ 1073426 w 598"/>
              <a:gd name="T31" fmla="*/ 1382713 h 652"/>
              <a:gd name="T32" fmla="*/ 1367013 w 598"/>
              <a:gd name="T33" fmla="*/ 1251228 h 652"/>
              <a:gd name="T34" fmla="*/ 1596377 w 598"/>
              <a:gd name="T35" fmla="*/ 1149433 h 652"/>
              <a:gd name="T36" fmla="*/ 1743171 w 598"/>
              <a:gd name="T37" fmla="*/ 945844 h 652"/>
              <a:gd name="T38" fmla="*/ 1639192 w 598"/>
              <a:gd name="T39" fmla="*/ 829204 h 652"/>
              <a:gd name="T40" fmla="*/ 1721763 w 598"/>
              <a:gd name="T41" fmla="*/ 742254 h 652"/>
              <a:gd name="T42" fmla="*/ 1828800 w 598"/>
              <a:gd name="T43" fmla="*/ 610769 h 652"/>
              <a:gd name="T44" fmla="*/ 1785985 w 598"/>
              <a:gd name="T45" fmla="*/ 407179 h 652"/>
              <a:gd name="T46" fmla="*/ 1367013 w 598"/>
              <a:gd name="T47" fmla="*/ 203590 h 652"/>
              <a:gd name="T48" fmla="*/ 1324198 w 598"/>
              <a:gd name="T49" fmla="*/ 14633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Oval 30">
            <a:extLst>
              <a:ext uri="{FF2B5EF4-FFF2-40B4-BE49-F238E27FC236}">
                <a16:creationId xmlns:a16="http://schemas.microsoft.com/office/drawing/2014/main" id="{A3B4EDBB-7228-4161-ABE4-98D9B54543D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76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9" name="Oval 31">
            <a:extLst>
              <a:ext uri="{FF2B5EF4-FFF2-40B4-BE49-F238E27FC236}">
                <a16:creationId xmlns:a16="http://schemas.microsoft.com/office/drawing/2014/main" id="{E9A0509E-3D26-021D-3EFB-DC3EDD55577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00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0" name="Oval 32">
            <a:extLst>
              <a:ext uri="{FF2B5EF4-FFF2-40B4-BE49-F238E27FC236}">
                <a16:creationId xmlns:a16="http://schemas.microsoft.com/office/drawing/2014/main" id="{1144BA55-7180-8FFD-BA6C-66D861464ED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62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1" name="Oval 33">
            <a:extLst>
              <a:ext uri="{FF2B5EF4-FFF2-40B4-BE49-F238E27FC236}">
                <a16:creationId xmlns:a16="http://schemas.microsoft.com/office/drawing/2014/main" id="{50515DBC-9248-E032-492E-8DFC8340E5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27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2" name="Freeform 34" descr="5%">
            <a:extLst>
              <a:ext uri="{FF2B5EF4-FFF2-40B4-BE49-F238E27FC236}">
                <a16:creationId xmlns:a16="http://schemas.microsoft.com/office/drawing/2014/main" id="{5AF48217-88EF-3C4E-DB11-968B0CECD1F7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876800" y="1143000"/>
            <a:ext cx="1828800" cy="1676400"/>
          </a:xfrm>
          <a:custGeom>
            <a:avLst/>
            <a:gdLst>
              <a:gd name="T0" fmla="*/ 1324198 w 598"/>
              <a:gd name="T1" fmla="*/ 177410 h 652"/>
              <a:gd name="T2" fmla="*/ 758432 w 598"/>
              <a:gd name="T3" fmla="*/ 0 h 652"/>
              <a:gd name="T4" fmla="*/ 464845 w 598"/>
              <a:gd name="T5" fmla="*/ 87420 h 652"/>
              <a:gd name="T6" fmla="*/ 382274 w 598"/>
              <a:gd name="T7" fmla="*/ 246832 h 652"/>
              <a:gd name="T8" fmla="*/ 214074 w 598"/>
              <a:gd name="T9" fmla="*/ 442240 h 652"/>
              <a:gd name="T10" fmla="*/ 149852 w 598"/>
              <a:gd name="T11" fmla="*/ 457667 h 652"/>
              <a:gd name="T12" fmla="*/ 88688 w 598"/>
              <a:gd name="T13" fmla="*/ 565656 h 652"/>
              <a:gd name="T14" fmla="*/ 45873 w 598"/>
              <a:gd name="T15" fmla="*/ 671074 h 652"/>
              <a:gd name="T16" fmla="*/ 88688 w 598"/>
              <a:gd name="T17" fmla="*/ 987328 h 652"/>
              <a:gd name="T18" fmla="*/ 296645 w 598"/>
              <a:gd name="T19" fmla="*/ 1059320 h 652"/>
              <a:gd name="T20" fmla="*/ 235481 w 598"/>
              <a:gd name="T21" fmla="*/ 1252158 h 652"/>
              <a:gd name="T22" fmla="*/ 318052 w 598"/>
              <a:gd name="T23" fmla="*/ 1586409 h 652"/>
              <a:gd name="T24" fmla="*/ 507660 w 598"/>
              <a:gd name="T25" fmla="*/ 1658402 h 652"/>
              <a:gd name="T26" fmla="*/ 568824 w 598"/>
              <a:gd name="T27" fmla="*/ 1676400 h 652"/>
              <a:gd name="T28" fmla="*/ 737025 w 598"/>
              <a:gd name="T29" fmla="*/ 1552984 h 652"/>
              <a:gd name="T30" fmla="*/ 1073426 w 598"/>
              <a:gd name="T31" fmla="*/ 1676400 h 652"/>
              <a:gd name="T32" fmla="*/ 1367013 w 598"/>
              <a:gd name="T33" fmla="*/ 1516988 h 652"/>
              <a:gd name="T34" fmla="*/ 1596377 w 598"/>
              <a:gd name="T35" fmla="*/ 1393572 h 652"/>
              <a:gd name="T36" fmla="*/ 1743171 w 598"/>
              <a:gd name="T37" fmla="*/ 1146740 h 652"/>
              <a:gd name="T38" fmla="*/ 1639192 w 598"/>
              <a:gd name="T39" fmla="*/ 1005326 h 652"/>
              <a:gd name="T40" fmla="*/ 1721763 w 598"/>
              <a:gd name="T41" fmla="*/ 899908 h 652"/>
              <a:gd name="T42" fmla="*/ 1828800 w 598"/>
              <a:gd name="T43" fmla="*/ 740496 h 652"/>
              <a:gd name="T44" fmla="*/ 1785985 w 598"/>
              <a:gd name="T45" fmla="*/ 493664 h 652"/>
              <a:gd name="T46" fmla="*/ 1367013 w 598"/>
              <a:gd name="T47" fmla="*/ 246832 h 652"/>
              <a:gd name="T48" fmla="*/ 1324198 w 598"/>
              <a:gd name="T49" fmla="*/ 1774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3" name="Oval 35">
            <a:extLst>
              <a:ext uri="{FF2B5EF4-FFF2-40B4-BE49-F238E27FC236}">
                <a16:creationId xmlns:a16="http://schemas.microsoft.com/office/drawing/2014/main" id="{E31E9251-1DAE-6CD3-5CE0-11B62A6EC30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400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4" name="Oval 36">
            <a:extLst>
              <a:ext uri="{FF2B5EF4-FFF2-40B4-BE49-F238E27FC236}">
                <a16:creationId xmlns:a16="http://schemas.microsoft.com/office/drawing/2014/main" id="{EEBA2EF2-54A7-45C5-6538-EE40D036979E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040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5" name="Oval 37">
            <a:extLst>
              <a:ext uri="{FF2B5EF4-FFF2-40B4-BE49-F238E27FC236}">
                <a16:creationId xmlns:a16="http://schemas.microsoft.com/office/drawing/2014/main" id="{07F1C8C3-7C66-EA71-7F9A-40B97B72E4F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56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6" name="Oval 38">
            <a:extLst>
              <a:ext uri="{FF2B5EF4-FFF2-40B4-BE49-F238E27FC236}">
                <a16:creationId xmlns:a16="http://schemas.microsoft.com/office/drawing/2014/main" id="{31182DEE-9D0D-FA86-E558-CA53406E1C0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562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7" name="Line 39">
            <a:extLst>
              <a:ext uri="{FF2B5EF4-FFF2-40B4-BE49-F238E27FC236}">
                <a16:creationId xmlns:a16="http://schemas.microsoft.com/office/drawing/2014/main" id="{6D061B17-9B40-8078-DB3F-7734929D6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09800"/>
            <a:ext cx="2209800" cy="762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8" name="Line 40">
            <a:extLst>
              <a:ext uri="{FF2B5EF4-FFF2-40B4-BE49-F238E27FC236}">
                <a16:creationId xmlns:a16="http://schemas.microsoft.com/office/drawing/2014/main" id="{2910587D-8ED8-B376-9CC2-F2A884488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676400"/>
            <a:ext cx="1676400" cy="5334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9" name="Line 41">
            <a:extLst>
              <a:ext uri="{FF2B5EF4-FFF2-40B4-BE49-F238E27FC236}">
                <a16:creationId xmlns:a16="http://schemas.microsoft.com/office/drawing/2014/main" id="{648A159C-A7F6-1399-A0A8-9D998533A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295400"/>
            <a:ext cx="2209800" cy="9144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0" name="Line 42">
            <a:extLst>
              <a:ext uri="{FF2B5EF4-FFF2-40B4-BE49-F238E27FC236}">
                <a16:creationId xmlns:a16="http://schemas.microsoft.com/office/drawing/2014/main" id="{36B4F6E8-67E7-2DB3-C40C-CE22649DCD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676400"/>
            <a:ext cx="3048000" cy="5334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1" name="Line 43">
            <a:extLst>
              <a:ext uri="{FF2B5EF4-FFF2-40B4-BE49-F238E27FC236}">
                <a16:creationId xmlns:a16="http://schemas.microsoft.com/office/drawing/2014/main" id="{7160F5B0-1961-DF65-C601-FC4F43E13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828800"/>
            <a:ext cx="2057400" cy="4572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2" name="Line 44">
            <a:extLst>
              <a:ext uri="{FF2B5EF4-FFF2-40B4-BE49-F238E27FC236}">
                <a16:creationId xmlns:a16="http://schemas.microsoft.com/office/drawing/2014/main" id="{CC36191E-0F2B-71E7-1383-2AD96C2039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3" name="Line 45">
            <a:extLst>
              <a:ext uri="{FF2B5EF4-FFF2-40B4-BE49-F238E27FC236}">
                <a16:creationId xmlns:a16="http://schemas.microsoft.com/office/drawing/2014/main" id="{3D47E38A-58D9-1B81-647F-5AB9D9466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295400"/>
            <a:ext cx="2057400" cy="5334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4" name="Line 46">
            <a:extLst>
              <a:ext uri="{FF2B5EF4-FFF2-40B4-BE49-F238E27FC236}">
                <a16:creationId xmlns:a16="http://schemas.microsoft.com/office/drawing/2014/main" id="{87EA9109-3E78-2E60-6963-FA36B3ED0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676400"/>
            <a:ext cx="2895600" cy="1524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5" name="Line 47">
            <a:extLst>
              <a:ext uri="{FF2B5EF4-FFF2-40B4-BE49-F238E27FC236}">
                <a16:creationId xmlns:a16="http://schemas.microsoft.com/office/drawing/2014/main" id="{969DB944-2330-BD35-3149-73955DEB5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05000"/>
            <a:ext cx="3124200" cy="3810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6" name="Line 48">
            <a:extLst>
              <a:ext uri="{FF2B5EF4-FFF2-40B4-BE49-F238E27FC236}">
                <a16:creationId xmlns:a16="http://schemas.microsoft.com/office/drawing/2014/main" id="{EA103289-3AA7-A8B7-32A6-45E7F727CC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1676400"/>
            <a:ext cx="3962400" cy="2286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7" name="Line 49">
            <a:extLst>
              <a:ext uri="{FF2B5EF4-FFF2-40B4-BE49-F238E27FC236}">
                <a16:creationId xmlns:a16="http://schemas.microsoft.com/office/drawing/2014/main" id="{E1507AE1-C79D-85F1-E696-FCFFA46DED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1295400"/>
            <a:ext cx="3124200" cy="6096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8" name="Line 50">
            <a:extLst>
              <a:ext uri="{FF2B5EF4-FFF2-40B4-BE49-F238E27FC236}">
                <a16:creationId xmlns:a16="http://schemas.microsoft.com/office/drawing/2014/main" id="{666C63D1-44E1-A9E1-3A5D-26E57F3AB3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1676400"/>
            <a:ext cx="2590800" cy="2286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9" name="Line 51">
            <a:extLst>
              <a:ext uri="{FF2B5EF4-FFF2-40B4-BE49-F238E27FC236}">
                <a16:creationId xmlns:a16="http://schemas.microsoft.com/office/drawing/2014/main" id="{FE28003B-6428-CA66-B112-1910890E4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447800"/>
            <a:ext cx="2286000" cy="8382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0" name="Line 52">
            <a:extLst>
              <a:ext uri="{FF2B5EF4-FFF2-40B4-BE49-F238E27FC236}">
                <a16:creationId xmlns:a16="http://schemas.microsoft.com/office/drawing/2014/main" id="{84B52925-1EC0-6552-BB8A-701BAB748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447800"/>
            <a:ext cx="1752600" cy="2286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1" name="Line 53">
            <a:extLst>
              <a:ext uri="{FF2B5EF4-FFF2-40B4-BE49-F238E27FC236}">
                <a16:creationId xmlns:a16="http://schemas.microsoft.com/office/drawing/2014/main" id="{81428776-35C3-18E3-F010-B60E3BB07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295400"/>
            <a:ext cx="2286000" cy="1524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2" name="Line 54">
            <a:extLst>
              <a:ext uri="{FF2B5EF4-FFF2-40B4-BE49-F238E27FC236}">
                <a16:creationId xmlns:a16="http://schemas.microsoft.com/office/drawing/2014/main" id="{1386A94E-AE2B-C470-3598-8EBA47986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447800"/>
            <a:ext cx="3124200" cy="228600"/>
          </a:xfrm>
          <a:prstGeom prst="line">
            <a:avLst/>
          </a:prstGeom>
          <a:noFill/>
          <a:ln w="63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3" name="Text Box 55">
            <a:extLst>
              <a:ext uri="{FF2B5EF4-FFF2-40B4-BE49-F238E27FC236}">
                <a16:creationId xmlns:a16="http://schemas.microsoft.com/office/drawing/2014/main" id="{8BC663EA-0C97-3F55-6B83-6D5AB7551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Book Antiqua" panose="02040602050305030304" pitchFamily="18" charset="0"/>
              </a:rPr>
              <a:t>Proximity Matrix</a:t>
            </a:r>
          </a:p>
        </p:txBody>
      </p:sp>
      <p:sp>
        <p:nvSpPr>
          <p:cNvPr id="66594" name="Rectangle 56">
            <a:extLst>
              <a:ext uri="{FF2B5EF4-FFF2-40B4-BE49-F238E27FC236}">
                <a16:creationId xmlns:a16="http://schemas.microsoft.com/office/drawing/2014/main" id="{EE81608B-3144-5E83-4AB8-F1DC3FD31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9718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>
                <a:latin typeface="Book Antiqua" panose="02040602050305030304" pitchFamily="18" charset="0"/>
              </a:rPr>
              <a:t>MIN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>
                <a:latin typeface="Book Antiqua" panose="02040602050305030304" pitchFamily="18" charset="0"/>
              </a:rPr>
              <a:t>MAX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 i="1">
                <a:solidFill>
                  <a:srgbClr val="990000"/>
                </a:solidFill>
                <a:latin typeface="Book Antiqua" panose="02040602050305030304" pitchFamily="18" charset="0"/>
              </a:rPr>
              <a:t>Group Average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>
                <a:latin typeface="Book Antiqua" panose="02040602050305030304" pitchFamily="18" charset="0"/>
              </a:rPr>
              <a:t>Distance Between Centroids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>
                <a:latin typeface="Book Antiqua" panose="02040602050305030304" pitchFamily="18" charset="0"/>
              </a:rPr>
              <a:t>Other methods driven by an objective function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FontTx/>
              <a:buChar char="–"/>
            </a:pPr>
            <a:r>
              <a:rPr lang="en-US" altLang="en-US" sz="1600">
                <a:latin typeface="Book Antiqua" panose="02040602050305030304" pitchFamily="18" charset="0"/>
              </a:rPr>
              <a:t>Ward’s Method uses squared error</a:t>
            </a:r>
            <a:endParaRPr lang="en-US" altLang="en-US" sz="18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100DC-EDB7-4A9A-1186-0058F598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38164-6035-3D8A-D9F2-9B528605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FB5EC56-2705-41CA-BECB-E24DA6B52899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251A5AE8-D155-F9CA-0C9E-0521F487A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Cluster Similarity: MIN or Single Link 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493D96A2-506B-48EF-A536-10897EEE3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Similarity of two clusters is based on the two closest points in the different clusters.</a:t>
            </a:r>
          </a:p>
          <a:p>
            <a:pPr lvl="1"/>
            <a:r>
              <a:rPr lang="en-US" altLang="en-US"/>
              <a:t>Determined by one pair of points, i.e., by one link in the proximity graph.</a:t>
            </a:r>
          </a:p>
          <a:p>
            <a:r>
              <a:rPr lang="en-US" altLang="en-US"/>
              <a:t>Can handle non-elliptical shapes.</a:t>
            </a:r>
          </a:p>
          <a:p>
            <a:r>
              <a:rPr lang="en-US" altLang="en-US"/>
              <a:t>Sensitive to noise and outliers.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498B4C22-0BC8-ED10-069E-BAB537FC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08A9F09E-21BC-E2B5-D21E-EF0A5F0B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AB20CF5-6F4A-480E-9D52-20CECC9344AD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96EB9B0B-C87A-1D44-9B22-6DB454CD5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Hierarchical Clustering: MIN</a:t>
            </a:r>
          </a:p>
        </p:txBody>
      </p:sp>
      <p:sp>
        <p:nvSpPr>
          <p:cNvPr id="68613" name="Text Box 3">
            <a:extLst>
              <a:ext uri="{FF2B5EF4-FFF2-40B4-BE49-F238E27FC236}">
                <a16:creationId xmlns:a16="http://schemas.microsoft.com/office/drawing/2014/main" id="{B756F1DB-9B1C-3BCE-104E-CD952AC84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15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Nested Clusters</a:t>
            </a:r>
          </a:p>
        </p:txBody>
      </p:sp>
      <p:sp>
        <p:nvSpPr>
          <p:cNvPr id="68614" name="Text Box 4">
            <a:extLst>
              <a:ext uri="{FF2B5EF4-FFF2-40B4-BE49-F238E27FC236}">
                <a16:creationId xmlns:a16="http://schemas.microsoft.com/office/drawing/2014/main" id="{8F52331A-EC7D-49A4-B541-ECE0EDDDF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Dendrogram</a:t>
            </a:r>
          </a:p>
        </p:txBody>
      </p:sp>
      <p:grpSp>
        <p:nvGrpSpPr>
          <p:cNvPr id="68615" name="Group 5">
            <a:extLst>
              <a:ext uri="{FF2B5EF4-FFF2-40B4-BE49-F238E27FC236}">
                <a16:creationId xmlns:a16="http://schemas.microsoft.com/office/drawing/2014/main" id="{DFD15151-5A38-31C3-FAC1-69ECD92F11ED}"/>
              </a:ext>
            </a:extLst>
          </p:cNvPr>
          <p:cNvGrpSpPr>
            <a:grpSpLocks/>
          </p:cNvGrpSpPr>
          <p:nvPr/>
        </p:nvGrpSpPr>
        <p:grpSpPr bwMode="auto">
          <a:xfrm>
            <a:off x="2271713" y="1773238"/>
            <a:ext cx="3055938" cy="2747962"/>
            <a:chOff x="471" y="1117"/>
            <a:chExt cx="1925" cy="1731"/>
          </a:xfrm>
        </p:grpSpPr>
        <p:sp>
          <p:nvSpPr>
            <p:cNvPr id="68632" name="Freeform 6">
              <a:extLst>
                <a:ext uri="{FF2B5EF4-FFF2-40B4-BE49-F238E27FC236}">
                  <a16:creationId xmlns:a16="http://schemas.microsoft.com/office/drawing/2014/main" id="{BA728DA4-E380-2D8A-5FF4-B49826728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Freeform 7">
              <a:extLst>
                <a:ext uri="{FF2B5EF4-FFF2-40B4-BE49-F238E27FC236}">
                  <a16:creationId xmlns:a16="http://schemas.microsoft.com/office/drawing/2014/main" id="{D07AADBE-FCB9-AAE6-8E6A-7F2CDFA74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Freeform 8">
              <a:extLst>
                <a:ext uri="{FF2B5EF4-FFF2-40B4-BE49-F238E27FC236}">
                  <a16:creationId xmlns:a16="http://schemas.microsoft.com/office/drawing/2014/main" id="{ADEC0E3D-1B5B-1B22-B7A6-9685EEEB0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5" name="Freeform 9">
              <a:extLst>
                <a:ext uri="{FF2B5EF4-FFF2-40B4-BE49-F238E27FC236}">
                  <a16:creationId xmlns:a16="http://schemas.microsoft.com/office/drawing/2014/main" id="{D8632636-E253-F772-97B7-3198D0443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Freeform 10">
              <a:extLst>
                <a:ext uri="{FF2B5EF4-FFF2-40B4-BE49-F238E27FC236}">
                  <a16:creationId xmlns:a16="http://schemas.microsoft.com/office/drawing/2014/main" id="{055F3156-A578-C80A-5606-C1CFFB52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7" name="Freeform 11">
              <a:extLst>
                <a:ext uri="{FF2B5EF4-FFF2-40B4-BE49-F238E27FC236}">
                  <a16:creationId xmlns:a16="http://schemas.microsoft.com/office/drawing/2014/main" id="{F7F0B75A-4F62-F1F7-A455-48586E83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8" name="Rectangle 12">
              <a:extLst>
                <a:ext uri="{FF2B5EF4-FFF2-40B4-BE49-F238E27FC236}">
                  <a16:creationId xmlns:a16="http://schemas.microsoft.com/office/drawing/2014/main" id="{35F909B0-E7AB-6F4F-049F-3D1B45B36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11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68639" name="Rectangle 13">
              <a:extLst>
                <a:ext uri="{FF2B5EF4-FFF2-40B4-BE49-F238E27FC236}">
                  <a16:creationId xmlns:a16="http://schemas.microsoft.com/office/drawing/2014/main" id="{5372ED08-C3F5-C319-2277-A3824AD3C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76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68640" name="Rectangle 14">
              <a:extLst>
                <a:ext uri="{FF2B5EF4-FFF2-40B4-BE49-F238E27FC236}">
                  <a16:creationId xmlns:a16="http://schemas.microsoft.com/office/drawing/2014/main" id="{E888F277-1CB5-E42B-F177-99D924E21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06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68641" name="Rectangle 15">
              <a:extLst>
                <a:ext uri="{FF2B5EF4-FFF2-40B4-BE49-F238E27FC236}">
                  <a16:creationId xmlns:a16="http://schemas.microsoft.com/office/drawing/2014/main" id="{8659FE3F-40EE-BAF5-4C91-1AC481D68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63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68642" name="Rectangle 16">
              <a:extLst>
                <a:ext uri="{FF2B5EF4-FFF2-40B4-BE49-F238E27FC236}">
                  <a16:creationId xmlns:a16="http://schemas.microsoft.com/office/drawing/2014/main" id="{B165F569-2FF1-6B96-D68F-2CCE649A4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626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68643" name="Rectangle 17">
              <a:extLst>
                <a:ext uri="{FF2B5EF4-FFF2-40B4-BE49-F238E27FC236}">
                  <a16:creationId xmlns:a16="http://schemas.microsoft.com/office/drawing/2014/main" id="{C51207E5-EB50-EA48-A178-2A2A61A29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212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ook Antiqua" panose="02040602050305030304" pitchFamily="18" charset="0"/>
                </a:rPr>
                <a:t>6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1522" name="Group 18">
            <a:extLst>
              <a:ext uri="{FF2B5EF4-FFF2-40B4-BE49-F238E27FC236}">
                <a16:creationId xmlns:a16="http://schemas.microsoft.com/office/drawing/2014/main" id="{F5143E46-ACE2-637F-C655-F05B12D3B759}"/>
              </a:ext>
            </a:extLst>
          </p:cNvPr>
          <p:cNvGrpSpPr>
            <a:grpSpLocks/>
          </p:cNvGrpSpPr>
          <p:nvPr/>
        </p:nvGrpSpPr>
        <p:grpSpPr bwMode="auto">
          <a:xfrm>
            <a:off x="4019550" y="2863850"/>
            <a:ext cx="1423988" cy="914400"/>
            <a:chOff x="1572" y="1804"/>
            <a:chExt cx="897" cy="576"/>
          </a:xfrm>
        </p:grpSpPr>
        <p:sp>
          <p:nvSpPr>
            <p:cNvPr id="68630" name="Freeform 19">
              <a:extLst>
                <a:ext uri="{FF2B5EF4-FFF2-40B4-BE49-F238E27FC236}">
                  <a16:creationId xmlns:a16="http://schemas.microsoft.com/office/drawing/2014/main" id="{28278B8B-44C6-6B21-4860-B489F7C15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Rectangle 20">
              <a:extLst>
                <a:ext uri="{FF2B5EF4-FFF2-40B4-BE49-F238E27FC236}">
                  <a16:creationId xmlns:a16="http://schemas.microsoft.com/office/drawing/2014/main" id="{02197B0D-7E32-43F7-32ED-19898F8EF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80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1525" name="Group 21">
            <a:extLst>
              <a:ext uri="{FF2B5EF4-FFF2-40B4-BE49-F238E27FC236}">
                <a16:creationId xmlns:a16="http://schemas.microsoft.com/office/drawing/2014/main" id="{342B161F-EF07-0A3A-D669-F80710F46B92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489200"/>
            <a:ext cx="1735138" cy="1106488"/>
            <a:chOff x="332" y="1568"/>
            <a:chExt cx="1093" cy="697"/>
          </a:xfrm>
        </p:grpSpPr>
        <p:sp>
          <p:nvSpPr>
            <p:cNvPr id="68628" name="Freeform 22">
              <a:extLst>
                <a:ext uri="{FF2B5EF4-FFF2-40B4-BE49-F238E27FC236}">
                  <a16:creationId xmlns:a16="http://schemas.microsoft.com/office/drawing/2014/main" id="{C0685840-0835-2429-6BFE-A416DF244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Rectangle 23">
              <a:extLst>
                <a:ext uri="{FF2B5EF4-FFF2-40B4-BE49-F238E27FC236}">
                  <a16:creationId xmlns:a16="http://schemas.microsoft.com/office/drawing/2014/main" id="{6D69F1EE-7A76-63D5-5E0A-6FEABFBC4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205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1528" name="Group 24">
            <a:extLst>
              <a:ext uri="{FF2B5EF4-FFF2-40B4-BE49-F238E27FC236}">
                <a16:creationId xmlns:a16="http://schemas.microsoft.com/office/drawing/2014/main" id="{331C8853-97F3-76AB-19DE-2EF1C8A2B3F0}"/>
              </a:ext>
            </a:extLst>
          </p:cNvPr>
          <p:cNvGrpSpPr>
            <a:grpSpLocks/>
          </p:cNvGrpSpPr>
          <p:nvPr/>
        </p:nvGrpSpPr>
        <p:grpSpPr bwMode="auto">
          <a:xfrm>
            <a:off x="1968501" y="2071689"/>
            <a:ext cx="3675063" cy="2097087"/>
            <a:chOff x="280" y="1305"/>
            <a:chExt cx="2315" cy="1321"/>
          </a:xfrm>
        </p:grpSpPr>
        <p:sp>
          <p:nvSpPr>
            <p:cNvPr id="68626" name="Freeform 25">
              <a:extLst>
                <a:ext uri="{FF2B5EF4-FFF2-40B4-BE49-F238E27FC236}">
                  <a16:creationId xmlns:a16="http://schemas.microsoft.com/office/drawing/2014/main" id="{71206643-E9F7-54E0-BA08-FCB7F2952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Rectangle 26">
              <a:extLst>
                <a:ext uri="{FF2B5EF4-FFF2-40B4-BE49-F238E27FC236}">
                  <a16:creationId xmlns:a16="http://schemas.microsoft.com/office/drawing/2014/main" id="{4A66805E-60EA-D9BE-D240-A2235CF84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30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1531" name="Group 27">
            <a:extLst>
              <a:ext uri="{FF2B5EF4-FFF2-40B4-BE49-F238E27FC236}">
                <a16:creationId xmlns:a16="http://schemas.microsoft.com/office/drawing/2014/main" id="{56758D32-4848-DEA3-2DD4-D2CEE9668743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1951039"/>
            <a:ext cx="3795712" cy="2871787"/>
            <a:chOff x="241" y="1229"/>
            <a:chExt cx="2391" cy="1809"/>
          </a:xfrm>
        </p:grpSpPr>
        <p:sp>
          <p:nvSpPr>
            <p:cNvPr id="68624" name="Freeform 28">
              <a:extLst>
                <a:ext uri="{FF2B5EF4-FFF2-40B4-BE49-F238E27FC236}">
                  <a16:creationId xmlns:a16="http://schemas.microsoft.com/office/drawing/2014/main" id="{C4931640-F883-5BDA-FE67-AEA5CFBBF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Rectangle 29">
              <a:extLst>
                <a:ext uri="{FF2B5EF4-FFF2-40B4-BE49-F238E27FC236}">
                  <a16:creationId xmlns:a16="http://schemas.microsoft.com/office/drawing/2014/main" id="{62EA4585-CBBB-F76C-BB6B-5CC6258C0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82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1534" name="Group 30">
            <a:extLst>
              <a:ext uri="{FF2B5EF4-FFF2-40B4-BE49-F238E27FC236}">
                <a16:creationId xmlns:a16="http://schemas.microsoft.com/office/drawing/2014/main" id="{67D3AE16-588C-26B8-C560-250239E0BCCD}"/>
              </a:ext>
            </a:extLst>
          </p:cNvPr>
          <p:cNvGrpSpPr>
            <a:grpSpLocks/>
          </p:cNvGrpSpPr>
          <p:nvPr/>
        </p:nvGrpSpPr>
        <p:grpSpPr bwMode="auto">
          <a:xfrm>
            <a:off x="1831976" y="1547813"/>
            <a:ext cx="4003675" cy="3530600"/>
            <a:chOff x="194" y="975"/>
            <a:chExt cx="2522" cy="2224"/>
          </a:xfrm>
        </p:grpSpPr>
        <p:sp>
          <p:nvSpPr>
            <p:cNvPr id="68622" name="Rectangle 31">
              <a:extLst>
                <a:ext uri="{FF2B5EF4-FFF2-40B4-BE49-F238E27FC236}">
                  <a16:creationId xmlns:a16="http://schemas.microsoft.com/office/drawing/2014/main" id="{65318B47-74F3-E4BB-3712-0B1AC4280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97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68623" name="Freeform 32">
              <a:extLst>
                <a:ext uri="{FF2B5EF4-FFF2-40B4-BE49-F238E27FC236}">
                  <a16:creationId xmlns:a16="http://schemas.microsoft.com/office/drawing/2014/main" id="{3A878963-7A9E-56AB-24F8-AF123487B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8621" name="Picture 33">
            <a:extLst>
              <a:ext uri="{FF2B5EF4-FFF2-40B4-BE49-F238E27FC236}">
                <a16:creationId xmlns:a16="http://schemas.microsoft.com/office/drawing/2014/main" id="{F643A246-63E5-3EC5-8144-957DF7472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99D7E41-BFE3-AE0E-63B8-EC9CB5FD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AC43C7C-997E-EC9B-9D0B-612544CC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D1CC8EF-B87F-4A7A-89DD-4D33D1A1D5A4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0A8AA37A-6779-1A57-BA16-B0247206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Strength of MIN</a:t>
            </a:r>
          </a:p>
        </p:txBody>
      </p:sp>
      <p:sp>
        <p:nvSpPr>
          <p:cNvPr id="69637" name="Text Box 3">
            <a:extLst>
              <a:ext uri="{FF2B5EF4-FFF2-40B4-BE49-F238E27FC236}">
                <a16:creationId xmlns:a16="http://schemas.microsoft.com/office/drawing/2014/main" id="{D50E47E6-CC69-CF47-D55B-008ED3C44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19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Original Points</a:t>
            </a:r>
          </a:p>
        </p:txBody>
      </p:sp>
      <p:sp>
        <p:nvSpPr>
          <p:cNvPr id="69638" name="Text Box 4">
            <a:extLst>
              <a:ext uri="{FF2B5EF4-FFF2-40B4-BE49-F238E27FC236}">
                <a16:creationId xmlns:a16="http://schemas.microsoft.com/office/drawing/2014/main" id="{C226EB25-9CB3-0339-5073-330A25A3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119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Two Clusters</a:t>
            </a:r>
          </a:p>
        </p:txBody>
      </p:sp>
      <p:pic>
        <p:nvPicPr>
          <p:cNvPr id="69639" name="Picture 5">
            <a:extLst>
              <a:ext uri="{FF2B5EF4-FFF2-40B4-BE49-F238E27FC236}">
                <a16:creationId xmlns:a16="http://schemas.microsoft.com/office/drawing/2014/main" id="{C697E5D8-74B7-6E48-61C8-E269CFA1E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4" y="14478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40" name="Picture 6">
            <a:extLst>
              <a:ext uri="{FF2B5EF4-FFF2-40B4-BE49-F238E27FC236}">
                <a16:creationId xmlns:a16="http://schemas.microsoft.com/office/drawing/2014/main" id="{0A53A7C0-5D22-6900-DAB7-696F372A2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C9905DC-EDF3-B0A3-6D32-B887C296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C7AC912-0C74-331F-54DB-A97351F9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3196CCB-A0AE-4359-9CC0-360258570DB3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7178B723-A2A0-0B2B-0549-C4DA65FD1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MIN</a:t>
            </a:r>
          </a:p>
        </p:txBody>
      </p:sp>
      <p:sp>
        <p:nvSpPr>
          <p:cNvPr id="70661" name="Text Box 3">
            <a:extLst>
              <a:ext uri="{FF2B5EF4-FFF2-40B4-BE49-F238E27FC236}">
                <a16:creationId xmlns:a16="http://schemas.microsoft.com/office/drawing/2014/main" id="{28B3EF6A-55EC-32FF-E592-302E12C99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19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Original Points</a:t>
            </a:r>
          </a:p>
        </p:txBody>
      </p:sp>
      <p:sp>
        <p:nvSpPr>
          <p:cNvPr id="70662" name="Text Box 4">
            <a:extLst>
              <a:ext uri="{FF2B5EF4-FFF2-40B4-BE49-F238E27FC236}">
                <a16:creationId xmlns:a16="http://schemas.microsoft.com/office/drawing/2014/main" id="{E60A5A4A-3675-237F-58BD-204ACA7E9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119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Two Clusters</a:t>
            </a:r>
          </a:p>
        </p:txBody>
      </p:sp>
      <p:pic>
        <p:nvPicPr>
          <p:cNvPr id="70663" name="Picture 5">
            <a:extLst>
              <a:ext uri="{FF2B5EF4-FFF2-40B4-BE49-F238E27FC236}">
                <a16:creationId xmlns:a16="http://schemas.microsoft.com/office/drawing/2014/main" id="{5E069FDB-1045-9F07-F411-9C9B9E3E9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4" y="15240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4" name="Picture 6">
            <a:extLst>
              <a:ext uri="{FF2B5EF4-FFF2-40B4-BE49-F238E27FC236}">
                <a16:creationId xmlns:a16="http://schemas.microsoft.com/office/drawing/2014/main" id="{FB39198D-F1EC-27B9-E6D6-AD700C73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4" y="15240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9592C-862E-5FB7-DEF6-C790E6A6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FC911-DD5A-3D1F-79AF-43C96D9A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ABA75DD-1629-414D-8FAD-E816A54F5C2D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24193F95-23BC-B3D6-4BBE-3AD595E1F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Cluster Similarity: MAX or Complete Linkage</a:t>
            </a: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EF462F8A-A3A4-A7E7-33BF-6F425342C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Similarity of two clusters is based on the two  most distant points in the different clusters.</a:t>
            </a:r>
          </a:p>
          <a:p>
            <a:pPr lvl="1"/>
            <a:r>
              <a:rPr lang="en-US" altLang="en-US"/>
              <a:t>Determined by all pairs of points in the two clusters.</a:t>
            </a:r>
          </a:p>
          <a:p>
            <a:r>
              <a:rPr lang="en-US" altLang="en-US"/>
              <a:t>Tends to break large clusters.</a:t>
            </a:r>
          </a:p>
          <a:p>
            <a:r>
              <a:rPr lang="en-US" altLang="en-US"/>
              <a:t>Less susceptible to noise and outliers.</a:t>
            </a:r>
          </a:p>
          <a:p>
            <a:r>
              <a:rPr lang="en-US" altLang="en-US"/>
              <a:t>Biased towards globular clusters.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55940713-4090-133C-09DD-95FAF15C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2903B7EB-3C39-BB70-CE4A-190C6B7E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9739A2F-5C9A-4E6D-8071-D16D43517F46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776BA007-5C20-DE7B-A2F1-7C572A190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Hierarchical Clustering: MAX</a:t>
            </a:r>
          </a:p>
        </p:txBody>
      </p:sp>
      <p:sp>
        <p:nvSpPr>
          <p:cNvPr id="72709" name="Text Box 3">
            <a:extLst>
              <a:ext uri="{FF2B5EF4-FFF2-40B4-BE49-F238E27FC236}">
                <a16:creationId xmlns:a16="http://schemas.microsoft.com/office/drawing/2014/main" id="{AC701F80-92A3-D822-D3D8-936774F5F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15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Nested Clusters</a:t>
            </a:r>
          </a:p>
        </p:txBody>
      </p:sp>
      <p:sp>
        <p:nvSpPr>
          <p:cNvPr id="72710" name="Text Box 4">
            <a:extLst>
              <a:ext uri="{FF2B5EF4-FFF2-40B4-BE49-F238E27FC236}">
                <a16:creationId xmlns:a16="http://schemas.microsoft.com/office/drawing/2014/main" id="{F4AFED80-B672-E3BE-E2F1-61344C5F7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Dendrogram</a:t>
            </a:r>
          </a:p>
        </p:txBody>
      </p:sp>
      <p:pic>
        <p:nvPicPr>
          <p:cNvPr id="72711" name="Picture 5">
            <a:extLst>
              <a:ext uri="{FF2B5EF4-FFF2-40B4-BE49-F238E27FC236}">
                <a16:creationId xmlns:a16="http://schemas.microsoft.com/office/drawing/2014/main" id="{07855DE1-7E4C-5A97-C960-5FCFEBAE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908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712" name="Group 6">
            <a:extLst>
              <a:ext uri="{FF2B5EF4-FFF2-40B4-BE49-F238E27FC236}">
                <a16:creationId xmlns:a16="http://schemas.microsoft.com/office/drawing/2014/main" id="{815059A7-76ED-4004-1ED6-1AF60A9DF7D9}"/>
              </a:ext>
            </a:extLst>
          </p:cNvPr>
          <p:cNvGrpSpPr>
            <a:grpSpLocks/>
          </p:cNvGrpSpPr>
          <p:nvPr/>
        </p:nvGrpSpPr>
        <p:grpSpPr bwMode="auto">
          <a:xfrm>
            <a:off x="2132014" y="2281239"/>
            <a:ext cx="2998787" cy="2687637"/>
            <a:chOff x="383" y="1437"/>
            <a:chExt cx="1889" cy="1693"/>
          </a:xfrm>
        </p:grpSpPr>
        <p:sp>
          <p:nvSpPr>
            <p:cNvPr id="72728" name="Freeform 7">
              <a:extLst>
                <a:ext uri="{FF2B5EF4-FFF2-40B4-BE49-F238E27FC236}">
                  <a16:creationId xmlns:a16="http://schemas.microsoft.com/office/drawing/2014/main" id="{F322443F-669B-44CE-5ED8-A04797F59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9" name="Freeform 8">
              <a:extLst>
                <a:ext uri="{FF2B5EF4-FFF2-40B4-BE49-F238E27FC236}">
                  <a16:creationId xmlns:a16="http://schemas.microsoft.com/office/drawing/2014/main" id="{071ACEA7-5117-DB84-C98F-8EEBA1722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Freeform 9">
              <a:extLst>
                <a:ext uri="{FF2B5EF4-FFF2-40B4-BE49-F238E27FC236}">
                  <a16:creationId xmlns:a16="http://schemas.microsoft.com/office/drawing/2014/main" id="{3DF9617E-CEE8-29C3-5AAA-B85E63052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1" name="Freeform 10">
              <a:extLst>
                <a:ext uri="{FF2B5EF4-FFF2-40B4-BE49-F238E27FC236}">
                  <a16:creationId xmlns:a16="http://schemas.microsoft.com/office/drawing/2014/main" id="{EB604A28-CD68-C971-9E37-BB17848C5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2" name="Freeform 11">
              <a:extLst>
                <a:ext uri="{FF2B5EF4-FFF2-40B4-BE49-F238E27FC236}">
                  <a16:creationId xmlns:a16="http://schemas.microsoft.com/office/drawing/2014/main" id="{39B1E55C-95C3-2D9C-7D99-92EDFBE2D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3" name="Freeform 12">
              <a:extLst>
                <a:ext uri="{FF2B5EF4-FFF2-40B4-BE49-F238E27FC236}">
                  <a16:creationId xmlns:a16="http://schemas.microsoft.com/office/drawing/2014/main" id="{891DCAA5-7C8E-E639-9FF9-5F6142940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4" name="Rectangle 13">
              <a:extLst>
                <a:ext uri="{FF2B5EF4-FFF2-40B4-BE49-F238E27FC236}">
                  <a16:creationId xmlns:a16="http://schemas.microsoft.com/office/drawing/2014/main" id="{1E905AC6-EDE5-AFDE-6522-B606E107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2735" name="Rectangle 14">
              <a:extLst>
                <a:ext uri="{FF2B5EF4-FFF2-40B4-BE49-F238E27FC236}">
                  <a16:creationId xmlns:a16="http://schemas.microsoft.com/office/drawing/2014/main" id="{1CDA3598-395B-7308-D9F6-5BAB4F121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2736" name="Rectangle 15">
              <a:extLst>
                <a:ext uri="{FF2B5EF4-FFF2-40B4-BE49-F238E27FC236}">
                  <a16:creationId xmlns:a16="http://schemas.microsoft.com/office/drawing/2014/main" id="{F74935BE-2D57-A02F-E800-53D0F77E1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2737" name="Rectangle 16">
              <a:extLst>
                <a:ext uri="{FF2B5EF4-FFF2-40B4-BE49-F238E27FC236}">
                  <a16:creationId xmlns:a16="http://schemas.microsoft.com/office/drawing/2014/main" id="{FBD7F61D-4FF8-956D-311B-24ABF501D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2738" name="Rectangle 17">
              <a:extLst>
                <a:ext uri="{FF2B5EF4-FFF2-40B4-BE49-F238E27FC236}">
                  <a16:creationId xmlns:a16="http://schemas.microsoft.com/office/drawing/2014/main" id="{E35C36D2-393F-6EB6-F566-B0D385CB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2739" name="Rectangle 18">
              <a:extLst>
                <a:ext uri="{FF2B5EF4-FFF2-40B4-BE49-F238E27FC236}">
                  <a16:creationId xmlns:a16="http://schemas.microsoft.com/office/drawing/2014/main" id="{62F8D158-3DF1-4C99-1245-0568CC708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Book Antiqua" panose="02040602050305030304" pitchFamily="18" charset="0"/>
                </a:rPr>
                <a:t>6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5619" name="Group 19">
            <a:extLst>
              <a:ext uri="{FF2B5EF4-FFF2-40B4-BE49-F238E27FC236}">
                <a16:creationId xmlns:a16="http://schemas.microsoft.com/office/drawing/2014/main" id="{C16FE5EA-2E45-0706-76B0-F6C42132359B}"/>
              </a:ext>
            </a:extLst>
          </p:cNvPr>
          <p:cNvGrpSpPr>
            <a:grpSpLocks/>
          </p:cNvGrpSpPr>
          <p:nvPr/>
        </p:nvGrpSpPr>
        <p:grpSpPr bwMode="auto">
          <a:xfrm>
            <a:off x="3849688" y="3665539"/>
            <a:ext cx="1401762" cy="890587"/>
            <a:chOff x="1465" y="2309"/>
            <a:chExt cx="883" cy="561"/>
          </a:xfrm>
        </p:grpSpPr>
        <p:sp>
          <p:nvSpPr>
            <p:cNvPr id="72726" name="Freeform 20">
              <a:extLst>
                <a:ext uri="{FF2B5EF4-FFF2-40B4-BE49-F238E27FC236}">
                  <a16:creationId xmlns:a16="http://schemas.microsoft.com/office/drawing/2014/main" id="{1306D76D-E58A-8570-5CAD-E373284C4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Rectangle 21">
              <a:extLst>
                <a:ext uri="{FF2B5EF4-FFF2-40B4-BE49-F238E27FC236}">
                  <a16:creationId xmlns:a16="http://schemas.microsoft.com/office/drawing/2014/main" id="{0E9DEDEE-BACC-6F34-7C33-758ED33C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266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5622" name="Group 22">
            <a:extLst>
              <a:ext uri="{FF2B5EF4-FFF2-40B4-BE49-F238E27FC236}">
                <a16:creationId xmlns:a16="http://schemas.microsoft.com/office/drawing/2014/main" id="{203CFAA2-7DA3-23A0-5D5D-0487536F3137}"/>
              </a:ext>
            </a:extLst>
          </p:cNvPr>
          <p:cNvGrpSpPr>
            <a:grpSpLocks/>
          </p:cNvGrpSpPr>
          <p:nvPr/>
        </p:nvGrpSpPr>
        <p:grpSpPr bwMode="auto">
          <a:xfrm>
            <a:off x="2044701" y="2706688"/>
            <a:ext cx="1579563" cy="889000"/>
            <a:chOff x="328" y="1705"/>
            <a:chExt cx="995" cy="560"/>
          </a:xfrm>
        </p:grpSpPr>
        <p:sp>
          <p:nvSpPr>
            <p:cNvPr id="72724" name="Freeform 23">
              <a:extLst>
                <a:ext uri="{FF2B5EF4-FFF2-40B4-BE49-F238E27FC236}">
                  <a16:creationId xmlns:a16="http://schemas.microsoft.com/office/drawing/2014/main" id="{7C4435E0-BCB1-63E9-7ACF-9FCAE16E0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5" name="Rectangle 24">
              <a:extLst>
                <a:ext uri="{FF2B5EF4-FFF2-40B4-BE49-F238E27FC236}">
                  <a16:creationId xmlns:a16="http://schemas.microsoft.com/office/drawing/2014/main" id="{00A02207-DBF2-AFB4-AC54-40BB3B07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170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5625" name="Group 25">
            <a:extLst>
              <a:ext uri="{FF2B5EF4-FFF2-40B4-BE49-F238E27FC236}">
                <a16:creationId xmlns:a16="http://schemas.microsoft.com/office/drawing/2014/main" id="{BE86FCE8-B622-07DD-A16C-83B0D5BBD2BF}"/>
              </a:ext>
            </a:extLst>
          </p:cNvPr>
          <p:cNvGrpSpPr>
            <a:grpSpLocks/>
          </p:cNvGrpSpPr>
          <p:nvPr/>
        </p:nvGrpSpPr>
        <p:grpSpPr bwMode="auto">
          <a:xfrm>
            <a:off x="1700213" y="2039939"/>
            <a:ext cx="3935412" cy="3487737"/>
            <a:chOff x="111" y="1285"/>
            <a:chExt cx="2479" cy="2197"/>
          </a:xfrm>
        </p:grpSpPr>
        <p:sp>
          <p:nvSpPr>
            <p:cNvPr id="72722" name="Rectangle 26">
              <a:extLst>
                <a:ext uri="{FF2B5EF4-FFF2-40B4-BE49-F238E27FC236}">
                  <a16:creationId xmlns:a16="http://schemas.microsoft.com/office/drawing/2014/main" id="{E0F51FB1-42EC-6D5B-9905-6909B514D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170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2723" name="Freeform 27">
              <a:extLst>
                <a:ext uri="{FF2B5EF4-FFF2-40B4-BE49-F238E27FC236}">
                  <a16:creationId xmlns:a16="http://schemas.microsoft.com/office/drawing/2014/main" id="{EC85FFEC-6494-C946-1766-49D19421D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8" name="Group 28">
            <a:extLst>
              <a:ext uri="{FF2B5EF4-FFF2-40B4-BE49-F238E27FC236}">
                <a16:creationId xmlns:a16="http://schemas.microsoft.com/office/drawing/2014/main" id="{73C9F74E-ECCA-1546-49C6-CE58A38C4738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3440114"/>
            <a:ext cx="2160588" cy="1652587"/>
            <a:chOff x="1070" y="2167"/>
            <a:chExt cx="1361" cy="1041"/>
          </a:xfrm>
        </p:grpSpPr>
        <p:sp>
          <p:nvSpPr>
            <p:cNvPr id="72720" name="Rectangle 29">
              <a:extLst>
                <a:ext uri="{FF2B5EF4-FFF2-40B4-BE49-F238E27FC236}">
                  <a16:creationId xmlns:a16="http://schemas.microsoft.com/office/drawing/2014/main" id="{11DEB18F-81FF-8E89-F4CA-9A40A908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256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2721" name="Freeform 30">
              <a:extLst>
                <a:ext uri="{FF2B5EF4-FFF2-40B4-BE49-F238E27FC236}">
                  <a16:creationId xmlns:a16="http://schemas.microsoft.com/office/drawing/2014/main" id="{F1732511-4E2C-47C8-3249-5A6D4F3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31" name="Group 31">
            <a:extLst>
              <a:ext uri="{FF2B5EF4-FFF2-40B4-BE49-F238E27FC236}">
                <a16:creationId xmlns:a16="http://schemas.microsoft.com/office/drawing/2014/main" id="{826591D9-34AD-60AF-05E9-4EEFFA6B07FA}"/>
              </a:ext>
            </a:extLst>
          </p:cNvPr>
          <p:cNvGrpSpPr>
            <a:grpSpLocks/>
          </p:cNvGrpSpPr>
          <p:nvPr/>
        </p:nvGrpSpPr>
        <p:grpSpPr bwMode="auto">
          <a:xfrm>
            <a:off x="1955801" y="2178051"/>
            <a:ext cx="2906713" cy="1520825"/>
            <a:chOff x="272" y="1372"/>
            <a:chExt cx="1831" cy="958"/>
          </a:xfrm>
        </p:grpSpPr>
        <p:sp>
          <p:nvSpPr>
            <p:cNvPr id="72718" name="Rectangle 32">
              <a:extLst>
                <a:ext uri="{FF2B5EF4-FFF2-40B4-BE49-F238E27FC236}">
                  <a16:creationId xmlns:a16="http://schemas.microsoft.com/office/drawing/2014/main" id="{C49B1216-456C-FDAA-D2F1-DDED9C575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138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2719" name="Freeform 33">
              <a:extLst>
                <a:ext uri="{FF2B5EF4-FFF2-40B4-BE49-F238E27FC236}">
                  <a16:creationId xmlns:a16="http://schemas.microsoft.com/office/drawing/2014/main" id="{D109BE11-E6B0-C5A8-ECF9-BD135442E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787F2FB-9010-18E8-12B9-FCB2E77A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58A183A-1CDE-ABDC-5384-7D35B3F1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4FBD08C-ECE9-4A61-B145-1C8210EB103C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EAA3D1D3-5B0F-0040-A3D6-7AE026248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Strength of MAX</a:t>
            </a:r>
          </a:p>
        </p:txBody>
      </p:sp>
      <p:sp>
        <p:nvSpPr>
          <p:cNvPr id="73733" name="Text Box 3">
            <a:extLst>
              <a:ext uri="{FF2B5EF4-FFF2-40B4-BE49-F238E27FC236}">
                <a16:creationId xmlns:a16="http://schemas.microsoft.com/office/drawing/2014/main" id="{CED62757-841E-9F54-D8E3-C2D3D862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19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Original Points</a:t>
            </a:r>
          </a:p>
        </p:txBody>
      </p:sp>
      <p:sp>
        <p:nvSpPr>
          <p:cNvPr id="73734" name="Text Box 4">
            <a:extLst>
              <a:ext uri="{FF2B5EF4-FFF2-40B4-BE49-F238E27FC236}">
                <a16:creationId xmlns:a16="http://schemas.microsoft.com/office/drawing/2014/main" id="{510F2CD1-43FD-F846-82C5-5670DB720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119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Two Clusters</a:t>
            </a:r>
          </a:p>
        </p:txBody>
      </p:sp>
      <p:pic>
        <p:nvPicPr>
          <p:cNvPr id="73735" name="Picture 5">
            <a:extLst>
              <a:ext uri="{FF2B5EF4-FFF2-40B4-BE49-F238E27FC236}">
                <a16:creationId xmlns:a16="http://schemas.microsoft.com/office/drawing/2014/main" id="{C7E84BAA-543C-15B8-B828-A1AF4DBD1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4" y="15240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6" name="Picture 6">
            <a:extLst>
              <a:ext uri="{FF2B5EF4-FFF2-40B4-BE49-F238E27FC236}">
                <a16:creationId xmlns:a16="http://schemas.microsoft.com/office/drawing/2014/main" id="{D06CD196-3386-0255-7312-73D4DDC34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4" y="15240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A211C-7E0F-F012-354C-701F4055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B8D7B-3248-E758-57E3-892C83C5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AC6B26F-25AD-435F-8D3F-4B2708711010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FFF6662D-C92E-9C37-9ADA-F06D8AF38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200" dirty="0"/>
              <a:t>Hierarchical Clustering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9D323E2-00E7-6AAC-612F-4BA8C01DB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/>
              <a:t>Two main types: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Agglomerative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/>
              <a:t>Start with the points as individual clusters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/>
              <a:t>Merge clusters until only one is left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Divisive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/>
              <a:t>Start with all the points as one cluster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/>
              <a:t>Split clusters until only singleton clusters remain 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Agglomerative is more popular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/>
              <a:t>Traditional hierarchical algorithms use a similarity or distance matrix.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Merge or split one cluster at a time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5662675-FCB0-2D3D-CC21-D5CECA77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4BEF85F-D135-3BF1-20F6-CEDE5737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C1831A1-5733-4EAE-AD3F-14BF262494D8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6D80AEA3-B8FE-9078-580F-F363E7501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Limitations of MAX</a:t>
            </a:r>
          </a:p>
        </p:txBody>
      </p:sp>
      <p:pic>
        <p:nvPicPr>
          <p:cNvPr id="74757" name="Picture 3">
            <a:extLst>
              <a:ext uri="{FF2B5EF4-FFF2-40B4-BE49-F238E27FC236}">
                <a16:creationId xmlns:a16="http://schemas.microsoft.com/office/drawing/2014/main" id="{7184A9AC-CD4B-504F-D50B-7FECF4407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4" y="18288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8" name="Picture 4">
            <a:extLst>
              <a:ext uri="{FF2B5EF4-FFF2-40B4-BE49-F238E27FC236}">
                <a16:creationId xmlns:a16="http://schemas.microsoft.com/office/drawing/2014/main" id="{B0E77A8B-58EE-C53D-137C-0AB2F8678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9" name="Text Box 5">
            <a:extLst>
              <a:ext uri="{FF2B5EF4-FFF2-40B4-BE49-F238E27FC236}">
                <a16:creationId xmlns:a16="http://schemas.microsoft.com/office/drawing/2014/main" id="{2EB338DB-AAEE-BBF7-AE1A-E07FAD5FC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19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Original Points</a:t>
            </a:r>
          </a:p>
        </p:txBody>
      </p:sp>
      <p:sp>
        <p:nvSpPr>
          <p:cNvPr id="74760" name="Text Box 6">
            <a:extLst>
              <a:ext uri="{FF2B5EF4-FFF2-40B4-BE49-F238E27FC236}">
                <a16:creationId xmlns:a16="http://schemas.microsoft.com/office/drawing/2014/main" id="{64685561-E439-C757-5AAD-440AE506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119688"/>
            <a:ext cx="289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Book Antiqua" panose="02040602050305030304" pitchFamily="18" charset="0"/>
              </a:rPr>
              <a:t>Two Clusters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35857BC-C5E0-E5C5-014F-66745BBE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B0EB60B-6417-43C7-BE3B-E75DF550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C6BC664-C01F-4EB8-9293-342C8D4DE2E3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5780" name="Rectangle 5">
            <a:extLst>
              <a:ext uri="{FF2B5EF4-FFF2-40B4-BE49-F238E27FC236}">
                <a16:creationId xmlns:a16="http://schemas.microsoft.com/office/drawing/2014/main" id="{185C84DB-02E9-DE0F-09BD-C61C1FB22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Cluster Similarity: Group Average</a:t>
            </a:r>
          </a:p>
        </p:txBody>
      </p:sp>
      <p:sp>
        <p:nvSpPr>
          <p:cNvPr id="75781" name="Rectangle 6">
            <a:extLst>
              <a:ext uri="{FF2B5EF4-FFF2-40B4-BE49-F238E27FC236}">
                <a16:creationId xmlns:a16="http://schemas.microsoft.com/office/drawing/2014/main" id="{030185F9-6665-D0E2-95FE-025FA70D6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Distance of two clusters is the average of pairwise distance between points in the two clusters.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Compromise between Single and Complete Link.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Need to use average connectivity for scalability since total connectivity favors large clusters.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Less susceptible to noise and outliers.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Biased towards globular clusters.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  <p:graphicFrame>
        <p:nvGraphicFramePr>
          <p:cNvPr id="75782" name="Object 4">
            <a:extLst>
              <a:ext uri="{FF2B5EF4-FFF2-40B4-BE49-F238E27FC236}">
                <a16:creationId xmlns:a16="http://schemas.microsoft.com/office/drawing/2014/main" id="{1D5928D4-F64E-13DA-55E4-A8B927F9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637567"/>
              </p:ext>
            </p:extLst>
          </p:nvPr>
        </p:nvGraphicFramePr>
        <p:xfrm>
          <a:off x="2719568" y="1910243"/>
          <a:ext cx="589597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59200" imgH="698500" progId="Equation.3">
                  <p:embed/>
                </p:oleObj>
              </mc:Choice>
              <mc:Fallback>
                <p:oleObj name="Equation" r:id="rId2" imgW="3759200" imgH="698500" progId="Equation.3">
                  <p:embed/>
                  <p:pic>
                    <p:nvPicPr>
                      <p:cNvPr id="75782" name="Object 4">
                        <a:extLst>
                          <a:ext uri="{FF2B5EF4-FFF2-40B4-BE49-F238E27FC236}">
                            <a16:creationId xmlns:a16="http://schemas.microsoft.com/office/drawing/2014/main" id="{1D5928D4-F64E-13DA-55E4-A8B927F96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568" y="1910243"/>
                        <a:ext cx="589597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162824A5-4CE2-C5FD-F747-D336B11A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5050B976-3238-5485-2B37-D1A1FCAE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5980B7E-F8F6-46A5-B84B-129B474D3670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FD72CE59-D602-C6E9-55CD-0BD529406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200" dirty="0"/>
              <a:t>Hierarchical Clustering: Group Average</a:t>
            </a:r>
          </a:p>
        </p:txBody>
      </p:sp>
      <p:sp>
        <p:nvSpPr>
          <p:cNvPr id="76805" name="Text Box 3">
            <a:extLst>
              <a:ext uri="{FF2B5EF4-FFF2-40B4-BE49-F238E27FC236}">
                <a16:creationId xmlns:a16="http://schemas.microsoft.com/office/drawing/2014/main" id="{F0DF4BA4-0622-1857-2007-F5CE4A7A6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15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Nested Clusters</a:t>
            </a:r>
          </a:p>
        </p:txBody>
      </p:sp>
      <p:sp>
        <p:nvSpPr>
          <p:cNvPr id="76806" name="Text Box 4">
            <a:extLst>
              <a:ext uri="{FF2B5EF4-FFF2-40B4-BE49-F238E27FC236}">
                <a16:creationId xmlns:a16="http://schemas.microsoft.com/office/drawing/2014/main" id="{A4AEAC69-E8C0-88E8-2A90-C7BDB8D35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Dendrogram</a:t>
            </a:r>
          </a:p>
        </p:txBody>
      </p:sp>
      <p:pic>
        <p:nvPicPr>
          <p:cNvPr id="76807" name="Picture 5">
            <a:extLst>
              <a:ext uri="{FF2B5EF4-FFF2-40B4-BE49-F238E27FC236}">
                <a16:creationId xmlns:a16="http://schemas.microsoft.com/office/drawing/2014/main" id="{7986EFE4-7B35-B8F9-2C1D-E8665870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0" y="20574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808" name="Group 6">
            <a:extLst>
              <a:ext uri="{FF2B5EF4-FFF2-40B4-BE49-F238E27FC236}">
                <a16:creationId xmlns:a16="http://schemas.microsoft.com/office/drawing/2014/main" id="{C46C91FF-F1A5-37CA-3D94-1E5CCD5C5DB6}"/>
              </a:ext>
            </a:extLst>
          </p:cNvPr>
          <p:cNvGrpSpPr>
            <a:grpSpLocks/>
          </p:cNvGrpSpPr>
          <p:nvPr/>
        </p:nvGrpSpPr>
        <p:grpSpPr bwMode="auto">
          <a:xfrm>
            <a:off x="2219325" y="2078038"/>
            <a:ext cx="3057526" cy="2747962"/>
            <a:chOff x="438" y="1309"/>
            <a:chExt cx="1926" cy="1731"/>
          </a:xfrm>
        </p:grpSpPr>
        <p:sp>
          <p:nvSpPr>
            <p:cNvPr id="76824" name="Freeform 7">
              <a:extLst>
                <a:ext uri="{FF2B5EF4-FFF2-40B4-BE49-F238E27FC236}">
                  <a16:creationId xmlns:a16="http://schemas.microsoft.com/office/drawing/2014/main" id="{8853F25A-C972-86E7-0EB9-CF567387A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5" name="Freeform 8">
              <a:extLst>
                <a:ext uri="{FF2B5EF4-FFF2-40B4-BE49-F238E27FC236}">
                  <a16:creationId xmlns:a16="http://schemas.microsoft.com/office/drawing/2014/main" id="{A687B26E-1C74-288F-A56A-54F88360D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6" name="Freeform 9">
              <a:extLst>
                <a:ext uri="{FF2B5EF4-FFF2-40B4-BE49-F238E27FC236}">
                  <a16:creationId xmlns:a16="http://schemas.microsoft.com/office/drawing/2014/main" id="{19747557-FFCE-E387-1F5D-6A3DD7D5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7" name="Freeform 10">
              <a:extLst>
                <a:ext uri="{FF2B5EF4-FFF2-40B4-BE49-F238E27FC236}">
                  <a16:creationId xmlns:a16="http://schemas.microsoft.com/office/drawing/2014/main" id="{CBC8B878-47A8-E027-8ADF-C029C9BAE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Freeform 11">
              <a:extLst>
                <a:ext uri="{FF2B5EF4-FFF2-40B4-BE49-F238E27FC236}">
                  <a16:creationId xmlns:a16="http://schemas.microsoft.com/office/drawing/2014/main" id="{9BD1BAC9-0114-A256-50A4-BC6BF9740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9" name="Freeform 12">
              <a:extLst>
                <a:ext uri="{FF2B5EF4-FFF2-40B4-BE49-F238E27FC236}">
                  <a16:creationId xmlns:a16="http://schemas.microsoft.com/office/drawing/2014/main" id="{F42C2931-D44B-D577-57B3-2116E72D4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0" name="Rectangle 13">
              <a:extLst>
                <a:ext uri="{FF2B5EF4-FFF2-40B4-BE49-F238E27FC236}">
                  <a16:creationId xmlns:a16="http://schemas.microsoft.com/office/drawing/2014/main" id="{DDB5DF43-B569-3CF2-2A79-7B0C35B6F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" y="130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6831" name="Rectangle 14">
              <a:extLst>
                <a:ext uri="{FF2B5EF4-FFF2-40B4-BE49-F238E27FC236}">
                  <a16:creationId xmlns:a16="http://schemas.microsoft.com/office/drawing/2014/main" id="{59C183EA-20BD-7526-62D7-194CC66BD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194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6832" name="Rectangle 15">
              <a:extLst>
                <a:ext uri="{FF2B5EF4-FFF2-40B4-BE49-F238E27FC236}">
                  <a16:creationId xmlns:a16="http://schemas.microsoft.com/office/drawing/2014/main" id="{D3162C9D-F6A0-3FD3-D9BB-F0E38C4E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226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6833" name="Rectangle 16">
              <a:extLst>
                <a:ext uri="{FF2B5EF4-FFF2-40B4-BE49-F238E27FC236}">
                  <a16:creationId xmlns:a16="http://schemas.microsoft.com/office/drawing/2014/main" id="{F75CF3D1-2177-C0EC-3B07-431E5DAD1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82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6834" name="Rectangle 17">
              <a:extLst>
                <a:ext uri="{FF2B5EF4-FFF2-40B4-BE49-F238E27FC236}">
                  <a16:creationId xmlns:a16="http://schemas.microsoft.com/office/drawing/2014/main" id="{A73FDFF7-E0B8-FEDC-30D6-54581549D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1818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6835" name="Rectangle 18">
              <a:extLst>
                <a:ext uri="{FF2B5EF4-FFF2-40B4-BE49-F238E27FC236}">
                  <a16:creationId xmlns:a16="http://schemas.microsoft.com/office/drawing/2014/main" id="{3F8C7C67-CD3C-BB8E-5CBC-532C4ADC8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231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ook Antiqua" panose="02040602050305030304" pitchFamily="18" charset="0"/>
                </a:rPr>
                <a:t>6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9715" name="Group 19">
            <a:extLst>
              <a:ext uri="{FF2B5EF4-FFF2-40B4-BE49-F238E27FC236}">
                <a16:creationId xmlns:a16="http://schemas.microsoft.com/office/drawing/2014/main" id="{7F3754FC-043B-BE86-9A24-8D74F10D699D}"/>
              </a:ext>
            </a:extLst>
          </p:cNvPr>
          <p:cNvGrpSpPr>
            <a:grpSpLocks/>
          </p:cNvGrpSpPr>
          <p:nvPr/>
        </p:nvGrpSpPr>
        <p:grpSpPr bwMode="auto">
          <a:xfrm>
            <a:off x="3963989" y="3487739"/>
            <a:ext cx="1425575" cy="915987"/>
            <a:chOff x="1537" y="2197"/>
            <a:chExt cx="898" cy="577"/>
          </a:xfrm>
        </p:grpSpPr>
        <p:sp>
          <p:nvSpPr>
            <p:cNvPr id="76822" name="Freeform 20">
              <a:extLst>
                <a:ext uri="{FF2B5EF4-FFF2-40B4-BE49-F238E27FC236}">
                  <a16:creationId xmlns:a16="http://schemas.microsoft.com/office/drawing/2014/main" id="{ECCCB905-41EA-566E-CFAD-DAE4C9EE5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3" name="Rectangle 21">
              <a:extLst>
                <a:ext uri="{FF2B5EF4-FFF2-40B4-BE49-F238E27FC236}">
                  <a16:creationId xmlns:a16="http://schemas.microsoft.com/office/drawing/2014/main" id="{5D762D77-FBDE-589A-0B7C-4B431172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56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9718" name="Group 22">
            <a:extLst>
              <a:ext uri="{FF2B5EF4-FFF2-40B4-BE49-F238E27FC236}">
                <a16:creationId xmlns:a16="http://schemas.microsoft.com/office/drawing/2014/main" id="{A35EF11B-2351-D0B4-262A-49E71D3BB7A0}"/>
              </a:ext>
            </a:extLst>
          </p:cNvPr>
          <p:cNvGrpSpPr>
            <a:grpSpLocks/>
          </p:cNvGrpSpPr>
          <p:nvPr/>
        </p:nvGrpSpPr>
        <p:grpSpPr bwMode="auto">
          <a:xfrm>
            <a:off x="2127250" y="2509839"/>
            <a:ext cx="1606550" cy="904875"/>
            <a:chOff x="380" y="1581"/>
            <a:chExt cx="1012" cy="570"/>
          </a:xfrm>
        </p:grpSpPr>
        <p:sp>
          <p:nvSpPr>
            <p:cNvPr id="76820" name="Freeform 23">
              <a:extLst>
                <a:ext uri="{FF2B5EF4-FFF2-40B4-BE49-F238E27FC236}">
                  <a16:creationId xmlns:a16="http://schemas.microsoft.com/office/drawing/2014/main" id="{F369112B-1150-BB9A-D842-0336A89B0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Rectangle 24">
              <a:extLst>
                <a:ext uri="{FF2B5EF4-FFF2-40B4-BE49-F238E27FC236}">
                  <a16:creationId xmlns:a16="http://schemas.microsoft.com/office/drawing/2014/main" id="{212CAAEE-3E7E-E442-73FD-5BC903D93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158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694D9B69-5A52-5137-7AC6-ACB77DB6FDAE}"/>
              </a:ext>
            </a:extLst>
          </p:cNvPr>
          <p:cNvGrpSpPr>
            <a:grpSpLocks/>
          </p:cNvGrpSpPr>
          <p:nvPr/>
        </p:nvGrpSpPr>
        <p:grpSpPr bwMode="auto">
          <a:xfrm>
            <a:off x="1776413" y="1831975"/>
            <a:ext cx="4005262" cy="3551238"/>
            <a:chOff x="159" y="1154"/>
            <a:chExt cx="2523" cy="2237"/>
          </a:xfrm>
        </p:grpSpPr>
        <p:sp>
          <p:nvSpPr>
            <p:cNvPr id="76818" name="Rectangle 26">
              <a:extLst>
                <a:ext uri="{FF2B5EF4-FFF2-40B4-BE49-F238E27FC236}">
                  <a16:creationId xmlns:a16="http://schemas.microsoft.com/office/drawing/2014/main" id="{F0436F69-E638-0767-DD08-2802C06D8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116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6819" name="Freeform 27">
              <a:extLst>
                <a:ext uri="{FF2B5EF4-FFF2-40B4-BE49-F238E27FC236}">
                  <a16:creationId xmlns:a16="http://schemas.microsoft.com/office/drawing/2014/main" id="{4EE7C50F-8D36-CB12-D53F-F8ED5D968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24" name="Group 28">
            <a:extLst>
              <a:ext uri="{FF2B5EF4-FFF2-40B4-BE49-F238E27FC236}">
                <a16:creationId xmlns:a16="http://schemas.microsoft.com/office/drawing/2014/main" id="{F947401A-41CC-CE87-45A3-C02E5B020FC0}"/>
              </a:ext>
            </a:extLst>
          </p:cNvPr>
          <p:cNvGrpSpPr>
            <a:grpSpLocks/>
          </p:cNvGrpSpPr>
          <p:nvPr/>
        </p:nvGrpSpPr>
        <p:grpSpPr bwMode="auto">
          <a:xfrm>
            <a:off x="3325813" y="3308351"/>
            <a:ext cx="2108200" cy="1635125"/>
            <a:chOff x="1135" y="2084"/>
            <a:chExt cx="1328" cy="1030"/>
          </a:xfrm>
        </p:grpSpPr>
        <p:sp>
          <p:nvSpPr>
            <p:cNvPr id="76816" name="Rectangle 29">
              <a:extLst>
                <a:ext uri="{FF2B5EF4-FFF2-40B4-BE49-F238E27FC236}">
                  <a16:creationId xmlns:a16="http://schemas.microsoft.com/office/drawing/2014/main" id="{696E80C2-B843-72ED-9BD4-4163F1F70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" y="244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6817" name="Freeform 30">
              <a:extLst>
                <a:ext uri="{FF2B5EF4-FFF2-40B4-BE49-F238E27FC236}">
                  <a16:creationId xmlns:a16="http://schemas.microsoft.com/office/drawing/2014/main" id="{91BD6D28-2039-E5EA-5715-3FDA07508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27" name="Group 31">
            <a:extLst>
              <a:ext uri="{FF2B5EF4-FFF2-40B4-BE49-F238E27FC236}">
                <a16:creationId xmlns:a16="http://schemas.microsoft.com/office/drawing/2014/main" id="{0D401075-CDA8-8F52-1130-D9371CF3E896}"/>
              </a:ext>
            </a:extLst>
          </p:cNvPr>
          <p:cNvGrpSpPr>
            <a:grpSpLocks/>
          </p:cNvGrpSpPr>
          <p:nvPr/>
        </p:nvGrpSpPr>
        <p:grpSpPr bwMode="auto">
          <a:xfrm>
            <a:off x="1820863" y="2270126"/>
            <a:ext cx="3778250" cy="2779713"/>
            <a:chOff x="187" y="1430"/>
            <a:chExt cx="2380" cy="1751"/>
          </a:xfrm>
        </p:grpSpPr>
        <p:sp>
          <p:nvSpPr>
            <p:cNvPr id="76814" name="Rectangle 32">
              <a:extLst>
                <a:ext uri="{FF2B5EF4-FFF2-40B4-BE49-F238E27FC236}">
                  <a16:creationId xmlns:a16="http://schemas.microsoft.com/office/drawing/2014/main" id="{38B205F0-FC57-0578-3A4B-B740301CE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643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6815" name="Freeform 33">
              <a:extLst>
                <a:ext uri="{FF2B5EF4-FFF2-40B4-BE49-F238E27FC236}">
                  <a16:creationId xmlns:a16="http://schemas.microsoft.com/office/drawing/2014/main" id="{4EA4F81E-4B9A-F43D-DBAC-56EA360FC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47EE3-6A40-0116-567C-3696A0F7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7C779-8821-7219-3C39-D90E5F5A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95F3BBB-1A49-4EDD-A920-08EE9301554E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DD98857A-0551-6F48-CB94-77A515F52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Cluster Similarity: Ward’s Method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FC74F3EB-C43A-941D-F040-2C18BD595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Similarity of two clusters is based on the increase in squared error when two clusters are merged.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Similar to group average if distance between points is distance squared.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Less susceptible to noise and outliers.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Biased towards globular clusters.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Hierarchical analogue of K-means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But Ward’s method does not correspond to a local minimum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used to initialize K-means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2">
            <a:extLst>
              <a:ext uri="{FF2B5EF4-FFF2-40B4-BE49-F238E27FC236}">
                <a16:creationId xmlns:a16="http://schemas.microsoft.com/office/drawing/2014/main" id="{D53D8DA1-6092-5F98-8109-8E10B124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84791198-F8C4-DFD4-7275-D3C42A60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720F4E6-05CF-483E-891D-DDA869B7B93D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209E2921-3C86-8DDF-48EE-7BC39821C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Hierarchical Clustering: Ward’s method</a:t>
            </a:r>
          </a:p>
        </p:txBody>
      </p:sp>
      <p:sp>
        <p:nvSpPr>
          <p:cNvPr id="78853" name="Text Box 3">
            <a:extLst>
              <a:ext uri="{FF2B5EF4-FFF2-40B4-BE49-F238E27FC236}">
                <a16:creationId xmlns:a16="http://schemas.microsoft.com/office/drawing/2014/main" id="{BF393526-FF59-61AF-CEEF-273470284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15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Nested Clusters</a:t>
            </a:r>
          </a:p>
        </p:txBody>
      </p:sp>
      <p:sp>
        <p:nvSpPr>
          <p:cNvPr id="78854" name="Text Box 4">
            <a:extLst>
              <a:ext uri="{FF2B5EF4-FFF2-40B4-BE49-F238E27FC236}">
                <a16:creationId xmlns:a16="http://schemas.microsoft.com/office/drawing/2014/main" id="{05CC8F43-D393-1747-3AA2-2D2795EBA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Dendrogram</a:t>
            </a:r>
          </a:p>
        </p:txBody>
      </p:sp>
      <p:pic>
        <p:nvPicPr>
          <p:cNvPr id="78855" name="Picture 5">
            <a:extLst>
              <a:ext uri="{FF2B5EF4-FFF2-40B4-BE49-F238E27FC236}">
                <a16:creationId xmlns:a16="http://schemas.microsoft.com/office/drawing/2014/main" id="{77DEFBDF-48E3-A800-8903-8A901E62A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400"/>
            <a:ext cx="4387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856" name="Group 6">
            <a:extLst>
              <a:ext uri="{FF2B5EF4-FFF2-40B4-BE49-F238E27FC236}">
                <a16:creationId xmlns:a16="http://schemas.microsoft.com/office/drawing/2014/main" id="{2BB0D102-8BE6-CEE6-EE6E-7DEEF875FF94}"/>
              </a:ext>
            </a:extLst>
          </p:cNvPr>
          <p:cNvGrpSpPr>
            <a:grpSpLocks/>
          </p:cNvGrpSpPr>
          <p:nvPr/>
        </p:nvGrpSpPr>
        <p:grpSpPr bwMode="auto">
          <a:xfrm>
            <a:off x="2332039" y="1987551"/>
            <a:ext cx="2790825" cy="2505075"/>
            <a:chOff x="509" y="1252"/>
            <a:chExt cx="1758" cy="1578"/>
          </a:xfrm>
        </p:grpSpPr>
        <p:sp>
          <p:nvSpPr>
            <p:cNvPr id="78872" name="Freeform 7">
              <a:extLst>
                <a:ext uri="{FF2B5EF4-FFF2-40B4-BE49-F238E27FC236}">
                  <a16:creationId xmlns:a16="http://schemas.microsoft.com/office/drawing/2014/main" id="{40D9B2D4-15A1-FD34-806A-F0215F95A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3" name="Freeform 8">
              <a:extLst>
                <a:ext uri="{FF2B5EF4-FFF2-40B4-BE49-F238E27FC236}">
                  <a16:creationId xmlns:a16="http://schemas.microsoft.com/office/drawing/2014/main" id="{20985D37-CF1B-540C-B4C9-6AA8D0E2A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Freeform 9">
              <a:extLst>
                <a:ext uri="{FF2B5EF4-FFF2-40B4-BE49-F238E27FC236}">
                  <a16:creationId xmlns:a16="http://schemas.microsoft.com/office/drawing/2014/main" id="{104FBD82-4016-E430-F5F6-0364250E8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Freeform 10">
              <a:extLst>
                <a:ext uri="{FF2B5EF4-FFF2-40B4-BE49-F238E27FC236}">
                  <a16:creationId xmlns:a16="http://schemas.microsoft.com/office/drawing/2014/main" id="{6C01AB2A-2392-1CC3-EA33-F10429B8E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6" name="Freeform 11">
              <a:extLst>
                <a:ext uri="{FF2B5EF4-FFF2-40B4-BE49-F238E27FC236}">
                  <a16:creationId xmlns:a16="http://schemas.microsoft.com/office/drawing/2014/main" id="{4D4FB421-FBDF-2D04-6ADC-8C90EE177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7" name="Freeform 12">
              <a:extLst>
                <a:ext uri="{FF2B5EF4-FFF2-40B4-BE49-F238E27FC236}">
                  <a16:creationId xmlns:a16="http://schemas.microsoft.com/office/drawing/2014/main" id="{C72FE34E-9C93-3945-9CD2-D1DC03C63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8" name="Rectangle 13">
              <a:extLst>
                <a:ext uri="{FF2B5EF4-FFF2-40B4-BE49-F238E27FC236}">
                  <a16:creationId xmlns:a16="http://schemas.microsoft.com/office/drawing/2014/main" id="{5C76AAAC-67E6-C717-A848-F2F9ABE2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25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8879" name="Rectangle 14">
              <a:extLst>
                <a:ext uri="{FF2B5EF4-FFF2-40B4-BE49-F238E27FC236}">
                  <a16:creationId xmlns:a16="http://schemas.microsoft.com/office/drawing/2014/main" id="{D07677BB-9CB1-5281-EB4B-C0CCC502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83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8880" name="Rectangle 15">
              <a:extLst>
                <a:ext uri="{FF2B5EF4-FFF2-40B4-BE49-F238E27FC236}">
                  <a16:creationId xmlns:a16="http://schemas.microsoft.com/office/drawing/2014/main" id="{37C9266A-096F-8BF8-D36C-CFA46A7F3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12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8881" name="Rectangle 16">
              <a:extLst>
                <a:ext uri="{FF2B5EF4-FFF2-40B4-BE49-F238E27FC236}">
                  <a16:creationId xmlns:a16="http://schemas.microsoft.com/office/drawing/2014/main" id="{936D5983-85CE-443F-314D-8AC982095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63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8882" name="Rectangle 17">
              <a:extLst>
                <a:ext uri="{FF2B5EF4-FFF2-40B4-BE49-F238E27FC236}">
                  <a16:creationId xmlns:a16="http://schemas.microsoft.com/office/drawing/2014/main" id="{8A962E0C-54CE-2F2D-89F1-40EB54FBF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171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8883" name="Rectangle 18">
              <a:extLst>
                <a:ext uri="{FF2B5EF4-FFF2-40B4-BE49-F238E27FC236}">
                  <a16:creationId xmlns:a16="http://schemas.microsoft.com/office/drawing/2014/main" id="{07908DF1-D5C5-766A-0A40-5E2599740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173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Book Antiqua" panose="02040602050305030304" pitchFamily="18" charset="0"/>
                </a:rPr>
                <a:t>6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1763" name="Group 19">
            <a:extLst>
              <a:ext uri="{FF2B5EF4-FFF2-40B4-BE49-F238E27FC236}">
                <a16:creationId xmlns:a16="http://schemas.microsoft.com/office/drawing/2014/main" id="{B5FE4A14-4DE5-DBCE-5416-61121E5B0049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3273425"/>
            <a:ext cx="1301750" cy="833438"/>
            <a:chOff x="1515" y="2062"/>
            <a:chExt cx="820" cy="525"/>
          </a:xfrm>
        </p:grpSpPr>
        <p:sp>
          <p:nvSpPr>
            <p:cNvPr id="78870" name="Freeform 20">
              <a:extLst>
                <a:ext uri="{FF2B5EF4-FFF2-40B4-BE49-F238E27FC236}">
                  <a16:creationId xmlns:a16="http://schemas.microsoft.com/office/drawing/2014/main" id="{8FADC58D-D2CE-0C10-DF15-0BBB4329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1" name="Rectangle 21">
              <a:extLst>
                <a:ext uri="{FF2B5EF4-FFF2-40B4-BE49-F238E27FC236}">
                  <a16:creationId xmlns:a16="http://schemas.microsoft.com/office/drawing/2014/main" id="{94A0F37C-A06E-3AB5-C3E7-86D02FDDF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239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1766" name="Group 22">
            <a:extLst>
              <a:ext uri="{FF2B5EF4-FFF2-40B4-BE49-F238E27FC236}">
                <a16:creationId xmlns:a16="http://schemas.microsoft.com/office/drawing/2014/main" id="{FBDC1C33-6CC2-4FA1-DA12-8AB55865789D}"/>
              </a:ext>
            </a:extLst>
          </p:cNvPr>
          <p:cNvGrpSpPr>
            <a:grpSpLocks/>
          </p:cNvGrpSpPr>
          <p:nvPr/>
        </p:nvGrpSpPr>
        <p:grpSpPr bwMode="auto">
          <a:xfrm>
            <a:off x="2241551" y="2382839"/>
            <a:ext cx="1323975" cy="985837"/>
            <a:chOff x="452" y="1501"/>
            <a:chExt cx="834" cy="621"/>
          </a:xfrm>
        </p:grpSpPr>
        <p:sp>
          <p:nvSpPr>
            <p:cNvPr id="78868" name="Freeform 23">
              <a:extLst>
                <a:ext uri="{FF2B5EF4-FFF2-40B4-BE49-F238E27FC236}">
                  <a16:creationId xmlns:a16="http://schemas.microsoft.com/office/drawing/2014/main" id="{B1439D03-6204-90BE-37E0-B21EA41C4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9" name="Rectangle 24">
              <a:extLst>
                <a:ext uri="{FF2B5EF4-FFF2-40B4-BE49-F238E27FC236}">
                  <a16:creationId xmlns:a16="http://schemas.microsoft.com/office/drawing/2014/main" id="{594EFAFB-4B2B-FC6C-669E-45D4D25B3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150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1769" name="Group 25">
            <a:extLst>
              <a:ext uri="{FF2B5EF4-FFF2-40B4-BE49-F238E27FC236}">
                <a16:creationId xmlns:a16="http://schemas.microsoft.com/office/drawing/2014/main" id="{87CB4CA7-23E4-506A-1BD4-6EB2E4F20C76}"/>
              </a:ext>
            </a:extLst>
          </p:cNvPr>
          <p:cNvGrpSpPr>
            <a:grpSpLocks/>
          </p:cNvGrpSpPr>
          <p:nvPr/>
        </p:nvGrpSpPr>
        <p:grpSpPr bwMode="auto">
          <a:xfrm>
            <a:off x="1927225" y="1622425"/>
            <a:ext cx="3659188" cy="3460750"/>
            <a:chOff x="254" y="1022"/>
            <a:chExt cx="2305" cy="2180"/>
          </a:xfrm>
        </p:grpSpPr>
        <p:sp>
          <p:nvSpPr>
            <p:cNvPr id="78866" name="Rectangle 26">
              <a:extLst>
                <a:ext uri="{FF2B5EF4-FFF2-40B4-BE49-F238E27FC236}">
                  <a16:creationId xmlns:a16="http://schemas.microsoft.com/office/drawing/2014/main" id="{905D7338-EA4A-26C6-D4E4-6A4690DFF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14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8867" name="Freeform 27">
              <a:extLst>
                <a:ext uri="{FF2B5EF4-FFF2-40B4-BE49-F238E27FC236}">
                  <a16:creationId xmlns:a16="http://schemas.microsoft.com/office/drawing/2014/main" id="{514FB0E8-F3EB-B54D-B8C5-94033D559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72" name="Group 28">
            <a:extLst>
              <a:ext uri="{FF2B5EF4-FFF2-40B4-BE49-F238E27FC236}">
                <a16:creationId xmlns:a16="http://schemas.microsoft.com/office/drawing/2014/main" id="{D3F0A10F-8893-31C2-117C-5311C86E9CB3}"/>
              </a:ext>
            </a:extLst>
          </p:cNvPr>
          <p:cNvGrpSpPr>
            <a:grpSpLocks/>
          </p:cNvGrpSpPr>
          <p:nvPr/>
        </p:nvGrpSpPr>
        <p:grpSpPr bwMode="auto">
          <a:xfrm>
            <a:off x="3455989" y="3101975"/>
            <a:ext cx="1800225" cy="1665288"/>
            <a:chOff x="1217" y="1954"/>
            <a:chExt cx="1134" cy="1049"/>
          </a:xfrm>
        </p:grpSpPr>
        <p:sp>
          <p:nvSpPr>
            <p:cNvPr id="78864" name="Rectangle 29">
              <a:extLst>
                <a:ext uri="{FF2B5EF4-FFF2-40B4-BE49-F238E27FC236}">
                  <a16:creationId xmlns:a16="http://schemas.microsoft.com/office/drawing/2014/main" id="{34926A8E-28C0-09E8-85CD-F0DEB122A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81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8865" name="Freeform 30">
              <a:extLst>
                <a:ext uri="{FF2B5EF4-FFF2-40B4-BE49-F238E27FC236}">
                  <a16:creationId xmlns:a16="http://schemas.microsoft.com/office/drawing/2014/main" id="{FCB7AECA-CCA6-A5B8-6AED-56D1029C9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75" name="Group 31">
            <a:extLst>
              <a:ext uri="{FF2B5EF4-FFF2-40B4-BE49-F238E27FC236}">
                <a16:creationId xmlns:a16="http://schemas.microsoft.com/office/drawing/2014/main" id="{623F4CC9-3791-0EC2-0886-21F76148B744}"/>
              </a:ext>
            </a:extLst>
          </p:cNvPr>
          <p:cNvGrpSpPr>
            <a:grpSpLocks/>
          </p:cNvGrpSpPr>
          <p:nvPr/>
        </p:nvGrpSpPr>
        <p:grpSpPr bwMode="auto">
          <a:xfrm>
            <a:off x="3417889" y="1922463"/>
            <a:ext cx="1933575" cy="3097212"/>
            <a:chOff x="1193" y="1211"/>
            <a:chExt cx="1218" cy="1951"/>
          </a:xfrm>
        </p:grpSpPr>
        <p:sp>
          <p:nvSpPr>
            <p:cNvPr id="78862" name="Rectangle 32">
              <a:extLst>
                <a:ext uri="{FF2B5EF4-FFF2-40B4-BE49-F238E27FC236}">
                  <a16:creationId xmlns:a16="http://schemas.microsoft.com/office/drawing/2014/main" id="{5D8D7120-56FB-AC33-6551-F7974543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121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400">
                <a:latin typeface="Book Antiqua" panose="02040602050305030304" pitchFamily="18" charset="0"/>
              </a:endParaRPr>
            </a:p>
          </p:txBody>
        </p:sp>
        <p:sp>
          <p:nvSpPr>
            <p:cNvPr id="78863" name="Freeform 33">
              <a:extLst>
                <a:ext uri="{FF2B5EF4-FFF2-40B4-BE49-F238E27FC236}">
                  <a16:creationId xmlns:a16="http://schemas.microsoft.com/office/drawing/2014/main" id="{CE07D3F2-4221-5B5F-8E41-6F44F2661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oter Placeholder 2">
            <a:extLst>
              <a:ext uri="{FF2B5EF4-FFF2-40B4-BE49-F238E27FC236}">
                <a16:creationId xmlns:a16="http://schemas.microsoft.com/office/drawing/2014/main" id="{C4A5C12E-2E52-2696-DA4D-721297BE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120" name="Slide Number Placeholder 3">
            <a:extLst>
              <a:ext uri="{FF2B5EF4-FFF2-40B4-BE49-F238E27FC236}">
                <a16:creationId xmlns:a16="http://schemas.microsoft.com/office/drawing/2014/main" id="{705A11BD-A592-9BD6-69F3-2F6CACA3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0A73D60-6857-480D-9E9F-07D57B87A1C4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FA81BBE6-44EA-7D37-6C02-D78B0ECAD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3732" y="102753"/>
            <a:ext cx="8229600" cy="9604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Hierarchical Clustering: Comparison</a:t>
            </a:r>
          </a:p>
        </p:txBody>
      </p:sp>
      <p:sp>
        <p:nvSpPr>
          <p:cNvPr id="79877" name="Text Box 3">
            <a:extLst>
              <a:ext uri="{FF2B5EF4-FFF2-40B4-BE49-F238E27FC236}">
                <a16:creationId xmlns:a16="http://schemas.microsoft.com/office/drawing/2014/main" id="{146D4FDA-67B9-B8F4-4CA9-A0BAA382C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7244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Book Antiqua" panose="02040602050305030304" pitchFamily="18" charset="0"/>
              </a:rPr>
              <a:t>Group Average</a:t>
            </a:r>
          </a:p>
        </p:txBody>
      </p:sp>
      <p:sp>
        <p:nvSpPr>
          <p:cNvPr id="79878" name="Text Box 4">
            <a:extLst>
              <a:ext uri="{FF2B5EF4-FFF2-40B4-BE49-F238E27FC236}">
                <a16:creationId xmlns:a16="http://schemas.microsoft.com/office/drawing/2014/main" id="{A6EF6BD4-CACB-63CB-4C8E-1820E8BB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3434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Book Antiqua" panose="02040602050305030304" pitchFamily="18" charset="0"/>
              </a:rPr>
              <a:t>Ward’s Method</a:t>
            </a:r>
          </a:p>
        </p:txBody>
      </p:sp>
      <p:grpSp>
        <p:nvGrpSpPr>
          <p:cNvPr id="79879" name="Group 5">
            <a:extLst>
              <a:ext uri="{FF2B5EF4-FFF2-40B4-BE49-F238E27FC236}">
                <a16:creationId xmlns:a16="http://schemas.microsoft.com/office/drawing/2014/main" id="{B1F95EF8-9357-6814-08C8-49D9617E71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78700" y="3903663"/>
            <a:ext cx="1860010" cy="1695956"/>
            <a:chOff x="509" y="1253"/>
            <a:chExt cx="1777" cy="1620"/>
          </a:xfrm>
        </p:grpSpPr>
        <p:sp>
          <p:nvSpPr>
            <p:cNvPr id="79981" name="Freeform 6">
              <a:extLst>
                <a:ext uri="{FF2B5EF4-FFF2-40B4-BE49-F238E27FC236}">
                  <a16:creationId xmlns:a16="http://schemas.microsoft.com/office/drawing/2014/main" id="{F4F50EB6-9858-DC18-2E9B-54D5BE58D2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82" name="Freeform 7">
              <a:extLst>
                <a:ext uri="{FF2B5EF4-FFF2-40B4-BE49-F238E27FC236}">
                  <a16:creationId xmlns:a16="http://schemas.microsoft.com/office/drawing/2014/main" id="{8E41EDF6-2FF5-2768-AA50-DF6135D895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83" name="Freeform 8">
              <a:extLst>
                <a:ext uri="{FF2B5EF4-FFF2-40B4-BE49-F238E27FC236}">
                  <a16:creationId xmlns:a16="http://schemas.microsoft.com/office/drawing/2014/main" id="{36592F6F-BB02-2B2C-0F20-392AE1C877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84" name="Freeform 9">
              <a:extLst>
                <a:ext uri="{FF2B5EF4-FFF2-40B4-BE49-F238E27FC236}">
                  <a16:creationId xmlns:a16="http://schemas.microsoft.com/office/drawing/2014/main" id="{F0C3E990-CAEE-8D8E-DDDE-A3226E1AE9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85" name="Freeform 10">
              <a:extLst>
                <a:ext uri="{FF2B5EF4-FFF2-40B4-BE49-F238E27FC236}">
                  <a16:creationId xmlns:a16="http://schemas.microsoft.com/office/drawing/2014/main" id="{8C0D088D-858A-4AC4-F2F1-BCA83934AF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86" name="Freeform 11">
              <a:extLst>
                <a:ext uri="{FF2B5EF4-FFF2-40B4-BE49-F238E27FC236}">
                  <a16:creationId xmlns:a16="http://schemas.microsoft.com/office/drawing/2014/main" id="{C79AACAE-B999-B2D9-7F24-BE4ACA13C6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87" name="Rectangle 12">
              <a:extLst>
                <a:ext uri="{FF2B5EF4-FFF2-40B4-BE49-F238E27FC236}">
                  <a16:creationId xmlns:a16="http://schemas.microsoft.com/office/drawing/2014/main" id="{E22E38E6-0537-206B-2A53-2A57B615B1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88" name="Rectangle 13">
              <a:extLst>
                <a:ext uri="{FF2B5EF4-FFF2-40B4-BE49-F238E27FC236}">
                  <a16:creationId xmlns:a16="http://schemas.microsoft.com/office/drawing/2014/main" id="{1F8BA7DB-B41D-1143-D093-A9CBC8A943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89" name="Rectangle 14">
              <a:extLst>
                <a:ext uri="{FF2B5EF4-FFF2-40B4-BE49-F238E27FC236}">
                  <a16:creationId xmlns:a16="http://schemas.microsoft.com/office/drawing/2014/main" id="{DC781513-B099-3C20-59F6-A85D3F59E4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90" name="Rectangle 15">
              <a:extLst>
                <a:ext uri="{FF2B5EF4-FFF2-40B4-BE49-F238E27FC236}">
                  <a16:creationId xmlns:a16="http://schemas.microsoft.com/office/drawing/2014/main" id="{0E8A26E3-C0BD-8494-B1B3-5280D11DA6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91" name="Rectangle 16">
              <a:extLst>
                <a:ext uri="{FF2B5EF4-FFF2-40B4-BE49-F238E27FC236}">
                  <a16:creationId xmlns:a16="http://schemas.microsoft.com/office/drawing/2014/main" id="{876B0E83-0433-EEC0-8C4B-2323F6EA2C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92" name="Rectangle 17">
              <a:extLst>
                <a:ext uri="{FF2B5EF4-FFF2-40B4-BE49-F238E27FC236}">
                  <a16:creationId xmlns:a16="http://schemas.microsoft.com/office/drawing/2014/main" id="{745814C8-34CA-D9F7-2988-A3EC63A8CE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6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786" name="Group 18">
            <a:extLst>
              <a:ext uri="{FF2B5EF4-FFF2-40B4-BE49-F238E27FC236}">
                <a16:creationId xmlns:a16="http://schemas.microsoft.com/office/drawing/2014/main" id="{D5CEAA0A-4ECC-CAFD-2063-12D27D20B0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32800" y="4751388"/>
            <a:ext cx="857250" cy="593183"/>
            <a:chOff x="1515" y="2062"/>
            <a:chExt cx="820" cy="567"/>
          </a:xfrm>
        </p:grpSpPr>
        <p:sp>
          <p:nvSpPr>
            <p:cNvPr id="79979" name="Freeform 19">
              <a:extLst>
                <a:ext uri="{FF2B5EF4-FFF2-40B4-BE49-F238E27FC236}">
                  <a16:creationId xmlns:a16="http://schemas.microsoft.com/office/drawing/2014/main" id="{06C13B23-3D91-DD66-61EC-4511C4B183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80" name="Rectangle 20">
              <a:extLst>
                <a:ext uri="{FF2B5EF4-FFF2-40B4-BE49-F238E27FC236}">
                  <a16:creationId xmlns:a16="http://schemas.microsoft.com/office/drawing/2014/main" id="{E09FD0BD-61DC-8985-1C14-CC763A2B78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789" name="Group 21">
            <a:extLst>
              <a:ext uri="{FF2B5EF4-FFF2-40B4-BE49-F238E27FC236}">
                <a16:creationId xmlns:a16="http://schemas.microsoft.com/office/drawing/2014/main" id="{A7308C4E-E7F3-E09E-F2F0-AA69F95B01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19964" y="4164014"/>
            <a:ext cx="873125" cy="649287"/>
            <a:chOff x="452" y="1501"/>
            <a:chExt cx="834" cy="621"/>
          </a:xfrm>
        </p:grpSpPr>
        <p:sp>
          <p:nvSpPr>
            <p:cNvPr id="79977" name="Freeform 22">
              <a:extLst>
                <a:ext uri="{FF2B5EF4-FFF2-40B4-BE49-F238E27FC236}">
                  <a16:creationId xmlns:a16="http://schemas.microsoft.com/office/drawing/2014/main" id="{81610580-CF0E-ABBC-2349-A3464F3F00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8" name="Rectangle 23">
              <a:extLst>
                <a:ext uri="{FF2B5EF4-FFF2-40B4-BE49-F238E27FC236}">
                  <a16:creationId xmlns:a16="http://schemas.microsoft.com/office/drawing/2014/main" id="{41EBBE05-F289-5C5E-C3F4-4149B745B7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792" name="Group 24">
            <a:extLst>
              <a:ext uri="{FF2B5EF4-FFF2-40B4-BE49-F238E27FC236}">
                <a16:creationId xmlns:a16="http://schemas.microsoft.com/office/drawing/2014/main" id="{D7572836-F49E-0490-3890-2EC0890174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12000" y="3662364"/>
            <a:ext cx="2413000" cy="2281237"/>
            <a:chOff x="254" y="1022"/>
            <a:chExt cx="2305" cy="2180"/>
          </a:xfrm>
        </p:grpSpPr>
        <p:sp>
          <p:nvSpPr>
            <p:cNvPr id="79975" name="Rectangle 25">
              <a:extLst>
                <a:ext uri="{FF2B5EF4-FFF2-40B4-BE49-F238E27FC236}">
                  <a16:creationId xmlns:a16="http://schemas.microsoft.com/office/drawing/2014/main" id="{C1F49BFC-83BF-568A-E202-A0F1A0AD08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76" name="Freeform 26">
              <a:extLst>
                <a:ext uri="{FF2B5EF4-FFF2-40B4-BE49-F238E27FC236}">
                  <a16:creationId xmlns:a16="http://schemas.microsoft.com/office/drawing/2014/main" id="{924127B2-CD6F-DFA4-0560-21C7B48B7B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95" name="Group 27">
            <a:extLst>
              <a:ext uri="{FF2B5EF4-FFF2-40B4-BE49-F238E27FC236}">
                <a16:creationId xmlns:a16="http://schemas.microsoft.com/office/drawing/2014/main" id="{F865B28D-D6A1-175E-35BE-E3B9E9AC66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20063" y="4637087"/>
            <a:ext cx="1187450" cy="1143506"/>
            <a:chOff x="1217" y="1954"/>
            <a:chExt cx="1134" cy="1092"/>
          </a:xfrm>
        </p:grpSpPr>
        <p:sp>
          <p:nvSpPr>
            <p:cNvPr id="79973" name="Rectangle 28">
              <a:extLst>
                <a:ext uri="{FF2B5EF4-FFF2-40B4-BE49-F238E27FC236}">
                  <a16:creationId xmlns:a16="http://schemas.microsoft.com/office/drawing/2014/main" id="{23073CCE-989D-3703-88AF-8105E24524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74" name="Freeform 29">
              <a:extLst>
                <a:ext uri="{FF2B5EF4-FFF2-40B4-BE49-F238E27FC236}">
                  <a16:creationId xmlns:a16="http://schemas.microsoft.com/office/drawing/2014/main" id="{8A90AD4D-69C0-3F39-7FBE-C356ECDE006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98" name="Group 30">
            <a:extLst>
              <a:ext uri="{FF2B5EF4-FFF2-40B4-BE49-F238E27FC236}">
                <a16:creationId xmlns:a16="http://schemas.microsoft.com/office/drawing/2014/main" id="{2AC5AA1D-19F3-2F10-44A1-28EEEB2E1E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94663" y="3860801"/>
            <a:ext cx="1274762" cy="2041525"/>
            <a:chOff x="1193" y="1212"/>
            <a:chExt cx="1218" cy="1950"/>
          </a:xfrm>
        </p:grpSpPr>
        <p:sp>
          <p:nvSpPr>
            <p:cNvPr id="79971" name="Rectangle 31">
              <a:extLst>
                <a:ext uri="{FF2B5EF4-FFF2-40B4-BE49-F238E27FC236}">
                  <a16:creationId xmlns:a16="http://schemas.microsoft.com/office/drawing/2014/main" id="{FC12B9E4-71CF-3AC0-3A20-55670E957C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72" name="Freeform 32">
              <a:extLst>
                <a:ext uri="{FF2B5EF4-FFF2-40B4-BE49-F238E27FC236}">
                  <a16:creationId xmlns:a16="http://schemas.microsoft.com/office/drawing/2014/main" id="{4826CC29-ABC5-7D2B-0402-20B302F0BA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85" name="Text Box 33">
            <a:extLst>
              <a:ext uri="{FF2B5EF4-FFF2-40B4-BE49-F238E27FC236}">
                <a16:creationId xmlns:a16="http://schemas.microsoft.com/office/drawing/2014/main" id="{344C4D15-52F4-6F55-9730-F27373ED2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050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Book Antiqua" panose="02040602050305030304" pitchFamily="18" charset="0"/>
              </a:rPr>
              <a:t>MIN</a:t>
            </a:r>
          </a:p>
        </p:txBody>
      </p:sp>
      <p:sp>
        <p:nvSpPr>
          <p:cNvPr id="79886" name="Text Box 34">
            <a:extLst>
              <a:ext uri="{FF2B5EF4-FFF2-40B4-BE49-F238E27FC236}">
                <a16:creationId xmlns:a16="http://schemas.microsoft.com/office/drawing/2014/main" id="{74A7BD14-F0C1-865F-4A5A-176DF5AE5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9050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Book Antiqua" panose="02040602050305030304" pitchFamily="18" charset="0"/>
              </a:rPr>
              <a:t>MAX</a:t>
            </a:r>
          </a:p>
        </p:txBody>
      </p:sp>
      <p:grpSp>
        <p:nvGrpSpPr>
          <p:cNvPr id="79887" name="Group 35">
            <a:extLst>
              <a:ext uri="{FF2B5EF4-FFF2-40B4-BE49-F238E27FC236}">
                <a16:creationId xmlns:a16="http://schemas.microsoft.com/office/drawing/2014/main" id="{001810A2-61FD-05B1-ED1E-B3C688C9E3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62164" y="3816351"/>
            <a:ext cx="1978025" cy="1797507"/>
            <a:chOff x="438" y="1309"/>
            <a:chExt cx="1937" cy="1759"/>
          </a:xfrm>
        </p:grpSpPr>
        <p:sp>
          <p:nvSpPr>
            <p:cNvPr id="79959" name="Freeform 36">
              <a:extLst>
                <a:ext uri="{FF2B5EF4-FFF2-40B4-BE49-F238E27FC236}">
                  <a16:creationId xmlns:a16="http://schemas.microsoft.com/office/drawing/2014/main" id="{C5842E2C-9BA3-34C3-EF1A-ADD5A61F48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60" name="Freeform 37">
              <a:extLst>
                <a:ext uri="{FF2B5EF4-FFF2-40B4-BE49-F238E27FC236}">
                  <a16:creationId xmlns:a16="http://schemas.microsoft.com/office/drawing/2014/main" id="{B8BFF51B-B782-D640-6B96-4D3827EDCC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61" name="Freeform 38">
              <a:extLst>
                <a:ext uri="{FF2B5EF4-FFF2-40B4-BE49-F238E27FC236}">
                  <a16:creationId xmlns:a16="http://schemas.microsoft.com/office/drawing/2014/main" id="{1708D58C-8F7A-C0F3-FBD3-F65E6938A1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62" name="Freeform 39">
              <a:extLst>
                <a:ext uri="{FF2B5EF4-FFF2-40B4-BE49-F238E27FC236}">
                  <a16:creationId xmlns:a16="http://schemas.microsoft.com/office/drawing/2014/main" id="{D5840C6D-EE8E-807C-3D9D-7FC2758368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63" name="Freeform 40">
              <a:extLst>
                <a:ext uri="{FF2B5EF4-FFF2-40B4-BE49-F238E27FC236}">
                  <a16:creationId xmlns:a16="http://schemas.microsoft.com/office/drawing/2014/main" id="{BF15E099-6184-BE7B-FFDA-A87D9FB4DA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64" name="Freeform 41">
              <a:extLst>
                <a:ext uri="{FF2B5EF4-FFF2-40B4-BE49-F238E27FC236}">
                  <a16:creationId xmlns:a16="http://schemas.microsoft.com/office/drawing/2014/main" id="{E733884C-51F6-4666-1FCC-A11A8BCA58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65" name="Rectangle 42">
              <a:extLst>
                <a:ext uri="{FF2B5EF4-FFF2-40B4-BE49-F238E27FC236}">
                  <a16:creationId xmlns:a16="http://schemas.microsoft.com/office/drawing/2014/main" id="{36C28156-8ACF-19FD-9B8F-BFE69EEA65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66" name="Rectangle 43">
              <a:extLst>
                <a:ext uri="{FF2B5EF4-FFF2-40B4-BE49-F238E27FC236}">
                  <a16:creationId xmlns:a16="http://schemas.microsoft.com/office/drawing/2014/main" id="{C3EA5BB8-3622-FAD2-9D5D-2B84066AF5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67" name="Rectangle 44">
              <a:extLst>
                <a:ext uri="{FF2B5EF4-FFF2-40B4-BE49-F238E27FC236}">
                  <a16:creationId xmlns:a16="http://schemas.microsoft.com/office/drawing/2014/main" id="{35EF75E2-7791-0AB0-6179-BDC02C8997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68" name="Rectangle 45">
              <a:extLst>
                <a:ext uri="{FF2B5EF4-FFF2-40B4-BE49-F238E27FC236}">
                  <a16:creationId xmlns:a16="http://schemas.microsoft.com/office/drawing/2014/main" id="{88876804-689F-70F9-9991-5BC90AB1F5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69" name="Rectangle 46">
              <a:extLst>
                <a:ext uri="{FF2B5EF4-FFF2-40B4-BE49-F238E27FC236}">
                  <a16:creationId xmlns:a16="http://schemas.microsoft.com/office/drawing/2014/main" id="{6C3A0615-686F-D2C0-2535-1499FCCCBA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70" name="Rectangle 47">
              <a:extLst>
                <a:ext uri="{FF2B5EF4-FFF2-40B4-BE49-F238E27FC236}">
                  <a16:creationId xmlns:a16="http://schemas.microsoft.com/office/drawing/2014/main" id="{D5F4C5D5-F37C-8361-6AC2-06DD52ADD8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6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816" name="Group 48">
            <a:extLst>
              <a:ext uri="{FF2B5EF4-FFF2-40B4-BE49-F238E27FC236}">
                <a16:creationId xmlns:a16="http://schemas.microsoft.com/office/drawing/2014/main" id="{71C19B26-3AF3-AE6E-EEF4-C62B6549A5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84526" y="4722814"/>
            <a:ext cx="917575" cy="619582"/>
            <a:chOff x="1537" y="2197"/>
            <a:chExt cx="898" cy="606"/>
          </a:xfrm>
        </p:grpSpPr>
        <p:sp>
          <p:nvSpPr>
            <p:cNvPr id="79957" name="Freeform 49">
              <a:extLst>
                <a:ext uri="{FF2B5EF4-FFF2-40B4-BE49-F238E27FC236}">
                  <a16:creationId xmlns:a16="http://schemas.microsoft.com/office/drawing/2014/main" id="{067640C6-6AF7-A69F-CBE1-6315873C7A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8" name="Rectangle 50">
              <a:extLst>
                <a:ext uri="{FF2B5EF4-FFF2-40B4-BE49-F238E27FC236}">
                  <a16:creationId xmlns:a16="http://schemas.microsoft.com/office/drawing/2014/main" id="{7CF4D8B7-74FD-C06B-A8D5-6065985FF4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819" name="Group 51">
            <a:extLst>
              <a:ext uri="{FF2B5EF4-FFF2-40B4-BE49-F238E27FC236}">
                <a16:creationId xmlns:a16="http://schemas.microsoft.com/office/drawing/2014/main" id="{6423D7E6-188D-D70B-D3A4-5C60412CCC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01838" y="4094163"/>
            <a:ext cx="1035050" cy="582612"/>
            <a:chOff x="380" y="1581"/>
            <a:chExt cx="1012" cy="570"/>
          </a:xfrm>
        </p:grpSpPr>
        <p:sp>
          <p:nvSpPr>
            <p:cNvPr id="79955" name="Freeform 52">
              <a:extLst>
                <a:ext uri="{FF2B5EF4-FFF2-40B4-BE49-F238E27FC236}">
                  <a16:creationId xmlns:a16="http://schemas.microsoft.com/office/drawing/2014/main" id="{BB945316-B6B8-1F06-0AF3-3AFFCC0153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6" name="Rectangle 53">
              <a:extLst>
                <a:ext uri="{FF2B5EF4-FFF2-40B4-BE49-F238E27FC236}">
                  <a16:creationId xmlns:a16="http://schemas.microsoft.com/office/drawing/2014/main" id="{51219CDC-E378-2F01-2F4E-EB3245F6BA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822" name="Group 54">
            <a:extLst>
              <a:ext uri="{FF2B5EF4-FFF2-40B4-BE49-F238E27FC236}">
                <a16:creationId xmlns:a16="http://schemas.microsoft.com/office/drawing/2014/main" id="{7BA466B8-295C-182F-AA52-38875A95BBD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76413" y="3657600"/>
            <a:ext cx="2578100" cy="2286000"/>
            <a:chOff x="159" y="1154"/>
            <a:chExt cx="2523" cy="2237"/>
          </a:xfrm>
        </p:grpSpPr>
        <p:sp>
          <p:nvSpPr>
            <p:cNvPr id="79953" name="Rectangle 55">
              <a:extLst>
                <a:ext uri="{FF2B5EF4-FFF2-40B4-BE49-F238E27FC236}">
                  <a16:creationId xmlns:a16="http://schemas.microsoft.com/office/drawing/2014/main" id="{19A2C68C-3FE5-3ED5-0D18-C388D99C12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54" name="Freeform 56">
              <a:extLst>
                <a:ext uri="{FF2B5EF4-FFF2-40B4-BE49-F238E27FC236}">
                  <a16:creationId xmlns:a16="http://schemas.microsoft.com/office/drawing/2014/main" id="{4595A228-BAE2-D558-78F1-84F053B314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25" name="Group 57">
            <a:extLst>
              <a:ext uri="{FF2B5EF4-FFF2-40B4-BE49-F238E27FC236}">
                <a16:creationId xmlns:a16="http://schemas.microsoft.com/office/drawing/2014/main" id="{292673BE-F00B-5A66-CE5E-030EB7C259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3363" y="4608513"/>
            <a:ext cx="1357312" cy="1052512"/>
            <a:chOff x="1135" y="2084"/>
            <a:chExt cx="1328" cy="1030"/>
          </a:xfrm>
        </p:grpSpPr>
        <p:sp>
          <p:nvSpPr>
            <p:cNvPr id="79951" name="Rectangle 58">
              <a:extLst>
                <a:ext uri="{FF2B5EF4-FFF2-40B4-BE49-F238E27FC236}">
                  <a16:creationId xmlns:a16="http://schemas.microsoft.com/office/drawing/2014/main" id="{391EE5B5-A396-F92A-7CB6-53A061C02E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52" name="Freeform 59">
              <a:extLst>
                <a:ext uri="{FF2B5EF4-FFF2-40B4-BE49-F238E27FC236}">
                  <a16:creationId xmlns:a16="http://schemas.microsoft.com/office/drawing/2014/main" id="{B7EF082D-0FEB-217E-5664-3E7509C71E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28" name="Group 60">
            <a:extLst>
              <a:ext uri="{FF2B5EF4-FFF2-40B4-BE49-F238E27FC236}">
                <a16:creationId xmlns:a16="http://schemas.microsoft.com/office/drawing/2014/main" id="{9C9D5C30-64DA-4767-0833-F7D1D604FE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4988" y="3940176"/>
            <a:ext cx="2432050" cy="1789113"/>
            <a:chOff x="187" y="1430"/>
            <a:chExt cx="2380" cy="1751"/>
          </a:xfrm>
        </p:grpSpPr>
        <p:sp>
          <p:nvSpPr>
            <p:cNvPr id="79949" name="Rectangle 61">
              <a:extLst>
                <a:ext uri="{FF2B5EF4-FFF2-40B4-BE49-F238E27FC236}">
                  <a16:creationId xmlns:a16="http://schemas.microsoft.com/office/drawing/2014/main" id="{23AC5092-F30A-785D-75EE-AE39076DA1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50" name="Freeform 62">
              <a:extLst>
                <a:ext uri="{FF2B5EF4-FFF2-40B4-BE49-F238E27FC236}">
                  <a16:creationId xmlns:a16="http://schemas.microsoft.com/office/drawing/2014/main" id="{B6B1EB23-5F9B-E031-20C9-B9AF19FC71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93" name="Group 63">
            <a:extLst>
              <a:ext uri="{FF2B5EF4-FFF2-40B4-BE49-F238E27FC236}">
                <a16:creationId xmlns:a16="http://schemas.microsoft.com/office/drawing/2014/main" id="{621E312A-1F66-A401-CA68-A1FC69AB72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65988" y="1223963"/>
            <a:ext cx="1979612" cy="1797050"/>
            <a:chOff x="383" y="1437"/>
            <a:chExt cx="1902" cy="1727"/>
          </a:xfrm>
        </p:grpSpPr>
        <p:sp>
          <p:nvSpPr>
            <p:cNvPr id="79937" name="Freeform 64">
              <a:extLst>
                <a:ext uri="{FF2B5EF4-FFF2-40B4-BE49-F238E27FC236}">
                  <a16:creationId xmlns:a16="http://schemas.microsoft.com/office/drawing/2014/main" id="{4C652C50-A658-C46D-DC17-965B90AD17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8" name="Freeform 65">
              <a:extLst>
                <a:ext uri="{FF2B5EF4-FFF2-40B4-BE49-F238E27FC236}">
                  <a16:creationId xmlns:a16="http://schemas.microsoft.com/office/drawing/2014/main" id="{E6DA7DF9-7639-EA06-5D25-D625587FE5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9" name="Freeform 66">
              <a:extLst>
                <a:ext uri="{FF2B5EF4-FFF2-40B4-BE49-F238E27FC236}">
                  <a16:creationId xmlns:a16="http://schemas.microsoft.com/office/drawing/2014/main" id="{501DC90D-DB0D-7BD9-071C-2DFFAC8005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0" name="Freeform 67">
              <a:extLst>
                <a:ext uri="{FF2B5EF4-FFF2-40B4-BE49-F238E27FC236}">
                  <a16:creationId xmlns:a16="http://schemas.microsoft.com/office/drawing/2014/main" id="{A24063DE-838D-4728-C14E-EC9451B408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1" name="Freeform 68">
              <a:extLst>
                <a:ext uri="{FF2B5EF4-FFF2-40B4-BE49-F238E27FC236}">
                  <a16:creationId xmlns:a16="http://schemas.microsoft.com/office/drawing/2014/main" id="{79828345-C613-ABAD-C36E-0BCE8127BB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2" name="Freeform 69">
              <a:extLst>
                <a:ext uri="{FF2B5EF4-FFF2-40B4-BE49-F238E27FC236}">
                  <a16:creationId xmlns:a16="http://schemas.microsoft.com/office/drawing/2014/main" id="{1352F602-4738-0CEA-9DE2-BD7D009F1A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3" name="Rectangle 70">
              <a:extLst>
                <a:ext uri="{FF2B5EF4-FFF2-40B4-BE49-F238E27FC236}">
                  <a16:creationId xmlns:a16="http://schemas.microsoft.com/office/drawing/2014/main" id="{B7C6EABF-3775-A397-E9A6-125434AD76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44" name="Rectangle 71">
              <a:extLst>
                <a:ext uri="{FF2B5EF4-FFF2-40B4-BE49-F238E27FC236}">
                  <a16:creationId xmlns:a16="http://schemas.microsoft.com/office/drawing/2014/main" id="{A195CCBA-24E5-BF5F-7EB4-2118121F37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45" name="Rectangle 72">
              <a:extLst>
                <a:ext uri="{FF2B5EF4-FFF2-40B4-BE49-F238E27FC236}">
                  <a16:creationId xmlns:a16="http://schemas.microsoft.com/office/drawing/2014/main" id="{E54E418B-A0FD-41C2-42E7-8B84487ED5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46" name="Rectangle 73">
              <a:extLst>
                <a:ext uri="{FF2B5EF4-FFF2-40B4-BE49-F238E27FC236}">
                  <a16:creationId xmlns:a16="http://schemas.microsoft.com/office/drawing/2014/main" id="{F4121F9D-1135-91E3-A0FE-1CA4AEE2C7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47" name="Rectangle 74">
              <a:extLst>
                <a:ext uri="{FF2B5EF4-FFF2-40B4-BE49-F238E27FC236}">
                  <a16:creationId xmlns:a16="http://schemas.microsoft.com/office/drawing/2014/main" id="{16FD1639-2A98-2A9E-1A00-EDD98262EB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48" name="Rectangle 75">
              <a:extLst>
                <a:ext uri="{FF2B5EF4-FFF2-40B4-BE49-F238E27FC236}">
                  <a16:creationId xmlns:a16="http://schemas.microsoft.com/office/drawing/2014/main" id="{A05D460B-0D4A-E79E-44F0-8A5A0EFE4C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6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844" name="Group 76">
            <a:extLst>
              <a:ext uri="{FF2B5EF4-FFF2-40B4-BE49-F238E27FC236}">
                <a16:creationId xmlns:a16="http://schemas.microsoft.com/office/drawing/2014/main" id="{A8F5CE46-2DE3-AB6E-DC60-30DD669D66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93113" y="2132014"/>
            <a:ext cx="919162" cy="617537"/>
            <a:chOff x="1465" y="2309"/>
            <a:chExt cx="883" cy="594"/>
          </a:xfrm>
        </p:grpSpPr>
        <p:sp>
          <p:nvSpPr>
            <p:cNvPr id="79935" name="Freeform 77">
              <a:extLst>
                <a:ext uri="{FF2B5EF4-FFF2-40B4-BE49-F238E27FC236}">
                  <a16:creationId xmlns:a16="http://schemas.microsoft.com/office/drawing/2014/main" id="{D1332B9E-6A43-4659-785B-D94CD2BC8F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6" name="Rectangle 78">
              <a:extLst>
                <a:ext uri="{FF2B5EF4-FFF2-40B4-BE49-F238E27FC236}">
                  <a16:creationId xmlns:a16="http://schemas.microsoft.com/office/drawing/2014/main" id="{E6C4F280-E237-385B-AAA7-1B42B68F6B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847" name="Group 79">
            <a:extLst>
              <a:ext uri="{FF2B5EF4-FFF2-40B4-BE49-F238E27FC236}">
                <a16:creationId xmlns:a16="http://schemas.microsoft.com/office/drawing/2014/main" id="{591D674C-514C-3DDE-0466-2C41F12460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08839" y="1501775"/>
            <a:ext cx="1036637" cy="584200"/>
            <a:chOff x="328" y="1704"/>
            <a:chExt cx="995" cy="561"/>
          </a:xfrm>
        </p:grpSpPr>
        <p:sp>
          <p:nvSpPr>
            <p:cNvPr id="79933" name="Freeform 80">
              <a:extLst>
                <a:ext uri="{FF2B5EF4-FFF2-40B4-BE49-F238E27FC236}">
                  <a16:creationId xmlns:a16="http://schemas.microsoft.com/office/drawing/2014/main" id="{57DE639D-8287-A0E3-023C-16E0E13141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34" name="Rectangle 81">
              <a:extLst>
                <a:ext uri="{FF2B5EF4-FFF2-40B4-BE49-F238E27FC236}">
                  <a16:creationId xmlns:a16="http://schemas.microsoft.com/office/drawing/2014/main" id="{B7D3DCAF-EFAA-4925-2615-304478ADC6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9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850" name="Group 82">
            <a:extLst>
              <a:ext uri="{FF2B5EF4-FFF2-40B4-BE49-F238E27FC236}">
                <a16:creationId xmlns:a16="http://schemas.microsoft.com/office/drawing/2014/main" id="{DD8CF9DC-44FE-AB5B-AFE0-7A9CA99AEB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83414" y="1065214"/>
            <a:ext cx="2581275" cy="2287587"/>
            <a:chOff x="111" y="1285"/>
            <a:chExt cx="2479" cy="2197"/>
          </a:xfrm>
        </p:grpSpPr>
        <p:sp>
          <p:nvSpPr>
            <p:cNvPr id="79931" name="Rectangle 83">
              <a:extLst>
                <a:ext uri="{FF2B5EF4-FFF2-40B4-BE49-F238E27FC236}">
                  <a16:creationId xmlns:a16="http://schemas.microsoft.com/office/drawing/2014/main" id="{B8055D5A-6DBA-7F38-5E69-249DEF2BAC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32" name="Freeform 84">
              <a:extLst>
                <a:ext uri="{FF2B5EF4-FFF2-40B4-BE49-F238E27FC236}">
                  <a16:creationId xmlns:a16="http://schemas.microsoft.com/office/drawing/2014/main" id="{CED92327-B4B5-7CB6-6A20-3A1EA566F7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53" name="Group 85">
            <a:extLst>
              <a:ext uri="{FF2B5EF4-FFF2-40B4-BE49-F238E27FC236}">
                <a16:creationId xmlns:a16="http://schemas.microsoft.com/office/drawing/2014/main" id="{1165E6F3-D5D9-128B-C090-E2BF7ED92F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81950" y="1982788"/>
            <a:ext cx="1416050" cy="1084262"/>
            <a:chOff x="1070" y="2167"/>
            <a:chExt cx="1361" cy="1041"/>
          </a:xfrm>
        </p:grpSpPr>
        <p:sp>
          <p:nvSpPr>
            <p:cNvPr id="79929" name="Rectangle 86">
              <a:extLst>
                <a:ext uri="{FF2B5EF4-FFF2-40B4-BE49-F238E27FC236}">
                  <a16:creationId xmlns:a16="http://schemas.microsoft.com/office/drawing/2014/main" id="{F9B2A34B-E79C-9DE8-0A5D-2B77EF5821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30" name="Freeform 87">
              <a:extLst>
                <a:ext uri="{FF2B5EF4-FFF2-40B4-BE49-F238E27FC236}">
                  <a16:creationId xmlns:a16="http://schemas.microsoft.com/office/drawing/2014/main" id="{E4A0747D-EEE0-88D4-E633-2EF041EE46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56" name="Group 88">
            <a:extLst>
              <a:ext uri="{FF2B5EF4-FFF2-40B4-BE49-F238E27FC236}">
                <a16:creationId xmlns:a16="http://schemas.microsoft.com/office/drawing/2014/main" id="{6B80F934-6F69-660A-5F36-630BAAB670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51688" y="1155700"/>
            <a:ext cx="1905000" cy="996950"/>
            <a:chOff x="272" y="1372"/>
            <a:chExt cx="1831" cy="958"/>
          </a:xfrm>
        </p:grpSpPr>
        <p:sp>
          <p:nvSpPr>
            <p:cNvPr id="79927" name="Rectangle 89">
              <a:extLst>
                <a:ext uri="{FF2B5EF4-FFF2-40B4-BE49-F238E27FC236}">
                  <a16:creationId xmlns:a16="http://schemas.microsoft.com/office/drawing/2014/main" id="{9FE5D345-68B0-CA85-63C3-C510EA61E0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28" name="Freeform 90">
              <a:extLst>
                <a:ext uri="{FF2B5EF4-FFF2-40B4-BE49-F238E27FC236}">
                  <a16:creationId xmlns:a16="http://schemas.microsoft.com/office/drawing/2014/main" id="{D4191FCC-8F8B-8CCB-EE0D-A12181C2F1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99" name="Group 91">
            <a:extLst>
              <a:ext uri="{FF2B5EF4-FFF2-40B4-BE49-F238E27FC236}">
                <a16:creationId xmlns:a16="http://schemas.microsoft.com/office/drawing/2014/main" id="{62CEDF58-A388-943D-B3DA-89F8282E24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7726" y="1133475"/>
            <a:ext cx="1990725" cy="1808634"/>
            <a:chOff x="471" y="1117"/>
            <a:chExt cx="1935" cy="1757"/>
          </a:xfrm>
        </p:grpSpPr>
        <p:sp>
          <p:nvSpPr>
            <p:cNvPr id="79915" name="Freeform 92">
              <a:extLst>
                <a:ext uri="{FF2B5EF4-FFF2-40B4-BE49-F238E27FC236}">
                  <a16:creationId xmlns:a16="http://schemas.microsoft.com/office/drawing/2014/main" id="{F6C039DA-717A-B368-9DF4-925003A152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6" name="Freeform 93">
              <a:extLst>
                <a:ext uri="{FF2B5EF4-FFF2-40B4-BE49-F238E27FC236}">
                  <a16:creationId xmlns:a16="http://schemas.microsoft.com/office/drawing/2014/main" id="{F67BA8FC-C27F-2807-1A76-C49D5527D2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7" name="Freeform 94">
              <a:extLst>
                <a:ext uri="{FF2B5EF4-FFF2-40B4-BE49-F238E27FC236}">
                  <a16:creationId xmlns:a16="http://schemas.microsoft.com/office/drawing/2014/main" id="{8AD25EE9-88A2-C61F-CA95-50D6ADBC52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Freeform 95">
              <a:extLst>
                <a:ext uri="{FF2B5EF4-FFF2-40B4-BE49-F238E27FC236}">
                  <a16:creationId xmlns:a16="http://schemas.microsoft.com/office/drawing/2014/main" id="{06AB848D-183F-6C20-333C-4E36C6E8CA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9" name="Freeform 96">
              <a:extLst>
                <a:ext uri="{FF2B5EF4-FFF2-40B4-BE49-F238E27FC236}">
                  <a16:creationId xmlns:a16="http://schemas.microsoft.com/office/drawing/2014/main" id="{0D5C3F1D-B833-A19D-8E45-DD40AF596C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0" name="Freeform 97">
              <a:extLst>
                <a:ext uri="{FF2B5EF4-FFF2-40B4-BE49-F238E27FC236}">
                  <a16:creationId xmlns:a16="http://schemas.microsoft.com/office/drawing/2014/main" id="{A0D72A67-C4E0-BD35-3FF7-64FBED4285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1" name="Rectangle 98">
              <a:extLst>
                <a:ext uri="{FF2B5EF4-FFF2-40B4-BE49-F238E27FC236}">
                  <a16:creationId xmlns:a16="http://schemas.microsoft.com/office/drawing/2014/main" id="{EDAA06DB-DF9A-C00C-B708-97636B122D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22" name="Rectangle 99">
              <a:extLst>
                <a:ext uri="{FF2B5EF4-FFF2-40B4-BE49-F238E27FC236}">
                  <a16:creationId xmlns:a16="http://schemas.microsoft.com/office/drawing/2014/main" id="{DBC9ED42-FA7E-4831-F36C-204652BFC3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23" name="Rectangle 100">
              <a:extLst>
                <a:ext uri="{FF2B5EF4-FFF2-40B4-BE49-F238E27FC236}">
                  <a16:creationId xmlns:a16="http://schemas.microsoft.com/office/drawing/2014/main" id="{765D9DF3-7E60-4F08-9226-79E65FF5A2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24" name="Rectangle 101">
              <a:extLst>
                <a:ext uri="{FF2B5EF4-FFF2-40B4-BE49-F238E27FC236}">
                  <a16:creationId xmlns:a16="http://schemas.microsoft.com/office/drawing/2014/main" id="{EB76BDF8-41DE-9E1F-B9EA-E54F1C4AA1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25" name="Rectangle 102">
              <a:extLst>
                <a:ext uri="{FF2B5EF4-FFF2-40B4-BE49-F238E27FC236}">
                  <a16:creationId xmlns:a16="http://schemas.microsoft.com/office/drawing/2014/main" id="{5075C697-11EC-3816-D00A-C1BE01E0E8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26" name="Rectangle 103">
              <a:extLst>
                <a:ext uri="{FF2B5EF4-FFF2-40B4-BE49-F238E27FC236}">
                  <a16:creationId xmlns:a16="http://schemas.microsoft.com/office/drawing/2014/main" id="{0994642D-E266-31DC-34AB-391D7A0D6A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rPr>
                <a:t>6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872" name="Group 104">
            <a:extLst>
              <a:ext uri="{FF2B5EF4-FFF2-40B4-BE49-F238E27FC236}">
                <a16:creationId xmlns:a16="http://schemas.microsoft.com/office/drawing/2014/main" id="{000BE707-B78C-FAED-7FB7-508B50DE46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49614" y="1841500"/>
            <a:ext cx="923925" cy="592138"/>
            <a:chOff x="1572" y="1805"/>
            <a:chExt cx="897" cy="575"/>
          </a:xfrm>
        </p:grpSpPr>
        <p:sp>
          <p:nvSpPr>
            <p:cNvPr id="79913" name="Freeform 105">
              <a:extLst>
                <a:ext uri="{FF2B5EF4-FFF2-40B4-BE49-F238E27FC236}">
                  <a16:creationId xmlns:a16="http://schemas.microsoft.com/office/drawing/2014/main" id="{76AA70C0-C84E-01B2-B7C4-C66B3D960D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Rectangle 106">
              <a:extLst>
                <a:ext uri="{FF2B5EF4-FFF2-40B4-BE49-F238E27FC236}">
                  <a16:creationId xmlns:a16="http://schemas.microsoft.com/office/drawing/2014/main" id="{F03E54B8-1D61-DDFF-D8D2-C4056CC7FE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1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875" name="Group 107">
            <a:extLst>
              <a:ext uri="{FF2B5EF4-FFF2-40B4-BE49-F238E27FC236}">
                <a16:creationId xmlns:a16="http://schemas.microsoft.com/office/drawing/2014/main" id="{73DA256B-6A50-6BD8-2F08-5161D7F939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73264" y="1597026"/>
            <a:ext cx="1125537" cy="745011"/>
            <a:chOff x="332" y="1568"/>
            <a:chExt cx="1093" cy="723"/>
          </a:xfrm>
        </p:grpSpPr>
        <p:sp>
          <p:nvSpPr>
            <p:cNvPr id="79911" name="Freeform 108">
              <a:extLst>
                <a:ext uri="{FF2B5EF4-FFF2-40B4-BE49-F238E27FC236}">
                  <a16:creationId xmlns:a16="http://schemas.microsoft.com/office/drawing/2014/main" id="{4BC7EFF3-2821-DA31-E77C-41C60CA532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2" name="Rectangle 109">
              <a:extLst>
                <a:ext uri="{FF2B5EF4-FFF2-40B4-BE49-F238E27FC236}">
                  <a16:creationId xmlns:a16="http://schemas.microsoft.com/office/drawing/2014/main" id="{B0EBF1EE-8ECF-7C5E-C257-707747E4D4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2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878" name="Group 110">
            <a:extLst>
              <a:ext uri="{FF2B5EF4-FFF2-40B4-BE49-F238E27FC236}">
                <a16:creationId xmlns:a16="http://schemas.microsoft.com/office/drawing/2014/main" id="{298C9109-B6B2-52E5-FB93-57ABD2643F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20875" y="1327150"/>
            <a:ext cx="2382838" cy="1358900"/>
            <a:chOff x="280" y="1305"/>
            <a:chExt cx="2315" cy="1321"/>
          </a:xfrm>
        </p:grpSpPr>
        <p:sp>
          <p:nvSpPr>
            <p:cNvPr id="79909" name="Freeform 111">
              <a:extLst>
                <a:ext uri="{FF2B5EF4-FFF2-40B4-BE49-F238E27FC236}">
                  <a16:creationId xmlns:a16="http://schemas.microsoft.com/office/drawing/2014/main" id="{FD6677F7-5506-74C9-9CE1-FA32B6578C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Rectangle 112">
              <a:extLst>
                <a:ext uri="{FF2B5EF4-FFF2-40B4-BE49-F238E27FC236}">
                  <a16:creationId xmlns:a16="http://schemas.microsoft.com/office/drawing/2014/main" id="{80361A91-8600-AABA-E5E2-93E9C1C5E9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9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3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881" name="Group 113">
            <a:extLst>
              <a:ext uri="{FF2B5EF4-FFF2-40B4-BE49-F238E27FC236}">
                <a16:creationId xmlns:a16="http://schemas.microsoft.com/office/drawing/2014/main" id="{697E56F9-FD87-2EF7-1AE6-2602987C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79601" y="1249364"/>
            <a:ext cx="2462213" cy="1887537"/>
            <a:chOff x="241" y="1229"/>
            <a:chExt cx="2391" cy="1834"/>
          </a:xfrm>
        </p:grpSpPr>
        <p:sp>
          <p:nvSpPr>
            <p:cNvPr id="79907" name="Freeform 114">
              <a:extLst>
                <a:ext uri="{FF2B5EF4-FFF2-40B4-BE49-F238E27FC236}">
                  <a16:creationId xmlns:a16="http://schemas.microsoft.com/office/drawing/2014/main" id="{97E535B6-22E2-3453-34C2-BCFB794EB6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Rectangle 115">
              <a:extLst>
                <a:ext uri="{FF2B5EF4-FFF2-40B4-BE49-F238E27FC236}">
                  <a16:creationId xmlns:a16="http://schemas.microsoft.com/office/drawing/2014/main" id="{24740A0F-9EE6-1C8D-425D-22B020A941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8" y="2825"/>
              <a:ext cx="9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4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2884" name="Group 116">
            <a:extLst>
              <a:ext uri="{FF2B5EF4-FFF2-40B4-BE49-F238E27FC236}">
                <a16:creationId xmlns:a16="http://schemas.microsoft.com/office/drawing/2014/main" id="{CFDAEE8A-94F8-355D-420D-6E71050663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1976" y="987426"/>
            <a:ext cx="2595563" cy="2289175"/>
            <a:chOff x="194" y="975"/>
            <a:chExt cx="2522" cy="2224"/>
          </a:xfrm>
        </p:grpSpPr>
        <p:sp>
          <p:nvSpPr>
            <p:cNvPr id="79905" name="Rectangle 117">
              <a:extLst>
                <a:ext uri="{FF2B5EF4-FFF2-40B4-BE49-F238E27FC236}">
                  <a16:creationId xmlns:a16="http://schemas.microsoft.com/office/drawing/2014/main" id="{5B8B5989-DA19-17C5-73DC-E94FF1B05B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5</a:t>
              </a:r>
              <a:endParaRPr lang="en-US" altLang="en-US" sz="1600">
                <a:latin typeface="Book Antiqua" panose="02040602050305030304" pitchFamily="18" charset="0"/>
              </a:endParaRPr>
            </a:p>
          </p:txBody>
        </p:sp>
        <p:sp>
          <p:nvSpPr>
            <p:cNvPr id="79906" name="Freeform 118">
              <a:extLst>
                <a:ext uri="{FF2B5EF4-FFF2-40B4-BE49-F238E27FC236}">
                  <a16:creationId xmlns:a16="http://schemas.microsoft.com/office/drawing/2014/main" id="{1DDC10D7-E4A2-10F8-3F70-B499E49CDE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27E2-CF16-EEC4-8C5E-03C346B3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DB938-A4FF-A6ED-79E7-9E77CADC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7F894D4-7495-442F-B94E-62C3B1912328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D1A7147F-1447-5CDA-A39B-947F06697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Hierarchical Clustering: Time and Space requirements</a:t>
            </a:r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3BFB330D-B156-1A2B-517C-9CCD60BF8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O(N</a:t>
            </a:r>
            <a:r>
              <a:rPr lang="en-US" altLang="en-US" baseline="30000"/>
              <a:t>2</a:t>
            </a:r>
            <a:r>
              <a:rPr lang="en-US" altLang="en-US"/>
              <a:t>) space since it uses the proximity matrix.  </a:t>
            </a:r>
          </a:p>
          <a:p>
            <a:pPr lvl="1"/>
            <a:r>
              <a:rPr lang="en-US" altLang="en-US"/>
              <a:t>N is the number of points.</a:t>
            </a:r>
          </a:p>
          <a:p>
            <a:r>
              <a:rPr lang="en-US" altLang="en-US"/>
              <a:t>O(N</a:t>
            </a:r>
            <a:r>
              <a:rPr lang="en-US" altLang="en-US" baseline="30000"/>
              <a:t>3</a:t>
            </a:r>
            <a:r>
              <a:rPr lang="en-US" altLang="en-US"/>
              <a:t>) time in many cases.</a:t>
            </a:r>
          </a:p>
          <a:p>
            <a:pPr lvl="1"/>
            <a:r>
              <a:rPr lang="en-US" altLang="en-US"/>
              <a:t>There are N steps and at each step the proximity matrix (size N</a:t>
            </a:r>
            <a:r>
              <a:rPr lang="en-US" altLang="en-US" baseline="30000"/>
              <a:t>2</a:t>
            </a:r>
            <a:r>
              <a:rPr lang="en-US" altLang="en-US"/>
              <a:t>) must be updated and searched.</a:t>
            </a:r>
          </a:p>
          <a:p>
            <a:pPr lvl="1"/>
            <a:r>
              <a:rPr lang="en-US" altLang="en-US"/>
              <a:t>By being careful, the complexity can be reduced to O(N</a:t>
            </a:r>
            <a:r>
              <a:rPr lang="en-US" altLang="en-US" baseline="30000"/>
              <a:t>2</a:t>
            </a:r>
            <a:r>
              <a:rPr lang="en-US" altLang="en-US"/>
              <a:t> log N ) time for some approaches.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788EE-F92E-91BE-B029-632E964D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42FB1-0161-97DF-EE64-E282E69B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8DFB570-0B9B-4B96-A323-51AB2F7C0A68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ED767FF0-B4C4-1C7F-4E21-79D9A6145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/>
              <a:t>Hierarchical Clustering:  Problems and Limitations</a:t>
            </a: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65E05A46-8F3C-6D24-E653-D351C7CA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Once a decision is made to combine two clusters, it cannot be undone.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 objective function is directly minimized.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Different schemes have problems with one or more of the following: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Sensitivity to noise and outliers.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Difficulty handling different sized clusters and convex shapes.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Breaking large clusters.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2E53FB8-69BC-97B3-839C-F57004B4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B33F297-8C53-A149-737D-537E5455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CE1AF6B-2509-459C-9AE1-E1C9AB98505D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BB0C15BB-275F-8EEF-BACF-1D8EF68F5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Hierarchical Clustering 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8A610F8C-0393-20C7-E734-195CE2C73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dirty="0"/>
              <a:t>Produces a set of nested clusters organized as a hierarchical tree.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Can be visualized as a dendrogram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/>
              <a:t>Tree like diagram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/>
              <a:t>Records the sequences of merges or splits</a:t>
            </a:r>
          </a:p>
          <a:p>
            <a:pPr lvl="1">
              <a:lnSpc>
                <a:spcPct val="80000"/>
              </a:lnSpc>
              <a:defRPr/>
            </a:pPr>
            <a:endParaRPr lang="en-US" altLang="en-US" dirty="0"/>
          </a:p>
          <a:p>
            <a:pPr lvl="1">
              <a:lnSpc>
                <a:spcPct val="80000"/>
              </a:lnSpc>
              <a:defRPr/>
            </a:pPr>
            <a:endParaRPr lang="en-US" altLang="en-US" dirty="0"/>
          </a:p>
          <a:p>
            <a:pPr lvl="1">
              <a:lnSpc>
                <a:spcPct val="80000"/>
              </a:lnSpc>
              <a:defRPr/>
            </a:pP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  <a:defRPr/>
            </a:pPr>
            <a:endParaRPr lang="en-US" altLang="en-US" dirty="0"/>
          </a:p>
          <a:p>
            <a:pPr lvl="1">
              <a:lnSpc>
                <a:spcPct val="80000"/>
              </a:lnSpc>
              <a:defRPr/>
            </a:pPr>
            <a:endParaRPr lang="en-US" altLang="en-US" dirty="0"/>
          </a:p>
          <a:p>
            <a:pPr>
              <a:lnSpc>
                <a:spcPct val="80000"/>
              </a:lnSpc>
              <a:defRPr/>
            </a:pPr>
            <a:endParaRPr lang="en-US" altLang="en-US" dirty="0"/>
          </a:p>
          <a:p>
            <a:pPr>
              <a:lnSpc>
                <a:spcPct val="80000"/>
              </a:lnSpc>
              <a:defRPr/>
            </a:pPr>
            <a:endParaRPr lang="en-US" altLang="en-US" dirty="0"/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Can ‘cut’ the dendrogram to get a partitional clustering</a:t>
            </a:r>
          </a:p>
        </p:txBody>
      </p:sp>
      <p:pic>
        <p:nvPicPr>
          <p:cNvPr id="57350" name="Picture 4">
            <a:extLst>
              <a:ext uri="{FF2B5EF4-FFF2-40B4-BE49-F238E27FC236}">
                <a16:creationId xmlns:a16="http://schemas.microsoft.com/office/drawing/2014/main" id="{64FC7909-C984-2099-F17E-77D0E6C2C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352801"/>
            <a:ext cx="2925763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351" name="Object 5">
            <a:extLst>
              <a:ext uri="{FF2B5EF4-FFF2-40B4-BE49-F238E27FC236}">
                <a16:creationId xmlns:a16="http://schemas.microsoft.com/office/drawing/2014/main" id="{2FC82F26-4541-CF6C-1804-FE4D65D99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1" y="3276601"/>
          <a:ext cx="180022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63511" imgH="3230582" progId="Visio.Drawing.6">
                  <p:embed/>
                </p:oleObj>
              </mc:Choice>
              <mc:Fallback>
                <p:oleObj name="VISIO" r:id="rId3" imgW="3163511" imgH="3230582" progId="Visio.Drawing.6">
                  <p:embed/>
                  <p:pic>
                    <p:nvPicPr>
                      <p:cNvPr id="57351" name="Object 5">
                        <a:extLst>
                          <a:ext uri="{FF2B5EF4-FFF2-40B4-BE49-F238E27FC236}">
                            <a16:creationId xmlns:a16="http://schemas.microsoft.com/office/drawing/2014/main" id="{2FC82F26-4541-CF6C-1804-FE4D65D99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3276601"/>
                        <a:ext cx="1800225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E731C-B502-430C-EF80-8D9369EC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E3224-3FF3-0260-E22A-47B18A9D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E11C57A-DB11-4D22-98E4-2B9CBC579592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C9970B46-2ADC-568E-2DF9-7A8E64666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/>
              <a:t>Basic Agglomerative Clustering Algorithm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FF408AD-DC9B-5EEA-2815-64CEACE37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/>
              <a:t>Algorithm is straightforward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Compute the proximity matrix, if necessary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Let each data point be a cluster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Repeat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/>
              <a:t>Merge the two closest clusters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/>
              <a:t>Update the proximity matrix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/>
              <a:t>Until only a single cluster remains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Key operation is the computation of the proximity of two clusters.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/>
              <a:t>Different approaches to defining the distance between clusters distinguishes the different algorithms.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50ADC35F-6DAC-C49B-DF79-4770402C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4BD247B1-3BCA-61E7-58B7-E2509CDC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43F3AC0-CFAD-408F-A6A4-776A1410F5B9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2329" name="Rectangle 41">
            <a:extLst>
              <a:ext uri="{FF2B5EF4-FFF2-40B4-BE49-F238E27FC236}">
                <a16:creationId xmlns:a16="http://schemas.microsoft.com/office/drawing/2014/main" id="{599932BF-2C69-7A95-A220-31EC01FB9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altLang="en-US" sz="3200" dirty="0"/>
              <a:t>Agglomerative Hierarchical Clustering:</a:t>
            </a: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59397" name="Rectangle 42">
            <a:extLst>
              <a:ext uri="{FF2B5EF4-FFF2-40B4-BE49-F238E27FC236}">
                <a16:creationId xmlns:a16="http://schemas.microsoft.com/office/drawing/2014/main" id="{A781AC03-FC10-42CD-321A-E1A6C8BA0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116299"/>
            <a:ext cx="8229600" cy="4953000"/>
          </a:xfrm>
        </p:spPr>
        <p:txBody>
          <a:bodyPr/>
          <a:lstStyle/>
          <a:p>
            <a:r>
              <a:rPr lang="en-US" altLang="en-US" dirty="0"/>
              <a:t>For agglomerative hierarchical clustering we start with clusters of individual points and a proximity matrix.</a:t>
            </a:r>
          </a:p>
          <a:p>
            <a:pPr lvl="1"/>
            <a:endParaRPr lang="en-US" altLang="en-US" dirty="0"/>
          </a:p>
        </p:txBody>
      </p:sp>
      <p:sp>
        <p:nvSpPr>
          <p:cNvPr id="59398" name="Oval 4">
            <a:extLst>
              <a:ext uri="{FF2B5EF4-FFF2-40B4-BE49-F238E27FC236}">
                <a16:creationId xmlns:a16="http://schemas.microsoft.com/office/drawing/2014/main" id="{C6D0F7D2-39C3-2936-652E-542922BE0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9" name="Oval 5">
            <a:extLst>
              <a:ext uri="{FF2B5EF4-FFF2-40B4-BE49-F238E27FC236}">
                <a16:creationId xmlns:a16="http://schemas.microsoft.com/office/drawing/2014/main" id="{FEF4DB35-F782-817B-90F9-1739BB859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638800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0" name="Oval 6">
            <a:extLst>
              <a:ext uri="{FF2B5EF4-FFF2-40B4-BE49-F238E27FC236}">
                <a16:creationId xmlns:a16="http://schemas.microsoft.com/office/drawing/2014/main" id="{7FE7E808-0A57-8655-2257-8003286E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1" name="Oval 7">
            <a:extLst>
              <a:ext uri="{FF2B5EF4-FFF2-40B4-BE49-F238E27FC236}">
                <a16:creationId xmlns:a16="http://schemas.microsoft.com/office/drawing/2014/main" id="{85107276-DDA9-5C79-624D-B57710E4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86400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2" name="Oval 8">
            <a:extLst>
              <a:ext uri="{FF2B5EF4-FFF2-40B4-BE49-F238E27FC236}">
                <a16:creationId xmlns:a16="http://schemas.microsoft.com/office/drawing/2014/main" id="{4E7EC4BD-F069-B798-49E8-EAF47C958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3" name="Oval 9">
            <a:extLst>
              <a:ext uri="{FF2B5EF4-FFF2-40B4-BE49-F238E27FC236}">
                <a16:creationId xmlns:a16="http://schemas.microsoft.com/office/drawing/2014/main" id="{F68BF8CC-267F-F737-CEDD-6825C60A3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124200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4" name="Oval 10">
            <a:extLst>
              <a:ext uri="{FF2B5EF4-FFF2-40B4-BE49-F238E27FC236}">
                <a16:creationId xmlns:a16="http://schemas.microsoft.com/office/drawing/2014/main" id="{3DBDBE11-0840-C42A-41D9-997F2CEF5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76800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5" name="Oval 11">
            <a:extLst>
              <a:ext uri="{FF2B5EF4-FFF2-40B4-BE49-F238E27FC236}">
                <a16:creationId xmlns:a16="http://schemas.microsoft.com/office/drawing/2014/main" id="{57F6BCED-CC92-E837-2061-D24B7BCE9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6" name="Oval 12">
            <a:extLst>
              <a:ext uri="{FF2B5EF4-FFF2-40B4-BE49-F238E27FC236}">
                <a16:creationId xmlns:a16="http://schemas.microsoft.com/office/drawing/2014/main" id="{C0E65DD3-40B5-0D77-2B72-C6C1198FA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257800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7" name="Oval 13">
            <a:extLst>
              <a:ext uri="{FF2B5EF4-FFF2-40B4-BE49-F238E27FC236}">
                <a16:creationId xmlns:a16="http://schemas.microsoft.com/office/drawing/2014/main" id="{A5FF1789-50E1-096C-5B6D-97B6DF78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00400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8" name="Oval 14">
            <a:extLst>
              <a:ext uri="{FF2B5EF4-FFF2-40B4-BE49-F238E27FC236}">
                <a16:creationId xmlns:a16="http://schemas.microsoft.com/office/drawing/2014/main" id="{8E669355-6951-7D38-5722-01AE560E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9" name="Oval 15">
            <a:extLst>
              <a:ext uri="{FF2B5EF4-FFF2-40B4-BE49-F238E27FC236}">
                <a16:creationId xmlns:a16="http://schemas.microsoft.com/office/drawing/2014/main" id="{A430E5AA-AD75-FA92-F428-3156E8C6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352800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10" name="Line 16">
            <a:extLst>
              <a:ext uri="{FF2B5EF4-FFF2-40B4-BE49-F238E27FC236}">
                <a16:creationId xmlns:a16="http://schemas.microsoft.com/office/drawing/2014/main" id="{ED9F928F-3BA1-3DEA-70A2-9EC07F6A7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743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Line 17">
            <a:extLst>
              <a:ext uri="{FF2B5EF4-FFF2-40B4-BE49-F238E27FC236}">
                <a16:creationId xmlns:a16="http://schemas.microsoft.com/office/drawing/2014/main" id="{54A72754-7932-72F6-431A-E0F5DBBF9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0480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Line 18">
            <a:extLst>
              <a:ext uri="{FF2B5EF4-FFF2-40B4-BE49-F238E27FC236}">
                <a16:creationId xmlns:a16="http://schemas.microsoft.com/office/drawing/2014/main" id="{93811AFE-64A9-D738-3FE8-010864B37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3050" y="2743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Line 19">
            <a:extLst>
              <a:ext uri="{FF2B5EF4-FFF2-40B4-BE49-F238E27FC236}">
                <a16:creationId xmlns:a16="http://schemas.microsoft.com/office/drawing/2014/main" id="{1AC10A93-FA29-9CCA-849B-45F8638B6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6288" y="2743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Line 20">
            <a:extLst>
              <a:ext uri="{FF2B5EF4-FFF2-40B4-BE49-F238E27FC236}">
                <a16:creationId xmlns:a16="http://schemas.microsoft.com/office/drawing/2014/main" id="{EF934D0F-5196-4021-BBA6-25044D577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9525" y="2743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5" name="Line 21">
            <a:extLst>
              <a:ext uri="{FF2B5EF4-FFF2-40B4-BE49-F238E27FC236}">
                <a16:creationId xmlns:a16="http://schemas.microsoft.com/office/drawing/2014/main" id="{8D8DB0E2-5469-FD5E-52BE-856956278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2763" y="2743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6" name="Line 22">
            <a:extLst>
              <a:ext uri="{FF2B5EF4-FFF2-40B4-BE49-F238E27FC236}">
                <a16:creationId xmlns:a16="http://schemas.microsoft.com/office/drawing/2014/main" id="{0F4A0CD8-374E-A8CE-BEE3-2C84F5B5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0" y="2743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Line 23">
            <a:extLst>
              <a:ext uri="{FF2B5EF4-FFF2-40B4-BE49-F238E27FC236}">
                <a16:creationId xmlns:a16="http://schemas.microsoft.com/office/drawing/2014/main" id="{BCCA3B01-A094-95C2-8329-EE6D4001E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459163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Line 24">
            <a:extLst>
              <a:ext uri="{FF2B5EF4-FFF2-40B4-BE49-F238E27FC236}">
                <a16:creationId xmlns:a16="http://schemas.microsoft.com/office/drawing/2014/main" id="{2CC9560F-ACC9-3327-F17A-02E840040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870325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Line 25">
            <a:extLst>
              <a:ext uri="{FF2B5EF4-FFF2-40B4-BE49-F238E27FC236}">
                <a16:creationId xmlns:a16="http://schemas.microsoft.com/office/drawing/2014/main" id="{06D4E8EF-414E-0F03-039D-150FA39CC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281488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0" name="Line 26">
            <a:extLst>
              <a:ext uri="{FF2B5EF4-FFF2-40B4-BE49-F238E27FC236}">
                <a16:creationId xmlns:a16="http://schemas.microsoft.com/office/drawing/2014/main" id="{D4BDF533-7ABF-1ED0-9E5B-8124F9BD1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6926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1" name="Line 27">
            <a:extLst>
              <a:ext uri="{FF2B5EF4-FFF2-40B4-BE49-F238E27FC236}">
                <a16:creationId xmlns:a16="http://schemas.microsoft.com/office/drawing/2014/main" id="{FE0A3528-E181-31D2-4836-80CAB3897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1054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2" name="Text Box 28">
            <a:extLst>
              <a:ext uri="{FF2B5EF4-FFF2-40B4-BE49-F238E27FC236}">
                <a16:creationId xmlns:a16="http://schemas.microsoft.com/office/drawing/2014/main" id="{9AE8777C-24B6-A1EF-E04E-AAA2D0C90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124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p1</a:t>
            </a:r>
          </a:p>
        </p:txBody>
      </p:sp>
      <p:sp>
        <p:nvSpPr>
          <p:cNvPr id="59423" name="Text Box 29">
            <a:extLst>
              <a:ext uri="{FF2B5EF4-FFF2-40B4-BE49-F238E27FC236}">
                <a16:creationId xmlns:a16="http://schemas.microsoft.com/office/drawing/2014/main" id="{154EC9BA-E4AD-A0C4-066E-D4FF11A6E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962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p3</a:t>
            </a:r>
          </a:p>
        </p:txBody>
      </p:sp>
      <p:sp>
        <p:nvSpPr>
          <p:cNvPr id="59424" name="Text Box 30">
            <a:extLst>
              <a:ext uri="{FF2B5EF4-FFF2-40B4-BE49-F238E27FC236}">
                <a16:creationId xmlns:a16="http://schemas.microsoft.com/office/drawing/2014/main" id="{77E85BD2-5791-CDA1-99CA-9959168D5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800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p5</a:t>
            </a:r>
          </a:p>
        </p:txBody>
      </p:sp>
      <p:sp>
        <p:nvSpPr>
          <p:cNvPr id="59425" name="Text Box 31">
            <a:extLst>
              <a:ext uri="{FF2B5EF4-FFF2-40B4-BE49-F238E27FC236}">
                <a16:creationId xmlns:a16="http://schemas.microsoft.com/office/drawing/2014/main" id="{604385E0-32AB-6A54-278B-90C5860D7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419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p4</a:t>
            </a:r>
          </a:p>
        </p:txBody>
      </p:sp>
      <p:sp>
        <p:nvSpPr>
          <p:cNvPr id="59426" name="Text Box 32">
            <a:extLst>
              <a:ext uri="{FF2B5EF4-FFF2-40B4-BE49-F238E27FC236}">
                <a16:creationId xmlns:a16="http://schemas.microsoft.com/office/drawing/2014/main" id="{F5083130-6340-3CD7-6702-2CEB424E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581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p2</a:t>
            </a:r>
          </a:p>
        </p:txBody>
      </p:sp>
      <p:sp>
        <p:nvSpPr>
          <p:cNvPr id="59427" name="Text Box 33">
            <a:extLst>
              <a:ext uri="{FF2B5EF4-FFF2-40B4-BE49-F238E27FC236}">
                <a16:creationId xmlns:a16="http://schemas.microsoft.com/office/drawing/2014/main" id="{933E0D86-D0D6-0B58-A05A-240F7E7D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74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p1</a:t>
            </a:r>
          </a:p>
        </p:txBody>
      </p:sp>
      <p:sp>
        <p:nvSpPr>
          <p:cNvPr id="59428" name="Text Box 34">
            <a:extLst>
              <a:ext uri="{FF2B5EF4-FFF2-40B4-BE49-F238E27FC236}">
                <a16:creationId xmlns:a16="http://schemas.microsoft.com/office/drawing/2014/main" id="{935E6180-1F95-91AD-5491-AAB669A4E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74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p2</a:t>
            </a:r>
          </a:p>
        </p:txBody>
      </p:sp>
      <p:sp>
        <p:nvSpPr>
          <p:cNvPr id="59429" name="Text Box 35">
            <a:extLst>
              <a:ext uri="{FF2B5EF4-FFF2-40B4-BE49-F238E27FC236}">
                <a16:creationId xmlns:a16="http://schemas.microsoft.com/office/drawing/2014/main" id="{688478DB-5AC0-D216-B19C-35E950FF2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74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p3</a:t>
            </a:r>
          </a:p>
        </p:txBody>
      </p:sp>
      <p:sp>
        <p:nvSpPr>
          <p:cNvPr id="59430" name="Text Box 36">
            <a:extLst>
              <a:ext uri="{FF2B5EF4-FFF2-40B4-BE49-F238E27FC236}">
                <a16:creationId xmlns:a16="http://schemas.microsoft.com/office/drawing/2014/main" id="{3CF6E657-5790-77BF-17B7-7020B0326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274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p4</a:t>
            </a:r>
          </a:p>
        </p:txBody>
      </p:sp>
      <p:sp>
        <p:nvSpPr>
          <p:cNvPr id="59431" name="Text Box 37">
            <a:extLst>
              <a:ext uri="{FF2B5EF4-FFF2-40B4-BE49-F238E27FC236}">
                <a16:creationId xmlns:a16="http://schemas.microsoft.com/office/drawing/2014/main" id="{FF99403B-3016-1FC1-5164-4F0419842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274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p5</a:t>
            </a:r>
          </a:p>
        </p:txBody>
      </p:sp>
      <p:sp>
        <p:nvSpPr>
          <p:cNvPr id="59432" name="Text Box 38">
            <a:extLst>
              <a:ext uri="{FF2B5EF4-FFF2-40B4-BE49-F238E27FC236}">
                <a16:creationId xmlns:a16="http://schemas.microsoft.com/office/drawing/2014/main" id="{99700A6B-D6D1-8254-52D4-3AA9D301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27432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59433" name="Text Box 39">
            <a:extLst>
              <a:ext uri="{FF2B5EF4-FFF2-40B4-BE49-F238E27FC236}">
                <a16:creationId xmlns:a16="http://schemas.microsoft.com/office/drawing/2014/main" id="{2796727D-7BCE-F63D-7500-82F9E8B19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181601"/>
            <a:ext cx="533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Book Antiqua" panose="0204060205030503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1600">
                <a:latin typeface="Book Antiqua" panose="0204060205030503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160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59434" name="Text Box 40">
            <a:extLst>
              <a:ext uri="{FF2B5EF4-FFF2-40B4-BE49-F238E27FC236}">
                <a16:creationId xmlns:a16="http://schemas.microsoft.com/office/drawing/2014/main" id="{20DAEB93-38A4-9CDF-EC65-9FEAAB9E8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9436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Book Antiqua" panose="02040602050305030304" pitchFamily="18" charset="0"/>
              </a:rPr>
              <a:t>Proximity Matrix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68B97E1E-2CC5-3970-45F1-1F3B6839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43C5131-DBDF-561E-8F1E-4087D490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0A0CFF7-BBB1-44B5-8495-F557682C558A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id="{67328525-A97C-7EA1-92B3-93A3E78AE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C2</a:t>
            </a:r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84556CAE-B968-9F8C-8B50-1CB65EACB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C1</a:t>
            </a:r>
          </a:p>
        </p:txBody>
      </p:sp>
      <p:sp>
        <p:nvSpPr>
          <p:cNvPr id="13349" name="Rectangle 37">
            <a:extLst>
              <a:ext uri="{FF2B5EF4-FFF2-40B4-BE49-F238E27FC236}">
                <a16:creationId xmlns:a16="http://schemas.microsoft.com/office/drawing/2014/main" id="{FD794776-B07F-67B7-8593-D6C6B85C6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60902"/>
            <a:ext cx="10972800" cy="7225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altLang="en-US" sz="3200" dirty="0"/>
              <a:t>Agglomerative Hierarchical Clustering: Intermediate Situation</a:t>
            </a:r>
          </a:p>
        </p:txBody>
      </p:sp>
      <p:sp>
        <p:nvSpPr>
          <p:cNvPr id="60423" name="Rectangle 38">
            <a:extLst>
              <a:ext uri="{FF2B5EF4-FFF2-40B4-BE49-F238E27FC236}">
                <a16:creationId xmlns:a16="http://schemas.microsoft.com/office/drawing/2014/main" id="{F6CBD341-CA4C-6FA5-AD40-1FE976A7A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After some merging steps, we have some clusters. </a:t>
            </a:r>
          </a:p>
          <a:p>
            <a:pPr lvl="1"/>
            <a:endParaRPr lang="en-US" altLang="en-US" dirty="0"/>
          </a:p>
        </p:txBody>
      </p:sp>
      <p:sp>
        <p:nvSpPr>
          <p:cNvPr id="60424" name="Line 6">
            <a:extLst>
              <a:ext uri="{FF2B5EF4-FFF2-40B4-BE49-F238E27FC236}">
                <a16:creationId xmlns:a16="http://schemas.microsoft.com/office/drawing/2014/main" id="{425BEF94-BF83-9583-B5E8-3C515B593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Line 7">
            <a:extLst>
              <a:ext uri="{FF2B5EF4-FFF2-40B4-BE49-F238E27FC236}">
                <a16:creationId xmlns:a16="http://schemas.microsoft.com/office/drawing/2014/main" id="{B6A19371-AA71-C0CE-397A-06567C16B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908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Line 8">
            <a:extLst>
              <a:ext uri="{FF2B5EF4-FFF2-40B4-BE49-F238E27FC236}">
                <a16:creationId xmlns:a16="http://schemas.microsoft.com/office/drawing/2014/main" id="{7B840308-EB6C-8754-38B5-361077EF9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Line 9">
            <a:extLst>
              <a:ext uri="{FF2B5EF4-FFF2-40B4-BE49-F238E27FC236}">
                <a16:creationId xmlns:a16="http://schemas.microsoft.com/office/drawing/2014/main" id="{592CCD81-583B-39F9-B8AC-E6D9675AC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6482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Text Box 10">
            <a:extLst>
              <a:ext uri="{FF2B5EF4-FFF2-40B4-BE49-F238E27FC236}">
                <a16:creationId xmlns:a16="http://schemas.microsoft.com/office/drawing/2014/main" id="{62AC66C2-D138-61EB-0C1F-8DDE21243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6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C1</a:t>
            </a:r>
          </a:p>
        </p:txBody>
      </p:sp>
      <p:sp>
        <p:nvSpPr>
          <p:cNvPr id="60429" name="Text Box 11">
            <a:extLst>
              <a:ext uri="{FF2B5EF4-FFF2-40B4-BE49-F238E27FC236}">
                <a16:creationId xmlns:a16="http://schemas.microsoft.com/office/drawing/2014/main" id="{1F886707-24A1-A0FB-D8DF-E04D8EBC7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505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C3</a:t>
            </a:r>
          </a:p>
        </p:txBody>
      </p:sp>
      <p:sp>
        <p:nvSpPr>
          <p:cNvPr id="60430" name="Text Box 12">
            <a:extLst>
              <a:ext uri="{FF2B5EF4-FFF2-40B4-BE49-F238E27FC236}">
                <a16:creationId xmlns:a16="http://schemas.microsoft.com/office/drawing/2014/main" id="{B2BBFD8E-A0F2-6FA7-8673-4960EE662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343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C5</a:t>
            </a:r>
          </a:p>
        </p:txBody>
      </p:sp>
      <p:sp>
        <p:nvSpPr>
          <p:cNvPr id="60431" name="Text Box 13">
            <a:extLst>
              <a:ext uri="{FF2B5EF4-FFF2-40B4-BE49-F238E27FC236}">
                <a16:creationId xmlns:a16="http://schemas.microsoft.com/office/drawing/2014/main" id="{E0D339FB-376B-FFAE-2BA0-A708C300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9624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C4</a:t>
            </a:r>
          </a:p>
        </p:txBody>
      </p:sp>
      <p:sp>
        <p:nvSpPr>
          <p:cNvPr id="60432" name="Text Box 14">
            <a:extLst>
              <a:ext uri="{FF2B5EF4-FFF2-40B4-BE49-F238E27FC236}">
                <a16:creationId xmlns:a16="http://schemas.microsoft.com/office/drawing/2014/main" id="{94E56F25-6121-5E5C-C83D-DAB9451B2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124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C2</a:t>
            </a:r>
          </a:p>
        </p:txBody>
      </p:sp>
      <p:sp>
        <p:nvSpPr>
          <p:cNvPr id="60433" name="Text Box 15">
            <a:extLst>
              <a:ext uri="{FF2B5EF4-FFF2-40B4-BE49-F238E27FC236}">
                <a16:creationId xmlns:a16="http://schemas.microsoft.com/office/drawing/2014/main" id="{C575C3AE-8AE0-81BE-3E0E-B40E7CFA2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C3</a:t>
            </a:r>
          </a:p>
        </p:txBody>
      </p:sp>
      <p:sp>
        <p:nvSpPr>
          <p:cNvPr id="60434" name="Text Box 16">
            <a:extLst>
              <a:ext uri="{FF2B5EF4-FFF2-40B4-BE49-F238E27FC236}">
                <a16:creationId xmlns:a16="http://schemas.microsoft.com/office/drawing/2014/main" id="{69C026DE-8CB3-C7DE-E869-022F5946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C4</a:t>
            </a:r>
          </a:p>
        </p:txBody>
      </p:sp>
      <p:sp>
        <p:nvSpPr>
          <p:cNvPr id="60435" name="Text Box 17">
            <a:extLst>
              <a:ext uri="{FF2B5EF4-FFF2-40B4-BE49-F238E27FC236}">
                <a16:creationId xmlns:a16="http://schemas.microsoft.com/office/drawing/2014/main" id="{CE6FDBE1-71EC-B70E-6ED9-4FBAE78E6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286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C5</a:t>
            </a:r>
          </a:p>
        </p:txBody>
      </p:sp>
      <p:sp>
        <p:nvSpPr>
          <p:cNvPr id="60436" name="Freeform 18">
            <a:extLst>
              <a:ext uri="{FF2B5EF4-FFF2-40B4-BE49-F238E27FC236}">
                <a16:creationId xmlns:a16="http://schemas.microsoft.com/office/drawing/2014/main" id="{9B611F33-D814-7D90-CB11-C06AF892ADC6}"/>
              </a:ext>
            </a:extLst>
          </p:cNvPr>
          <p:cNvSpPr>
            <a:spLocks/>
          </p:cNvSpPr>
          <p:nvPr/>
        </p:nvSpPr>
        <p:spPr bwMode="auto">
          <a:xfrm>
            <a:off x="2133600" y="3886201"/>
            <a:ext cx="546100" cy="773113"/>
          </a:xfrm>
          <a:custGeom>
            <a:avLst/>
            <a:gdLst>
              <a:gd name="T0" fmla="*/ 395420 w 598"/>
              <a:gd name="T1" fmla="*/ 81817 h 652"/>
              <a:gd name="T2" fmla="*/ 226476 w 598"/>
              <a:gd name="T3" fmla="*/ 0 h 652"/>
              <a:gd name="T4" fmla="*/ 138808 w 598"/>
              <a:gd name="T5" fmla="*/ 40316 h 652"/>
              <a:gd name="T6" fmla="*/ 114151 w 598"/>
              <a:gd name="T7" fmla="*/ 113833 h 652"/>
              <a:gd name="T8" fmla="*/ 63925 w 598"/>
              <a:gd name="T9" fmla="*/ 203950 h 652"/>
              <a:gd name="T10" fmla="*/ 44747 w 598"/>
              <a:gd name="T11" fmla="*/ 211065 h 652"/>
              <a:gd name="T12" fmla="*/ 26483 w 598"/>
              <a:gd name="T13" fmla="*/ 260866 h 652"/>
              <a:gd name="T14" fmla="*/ 13698 w 598"/>
              <a:gd name="T15" fmla="*/ 309482 h 652"/>
              <a:gd name="T16" fmla="*/ 26483 w 598"/>
              <a:gd name="T17" fmla="*/ 455330 h 652"/>
              <a:gd name="T18" fmla="*/ 88581 w 598"/>
              <a:gd name="T19" fmla="*/ 488532 h 652"/>
              <a:gd name="T20" fmla="*/ 70317 w 598"/>
              <a:gd name="T21" fmla="*/ 577463 h 652"/>
              <a:gd name="T22" fmla="*/ 94974 w 598"/>
              <a:gd name="T23" fmla="*/ 731612 h 652"/>
              <a:gd name="T24" fmla="*/ 151593 w 598"/>
              <a:gd name="T25" fmla="*/ 764813 h 652"/>
              <a:gd name="T26" fmla="*/ 169857 w 598"/>
              <a:gd name="T27" fmla="*/ 773113 h 652"/>
              <a:gd name="T28" fmla="*/ 220084 w 598"/>
              <a:gd name="T29" fmla="*/ 716197 h 652"/>
              <a:gd name="T30" fmla="*/ 320537 w 598"/>
              <a:gd name="T31" fmla="*/ 773113 h 652"/>
              <a:gd name="T32" fmla="*/ 408205 w 598"/>
              <a:gd name="T33" fmla="*/ 699596 h 652"/>
              <a:gd name="T34" fmla="*/ 476696 w 598"/>
              <a:gd name="T35" fmla="*/ 642680 h 652"/>
              <a:gd name="T36" fmla="*/ 520530 w 598"/>
              <a:gd name="T37" fmla="*/ 528847 h 652"/>
              <a:gd name="T38" fmla="*/ 489481 w 598"/>
              <a:gd name="T39" fmla="*/ 463631 h 652"/>
              <a:gd name="T40" fmla="*/ 514138 w 598"/>
              <a:gd name="T41" fmla="*/ 415015 h 652"/>
              <a:gd name="T42" fmla="*/ 546100 w 598"/>
              <a:gd name="T43" fmla="*/ 341498 h 652"/>
              <a:gd name="T44" fmla="*/ 533315 w 598"/>
              <a:gd name="T45" fmla="*/ 227665 h 652"/>
              <a:gd name="T46" fmla="*/ 408205 w 598"/>
              <a:gd name="T47" fmla="*/ 113833 h 652"/>
              <a:gd name="T48" fmla="*/ 395420 w 598"/>
              <a:gd name="T49" fmla="*/ 8181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Freeform 19">
            <a:extLst>
              <a:ext uri="{FF2B5EF4-FFF2-40B4-BE49-F238E27FC236}">
                <a16:creationId xmlns:a16="http://schemas.microsoft.com/office/drawing/2014/main" id="{FB3E6503-891B-94CB-DE92-07B8D52AE332}"/>
              </a:ext>
            </a:extLst>
          </p:cNvPr>
          <p:cNvSpPr>
            <a:spLocks/>
          </p:cNvSpPr>
          <p:nvPr/>
        </p:nvSpPr>
        <p:spPr bwMode="auto">
          <a:xfrm rot="16200000">
            <a:off x="3124200" y="2667000"/>
            <a:ext cx="762000" cy="914400"/>
          </a:xfrm>
          <a:custGeom>
            <a:avLst/>
            <a:gdLst>
              <a:gd name="T0" fmla="*/ 551749 w 598"/>
              <a:gd name="T1" fmla="*/ 96769 h 652"/>
              <a:gd name="T2" fmla="*/ 316013 w 598"/>
              <a:gd name="T3" fmla="*/ 0 h 652"/>
              <a:gd name="T4" fmla="*/ 193686 w 598"/>
              <a:gd name="T5" fmla="*/ 47683 h 652"/>
              <a:gd name="T6" fmla="*/ 159281 w 598"/>
              <a:gd name="T7" fmla="*/ 134636 h 652"/>
              <a:gd name="T8" fmla="*/ 89197 w 598"/>
              <a:gd name="T9" fmla="*/ 241222 h 652"/>
              <a:gd name="T10" fmla="*/ 62438 w 598"/>
              <a:gd name="T11" fmla="*/ 249637 h 652"/>
              <a:gd name="T12" fmla="*/ 36953 w 598"/>
              <a:gd name="T13" fmla="*/ 308540 h 652"/>
              <a:gd name="T14" fmla="*/ 19114 w 598"/>
              <a:gd name="T15" fmla="*/ 366040 h 652"/>
              <a:gd name="T16" fmla="*/ 36953 w 598"/>
              <a:gd name="T17" fmla="*/ 538542 h 652"/>
              <a:gd name="T18" fmla="*/ 123602 w 598"/>
              <a:gd name="T19" fmla="*/ 577811 h 652"/>
              <a:gd name="T20" fmla="*/ 98117 w 598"/>
              <a:gd name="T21" fmla="*/ 682995 h 652"/>
              <a:gd name="T22" fmla="*/ 132522 w 598"/>
              <a:gd name="T23" fmla="*/ 865314 h 652"/>
              <a:gd name="T24" fmla="*/ 211525 w 598"/>
              <a:gd name="T25" fmla="*/ 904583 h 652"/>
              <a:gd name="T26" fmla="*/ 237010 w 598"/>
              <a:gd name="T27" fmla="*/ 914400 h 652"/>
              <a:gd name="T28" fmla="*/ 307094 w 598"/>
              <a:gd name="T29" fmla="*/ 847082 h 652"/>
              <a:gd name="T30" fmla="*/ 447261 w 598"/>
              <a:gd name="T31" fmla="*/ 914400 h 652"/>
              <a:gd name="T32" fmla="*/ 569589 w 598"/>
              <a:gd name="T33" fmla="*/ 827448 h 652"/>
              <a:gd name="T34" fmla="*/ 665157 w 598"/>
              <a:gd name="T35" fmla="*/ 760130 h 652"/>
              <a:gd name="T36" fmla="*/ 726321 w 598"/>
              <a:gd name="T37" fmla="*/ 625494 h 652"/>
              <a:gd name="T38" fmla="*/ 682997 w 598"/>
              <a:gd name="T39" fmla="*/ 548360 h 652"/>
              <a:gd name="T40" fmla="*/ 717401 w 598"/>
              <a:gd name="T41" fmla="*/ 490859 h 652"/>
              <a:gd name="T42" fmla="*/ 762000 w 598"/>
              <a:gd name="T43" fmla="*/ 403907 h 652"/>
              <a:gd name="T44" fmla="*/ 744161 w 598"/>
              <a:gd name="T45" fmla="*/ 269271 h 652"/>
              <a:gd name="T46" fmla="*/ 569589 w 598"/>
              <a:gd name="T47" fmla="*/ 134636 h 652"/>
              <a:gd name="T48" fmla="*/ 551749 w 598"/>
              <a:gd name="T49" fmla="*/ 967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8" name="Freeform 20">
            <a:extLst>
              <a:ext uri="{FF2B5EF4-FFF2-40B4-BE49-F238E27FC236}">
                <a16:creationId xmlns:a16="http://schemas.microsoft.com/office/drawing/2014/main" id="{FF16432F-1655-5A25-9D0C-2457B2825203}"/>
              </a:ext>
            </a:extLst>
          </p:cNvPr>
          <p:cNvSpPr>
            <a:spLocks/>
          </p:cNvSpPr>
          <p:nvPr/>
        </p:nvSpPr>
        <p:spPr bwMode="auto">
          <a:xfrm rot="10800000">
            <a:off x="4876800" y="3048000"/>
            <a:ext cx="685800" cy="762000"/>
          </a:xfrm>
          <a:custGeom>
            <a:avLst/>
            <a:gdLst>
              <a:gd name="T0" fmla="*/ 496574 w 598"/>
              <a:gd name="T1" fmla="*/ 80641 h 652"/>
              <a:gd name="T2" fmla="*/ 284412 w 598"/>
              <a:gd name="T3" fmla="*/ 0 h 652"/>
              <a:gd name="T4" fmla="*/ 174317 w 598"/>
              <a:gd name="T5" fmla="*/ 39736 h 652"/>
              <a:gd name="T6" fmla="*/ 143353 w 598"/>
              <a:gd name="T7" fmla="*/ 112196 h 652"/>
              <a:gd name="T8" fmla="*/ 80278 w 598"/>
              <a:gd name="T9" fmla="*/ 201018 h 652"/>
              <a:gd name="T10" fmla="*/ 56194 w 598"/>
              <a:gd name="T11" fmla="*/ 208031 h 652"/>
              <a:gd name="T12" fmla="*/ 33258 w 598"/>
              <a:gd name="T13" fmla="*/ 257117 h 652"/>
              <a:gd name="T14" fmla="*/ 17202 w 598"/>
              <a:gd name="T15" fmla="*/ 305034 h 652"/>
              <a:gd name="T16" fmla="*/ 33258 w 598"/>
              <a:gd name="T17" fmla="*/ 448785 h 652"/>
              <a:gd name="T18" fmla="*/ 111242 w 598"/>
              <a:gd name="T19" fmla="*/ 481509 h 652"/>
              <a:gd name="T20" fmla="*/ 88305 w 598"/>
              <a:gd name="T21" fmla="*/ 569163 h 652"/>
              <a:gd name="T22" fmla="*/ 119270 w 598"/>
              <a:gd name="T23" fmla="*/ 721095 h 652"/>
              <a:gd name="T24" fmla="*/ 190373 w 598"/>
              <a:gd name="T25" fmla="*/ 753819 h 652"/>
              <a:gd name="T26" fmla="*/ 213309 w 598"/>
              <a:gd name="T27" fmla="*/ 762000 h 652"/>
              <a:gd name="T28" fmla="*/ 276384 w 598"/>
              <a:gd name="T29" fmla="*/ 705902 h 652"/>
              <a:gd name="T30" fmla="*/ 402535 w 598"/>
              <a:gd name="T31" fmla="*/ 762000 h 652"/>
              <a:gd name="T32" fmla="*/ 512630 w 598"/>
              <a:gd name="T33" fmla="*/ 689540 h 652"/>
              <a:gd name="T34" fmla="*/ 598641 w 598"/>
              <a:gd name="T35" fmla="*/ 633442 h 652"/>
              <a:gd name="T36" fmla="*/ 653689 w 598"/>
              <a:gd name="T37" fmla="*/ 521245 h 652"/>
              <a:gd name="T38" fmla="*/ 614697 w 598"/>
              <a:gd name="T39" fmla="*/ 456966 h 652"/>
              <a:gd name="T40" fmla="*/ 645661 w 598"/>
              <a:gd name="T41" fmla="*/ 409049 h 652"/>
              <a:gd name="T42" fmla="*/ 685800 w 598"/>
              <a:gd name="T43" fmla="*/ 336589 h 652"/>
              <a:gd name="T44" fmla="*/ 669744 w 598"/>
              <a:gd name="T45" fmla="*/ 224393 h 652"/>
              <a:gd name="T46" fmla="*/ 512630 w 598"/>
              <a:gd name="T47" fmla="*/ 112196 h 652"/>
              <a:gd name="T48" fmla="*/ 496574 w 598"/>
              <a:gd name="T49" fmla="*/ 80641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9" name="Freeform 21">
            <a:extLst>
              <a:ext uri="{FF2B5EF4-FFF2-40B4-BE49-F238E27FC236}">
                <a16:creationId xmlns:a16="http://schemas.microsoft.com/office/drawing/2014/main" id="{F78F2388-65C4-F11B-4D3F-8E6E8F2B3941}"/>
              </a:ext>
            </a:extLst>
          </p:cNvPr>
          <p:cNvSpPr>
            <a:spLocks/>
          </p:cNvSpPr>
          <p:nvPr/>
        </p:nvSpPr>
        <p:spPr bwMode="auto">
          <a:xfrm>
            <a:off x="2819400" y="4953001"/>
            <a:ext cx="774700" cy="773113"/>
          </a:xfrm>
          <a:custGeom>
            <a:avLst/>
            <a:gdLst>
              <a:gd name="T0" fmla="*/ 560945 w 598"/>
              <a:gd name="T1" fmla="*/ 81817 h 652"/>
              <a:gd name="T2" fmla="*/ 321280 w 598"/>
              <a:gd name="T3" fmla="*/ 0 h 652"/>
              <a:gd name="T4" fmla="*/ 196914 w 598"/>
              <a:gd name="T5" fmla="*/ 40316 h 652"/>
              <a:gd name="T6" fmla="*/ 161936 w 598"/>
              <a:gd name="T7" fmla="*/ 113833 h 652"/>
              <a:gd name="T8" fmla="*/ 90684 w 598"/>
              <a:gd name="T9" fmla="*/ 203950 h 652"/>
              <a:gd name="T10" fmla="*/ 63479 w 598"/>
              <a:gd name="T11" fmla="*/ 211065 h 652"/>
              <a:gd name="T12" fmla="*/ 37569 w 598"/>
              <a:gd name="T13" fmla="*/ 260866 h 652"/>
              <a:gd name="T14" fmla="*/ 19432 w 598"/>
              <a:gd name="T15" fmla="*/ 309482 h 652"/>
              <a:gd name="T16" fmla="*/ 37569 w 598"/>
              <a:gd name="T17" fmla="*/ 455330 h 652"/>
              <a:gd name="T18" fmla="*/ 125662 w 598"/>
              <a:gd name="T19" fmla="*/ 488532 h 652"/>
              <a:gd name="T20" fmla="*/ 99752 w 598"/>
              <a:gd name="T21" fmla="*/ 577463 h 652"/>
              <a:gd name="T22" fmla="*/ 134730 w 598"/>
              <a:gd name="T23" fmla="*/ 731612 h 652"/>
              <a:gd name="T24" fmla="*/ 215051 w 598"/>
              <a:gd name="T25" fmla="*/ 764813 h 652"/>
              <a:gd name="T26" fmla="*/ 240960 w 598"/>
              <a:gd name="T27" fmla="*/ 773113 h 652"/>
              <a:gd name="T28" fmla="*/ 312212 w 598"/>
              <a:gd name="T29" fmla="*/ 716197 h 652"/>
              <a:gd name="T30" fmla="*/ 454715 w 598"/>
              <a:gd name="T31" fmla="*/ 773113 h 652"/>
              <a:gd name="T32" fmla="*/ 579082 w 598"/>
              <a:gd name="T33" fmla="*/ 699596 h 652"/>
              <a:gd name="T34" fmla="*/ 676243 w 598"/>
              <a:gd name="T35" fmla="*/ 642680 h 652"/>
              <a:gd name="T36" fmla="*/ 738426 w 598"/>
              <a:gd name="T37" fmla="*/ 528847 h 652"/>
              <a:gd name="T38" fmla="*/ 694380 w 598"/>
              <a:gd name="T39" fmla="*/ 463631 h 652"/>
              <a:gd name="T40" fmla="*/ 729358 w 598"/>
              <a:gd name="T41" fmla="*/ 415015 h 652"/>
              <a:gd name="T42" fmla="*/ 774700 w 598"/>
              <a:gd name="T43" fmla="*/ 341498 h 652"/>
              <a:gd name="T44" fmla="*/ 756563 w 598"/>
              <a:gd name="T45" fmla="*/ 227665 h 652"/>
              <a:gd name="T46" fmla="*/ 579082 w 598"/>
              <a:gd name="T47" fmla="*/ 113833 h 652"/>
              <a:gd name="T48" fmla="*/ 560945 w 598"/>
              <a:gd name="T49" fmla="*/ 8181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0" name="Freeform 22">
            <a:extLst>
              <a:ext uri="{FF2B5EF4-FFF2-40B4-BE49-F238E27FC236}">
                <a16:creationId xmlns:a16="http://schemas.microsoft.com/office/drawing/2014/main" id="{633B04CC-4B99-C294-6C76-C9D2C21C493D}"/>
              </a:ext>
            </a:extLst>
          </p:cNvPr>
          <p:cNvSpPr>
            <a:spLocks/>
          </p:cNvSpPr>
          <p:nvPr/>
        </p:nvSpPr>
        <p:spPr bwMode="auto">
          <a:xfrm rot="10800000">
            <a:off x="4114800" y="4876800"/>
            <a:ext cx="685800" cy="762000"/>
          </a:xfrm>
          <a:custGeom>
            <a:avLst/>
            <a:gdLst>
              <a:gd name="T0" fmla="*/ 496574 w 598"/>
              <a:gd name="T1" fmla="*/ 80641 h 652"/>
              <a:gd name="T2" fmla="*/ 284412 w 598"/>
              <a:gd name="T3" fmla="*/ 0 h 652"/>
              <a:gd name="T4" fmla="*/ 174317 w 598"/>
              <a:gd name="T5" fmla="*/ 39736 h 652"/>
              <a:gd name="T6" fmla="*/ 143353 w 598"/>
              <a:gd name="T7" fmla="*/ 112196 h 652"/>
              <a:gd name="T8" fmla="*/ 80278 w 598"/>
              <a:gd name="T9" fmla="*/ 201018 h 652"/>
              <a:gd name="T10" fmla="*/ 56194 w 598"/>
              <a:gd name="T11" fmla="*/ 208031 h 652"/>
              <a:gd name="T12" fmla="*/ 33258 w 598"/>
              <a:gd name="T13" fmla="*/ 257117 h 652"/>
              <a:gd name="T14" fmla="*/ 17202 w 598"/>
              <a:gd name="T15" fmla="*/ 305034 h 652"/>
              <a:gd name="T16" fmla="*/ 33258 w 598"/>
              <a:gd name="T17" fmla="*/ 448785 h 652"/>
              <a:gd name="T18" fmla="*/ 111242 w 598"/>
              <a:gd name="T19" fmla="*/ 481509 h 652"/>
              <a:gd name="T20" fmla="*/ 88305 w 598"/>
              <a:gd name="T21" fmla="*/ 569163 h 652"/>
              <a:gd name="T22" fmla="*/ 119270 w 598"/>
              <a:gd name="T23" fmla="*/ 721095 h 652"/>
              <a:gd name="T24" fmla="*/ 190373 w 598"/>
              <a:gd name="T25" fmla="*/ 753819 h 652"/>
              <a:gd name="T26" fmla="*/ 213309 w 598"/>
              <a:gd name="T27" fmla="*/ 762000 h 652"/>
              <a:gd name="T28" fmla="*/ 276384 w 598"/>
              <a:gd name="T29" fmla="*/ 705902 h 652"/>
              <a:gd name="T30" fmla="*/ 402535 w 598"/>
              <a:gd name="T31" fmla="*/ 762000 h 652"/>
              <a:gd name="T32" fmla="*/ 512630 w 598"/>
              <a:gd name="T33" fmla="*/ 689540 h 652"/>
              <a:gd name="T34" fmla="*/ 598641 w 598"/>
              <a:gd name="T35" fmla="*/ 633442 h 652"/>
              <a:gd name="T36" fmla="*/ 653689 w 598"/>
              <a:gd name="T37" fmla="*/ 521245 h 652"/>
              <a:gd name="T38" fmla="*/ 614697 w 598"/>
              <a:gd name="T39" fmla="*/ 456966 h 652"/>
              <a:gd name="T40" fmla="*/ 645661 w 598"/>
              <a:gd name="T41" fmla="*/ 409049 h 652"/>
              <a:gd name="T42" fmla="*/ 685800 w 598"/>
              <a:gd name="T43" fmla="*/ 336589 h 652"/>
              <a:gd name="T44" fmla="*/ 669744 w 598"/>
              <a:gd name="T45" fmla="*/ 224393 h 652"/>
              <a:gd name="T46" fmla="*/ 512630 w 598"/>
              <a:gd name="T47" fmla="*/ 112196 h 652"/>
              <a:gd name="T48" fmla="*/ 496574 w 598"/>
              <a:gd name="T49" fmla="*/ 80641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1" name="Text Box 23">
            <a:extLst>
              <a:ext uri="{FF2B5EF4-FFF2-40B4-BE49-F238E27FC236}">
                <a16:creationId xmlns:a16="http://schemas.microsoft.com/office/drawing/2014/main" id="{46ABB750-BA79-3DFB-47EE-554D91F08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91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C1</a:t>
            </a:r>
          </a:p>
        </p:txBody>
      </p:sp>
      <p:sp>
        <p:nvSpPr>
          <p:cNvPr id="60442" name="Text Box 24">
            <a:extLst>
              <a:ext uri="{FF2B5EF4-FFF2-40B4-BE49-F238E27FC236}">
                <a16:creationId xmlns:a16="http://schemas.microsoft.com/office/drawing/2014/main" id="{DB2E7A61-4A0A-79C7-12D0-6D9700E63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52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C4</a:t>
            </a:r>
          </a:p>
        </p:txBody>
      </p:sp>
      <p:sp>
        <p:nvSpPr>
          <p:cNvPr id="60443" name="Text Box 25">
            <a:extLst>
              <a:ext uri="{FF2B5EF4-FFF2-40B4-BE49-F238E27FC236}">
                <a16:creationId xmlns:a16="http://schemas.microsoft.com/office/drawing/2014/main" id="{7CA40E62-0746-706B-57FB-F2D072654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81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C2</a:t>
            </a:r>
          </a:p>
        </p:txBody>
      </p:sp>
      <p:sp>
        <p:nvSpPr>
          <p:cNvPr id="60444" name="Text Box 26">
            <a:extLst>
              <a:ext uri="{FF2B5EF4-FFF2-40B4-BE49-F238E27FC236}">
                <a16:creationId xmlns:a16="http://schemas.microsoft.com/office/drawing/2014/main" id="{60D4AA0F-AE4E-4151-FE67-158B960A4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C5</a:t>
            </a:r>
          </a:p>
        </p:txBody>
      </p:sp>
      <p:sp>
        <p:nvSpPr>
          <p:cNvPr id="60445" name="Text Box 27">
            <a:extLst>
              <a:ext uri="{FF2B5EF4-FFF2-40B4-BE49-F238E27FC236}">
                <a16:creationId xmlns:a16="http://schemas.microsoft.com/office/drawing/2014/main" id="{A658085F-E4BC-174B-433C-135561EB2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971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C3</a:t>
            </a:r>
          </a:p>
        </p:txBody>
      </p:sp>
      <p:sp>
        <p:nvSpPr>
          <p:cNvPr id="60446" name="Line 28">
            <a:extLst>
              <a:ext uri="{FF2B5EF4-FFF2-40B4-BE49-F238E27FC236}">
                <a16:creationId xmlns:a16="http://schemas.microsoft.com/office/drawing/2014/main" id="{CB2EA9F8-1FA4-810F-4A7B-650F35AC1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9718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7" name="Line 29">
            <a:extLst>
              <a:ext uri="{FF2B5EF4-FFF2-40B4-BE49-F238E27FC236}">
                <a16:creationId xmlns:a16="http://schemas.microsoft.com/office/drawing/2014/main" id="{5A9DD92E-B9DE-F349-33A3-BF120FD53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8100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8" name="Line 30">
            <a:extLst>
              <a:ext uri="{FF2B5EF4-FFF2-40B4-BE49-F238E27FC236}">
                <a16:creationId xmlns:a16="http://schemas.microsoft.com/office/drawing/2014/main" id="{3E514533-7007-5F8E-58A3-5F6949EBB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4290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9" name="Line 31">
            <a:extLst>
              <a:ext uri="{FF2B5EF4-FFF2-40B4-BE49-F238E27FC236}">
                <a16:creationId xmlns:a16="http://schemas.microsoft.com/office/drawing/2014/main" id="{5531C7C9-5C26-5C55-8DD6-8391F2310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1910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0" name="Line 32">
            <a:extLst>
              <a:ext uri="{FF2B5EF4-FFF2-40B4-BE49-F238E27FC236}">
                <a16:creationId xmlns:a16="http://schemas.microsoft.com/office/drawing/2014/main" id="{C47F609D-1290-6D0E-1773-DB2F4C239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Line 33">
            <a:extLst>
              <a:ext uri="{FF2B5EF4-FFF2-40B4-BE49-F238E27FC236}">
                <a16:creationId xmlns:a16="http://schemas.microsoft.com/office/drawing/2014/main" id="{57363CD6-039A-3E76-8C0B-D43585626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2" name="Line 34">
            <a:extLst>
              <a:ext uri="{FF2B5EF4-FFF2-40B4-BE49-F238E27FC236}">
                <a16:creationId xmlns:a16="http://schemas.microsoft.com/office/drawing/2014/main" id="{AC777D20-A735-51F6-8B32-B3765BC7D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3" name="Line 35">
            <a:extLst>
              <a:ext uri="{FF2B5EF4-FFF2-40B4-BE49-F238E27FC236}">
                <a16:creationId xmlns:a16="http://schemas.microsoft.com/office/drawing/2014/main" id="{3F33841B-5A54-A1CB-8315-35B0FFF5C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4" name="Text Box 36">
            <a:extLst>
              <a:ext uri="{FF2B5EF4-FFF2-40B4-BE49-F238E27FC236}">
                <a16:creationId xmlns:a16="http://schemas.microsoft.com/office/drawing/2014/main" id="{1B400A53-FDD6-CFB1-C89D-E35CE9673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1054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Book Antiqua" panose="02040602050305030304" pitchFamily="18" charset="0"/>
              </a:rPr>
              <a:t>Proximity Matrix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25F5CD3C-32D6-90CF-FABA-B8340EEF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5F515605-1E0D-04C9-5981-5F3315C9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110EDEE-2A5B-4B84-952F-B5E0B9E4EDFB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1444" name="Text Box 2">
            <a:extLst>
              <a:ext uri="{FF2B5EF4-FFF2-40B4-BE49-F238E27FC236}">
                <a16:creationId xmlns:a16="http://schemas.microsoft.com/office/drawing/2014/main" id="{9B8CBACB-4621-8356-7F3E-29367DC7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514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C2</a:t>
            </a:r>
          </a:p>
        </p:txBody>
      </p:sp>
      <p:sp>
        <p:nvSpPr>
          <p:cNvPr id="61445" name="Text Box 3">
            <a:extLst>
              <a:ext uri="{FF2B5EF4-FFF2-40B4-BE49-F238E27FC236}">
                <a16:creationId xmlns:a16="http://schemas.microsoft.com/office/drawing/2014/main" id="{AE7DCC0D-6948-D701-C2C7-6FFCD8CA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514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C1</a:t>
            </a:r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363ACA34-E81B-20FF-CFAC-DE52F4CBC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altLang="en-US" dirty="0"/>
              <a:t>Agglomerative Hierarchical Clustering: Intermediate Situation</a:t>
            </a:r>
          </a:p>
        </p:txBody>
      </p:sp>
      <p:sp>
        <p:nvSpPr>
          <p:cNvPr id="61447" name="Rectangle 43">
            <a:extLst>
              <a:ext uri="{FF2B5EF4-FFF2-40B4-BE49-F238E27FC236}">
                <a16:creationId xmlns:a16="http://schemas.microsoft.com/office/drawing/2014/main" id="{2C1294A9-F5A0-9BD2-E996-315CA35D3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want to merge the two closest clusters (C2 and C5)  and update the proximity matrix. </a:t>
            </a:r>
          </a:p>
          <a:p>
            <a:pPr lvl="1"/>
            <a:endParaRPr lang="en-US" altLang="en-US"/>
          </a:p>
        </p:txBody>
      </p:sp>
      <p:sp>
        <p:nvSpPr>
          <p:cNvPr id="61448" name="Line 6">
            <a:extLst>
              <a:ext uri="{FF2B5EF4-FFF2-40B4-BE49-F238E27FC236}">
                <a16:creationId xmlns:a16="http://schemas.microsoft.com/office/drawing/2014/main" id="{1FDEA348-EB93-6108-DBC3-0F66A474A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5146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Line 7">
            <a:extLst>
              <a:ext uri="{FF2B5EF4-FFF2-40B4-BE49-F238E27FC236}">
                <a16:creationId xmlns:a16="http://schemas.microsoft.com/office/drawing/2014/main" id="{F03EB553-7BB4-733E-6841-763C8F121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8194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Line 8">
            <a:extLst>
              <a:ext uri="{FF2B5EF4-FFF2-40B4-BE49-F238E27FC236}">
                <a16:creationId xmlns:a16="http://schemas.microsoft.com/office/drawing/2014/main" id="{9B92D4B6-F623-E995-B2A0-60EB32192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0" y="25146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Line 9">
            <a:extLst>
              <a:ext uri="{FF2B5EF4-FFF2-40B4-BE49-F238E27FC236}">
                <a16:creationId xmlns:a16="http://schemas.microsoft.com/office/drawing/2014/main" id="{31E463D2-6E92-9F99-27DC-9776C1A06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8768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Text Box 10">
            <a:extLst>
              <a:ext uri="{FF2B5EF4-FFF2-40B4-BE49-F238E27FC236}">
                <a16:creationId xmlns:a16="http://schemas.microsoft.com/office/drawing/2014/main" id="{F5E91D50-691A-86C7-5073-7219B19D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895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C1</a:t>
            </a:r>
          </a:p>
        </p:txBody>
      </p:sp>
      <p:sp>
        <p:nvSpPr>
          <p:cNvPr id="61453" name="Text Box 11">
            <a:extLst>
              <a:ext uri="{FF2B5EF4-FFF2-40B4-BE49-F238E27FC236}">
                <a16:creationId xmlns:a16="http://schemas.microsoft.com/office/drawing/2014/main" id="{5212874D-1191-6948-4E3E-CE5A199CF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338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C3</a:t>
            </a:r>
          </a:p>
        </p:txBody>
      </p:sp>
      <p:sp>
        <p:nvSpPr>
          <p:cNvPr id="61454" name="Text Box 12">
            <a:extLst>
              <a:ext uri="{FF2B5EF4-FFF2-40B4-BE49-F238E27FC236}">
                <a16:creationId xmlns:a16="http://schemas.microsoft.com/office/drawing/2014/main" id="{7E454E94-D152-0BB7-FF45-7611F0E87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572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C5</a:t>
            </a:r>
          </a:p>
        </p:txBody>
      </p:sp>
      <p:sp>
        <p:nvSpPr>
          <p:cNvPr id="61455" name="Text Box 13">
            <a:extLst>
              <a:ext uri="{FF2B5EF4-FFF2-40B4-BE49-F238E27FC236}">
                <a16:creationId xmlns:a16="http://schemas.microsoft.com/office/drawing/2014/main" id="{459D8A64-C4BA-8D17-19E7-301A94EFC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191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C4</a:t>
            </a:r>
          </a:p>
        </p:txBody>
      </p:sp>
      <p:sp>
        <p:nvSpPr>
          <p:cNvPr id="61456" name="Text Box 14">
            <a:extLst>
              <a:ext uri="{FF2B5EF4-FFF2-40B4-BE49-F238E27FC236}">
                <a16:creationId xmlns:a16="http://schemas.microsoft.com/office/drawing/2014/main" id="{C58465A6-1506-1A6D-C802-636A7E414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3528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C2</a:t>
            </a:r>
          </a:p>
        </p:txBody>
      </p:sp>
      <p:sp>
        <p:nvSpPr>
          <p:cNvPr id="61457" name="Text Box 15">
            <a:extLst>
              <a:ext uri="{FF2B5EF4-FFF2-40B4-BE49-F238E27FC236}">
                <a16:creationId xmlns:a16="http://schemas.microsoft.com/office/drawing/2014/main" id="{ECF4C44C-A73D-2C43-BC31-66AF06158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514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C3</a:t>
            </a:r>
          </a:p>
        </p:txBody>
      </p:sp>
      <p:sp>
        <p:nvSpPr>
          <p:cNvPr id="61458" name="Text Box 16">
            <a:extLst>
              <a:ext uri="{FF2B5EF4-FFF2-40B4-BE49-F238E27FC236}">
                <a16:creationId xmlns:a16="http://schemas.microsoft.com/office/drawing/2014/main" id="{37E7C06C-3FA4-8A81-3AE7-BAFAA576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2514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C4</a:t>
            </a:r>
          </a:p>
        </p:txBody>
      </p:sp>
      <p:sp>
        <p:nvSpPr>
          <p:cNvPr id="61459" name="Text Box 17">
            <a:extLst>
              <a:ext uri="{FF2B5EF4-FFF2-40B4-BE49-F238E27FC236}">
                <a16:creationId xmlns:a16="http://schemas.microsoft.com/office/drawing/2014/main" id="{28F66EF3-B47B-A42A-7E16-53B6CDC4D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5146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C5</a:t>
            </a:r>
          </a:p>
        </p:txBody>
      </p:sp>
      <p:sp>
        <p:nvSpPr>
          <p:cNvPr id="61460" name="Freeform 18">
            <a:extLst>
              <a:ext uri="{FF2B5EF4-FFF2-40B4-BE49-F238E27FC236}">
                <a16:creationId xmlns:a16="http://schemas.microsoft.com/office/drawing/2014/main" id="{ED16AA81-9861-C797-19CD-A5E45835E708}"/>
              </a:ext>
            </a:extLst>
          </p:cNvPr>
          <p:cNvSpPr>
            <a:spLocks/>
          </p:cNvSpPr>
          <p:nvPr/>
        </p:nvSpPr>
        <p:spPr bwMode="auto">
          <a:xfrm>
            <a:off x="2133600" y="4114801"/>
            <a:ext cx="546100" cy="773113"/>
          </a:xfrm>
          <a:custGeom>
            <a:avLst/>
            <a:gdLst>
              <a:gd name="T0" fmla="*/ 395420 w 598"/>
              <a:gd name="T1" fmla="*/ 81817 h 652"/>
              <a:gd name="T2" fmla="*/ 226476 w 598"/>
              <a:gd name="T3" fmla="*/ 0 h 652"/>
              <a:gd name="T4" fmla="*/ 138808 w 598"/>
              <a:gd name="T5" fmla="*/ 40316 h 652"/>
              <a:gd name="T6" fmla="*/ 114151 w 598"/>
              <a:gd name="T7" fmla="*/ 113833 h 652"/>
              <a:gd name="T8" fmla="*/ 63925 w 598"/>
              <a:gd name="T9" fmla="*/ 203950 h 652"/>
              <a:gd name="T10" fmla="*/ 44747 w 598"/>
              <a:gd name="T11" fmla="*/ 211065 h 652"/>
              <a:gd name="T12" fmla="*/ 26483 w 598"/>
              <a:gd name="T13" fmla="*/ 260866 h 652"/>
              <a:gd name="T14" fmla="*/ 13698 w 598"/>
              <a:gd name="T15" fmla="*/ 309482 h 652"/>
              <a:gd name="T16" fmla="*/ 26483 w 598"/>
              <a:gd name="T17" fmla="*/ 455330 h 652"/>
              <a:gd name="T18" fmla="*/ 88581 w 598"/>
              <a:gd name="T19" fmla="*/ 488532 h 652"/>
              <a:gd name="T20" fmla="*/ 70317 w 598"/>
              <a:gd name="T21" fmla="*/ 577463 h 652"/>
              <a:gd name="T22" fmla="*/ 94974 w 598"/>
              <a:gd name="T23" fmla="*/ 731612 h 652"/>
              <a:gd name="T24" fmla="*/ 151593 w 598"/>
              <a:gd name="T25" fmla="*/ 764813 h 652"/>
              <a:gd name="T26" fmla="*/ 169857 w 598"/>
              <a:gd name="T27" fmla="*/ 773113 h 652"/>
              <a:gd name="T28" fmla="*/ 220084 w 598"/>
              <a:gd name="T29" fmla="*/ 716197 h 652"/>
              <a:gd name="T30" fmla="*/ 320537 w 598"/>
              <a:gd name="T31" fmla="*/ 773113 h 652"/>
              <a:gd name="T32" fmla="*/ 408205 w 598"/>
              <a:gd name="T33" fmla="*/ 699596 h 652"/>
              <a:gd name="T34" fmla="*/ 476696 w 598"/>
              <a:gd name="T35" fmla="*/ 642680 h 652"/>
              <a:gd name="T36" fmla="*/ 520530 w 598"/>
              <a:gd name="T37" fmla="*/ 528847 h 652"/>
              <a:gd name="T38" fmla="*/ 489481 w 598"/>
              <a:gd name="T39" fmla="*/ 463631 h 652"/>
              <a:gd name="T40" fmla="*/ 514138 w 598"/>
              <a:gd name="T41" fmla="*/ 415015 h 652"/>
              <a:gd name="T42" fmla="*/ 546100 w 598"/>
              <a:gd name="T43" fmla="*/ 341498 h 652"/>
              <a:gd name="T44" fmla="*/ 533315 w 598"/>
              <a:gd name="T45" fmla="*/ 227665 h 652"/>
              <a:gd name="T46" fmla="*/ 408205 w 598"/>
              <a:gd name="T47" fmla="*/ 113833 h 652"/>
              <a:gd name="T48" fmla="*/ 395420 w 598"/>
              <a:gd name="T49" fmla="*/ 8181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Freeform 19">
            <a:extLst>
              <a:ext uri="{FF2B5EF4-FFF2-40B4-BE49-F238E27FC236}">
                <a16:creationId xmlns:a16="http://schemas.microsoft.com/office/drawing/2014/main" id="{7F5BA45E-249E-DD78-0ACC-24FA8647148D}"/>
              </a:ext>
            </a:extLst>
          </p:cNvPr>
          <p:cNvSpPr>
            <a:spLocks/>
          </p:cNvSpPr>
          <p:nvPr/>
        </p:nvSpPr>
        <p:spPr bwMode="auto">
          <a:xfrm rot="16200000">
            <a:off x="3124200" y="2895600"/>
            <a:ext cx="762000" cy="914400"/>
          </a:xfrm>
          <a:custGeom>
            <a:avLst/>
            <a:gdLst>
              <a:gd name="T0" fmla="*/ 551749 w 598"/>
              <a:gd name="T1" fmla="*/ 96769 h 652"/>
              <a:gd name="T2" fmla="*/ 316013 w 598"/>
              <a:gd name="T3" fmla="*/ 0 h 652"/>
              <a:gd name="T4" fmla="*/ 193686 w 598"/>
              <a:gd name="T5" fmla="*/ 47683 h 652"/>
              <a:gd name="T6" fmla="*/ 159281 w 598"/>
              <a:gd name="T7" fmla="*/ 134636 h 652"/>
              <a:gd name="T8" fmla="*/ 89197 w 598"/>
              <a:gd name="T9" fmla="*/ 241222 h 652"/>
              <a:gd name="T10" fmla="*/ 62438 w 598"/>
              <a:gd name="T11" fmla="*/ 249637 h 652"/>
              <a:gd name="T12" fmla="*/ 36953 w 598"/>
              <a:gd name="T13" fmla="*/ 308540 h 652"/>
              <a:gd name="T14" fmla="*/ 19114 w 598"/>
              <a:gd name="T15" fmla="*/ 366040 h 652"/>
              <a:gd name="T16" fmla="*/ 36953 w 598"/>
              <a:gd name="T17" fmla="*/ 538542 h 652"/>
              <a:gd name="T18" fmla="*/ 123602 w 598"/>
              <a:gd name="T19" fmla="*/ 577811 h 652"/>
              <a:gd name="T20" fmla="*/ 98117 w 598"/>
              <a:gd name="T21" fmla="*/ 682995 h 652"/>
              <a:gd name="T22" fmla="*/ 132522 w 598"/>
              <a:gd name="T23" fmla="*/ 865314 h 652"/>
              <a:gd name="T24" fmla="*/ 211525 w 598"/>
              <a:gd name="T25" fmla="*/ 904583 h 652"/>
              <a:gd name="T26" fmla="*/ 237010 w 598"/>
              <a:gd name="T27" fmla="*/ 914400 h 652"/>
              <a:gd name="T28" fmla="*/ 307094 w 598"/>
              <a:gd name="T29" fmla="*/ 847082 h 652"/>
              <a:gd name="T30" fmla="*/ 447261 w 598"/>
              <a:gd name="T31" fmla="*/ 914400 h 652"/>
              <a:gd name="T32" fmla="*/ 569589 w 598"/>
              <a:gd name="T33" fmla="*/ 827448 h 652"/>
              <a:gd name="T34" fmla="*/ 665157 w 598"/>
              <a:gd name="T35" fmla="*/ 760130 h 652"/>
              <a:gd name="T36" fmla="*/ 726321 w 598"/>
              <a:gd name="T37" fmla="*/ 625494 h 652"/>
              <a:gd name="T38" fmla="*/ 682997 w 598"/>
              <a:gd name="T39" fmla="*/ 548360 h 652"/>
              <a:gd name="T40" fmla="*/ 717401 w 598"/>
              <a:gd name="T41" fmla="*/ 490859 h 652"/>
              <a:gd name="T42" fmla="*/ 762000 w 598"/>
              <a:gd name="T43" fmla="*/ 403907 h 652"/>
              <a:gd name="T44" fmla="*/ 744161 w 598"/>
              <a:gd name="T45" fmla="*/ 269271 h 652"/>
              <a:gd name="T46" fmla="*/ 569589 w 598"/>
              <a:gd name="T47" fmla="*/ 134636 h 652"/>
              <a:gd name="T48" fmla="*/ 551749 w 598"/>
              <a:gd name="T49" fmla="*/ 967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2" name="Freeform 20">
            <a:extLst>
              <a:ext uri="{FF2B5EF4-FFF2-40B4-BE49-F238E27FC236}">
                <a16:creationId xmlns:a16="http://schemas.microsoft.com/office/drawing/2014/main" id="{E51F3628-4981-727F-DAF2-FB5F49A8F5CE}"/>
              </a:ext>
            </a:extLst>
          </p:cNvPr>
          <p:cNvSpPr>
            <a:spLocks/>
          </p:cNvSpPr>
          <p:nvPr/>
        </p:nvSpPr>
        <p:spPr bwMode="auto">
          <a:xfrm rot="10800000">
            <a:off x="4876800" y="3276600"/>
            <a:ext cx="685800" cy="762000"/>
          </a:xfrm>
          <a:custGeom>
            <a:avLst/>
            <a:gdLst>
              <a:gd name="T0" fmla="*/ 496574 w 598"/>
              <a:gd name="T1" fmla="*/ 80641 h 652"/>
              <a:gd name="T2" fmla="*/ 284412 w 598"/>
              <a:gd name="T3" fmla="*/ 0 h 652"/>
              <a:gd name="T4" fmla="*/ 174317 w 598"/>
              <a:gd name="T5" fmla="*/ 39736 h 652"/>
              <a:gd name="T6" fmla="*/ 143353 w 598"/>
              <a:gd name="T7" fmla="*/ 112196 h 652"/>
              <a:gd name="T8" fmla="*/ 80278 w 598"/>
              <a:gd name="T9" fmla="*/ 201018 h 652"/>
              <a:gd name="T10" fmla="*/ 56194 w 598"/>
              <a:gd name="T11" fmla="*/ 208031 h 652"/>
              <a:gd name="T12" fmla="*/ 33258 w 598"/>
              <a:gd name="T13" fmla="*/ 257117 h 652"/>
              <a:gd name="T14" fmla="*/ 17202 w 598"/>
              <a:gd name="T15" fmla="*/ 305034 h 652"/>
              <a:gd name="T16" fmla="*/ 33258 w 598"/>
              <a:gd name="T17" fmla="*/ 448785 h 652"/>
              <a:gd name="T18" fmla="*/ 111242 w 598"/>
              <a:gd name="T19" fmla="*/ 481509 h 652"/>
              <a:gd name="T20" fmla="*/ 88305 w 598"/>
              <a:gd name="T21" fmla="*/ 569163 h 652"/>
              <a:gd name="T22" fmla="*/ 119270 w 598"/>
              <a:gd name="T23" fmla="*/ 721095 h 652"/>
              <a:gd name="T24" fmla="*/ 190373 w 598"/>
              <a:gd name="T25" fmla="*/ 753819 h 652"/>
              <a:gd name="T26" fmla="*/ 213309 w 598"/>
              <a:gd name="T27" fmla="*/ 762000 h 652"/>
              <a:gd name="T28" fmla="*/ 276384 w 598"/>
              <a:gd name="T29" fmla="*/ 705902 h 652"/>
              <a:gd name="T30" fmla="*/ 402535 w 598"/>
              <a:gd name="T31" fmla="*/ 762000 h 652"/>
              <a:gd name="T32" fmla="*/ 512630 w 598"/>
              <a:gd name="T33" fmla="*/ 689540 h 652"/>
              <a:gd name="T34" fmla="*/ 598641 w 598"/>
              <a:gd name="T35" fmla="*/ 633442 h 652"/>
              <a:gd name="T36" fmla="*/ 653689 w 598"/>
              <a:gd name="T37" fmla="*/ 521245 h 652"/>
              <a:gd name="T38" fmla="*/ 614697 w 598"/>
              <a:gd name="T39" fmla="*/ 456966 h 652"/>
              <a:gd name="T40" fmla="*/ 645661 w 598"/>
              <a:gd name="T41" fmla="*/ 409049 h 652"/>
              <a:gd name="T42" fmla="*/ 685800 w 598"/>
              <a:gd name="T43" fmla="*/ 336589 h 652"/>
              <a:gd name="T44" fmla="*/ 669744 w 598"/>
              <a:gd name="T45" fmla="*/ 224393 h 652"/>
              <a:gd name="T46" fmla="*/ 512630 w 598"/>
              <a:gd name="T47" fmla="*/ 112196 h 652"/>
              <a:gd name="T48" fmla="*/ 496574 w 598"/>
              <a:gd name="T49" fmla="*/ 80641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Freeform 21">
            <a:extLst>
              <a:ext uri="{FF2B5EF4-FFF2-40B4-BE49-F238E27FC236}">
                <a16:creationId xmlns:a16="http://schemas.microsoft.com/office/drawing/2014/main" id="{6151B92B-A0A8-AE61-BC25-159D618120E6}"/>
              </a:ext>
            </a:extLst>
          </p:cNvPr>
          <p:cNvSpPr>
            <a:spLocks/>
          </p:cNvSpPr>
          <p:nvPr/>
        </p:nvSpPr>
        <p:spPr bwMode="auto">
          <a:xfrm>
            <a:off x="2819400" y="5181601"/>
            <a:ext cx="774700" cy="773113"/>
          </a:xfrm>
          <a:custGeom>
            <a:avLst/>
            <a:gdLst>
              <a:gd name="T0" fmla="*/ 560945 w 598"/>
              <a:gd name="T1" fmla="*/ 81817 h 652"/>
              <a:gd name="T2" fmla="*/ 321280 w 598"/>
              <a:gd name="T3" fmla="*/ 0 h 652"/>
              <a:gd name="T4" fmla="*/ 196914 w 598"/>
              <a:gd name="T5" fmla="*/ 40316 h 652"/>
              <a:gd name="T6" fmla="*/ 161936 w 598"/>
              <a:gd name="T7" fmla="*/ 113833 h 652"/>
              <a:gd name="T8" fmla="*/ 90684 w 598"/>
              <a:gd name="T9" fmla="*/ 203950 h 652"/>
              <a:gd name="T10" fmla="*/ 63479 w 598"/>
              <a:gd name="T11" fmla="*/ 211065 h 652"/>
              <a:gd name="T12" fmla="*/ 37569 w 598"/>
              <a:gd name="T13" fmla="*/ 260866 h 652"/>
              <a:gd name="T14" fmla="*/ 19432 w 598"/>
              <a:gd name="T15" fmla="*/ 309482 h 652"/>
              <a:gd name="T16" fmla="*/ 37569 w 598"/>
              <a:gd name="T17" fmla="*/ 455330 h 652"/>
              <a:gd name="T18" fmla="*/ 125662 w 598"/>
              <a:gd name="T19" fmla="*/ 488532 h 652"/>
              <a:gd name="T20" fmla="*/ 99752 w 598"/>
              <a:gd name="T21" fmla="*/ 577463 h 652"/>
              <a:gd name="T22" fmla="*/ 134730 w 598"/>
              <a:gd name="T23" fmla="*/ 731612 h 652"/>
              <a:gd name="T24" fmla="*/ 215051 w 598"/>
              <a:gd name="T25" fmla="*/ 764813 h 652"/>
              <a:gd name="T26" fmla="*/ 240960 w 598"/>
              <a:gd name="T27" fmla="*/ 773113 h 652"/>
              <a:gd name="T28" fmla="*/ 312212 w 598"/>
              <a:gd name="T29" fmla="*/ 716197 h 652"/>
              <a:gd name="T30" fmla="*/ 454715 w 598"/>
              <a:gd name="T31" fmla="*/ 773113 h 652"/>
              <a:gd name="T32" fmla="*/ 579082 w 598"/>
              <a:gd name="T33" fmla="*/ 699596 h 652"/>
              <a:gd name="T34" fmla="*/ 676243 w 598"/>
              <a:gd name="T35" fmla="*/ 642680 h 652"/>
              <a:gd name="T36" fmla="*/ 738426 w 598"/>
              <a:gd name="T37" fmla="*/ 528847 h 652"/>
              <a:gd name="T38" fmla="*/ 694380 w 598"/>
              <a:gd name="T39" fmla="*/ 463631 h 652"/>
              <a:gd name="T40" fmla="*/ 729358 w 598"/>
              <a:gd name="T41" fmla="*/ 415015 h 652"/>
              <a:gd name="T42" fmla="*/ 774700 w 598"/>
              <a:gd name="T43" fmla="*/ 341498 h 652"/>
              <a:gd name="T44" fmla="*/ 756563 w 598"/>
              <a:gd name="T45" fmla="*/ 227665 h 652"/>
              <a:gd name="T46" fmla="*/ 579082 w 598"/>
              <a:gd name="T47" fmla="*/ 113833 h 652"/>
              <a:gd name="T48" fmla="*/ 560945 w 598"/>
              <a:gd name="T49" fmla="*/ 8181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4" name="Freeform 22">
            <a:extLst>
              <a:ext uri="{FF2B5EF4-FFF2-40B4-BE49-F238E27FC236}">
                <a16:creationId xmlns:a16="http://schemas.microsoft.com/office/drawing/2014/main" id="{9EBD43E3-83E3-FC02-87B0-14A4BAFE2C9E}"/>
              </a:ext>
            </a:extLst>
          </p:cNvPr>
          <p:cNvSpPr>
            <a:spLocks/>
          </p:cNvSpPr>
          <p:nvPr/>
        </p:nvSpPr>
        <p:spPr bwMode="auto">
          <a:xfrm rot="10800000">
            <a:off x="4114800" y="5105400"/>
            <a:ext cx="685800" cy="762000"/>
          </a:xfrm>
          <a:custGeom>
            <a:avLst/>
            <a:gdLst>
              <a:gd name="T0" fmla="*/ 496574 w 598"/>
              <a:gd name="T1" fmla="*/ 80641 h 652"/>
              <a:gd name="T2" fmla="*/ 284412 w 598"/>
              <a:gd name="T3" fmla="*/ 0 h 652"/>
              <a:gd name="T4" fmla="*/ 174317 w 598"/>
              <a:gd name="T5" fmla="*/ 39736 h 652"/>
              <a:gd name="T6" fmla="*/ 143353 w 598"/>
              <a:gd name="T7" fmla="*/ 112196 h 652"/>
              <a:gd name="T8" fmla="*/ 80278 w 598"/>
              <a:gd name="T9" fmla="*/ 201018 h 652"/>
              <a:gd name="T10" fmla="*/ 56194 w 598"/>
              <a:gd name="T11" fmla="*/ 208031 h 652"/>
              <a:gd name="T12" fmla="*/ 33258 w 598"/>
              <a:gd name="T13" fmla="*/ 257117 h 652"/>
              <a:gd name="T14" fmla="*/ 17202 w 598"/>
              <a:gd name="T15" fmla="*/ 305034 h 652"/>
              <a:gd name="T16" fmla="*/ 33258 w 598"/>
              <a:gd name="T17" fmla="*/ 448785 h 652"/>
              <a:gd name="T18" fmla="*/ 111242 w 598"/>
              <a:gd name="T19" fmla="*/ 481509 h 652"/>
              <a:gd name="T20" fmla="*/ 88305 w 598"/>
              <a:gd name="T21" fmla="*/ 569163 h 652"/>
              <a:gd name="T22" fmla="*/ 119270 w 598"/>
              <a:gd name="T23" fmla="*/ 721095 h 652"/>
              <a:gd name="T24" fmla="*/ 190373 w 598"/>
              <a:gd name="T25" fmla="*/ 753819 h 652"/>
              <a:gd name="T26" fmla="*/ 213309 w 598"/>
              <a:gd name="T27" fmla="*/ 762000 h 652"/>
              <a:gd name="T28" fmla="*/ 276384 w 598"/>
              <a:gd name="T29" fmla="*/ 705902 h 652"/>
              <a:gd name="T30" fmla="*/ 402535 w 598"/>
              <a:gd name="T31" fmla="*/ 762000 h 652"/>
              <a:gd name="T32" fmla="*/ 512630 w 598"/>
              <a:gd name="T33" fmla="*/ 689540 h 652"/>
              <a:gd name="T34" fmla="*/ 598641 w 598"/>
              <a:gd name="T35" fmla="*/ 633442 h 652"/>
              <a:gd name="T36" fmla="*/ 653689 w 598"/>
              <a:gd name="T37" fmla="*/ 521245 h 652"/>
              <a:gd name="T38" fmla="*/ 614697 w 598"/>
              <a:gd name="T39" fmla="*/ 456966 h 652"/>
              <a:gd name="T40" fmla="*/ 645661 w 598"/>
              <a:gd name="T41" fmla="*/ 409049 h 652"/>
              <a:gd name="T42" fmla="*/ 685800 w 598"/>
              <a:gd name="T43" fmla="*/ 336589 h 652"/>
              <a:gd name="T44" fmla="*/ 669744 w 598"/>
              <a:gd name="T45" fmla="*/ 224393 h 652"/>
              <a:gd name="T46" fmla="*/ 512630 w 598"/>
              <a:gd name="T47" fmla="*/ 112196 h 652"/>
              <a:gd name="T48" fmla="*/ 496574 w 598"/>
              <a:gd name="T49" fmla="*/ 80641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5" name="Text Box 23">
            <a:extLst>
              <a:ext uri="{FF2B5EF4-FFF2-40B4-BE49-F238E27FC236}">
                <a16:creationId xmlns:a16="http://schemas.microsoft.com/office/drawing/2014/main" id="{E63D6A4D-B9AE-6A58-0047-A735DECE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19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C1</a:t>
            </a:r>
          </a:p>
        </p:txBody>
      </p:sp>
      <p:sp>
        <p:nvSpPr>
          <p:cNvPr id="61466" name="Text Box 24">
            <a:extLst>
              <a:ext uri="{FF2B5EF4-FFF2-40B4-BE49-F238E27FC236}">
                <a16:creationId xmlns:a16="http://schemas.microsoft.com/office/drawing/2014/main" id="{9840584A-F8DD-CABE-BE5F-9672D7B8B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C4</a:t>
            </a:r>
          </a:p>
        </p:txBody>
      </p:sp>
      <p:sp>
        <p:nvSpPr>
          <p:cNvPr id="61467" name="Text Box 25">
            <a:extLst>
              <a:ext uri="{FF2B5EF4-FFF2-40B4-BE49-F238E27FC236}">
                <a16:creationId xmlns:a16="http://schemas.microsoft.com/office/drawing/2014/main" id="{326EE336-ABCD-F7A2-9B0C-8DCB5839D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10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C2</a:t>
            </a:r>
          </a:p>
        </p:txBody>
      </p:sp>
      <p:sp>
        <p:nvSpPr>
          <p:cNvPr id="61468" name="Text Box 26">
            <a:extLst>
              <a:ext uri="{FF2B5EF4-FFF2-40B4-BE49-F238E27FC236}">
                <a16:creationId xmlns:a16="http://schemas.microsoft.com/office/drawing/2014/main" id="{628C5FFD-C8ED-8F13-79B9-BDB42EC45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3340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C5</a:t>
            </a:r>
          </a:p>
        </p:txBody>
      </p:sp>
      <p:sp>
        <p:nvSpPr>
          <p:cNvPr id="61469" name="Text Box 27">
            <a:extLst>
              <a:ext uri="{FF2B5EF4-FFF2-40B4-BE49-F238E27FC236}">
                <a16:creationId xmlns:a16="http://schemas.microsoft.com/office/drawing/2014/main" id="{F687F5BD-5685-D769-3E00-DE3338E77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C3</a:t>
            </a:r>
          </a:p>
        </p:txBody>
      </p:sp>
      <p:sp>
        <p:nvSpPr>
          <p:cNvPr id="61470" name="Line 28">
            <a:extLst>
              <a:ext uri="{FF2B5EF4-FFF2-40B4-BE49-F238E27FC236}">
                <a16:creationId xmlns:a16="http://schemas.microsoft.com/office/drawing/2014/main" id="{486A30EE-8BEE-6EB6-CAD1-184E08B38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2004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1" name="Line 29">
            <a:extLst>
              <a:ext uri="{FF2B5EF4-FFF2-40B4-BE49-F238E27FC236}">
                <a16:creationId xmlns:a16="http://schemas.microsoft.com/office/drawing/2014/main" id="{158BA359-7B00-D0AD-A3F1-115596B14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0386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Line 30">
            <a:extLst>
              <a:ext uri="{FF2B5EF4-FFF2-40B4-BE49-F238E27FC236}">
                <a16:creationId xmlns:a16="http://schemas.microsoft.com/office/drawing/2014/main" id="{472BBC74-1951-5497-60C0-8443EBC92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6576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Line 31">
            <a:extLst>
              <a:ext uri="{FF2B5EF4-FFF2-40B4-BE49-F238E27FC236}">
                <a16:creationId xmlns:a16="http://schemas.microsoft.com/office/drawing/2014/main" id="{BE58A7A6-1399-3E46-3531-E29123346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4196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4" name="Line 32">
            <a:extLst>
              <a:ext uri="{FF2B5EF4-FFF2-40B4-BE49-F238E27FC236}">
                <a16:creationId xmlns:a16="http://schemas.microsoft.com/office/drawing/2014/main" id="{0A083F9E-2075-182A-8C22-75981DB8B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5146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33">
            <a:extLst>
              <a:ext uri="{FF2B5EF4-FFF2-40B4-BE49-F238E27FC236}">
                <a16:creationId xmlns:a16="http://schemas.microsoft.com/office/drawing/2014/main" id="{9074040C-AFF2-9879-25FE-0340D97E4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5146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Line 34">
            <a:extLst>
              <a:ext uri="{FF2B5EF4-FFF2-40B4-BE49-F238E27FC236}">
                <a16:creationId xmlns:a16="http://schemas.microsoft.com/office/drawing/2014/main" id="{CB1EB6BE-31F1-4CD6-0D20-5EDC2287C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25146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7" name="Line 35">
            <a:extLst>
              <a:ext uri="{FF2B5EF4-FFF2-40B4-BE49-F238E27FC236}">
                <a16:creationId xmlns:a16="http://schemas.microsoft.com/office/drawing/2014/main" id="{D05E78D0-C80B-DB70-C8F9-95EF6080C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5146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8" name="Rectangle 36" descr="Wide downward diagonal">
            <a:extLst>
              <a:ext uri="{FF2B5EF4-FFF2-40B4-BE49-F238E27FC236}">
                <a16:creationId xmlns:a16="http://schemas.microsoft.com/office/drawing/2014/main" id="{F2AC0602-B1DA-3F5A-E428-7BFC1CBC7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2514600" cy="457200"/>
          </a:xfrm>
          <a:prstGeom prst="rect">
            <a:avLst/>
          </a:prstGeom>
          <a:pattFill prst="wd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9" name="Rectangle 37" descr="Wide downward diagonal">
            <a:extLst>
              <a:ext uri="{FF2B5EF4-FFF2-40B4-BE49-F238E27FC236}">
                <a16:creationId xmlns:a16="http://schemas.microsoft.com/office/drawing/2014/main" id="{815026CB-EFE0-3520-5ABF-41C097976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2514600" cy="457200"/>
          </a:xfrm>
          <a:prstGeom prst="rect">
            <a:avLst/>
          </a:prstGeom>
          <a:pattFill prst="wd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0" name="Rectangle 38" descr="Wide downward diagonal">
            <a:extLst>
              <a:ext uri="{FF2B5EF4-FFF2-40B4-BE49-F238E27FC236}">
                <a16:creationId xmlns:a16="http://schemas.microsoft.com/office/drawing/2014/main" id="{89B5AD15-2BFF-6434-8732-F5FB1B0C0CA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12795" y="3609182"/>
            <a:ext cx="2060575" cy="474663"/>
          </a:xfrm>
          <a:prstGeom prst="rect">
            <a:avLst/>
          </a:prstGeom>
          <a:pattFill prst="wd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1" name="Rectangle 39" descr="Wide downward diagonal">
            <a:extLst>
              <a:ext uri="{FF2B5EF4-FFF2-40B4-BE49-F238E27FC236}">
                <a16:creationId xmlns:a16="http://schemas.microsoft.com/office/drawing/2014/main" id="{AE66EE7E-B1C4-CAE0-2D5B-8CB437A450D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31239" y="3600451"/>
            <a:ext cx="2058987" cy="493713"/>
          </a:xfrm>
          <a:prstGeom prst="rect">
            <a:avLst/>
          </a:prstGeom>
          <a:pattFill prst="wd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2" name="Oval 40">
            <a:extLst>
              <a:ext uri="{FF2B5EF4-FFF2-40B4-BE49-F238E27FC236}">
                <a16:creationId xmlns:a16="http://schemas.microsoft.com/office/drawing/2014/main" id="{1DA949D3-7876-892B-E6C0-FB00AE467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768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3" name="Text Box 41">
            <a:extLst>
              <a:ext uri="{FF2B5EF4-FFF2-40B4-BE49-F238E27FC236}">
                <a16:creationId xmlns:a16="http://schemas.microsoft.com/office/drawing/2014/main" id="{1BADB0C4-2E5E-E7F3-3BFB-509C74CC8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340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Book Antiqua" panose="02040602050305030304" pitchFamily="18" charset="0"/>
              </a:rPr>
              <a:t>Proximity Matrix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0EE037D8-86C6-78F0-2195-EFAA9092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C5D72609-5030-C400-E46C-44A557D7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64401F8-1043-4D18-BDC3-0F9EAD0C6248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3322A6ED-9F43-E288-F231-0CDBC4058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5813" y="1676400"/>
            <a:ext cx="7766050" cy="933450"/>
          </a:xfrm>
        </p:spPr>
        <p:txBody>
          <a:bodyPr/>
          <a:lstStyle/>
          <a:p>
            <a:r>
              <a:rPr lang="en-US" altLang="en-US" sz="2600"/>
              <a:t>The question is “How do we update the proximity matrix?” </a:t>
            </a:r>
          </a:p>
          <a:p>
            <a:pPr lvl="1"/>
            <a:endParaRPr lang="en-US" altLang="en-US" sz="22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089DF63-C849-2E0E-D883-441E0E7EA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419100"/>
            <a:ext cx="10031802" cy="533400"/>
          </a:xfrm>
        </p:spPr>
        <p:txBody>
          <a:bodyPr rtlCol="0">
            <a:normAutofit fontScale="90000"/>
          </a:bodyPr>
          <a:lstStyle/>
          <a:p>
            <a:pPr algn="l">
              <a:defRPr/>
            </a:pPr>
            <a:r>
              <a:rPr lang="en-US" altLang="en-US" sz="3500" dirty="0"/>
              <a:t>Agglomerative Hierarchical Clustering: After Merging</a:t>
            </a:r>
          </a:p>
        </p:txBody>
      </p:sp>
      <p:sp>
        <p:nvSpPr>
          <p:cNvPr id="62470" name="Freeform 4">
            <a:extLst>
              <a:ext uri="{FF2B5EF4-FFF2-40B4-BE49-F238E27FC236}">
                <a16:creationId xmlns:a16="http://schemas.microsoft.com/office/drawing/2014/main" id="{37E45FA4-6CB4-FC91-BCD2-136007EFC094}"/>
              </a:ext>
            </a:extLst>
          </p:cNvPr>
          <p:cNvSpPr>
            <a:spLocks/>
          </p:cNvSpPr>
          <p:nvPr/>
        </p:nvSpPr>
        <p:spPr bwMode="auto">
          <a:xfrm>
            <a:off x="2133600" y="4332288"/>
            <a:ext cx="546100" cy="773112"/>
          </a:xfrm>
          <a:custGeom>
            <a:avLst/>
            <a:gdLst>
              <a:gd name="T0" fmla="*/ 395420 w 598"/>
              <a:gd name="T1" fmla="*/ 81817 h 652"/>
              <a:gd name="T2" fmla="*/ 226476 w 598"/>
              <a:gd name="T3" fmla="*/ 0 h 652"/>
              <a:gd name="T4" fmla="*/ 138808 w 598"/>
              <a:gd name="T5" fmla="*/ 40316 h 652"/>
              <a:gd name="T6" fmla="*/ 114151 w 598"/>
              <a:gd name="T7" fmla="*/ 113832 h 652"/>
              <a:gd name="T8" fmla="*/ 63925 w 598"/>
              <a:gd name="T9" fmla="*/ 203950 h 652"/>
              <a:gd name="T10" fmla="*/ 44747 w 598"/>
              <a:gd name="T11" fmla="*/ 211064 h 652"/>
              <a:gd name="T12" fmla="*/ 26483 w 598"/>
              <a:gd name="T13" fmla="*/ 260866 h 652"/>
              <a:gd name="T14" fmla="*/ 13698 w 598"/>
              <a:gd name="T15" fmla="*/ 309482 h 652"/>
              <a:gd name="T16" fmla="*/ 26483 w 598"/>
              <a:gd name="T17" fmla="*/ 455330 h 652"/>
              <a:gd name="T18" fmla="*/ 88581 w 598"/>
              <a:gd name="T19" fmla="*/ 488531 h 652"/>
              <a:gd name="T20" fmla="*/ 70317 w 598"/>
              <a:gd name="T21" fmla="*/ 577462 h 652"/>
              <a:gd name="T22" fmla="*/ 94974 w 598"/>
              <a:gd name="T23" fmla="*/ 731611 h 652"/>
              <a:gd name="T24" fmla="*/ 151593 w 598"/>
              <a:gd name="T25" fmla="*/ 764812 h 652"/>
              <a:gd name="T26" fmla="*/ 169857 w 598"/>
              <a:gd name="T27" fmla="*/ 773112 h 652"/>
              <a:gd name="T28" fmla="*/ 220084 w 598"/>
              <a:gd name="T29" fmla="*/ 716196 h 652"/>
              <a:gd name="T30" fmla="*/ 320537 w 598"/>
              <a:gd name="T31" fmla="*/ 773112 h 652"/>
              <a:gd name="T32" fmla="*/ 408205 w 598"/>
              <a:gd name="T33" fmla="*/ 699595 h 652"/>
              <a:gd name="T34" fmla="*/ 476696 w 598"/>
              <a:gd name="T35" fmla="*/ 642679 h 652"/>
              <a:gd name="T36" fmla="*/ 520530 w 598"/>
              <a:gd name="T37" fmla="*/ 528847 h 652"/>
              <a:gd name="T38" fmla="*/ 489481 w 598"/>
              <a:gd name="T39" fmla="*/ 463630 h 652"/>
              <a:gd name="T40" fmla="*/ 514138 w 598"/>
              <a:gd name="T41" fmla="*/ 415014 h 652"/>
              <a:gd name="T42" fmla="*/ 546100 w 598"/>
              <a:gd name="T43" fmla="*/ 341497 h 652"/>
              <a:gd name="T44" fmla="*/ 533315 w 598"/>
              <a:gd name="T45" fmla="*/ 227665 h 652"/>
              <a:gd name="T46" fmla="*/ 408205 w 598"/>
              <a:gd name="T47" fmla="*/ 113832 h 652"/>
              <a:gd name="T48" fmla="*/ 395420 w 598"/>
              <a:gd name="T49" fmla="*/ 8181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Freeform 5">
            <a:extLst>
              <a:ext uri="{FF2B5EF4-FFF2-40B4-BE49-F238E27FC236}">
                <a16:creationId xmlns:a16="http://schemas.microsoft.com/office/drawing/2014/main" id="{82B16CD0-F4C6-75AD-3258-18E9DF036839}"/>
              </a:ext>
            </a:extLst>
          </p:cNvPr>
          <p:cNvSpPr>
            <a:spLocks/>
          </p:cNvSpPr>
          <p:nvPr/>
        </p:nvSpPr>
        <p:spPr bwMode="auto">
          <a:xfrm rot="16200000">
            <a:off x="3124200" y="3113088"/>
            <a:ext cx="762000" cy="914400"/>
          </a:xfrm>
          <a:custGeom>
            <a:avLst/>
            <a:gdLst>
              <a:gd name="T0" fmla="*/ 551749 w 598"/>
              <a:gd name="T1" fmla="*/ 96769 h 652"/>
              <a:gd name="T2" fmla="*/ 316013 w 598"/>
              <a:gd name="T3" fmla="*/ 0 h 652"/>
              <a:gd name="T4" fmla="*/ 193686 w 598"/>
              <a:gd name="T5" fmla="*/ 47683 h 652"/>
              <a:gd name="T6" fmla="*/ 159281 w 598"/>
              <a:gd name="T7" fmla="*/ 134636 h 652"/>
              <a:gd name="T8" fmla="*/ 89197 w 598"/>
              <a:gd name="T9" fmla="*/ 241222 h 652"/>
              <a:gd name="T10" fmla="*/ 62438 w 598"/>
              <a:gd name="T11" fmla="*/ 249637 h 652"/>
              <a:gd name="T12" fmla="*/ 36953 w 598"/>
              <a:gd name="T13" fmla="*/ 308540 h 652"/>
              <a:gd name="T14" fmla="*/ 19114 w 598"/>
              <a:gd name="T15" fmla="*/ 366040 h 652"/>
              <a:gd name="T16" fmla="*/ 36953 w 598"/>
              <a:gd name="T17" fmla="*/ 538542 h 652"/>
              <a:gd name="T18" fmla="*/ 123602 w 598"/>
              <a:gd name="T19" fmla="*/ 577811 h 652"/>
              <a:gd name="T20" fmla="*/ 98117 w 598"/>
              <a:gd name="T21" fmla="*/ 682995 h 652"/>
              <a:gd name="T22" fmla="*/ 132522 w 598"/>
              <a:gd name="T23" fmla="*/ 865314 h 652"/>
              <a:gd name="T24" fmla="*/ 211525 w 598"/>
              <a:gd name="T25" fmla="*/ 904583 h 652"/>
              <a:gd name="T26" fmla="*/ 237010 w 598"/>
              <a:gd name="T27" fmla="*/ 914400 h 652"/>
              <a:gd name="T28" fmla="*/ 307094 w 598"/>
              <a:gd name="T29" fmla="*/ 847082 h 652"/>
              <a:gd name="T30" fmla="*/ 447261 w 598"/>
              <a:gd name="T31" fmla="*/ 914400 h 652"/>
              <a:gd name="T32" fmla="*/ 569589 w 598"/>
              <a:gd name="T33" fmla="*/ 827448 h 652"/>
              <a:gd name="T34" fmla="*/ 665157 w 598"/>
              <a:gd name="T35" fmla="*/ 760130 h 652"/>
              <a:gd name="T36" fmla="*/ 726321 w 598"/>
              <a:gd name="T37" fmla="*/ 625494 h 652"/>
              <a:gd name="T38" fmla="*/ 682997 w 598"/>
              <a:gd name="T39" fmla="*/ 548360 h 652"/>
              <a:gd name="T40" fmla="*/ 717401 w 598"/>
              <a:gd name="T41" fmla="*/ 490859 h 652"/>
              <a:gd name="T42" fmla="*/ 762000 w 598"/>
              <a:gd name="T43" fmla="*/ 403907 h 652"/>
              <a:gd name="T44" fmla="*/ 744161 w 598"/>
              <a:gd name="T45" fmla="*/ 269271 h 652"/>
              <a:gd name="T46" fmla="*/ 569589 w 598"/>
              <a:gd name="T47" fmla="*/ 134636 h 652"/>
              <a:gd name="T48" fmla="*/ 551749 w 598"/>
              <a:gd name="T49" fmla="*/ 967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Freeform 6">
            <a:extLst>
              <a:ext uri="{FF2B5EF4-FFF2-40B4-BE49-F238E27FC236}">
                <a16:creationId xmlns:a16="http://schemas.microsoft.com/office/drawing/2014/main" id="{092BA881-E761-7DA6-C70E-C16AFB3FCADF}"/>
              </a:ext>
            </a:extLst>
          </p:cNvPr>
          <p:cNvSpPr>
            <a:spLocks/>
          </p:cNvSpPr>
          <p:nvPr/>
        </p:nvSpPr>
        <p:spPr bwMode="auto">
          <a:xfrm rot="10800000">
            <a:off x="4876800" y="3494088"/>
            <a:ext cx="685800" cy="762000"/>
          </a:xfrm>
          <a:custGeom>
            <a:avLst/>
            <a:gdLst>
              <a:gd name="T0" fmla="*/ 496574 w 598"/>
              <a:gd name="T1" fmla="*/ 80641 h 652"/>
              <a:gd name="T2" fmla="*/ 284412 w 598"/>
              <a:gd name="T3" fmla="*/ 0 h 652"/>
              <a:gd name="T4" fmla="*/ 174317 w 598"/>
              <a:gd name="T5" fmla="*/ 39736 h 652"/>
              <a:gd name="T6" fmla="*/ 143353 w 598"/>
              <a:gd name="T7" fmla="*/ 112196 h 652"/>
              <a:gd name="T8" fmla="*/ 80278 w 598"/>
              <a:gd name="T9" fmla="*/ 201018 h 652"/>
              <a:gd name="T10" fmla="*/ 56194 w 598"/>
              <a:gd name="T11" fmla="*/ 208031 h 652"/>
              <a:gd name="T12" fmla="*/ 33258 w 598"/>
              <a:gd name="T13" fmla="*/ 257117 h 652"/>
              <a:gd name="T14" fmla="*/ 17202 w 598"/>
              <a:gd name="T15" fmla="*/ 305034 h 652"/>
              <a:gd name="T16" fmla="*/ 33258 w 598"/>
              <a:gd name="T17" fmla="*/ 448785 h 652"/>
              <a:gd name="T18" fmla="*/ 111242 w 598"/>
              <a:gd name="T19" fmla="*/ 481509 h 652"/>
              <a:gd name="T20" fmla="*/ 88305 w 598"/>
              <a:gd name="T21" fmla="*/ 569163 h 652"/>
              <a:gd name="T22" fmla="*/ 119270 w 598"/>
              <a:gd name="T23" fmla="*/ 721095 h 652"/>
              <a:gd name="T24" fmla="*/ 190373 w 598"/>
              <a:gd name="T25" fmla="*/ 753819 h 652"/>
              <a:gd name="T26" fmla="*/ 213309 w 598"/>
              <a:gd name="T27" fmla="*/ 762000 h 652"/>
              <a:gd name="T28" fmla="*/ 276384 w 598"/>
              <a:gd name="T29" fmla="*/ 705902 h 652"/>
              <a:gd name="T30" fmla="*/ 402535 w 598"/>
              <a:gd name="T31" fmla="*/ 762000 h 652"/>
              <a:gd name="T32" fmla="*/ 512630 w 598"/>
              <a:gd name="T33" fmla="*/ 689540 h 652"/>
              <a:gd name="T34" fmla="*/ 598641 w 598"/>
              <a:gd name="T35" fmla="*/ 633442 h 652"/>
              <a:gd name="T36" fmla="*/ 653689 w 598"/>
              <a:gd name="T37" fmla="*/ 521245 h 652"/>
              <a:gd name="T38" fmla="*/ 614697 w 598"/>
              <a:gd name="T39" fmla="*/ 456966 h 652"/>
              <a:gd name="T40" fmla="*/ 645661 w 598"/>
              <a:gd name="T41" fmla="*/ 409049 h 652"/>
              <a:gd name="T42" fmla="*/ 685800 w 598"/>
              <a:gd name="T43" fmla="*/ 336589 h 652"/>
              <a:gd name="T44" fmla="*/ 669744 w 598"/>
              <a:gd name="T45" fmla="*/ 224393 h 652"/>
              <a:gd name="T46" fmla="*/ 512630 w 598"/>
              <a:gd name="T47" fmla="*/ 112196 h 652"/>
              <a:gd name="T48" fmla="*/ 496574 w 598"/>
              <a:gd name="T49" fmla="*/ 80641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Freeform 7">
            <a:extLst>
              <a:ext uri="{FF2B5EF4-FFF2-40B4-BE49-F238E27FC236}">
                <a16:creationId xmlns:a16="http://schemas.microsoft.com/office/drawing/2014/main" id="{5640C77B-F280-EED5-6F49-A19D8F548DBF}"/>
              </a:ext>
            </a:extLst>
          </p:cNvPr>
          <p:cNvSpPr>
            <a:spLocks/>
          </p:cNvSpPr>
          <p:nvPr/>
        </p:nvSpPr>
        <p:spPr bwMode="auto">
          <a:xfrm>
            <a:off x="2819400" y="5399088"/>
            <a:ext cx="2362200" cy="773112"/>
          </a:xfrm>
          <a:custGeom>
            <a:avLst/>
            <a:gdLst>
              <a:gd name="T0" fmla="*/ 1710422 w 598"/>
              <a:gd name="T1" fmla="*/ 81817 h 652"/>
              <a:gd name="T2" fmla="*/ 979641 w 598"/>
              <a:gd name="T3" fmla="*/ 0 h 652"/>
              <a:gd name="T4" fmla="*/ 600425 w 598"/>
              <a:gd name="T5" fmla="*/ 40316 h 652"/>
              <a:gd name="T6" fmla="*/ 493771 w 598"/>
              <a:gd name="T7" fmla="*/ 113832 h 652"/>
              <a:gd name="T8" fmla="*/ 276512 w 598"/>
              <a:gd name="T9" fmla="*/ 203950 h 652"/>
              <a:gd name="T10" fmla="*/ 193558 w 598"/>
              <a:gd name="T11" fmla="*/ 211064 h 652"/>
              <a:gd name="T12" fmla="*/ 114555 w 598"/>
              <a:gd name="T13" fmla="*/ 260866 h 652"/>
              <a:gd name="T14" fmla="*/ 59253 w 598"/>
              <a:gd name="T15" fmla="*/ 309482 h 652"/>
              <a:gd name="T16" fmla="*/ 114555 w 598"/>
              <a:gd name="T17" fmla="*/ 455330 h 652"/>
              <a:gd name="T18" fmla="*/ 383166 w 598"/>
              <a:gd name="T19" fmla="*/ 488531 h 652"/>
              <a:gd name="T20" fmla="*/ 304163 w 598"/>
              <a:gd name="T21" fmla="*/ 577462 h 652"/>
              <a:gd name="T22" fmla="*/ 410817 w 598"/>
              <a:gd name="T23" fmla="*/ 731611 h 652"/>
              <a:gd name="T24" fmla="*/ 655728 w 598"/>
              <a:gd name="T25" fmla="*/ 764812 h 652"/>
              <a:gd name="T26" fmla="*/ 734731 w 598"/>
              <a:gd name="T27" fmla="*/ 773112 h 652"/>
              <a:gd name="T28" fmla="*/ 951990 w 598"/>
              <a:gd name="T29" fmla="*/ 716196 h 652"/>
              <a:gd name="T30" fmla="*/ 1386509 w 598"/>
              <a:gd name="T31" fmla="*/ 773112 h 652"/>
              <a:gd name="T32" fmla="*/ 1765725 w 598"/>
              <a:gd name="T33" fmla="*/ 699595 h 652"/>
              <a:gd name="T34" fmla="*/ 2061987 w 598"/>
              <a:gd name="T35" fmla="*/ 642679 h 652"/>
              <a:gd name="T36" fmla="*/ 2251595 w 598"/>
              <a:gd name="T37" fmla="*/ 528847 h 652"/>
              <a:gd name="T38" fmla="*/ 2117290 w 598"/>
              <a:gd name="T39" fmla="*/ 463630 h 652"/>
              <a:gd name="T40" fmla="*/ 2223944 w 598"/>
              <a:gd name="T41" fmla="*/ 415014 h 652"/>
              <a:gd name="T42" fmla="*/ 2362200 w 598"/>
              <a:gd name="T43" fmla="*/ 341497 h 652"/>
              <a:gd name="T44" fmla="*/ 2306898 w 598"/>
              <a:gd name="T45" fmla="*/ 227665 h 652"/>
              <a:gd name="T46" fmla="*/ 1765725 w 598"/>
              <a:gd name="T47" fmla="*/ 113832 h 652"/>
              <a:gd name="T48" fmla="*/ 1710422 w 598"/>
              <a:gd name="T49" fmla="*/ 8181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Text Box 8">
            <a:extLst>
              <a:ext uri="{FF2B5EF4-FFF2-40B4-BE49-F238E27FC236}">
                <a16:creationId xmlns:a16="http://schemas.microsoft.com/office/drawing/2014/main" id="{030D2D01-C6C2-E5CB-7D7A-A8FDC80B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3708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C1</a:t>
            </a:r>
          </a:p>
        </p:txBody>
      </p:sp>
      <p:sp>
        <p:nvSpPr>
          <p:cNvPr id="62475" name="Text Box 9">
            <a:extLst>
              <a:ext uri="{FF2B5EF4-FFF2-40B4-BE49-F238E27FC236}">
                <a16:creationId xmlns:a16="http://schemas.microsoft.com/office/drawing/2014/main" id="{106444DA-3F46-3F3B-3E17-9459848EA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79888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C4</a:t>
            </a:r>
          </a:p>
        </p:txBody>
      </p:sp>
      <p:sp>
        <p:nvSpPr>
          <p:cNvPr id="62476" name="Text Box 10">
            <a:extLst>
              <a:ext uri="{FF2B5EF4-FFF2-40B4-BE49-F238E27FC236}">
                <a16:creationId xmlns:a16="http://schemas.microsoft.com/office/drawing/2014/main" id="{96AC3730-3CEE-5B48-AA81-E6FB1DE70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27688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C2 U C5</a:t>
            </a:r>
          </a:p>
        </p:txBody>
      </p:sp>
      <p:sp>
        <p:nvSpPr>
          <p:cNvPr id="62477" name="Text Box 11">
            <a:extLst>
              <a:ext uri="{FF2B5EF4-FFF2-40B4-BE49-F238E27FC236}">
                <a16:creationId xmlns:a16="http://schemas.microsoft.com/office/drawing/2014/main" id="{AC6F621B-D6CE-B05B-A3D2-0957CB089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417888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C3</a:t>
            </a:r>
          </a:p>
        </p:txBody>
      </p:sp>
      <p:sp>
        <p:nvSpPr>
          <p:cNvPr id="62478" name="Text Box 12">
            <a:extLst>
              <a:ext uri="{FF2B5EF4-FFF2-40B4-BE49-F238E27FC236}">
                <a16:creationId xmlns:a16="http://schemas.microsoft.com/office/drawing/2014/main" id="{AD19BF63-5503-1834-348A-893DDC6E8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494088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?        ?        ?        ?    	   </a:t>
            </a:r>
          </a:p>
        </p:txBody>
      </p:sp>
      <p:sp>
        <p:nvSpPr>
          <p:cNvPr id="62479" name="Text Box 13">
            <a:extLst>
              <a:ext uri="{FF2B5EF4-FFF2-40B4-BE49-F238E27FC236}">
                <a16:creationId xmlns:a16="http://schemas.microsoft.com/office/drawing/2014/main" id="{FCD2691C-81DE-5547-AF30-16A17D8D6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5" y="311308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?</a:t>
            </a:r>
          </a:p>
        </p:txBody>
      </p:sp>
      <p:sp>
        <p:nvSpPr>
          <p:cNvPr id="62480" name="Text Box 14">
            <a:extLst>
              <a:ext uri="{FF2B5EF4-FFF2-40B4-BE49-F238E27FC236}">
                <a16:creationId xmlns:a16="http://schemas.microsoft.com/office/drawing/2014/main" id="{6EB726CF-D6FE-340D-CAAC-AC9BB3392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5" y="395128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?</a:t>
            </a:r>
          </a:p>
        </p:txBody>
      </p:sp>
      <p:sp>
        <p:nvSpPr>
          <p:cNvPr id="62481" name="Text Box 15">
            <a:extLst>
              <a:ext uri="{FF2B5EF4-FFF2-40B4-BE49-F238E27FC236}">
                <a16:creationId xmlns:a16="http://schemas.microsoft.com/office/drawing/2014/main" id="{8D3C185A-4637-FB67-D6F2-A39EC50D9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5" y="433228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?</a:t>
            </a:r>
          </a:p>
        </p:txBody>
      </p:sp>
      <p:sp>
        <p:nvSpPr>
          <p:cNvPr id="62482" name="Text Box 16">
            <a:extLst>
              <a:ext uri="{FF2B5EF4-FFF2-40B4-BE49-F238E27FC236}">
                <a16:creationId xmlns:a16="http://schemas.microsoft.com/office/drawing/2014/main" id="{0FE30F3F-A02F-BA43-136A-8C9B76429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306638"/>
            <a:ext cx="533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C2 U C5</a:t>
            </a:r>
          </a:p>
        </p:txBody>
      </p:sp>
      <p:sp>
        <p:nvSpPr>
          <p:cNvPr id="62483" name="Text Box 17">
            <a:extLst>
              <a:ext uri="{FF2B5EF4-FFF2-40B4-BE49-F238E27FC236}">
                <a16:creationId xmlns:a16="http://schemas.microsoft.com/office/drawing/2014/main" id="{ED6D3379-5855-FFA1-4BED-CEB1A78A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73208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C1</a:t>
            </a:r>
          </a:p>
        </p:txBody>
      </p:sp>
      <p:sp>
        <p:nvSpPr>
          <p:cNvPr id="62484" name="Line 18">
            <a:extLst>
              <a:ext uri="{FF2B5EF4-FFF2-40B4-BE49-F238E27FC236}">
                <a16:creationId xmlns:a16="http://schemas.microsoft.com/office/drawing/2014/main" id="{96C71135-3FA1-0C4C-66C9-1F7D8D384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732088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19">
            <a:extLst>
              <a:ext uri="{FF2B5EF4-FFF2-40B4-BE49-F238E27FC236}">
                <a16:creationId xmlns:a16="http://schemas.microsoft.com/office/drawing/2014/main" id="{0E0F4C85-F54D-DA0F-3CC7-0C63C561E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03688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Text Box 20">
            <a:extLst>
              <a:ext uri="{FF2B5EF4-FFF2-40B4-BE49-F238E27FC236}">
                <a16:creationId xmlns:a16="http://schemas.microsoft.com/office/drawing/2014/main" id="{B1F9D6A4-B1DE-C24D-4480-A827A51F8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11308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C1</a:t>
            </a:r>
          </a:p>
        </p:txBody>
      </p:sp>
      <p:sp>
        <p:nvSpPr>
          <p:cNvPr id="62487" name="Text Box 21">
            <a:extLst>
              <a:ext uri="{FF2B5EF4-FFF2-40B4-BE49-F238E27FC236}">
                <a16:creationId xmlns:a16="http://schemas.microsoft.com/office/drawing/2014/main" id="{F1B5AEF0-CFF2-BC3C-3E3F-A75720E0B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95128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C3</a:t>
            </a:r>
          </a:p>
        </p:txBody>
      </p:sp>
      <p:sp>
        <p:nvSpPr>
          <p:cNvPr id="62488" name="Text Box 22">
            <a:extLst>
              <a:ext uri="{FF2B5EF4-FFF2-40B4-BE49-F238E27FC236}">
                <a16:creationId xmlns:a16="http://schemas.microsoft.com/office/drawing/2014/main" id="{138E20F7-F869-50AE-3133-524941132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40848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C4</a:t>
            </a:r>
          </a:p>
        </p:txBody>
      </p:sp>
      <p:sp>
        <p:nvSpPr>
          <p:cNvPr id="62489" name="Text Box 23">
            <a:extLst>
              <a:ext uri="{FF2B5EF4-FFF2-40B4-BE49-F238E27FC236}">
                <a16:creationId xmlns:a16="http://schemas.microsoft.com/office/drawing/2014/main" id="{C973DE61-CCF4-2D1D-23DE-A84A47B5A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70288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C2 U C5</a:t>
            </a:r>
          </a:p>
        </p:txBody>
      </p:sp>
      <p:sp>
        <p:nvSpPr>
          <p:cNvPr id="62490" name="Text Box 24">
            <a:extLst>
              <a:ext uri="{FF2B5EF4-FFF2-40B4-BE49-F238E27FC236}">
                <a16:creationId xmlns:a16="http://schemas.microsoft.com/office/drawing/2014/main" id="{9CEDFB9D-E625-155A-BB1B-E4846CFE9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73208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C3</a:t>
            </a:r>
          </a:p>
        </p:txBody>
      </p:sp>
      <p:sp>
        <p:nvSpPr>
          <p:cNvPr id="62491" name="Text Box 25">
            <a:extLst>
              <a:ext uri="{FF2B5EF4-FFF2-40B4-BE49-F238E27FC236}">
                <a16:creationId xmlns:a16="http://schemas.microsoft.com/office/drawing/2014/main" id="{D4995F99-B6A0-0861-2C16-5474C49AC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2732088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Book Antiqua" panose="02040602050305030304" pitchFamily="18" charset="0"/>
              </a:rPr>
              <a:t>C4</a:t>
            </a:r>
          </a:p>
        </p:txBody>
      </p:sp>
      <p:sp>
        <p:nvSpPr>
          <p:cNvPr id="62492" name="Line 26">
            <a:extLst>
              <a:ext uri="{FF2B5EF4-FFF2-40B4-BE49-F238E27FC236}">
                <a16:creationId xmlns:a16="http://schemas.microsoft.com/office/drawing/2014/main" id="{9A6E3965-C979-0D96-B6C8-75F027D88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41788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27">
            <a:extLst>
              <a:ext uri="{FF2B5EF4-FFF2-40B4-BE49-F238E27FC236}">
                <a16:creationId xmlns:a16="http://schemas.microsoft.com/office/drawing/2014/main" id="{D5709B77-8581-4AF6-5DCE-DE7B47018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25608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28">
            <a:extLst>
              <a:ext uri="{FF2B5EF4-FFF2-40B4-BE49-F238E27FC236}">
                <a16:creationId xmlns:a16="http://schemas.microsoft.com/office/drawing/2014/main" id="{E78B7ECA-4180-2524-AD06-8764F1267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87508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Line 29">
            <a:extLst>
              <a:ext uri="{FF2B5EF4-FFF2-40B4-BE49-F238E27FC236}">
                <a16:creationId xmlns:a16="http://schemas.microsoft.com/office/drawing/2014/main" id="{45816125-6505-5EDE-F0FF-6B4B5A582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63708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6" name="Line 30">
            <a:extLst>
              <a:ext uri="{FF2B5EF4-FFF2-40B4-BE49-F238E27FC236}">
                <a16:creationId xmlns:a16="http://schemas.microsoft.com/office/drawing/2014/main" id="{9B280D7B-0BDF-7C2D-B675-4BE69CF53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732088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7" name="Line 31">
            <a:extLst>
              <a:ext uri="{FF2B5EF4-FFF2-40B4-BE49-F238E27FC236}">
                <a16:creationId xmlns:a16="http://schemas.microsoft.com/office/drawing/2014/main" id="{1AE37DD9-017C-1F56-25BB-8701514CE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732088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8" name="Line 32">
            <a:extLst>
              <a:ext uri="{FF2B5EF4-FFF2-40B4-BE49-F238E27FC236}">
                <a16:creationId xmlns:a16="http://schemas.microsoft.com/office/drawing/2014/main" id="{3A2DED38-1A6B-7177-9213-D554093B0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2732088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Line 33">
            <a:extLst>
              <a:ext uri="{FF2B5EF4-FFF2-40B4-BE49-F238E27FC236}">
                <a16:creationId xmlns:a16="http://schemas.microsoft.com/office/drawing/2014/main" id="{EAE29776-6223-4102-6250-4BEE6DBDF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732088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0" name="Text Box 34">
            <a:extLst>
              <a:ext uri="{FF2B5EF4-FFF2-40B4-BE49-F238E27FC236}">
                <a16:creationId xmlns:a16="http://schemas.microsoft.com/office/drawing/2014/main" id="{4E6A2C06-B903-E1AA-758D-BFD932C4D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094289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Book Antiqua" panose="02040602050305030304" pitchFamily="18" charset="0"/>
              </a:rPr>
              <a:t>Proximity Matrix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>
            <a:extLst>
              <a:ext uri="{FF2B5EF4-FFF2-40B4-BE49-F238E27FC236}">
                <a16:creationId xmlns:a16="http://schemas.microsoft.com/office/drawing/2014/main" id="{EC2336E0-20B5-31A9-57A3-087CB9E4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				</a:t>
            </a:r>
          </a:p>
        </p:txBody>
      </p:sp>
      <p:sp>
        <p:nvSpPr>
          <p:cNvPr id="44" name="Slide Number Placeholder 4">
            <a:extLst>
              <a:ext uri="{FF2B5EF4-FFF2-40B4-BE49-F238E27FC236}">
                <a16:creationId xmlns:a16="http://schemas.microsoft.com/office/drawing/2014/main" id="{8221F70E-EB8B-0093-11AD-B64A8A99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F43C28F-439D-42D8-A7CA-42E79E095820}" type="slidenum">
              <a:rPr lang="en-US" altLang="en-US">
                <a:solidFill>
                  <a:srgbClr val="898989"/>
                </a:solidFill>
              </a:rPr>
              <a:pPr algn="ctr" eaLnBrk="1" hangingPunct="1"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63492" name="Rectangle 43">
            <a:extLst>
              <a:ext uri="{FF2B5EF4-FFF2-40B4-BE49-F238E27FC236}">
                <a16:creationId xmlns:a16="http://schemas.microsoft.com/office/drawing/2014/main" id="{DEB05BD3-AE6A-A5E2-FC1F-A5D217AFB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25" y="28575"/>
            <a:ext cx="8229600" cy="9604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en-US" sz="3200" dirty="0"/>
              <a:t>How to Define Inter-Cluster Similarity</a:t>
            </a:r>
          </a:p>
        </p:txBody>
      </p:sp>
      <p:sp>
        <p:nvSpPr>
          <p:cNvPr id="63493" name="Rectangle 44">
            <a:extLst>
              <a:ext uri="{FF2B5EF4-FFF2-40B4-BE49-F238E27FC236}">
                <a16:creationId xmlns:a16="http://schemas.microsoft.com/office/drawing/2014/main" id="{878DFC64-C6E4-5D8A-CFC8-E2B0C15F3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953000"/>
          </a:xfrm>
        </p:spPr>
        <p:txBody>
          <a:bodyPr/>
          <a:lstStyle/>
          <a:p>
            <a:pPr lvl="1"/>
            <a:r>
              <a:rPr lang="en-US" altLang="en-US"/>
              <a:t> </a:t>
            </a:r>
          </a:p>
        </p:txBody>
      </p:sp>
      <p:grpSp>
        <p:nvGrpSpPr>
          <p:cNvPr id="63494" name="Group 4">
            <a:extLst>
              <a:ext uri="{FF2B5EF4-FFF2-40B4-BE49-F238E27FC236}">
                <a16:creationId xmlns:a16="http://schemas.microsoft.com/office/drawing/2014/main" id="{8CC126CF-964A-C4ED-3F0E-C680511964CA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143001"/>
            <a:ext cx="3429000" cy="3508375"/>
            <a:chOff x="3456" y="1440"/>
            <a:chExt cx="2160" cy="2210"/>
          </a:xfrm>
        </p:grpSpPr>
        <p:sp>
          <p:nvSpPr>
            <p:cNvPr id="63509" name="Line 5">
              <a:extLst>
                <a:ext uri="{FF2B5EF4-FFF2-40B4-BE49-F238E27FC236}">
                  <a16:creationId xmlns:a16="http://schemas.microsoft.com/office/drawing/2014/main" id="{ACF03F23-43EE-863A-084F-76F4EF6C4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6">
              <a:extLst>
                <a:ext uri="{FF2B5EF4-FFF2-40B4-BE49-F238E27FC236}">
                  <a16:creationId xmlns:a16="http://schemas.microsoft.com/office/drawing/2014/main" id="{ECE8946D-CDC8-AD93-CDD8-D9BB7EFBC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7">
              <a:extLst>
                <a:ext uri="{FF2B5EF4-FFF2-40B4-BE49-F238E27FC236}">
                  <a16:creationId xmlns:a16="http://schemas.microsoft.com/office/drawing/2014/main" id="{47ACDC76-2369-132E-AA4D-B2AC3BF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8">
              <a:extLst>
                <a:ext uri="{FF2B5EF4-FFF2-40B4-BE49-F238E27FC236}">
                  <a16:creationId xmlns:a16="http://schemas.microsoft.com/office/drawing/2014/main" id="{1AF89C45-CD1D-BA8A-059B-1F24ABEA1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9">
              <a:extLst>
                <a:ext uri="{FF2B5EF4-FFF2-40B4-BE49-F238E27FC236}">
                  <a16:creationId xmlns:a16="http://schemas.microsoft.com/office/drawing/2014/main" id="{48D30135-1910-FCEC-8A43-700D2CD73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0">
              <a:extLst>
                <a:ext uri="{FF2B5EF4-FFF2-40B4-BE49-F238E27FC236}">
                  <a16:creationId xmlns:a16="http://schemas.microsoft.com/office/drawing/2014/main" id="{87E0B004-CD7B-F690-CB60-A61BFFAF0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1">
              <a:extLst>
                <a:ext uri="{FF2B5EF4-FFF2-40B4-BE49-F238E27FC236}">
                  <a16:creationId xmlns:a16="http://schemas.microsoft.com/office/drawing/2014/main" id="{A31449C3-358F-34E4-4C2A-297E9A7AC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2">
              <a:extLst>
                <a:ext uri="{FF2B5EF4-FFF2-40B4-BE49-F238E27FC236}">
                  <a16:creationId xmlns:a16="http://schemas.microsoft.com/office/drawing/2014/main" id="{4F45858A-E3A4-6F8E-9366-13C373A08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3">
              <a:extLst>
                <a:ext uri="{FF2B5EF4-FFF2-40B4-BE49-F238E27FC236}">
                  <a16:creationId xmlns:a16="http://schemas.microsoft.com/office/drawing/2014/main" id="{63B5F20C-1260-851B-C2FC-9D1CDCEE6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4">
              <a:extLst>
                <a:ext uri="{FF2B5EF4-FFF2-40B4-BE49-F238E27FC236}">
                  <a16:creationId xmlns:a16="http://schemas.microsoft.com/office/drawing/2014/main" id="{A3561A0F-EBB9-627B-8DA6-4E1DDBD7D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5">
              <a:extLst>
                <a:ext uri="{FF2B5EF4-FFF2-40B4-BE49-F238E27FC236}">
                  <a16:creationId xmlns:a16="http://schemas.microsoft.com/office/drawing/2014/main" id="{18E3D7D5-8E5A-2440-F9EE-3CD4FDF88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Line 16">
              <a:extLst>
                <a:ext uri="{FF2B5EF4-FFF2-40B4-BE49-F238E27FC236}">
                  <a16:creationId xmlns:a16="http://schemas.microsoft.com/office/drawing/2014/main" id="{FDD5C6A2-9157-E2AB-FD43-8D2079578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Text Box 17">
              <a:extLst>
                <a:ext uri="{FF2B5EF4-FFF2-40B4-BE49-F238E27FC236}">
                  <a16:creationId xmlns:a16="http://schemas.microsoft.com/office/drawing/2014/main" id="{F365CF04-56BA-BD05-967B-E5F318DDB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p1</a:t>
              </a:r>
            </a:p>
          </p:txBody>
        </p:sp>
        <p:sp>
          <p:nvSpPr>
            <p:cNvPr id="63522" name="Text Box 18">
              <a:extLst>
                <a:ext uri="{FF2B5EF4-FFF2-40B4-BE49-F238E27FC236}">
                  <a16:creationId xmlns:a16="http://schemas.microsoft.com/office/drawing/2014/main" id="{9BE1AAAC-B9FB-7565-A78F-6EE415E6F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p3</a:t>
              </a:r>
            </a:p>
          </p:txBody>
        </p:sp>
        <p:sp>
          <p:nvSpPr>
            <p:cNvPr id="63523" name="Text Box 19">
              <a:extLst>
                <a:ext uri="{FF2B5EF4-FFF2-40B4-BE49-F238E27FC236}">
                  <a16:creationId xmlns:a16="http://schemas.microsoft.com/office/drawing/2014/main" id="{CFC66C9E-5BC1-5EF4-3B4D-39BACC022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p5</a:t>
              </a:r>
            </a:p>
          </p:txBody>
        </p:sp>
        <p:sp>
          <p:nvSpPr>
            <p:cNvPr id="63524" name="Text Box 20">
              <a:extLst>
                <a:ext uri="{FF2B5EF4-FFF2-40B4-BE49-F238E27FC236}">
                  <a16:creationId xmlns:a16="http://schemas.microsoft.com/office/drawing/2014/main" id="{1A462964-DD9F-7328-903A-779661E60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p4</a:t>
              </a:r>
            </a:p>
          </p:txBody>
        </p:sp>
        <p:sp>
          <p:nvSpPr>
            <p:cNvPr id="63525" name="Text Box 21">
              <a:extLst>
                <a:ext uri="{FF2B5EF4-FFF2-40B4-BE49-F238E27FC236}">
                  <a16:creationId xmlns:a16="http://schemas.microsoft.com/office/drawing/2014/main" id="{7C4580A7-D619-140F-94EF-B24B7498F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p2</a:t>
              </a:r>
            </a:p>
          </p:txBody>
        </p:sp>
        <p:sp>
          <p:nvSpPr>
            <p:cNvPr id="63526" name="Text Box 22">
              <a:extLst>
                <a:ext uri="{FF2B5EF4-FFF2-40B4-BE49-F238E27FC236}">
                  <a16:creationId xmlns:a16="http://schemas.microsoft.com/office/drawing/2014/main" id="{97E517FA-C204-BEE8-0CBB-80EC94F9E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p1</a:t>
              </a:r>
            </a:p>
          </p:txBody>
        </p:sp>
        <p:sp>
          <p:nvSpPr>
            <p:cNvPr id="63527" name="Text Box 23">
              <a:extLst>
                <a:ext uri="{FF2B5EF4-FFF2-40B4-BE49-F238E27FC236}">
                  <a16:creationId xmlns:a16="http://schemas.microsoft.com/office/drawing/2014/main" id="{0AEB2A17-8847-2CE6-8065-3ACB4A104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p2</a:t>
              </a:r>
            </a:p>
          </p:txBody>
        </p:sp>
        <p:sp>
          <p:nvSpPr>
            <p:cNvPr id="63528" name="Text Box 24">
              <a:extLst>
                <a:ext uri="{FF2B5EF4-FFF2-40B4-BE49-F238E27FC236}">
                  <a16:creationId xmlns:a16="http://schemas.microsoft.com/office/drawing/2014/main" id="{E8F13B96-9002-8BD4-D5D6-055B4D3A9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p3</a:t>
              </a:r>
            </a:p>
          </p:txBody>
        </p:sp>
        <p:sp>
          <p:nvSpPr>
            <p:cNvPr id="63529" name="Text Box 25">
              <a:extLst>
                <a:ext uri="{FF2B5EF4-FFF2-40B4-BE49-F238E27FC236}">
                  <a16:creationId xmlns:a16="http://schemas.microsoft.com/office/drawing/2014/main" id="{B42D94F9-BAC6-A4ED-C7C2-B014EE483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p4</a:t>
              </a:r>
            </a:p>
          </p:txBody>
        </p:sp>
        <p:sp>
          <p:nvSpPr>
            <p:cNvPr id="63530" name="Text Box 26">
              <a:extLst>
                <a:ext uri="{FF2B5EF4-FFF2-40B4-BE49-F238E27FC236}">
                  <a16:creationId xmlns:a16="http://schemas.microsoft.com/office/drawing/2014/main" id="{224B4767-DFD9-7B2D-8152-9A2D10C04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Book Antiqua" panose="02040602050305030304" pitchFamily="18" charset="0"/>
                </a:rPr>
                <a:t>p5</a:t>
              </a:r>
            </a:p>
          </p:txBody>
        </p:sp>
        <p:sp>
          <p:nvSpPr>
            <p:cNvPr id="63531" name="Text Box 27">
              <a:extLst>
                <a:ext uri="{FF2B5EF4-FFF2-40B4-BE49-F238E27FC236}">
                  <a16:creationId xmlns:a16="http://schemas.microsoft.com/office/drawing/2014/main" id="{24FF9EDA-8513-150C-AA6D-15989D595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 . .</a:t>
              </a:r>
            </a:p>
          </p:txBody>
        </p:sp>
        <p:sp>
          <p:nvSpPr>
            <p:cNvPr id="63532" name="Text Box 28">
              <a:extLst>
                <a:ext uri="{FF2B5EF4-FFF2-40B4-BE49-F238E27FC236}">
                  <a16:creationId xmlns:a16="http://schemas.microsoft.com/office/drawing/2014/main" id="{F87772C2-B601-8E11-2678-E0BA1A74F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Book Antiqua" panose="02040602050305030304" pitchFamily="18" charset="0"/>
                </a:rPr>
                <a:t>.</a:t>
              </a:r>
            </a:p>
          </p:txBody>
        </p:sp>
      </p:grpSp>
      <p:sp>
        <p:nvSpPr>
          <p:cNvPr id="63495" name="Line 29">
            <a:extLst>
              <a:ext uri="{FF2B5EF4-FFF2-40B4-BE49-F238E27FC236}">
                <a16:creationId xmlns:a16="http://schemas.microsoft.com/office/drawing/2014/main" id="{9D91C420-FD46-30F8-E9A5-F345A6A36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133600"/>
            <a:ext cx="106680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Text Box 30">
            <a:extLst>
              <a:ext uri="{FF2B5EF4-FFF2-40B4-BE49-F238E27FC236}">
                <a16:creationId xmlns:a16="http://schemas.microsoft.com/office/drawing/2014/main" id="{55FF48DA-165A-1C0A-4046-865B31429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6764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Book Antiqua" panose="02040602050305030304" pitchFamily="18" charset="0"/>
              </a:rPr>
              <a:t>Similarity?</a:t>
            </a:r>
          </a:p>
        </p:txBody>
      </p:sp>
      <p:sp>
        <p:nvSpPr>
          <p:cNvPr id="63497" name="Rectangle 31">
            <a:extLst>
              <a:ext uri="{FF2B5EF4-FFF2-40B4-BE49-F238E27FC236}">
                <a16:creationId xmlns:a16="http://schemas.microsoft.com/office/drawing/2014/main" id="{1A52B788-2F0B-EE72-A71B-5A13ABED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048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 dirty="0">
                <a:latin typeface="Book Antiqua" panose="02040602050305030304" pitchFamily="18" charset="0"/>
              </a:rPr>
              <a:t>MIN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 dirty="0">
                <a:latin typeface="Book Antiqua" panose="02040602050305030304" pitchFamily="18" charset="0"/>
              </a:rPr>
              <a:t>MAX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 dirty="0">
                <a:latin typeface="Book Antiqua" panose="02040602050305030304" pitchFamily="18" charset="0"/>
              </a:rPr>
              <a:t>Group Average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 dirty="0">
                <a:latin typeface="Book Antiqua" panose="02040602050305030304" pitchFamily="18" charset="0"/>
              </a:rPr>
              <a:t>Distance Between Centroids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lang="en-US" altLang="en-US" sz="2000" dirty="0">
                <a:latin typeface="Book Antiqua" panose="02040602050305030304" pitchFamily="18" charset="0"/>
              </a:rPr>
              <a:t>Other methods driven by an objective function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FontTx/>
              <a:buChar char="–"/>
            </a:pPr>
            <a:r>
              <a:rPr lang="en-US" altLang="en-US" sz="1600" dirty="0">
                <a:latin typeface="Book Antiqua" panose="02040602050305030304" pitchFamily="18" charset="0"/>
              </a:rPr>
              <a:t>Ward’s Method uses squared error</a:t>
            </a:r>
            <a:endParaRPr lang="en-US" altLang="en-US" sz="1800" dirty="0">
              <a:latin typeface="Book Antiqua" panose="02040602050305030304" pitchFamily="18" charset="0"/>
            </a:endParaRPr>
          </a:p>
        </p:txBody>
      </p:sp>
      <p:sp>
        <p:nvSpPr>
          <p:cNvPr id="63498" name="Freeform 32" descr="5%">
            <a:extLst>
              <a:ext uri="{FF2B5EF4-FFF2-40B4-BE49-F238E27FC236}">
                <a16:creationId xmlns:a16="http://schemas.microsoft.com/office/drawing/2014/main" id="{7ED946B6-F570-F996-C744-85A5D054F06C}"/>
              </a:ext>
            </a:extLst>
          </p:cNvPr>
          <p:cNvSpPr>
            <a:spLocks/>
          </p:cNvSpPr>
          <p:nvPr/>
        </p:nvSpPr>
        <p:spPr bwMode="auto">
          <a:xfrm rot="16200000">
            <a:off x="1986757" y="1366044"/>
            <a:ext cx="1828800" cy="1382713"/>
          </a:xfrm>
          <a:custGeom>
            <a:avLst/>
            <a:gdLst>
              <a:gd name="T0" fmla="*/ 1324198 w 598"/>
              <a:gd name="T1" fmla="*/ 146330 h 652"/>
              <a:gd name="T2" fmla="*/ 758432 w 598"/>
              <a:gd name="T3" fmla="*/ 0 h 652"/>
              <a:gd name="T4" fmla="*/ 464845 w 598"/>
              <a:gd name="T5" fmla="*/ 72105 h 652"/>
              <a:gd name="T6" fmla="*/ 382274 w 598"/>
              <a:gd name="T7" fmla="*/ 203590 h 652"/>
              <a:gd name="T8" fmla="*/ 214074 w 598"/>
              <a:gd name="T9" fmla="*/ 364765 h 652"/>
              <a:gd name="T10" fmla="*/ 149852 w 598"/>
              <a:gd name="T11" fmla="*/ 377489 h 652"/>
              <a:gd name="T12" fmla="*/ 88688 w 598"/>
              <a:gd name="T13" fmla="*/ 466560 h 652"/>
              <a:gd name="T14" fmla="*/ 45873 w 598"/>
              <a:gd name="T15" fmla="*/ 553509 h 652"/>
              <a:gd name="T16" fmla="*/ 88688 w 598"/>
              <a:gd name="T17" fmla="*/ 814359 h 652"/>
              <a:gd name="T18" fmla="*/ 296645 w 598"/>
              <a:gd name="T19" fmla="*/ 873739 h 652"/>
              <a:gd name="T20" fmla="*/ 235481 w 598"/>
              <a:gd name="T21" fmla="*/ 1032793 h 652"/>
              <a:gd name="T22" fmla="*/ 318052 w 598"/>
              <a:gd name="T23" fmla="*/ 1308488 h 652"/>
              <a:gd name="T24" fmla="*/ 507660 w 598"/>
              <a:gd name="T25" fmla="*/ 1367868 h 652"/>
              <a:gd name="T26" fmla="*/ 568824 w 598"/>
              <a:gd name="T27" fmla="*/ 1382713 h 652"/>
              <a:gd name="T28" fmla="*/ 737025 w 598"/>
              <a:gd name="T29" fmla="*/ 1280918 h 652"/>
              <a:gd name="T30" fmla="*/ 1073426 w 598"/>
              <a:gd name="T31" fmla="*/ 1382713 h 652"/>
              <a:gd name="T32" fmla="*/ 1367013 w 598"/>
              <a:gd name="T33" fmla="*/ 1251228 h 652"/>
              <a:gd name="T34" fmla="*/ 1596377 w 598"/>
              <a:gd name="T35" fmla="*/ 1149433 h 652"/>
              <a:gd name="T36" fmla="*/ 1743171 w 598"/>
              <a:gd name="T37" fmla="*/ 945844 h 652"/>
              <a:gd name="T38" fmla="*/ 1639192 w 598"/>
              <a:gd name="T39" fmla="*/ 829204 h 652"/>
              <a:gd name="T40" fmla="*/ 1721763 w 598"/>
              <a:gd name="T41" fmla="*/ 742254 h 652"/>
              <a:gd name="T42" fmla="*/ 1828800 w 598"/>
              <a:gd name="T43" fmla="*/ 610769 h 652"/>
              <a:gd name="T44" fmla="*/ 1785985 w 598"/>
              <a:gd name="T45" fmla="*/ 407179 h 652"/>
              <a:gd name="T46" fmla="*/ 1367013 w 598"/>
              <a:gd name="T47" fmla="*/ 203590 h 652"/>
              <a:gd name="T48" fmla="*/ 1324198 w 598"/>
              <a:gd name="T49" fmla="*/ 14633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Oval 33">
            <a:extLst>
              <a:ext uri="{FF2B5EF4-FFF2-40B4-BE49-F238E27FC236}">
                <a16:creationId xmlns:a16="http://schemas.microsoft.com/office/drawing/2014/main" id="{8F0784CE-5080-0512-790D-870AAEF01D7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766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0" name="Oval 34">
            <a:extLst>
              <a:ext uri="{FF2B5EF4-FFF2-40B4-BE49-F238E27FC236}">
                <a16:creationId xmlns:a16="http://schemas.microsoft.com/office/drawing/2014/main" id="{17031A7D-4689-6FC3-0323-C4056BB9D57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00400" y="1524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1" name="Oval 35">
            <a:extLst>
              <a:ext uri="{FF2B5EF4-FFF2-40B4-BE49-F238E27FC236}">
                <a16:creationId xmlns:a16="http://schemas.microsoft.com/office/drawing/2014/main" id="{FC95BAE3-C1BD-FAEB-DAAE-17C98900802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62200" y="1981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2" name="Oval 36">
            <a:extLst>
              <a:ext uri="{FF2B5EF4-FFF2-40B4-BE49-F238E27FC236}">
                <a16:creationId xmlns:a16="http://schemas.microsoft.com/office/drawing/2014/main" id="{EDE4C5A6-A724-594C-EE00-25D7BB10D81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27413" y="1827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3" name="Freeform 37" descr="5%">
            <a:extLst>
              <a:ext uri="{FF2B5EF4-FFF2-40B4-BE49-F238E27FC236}">
                <a16:creationId xmlns:a16="http://schemas.microsoft.com/office/drawing/2014/main" id="{FF77BBD3-DBC4-43D4-213F-8BF44A29FEA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876800" y="1219200"/>
            <a:ext cx="1828800" cy="1676400"/>
          </a:xfrm>
          <a:custGeom>
            <a:avLst/>
            <a:gdLst>
              <a:gd name="T0" fmla="*/ 1324198 w 598"/>
              <a:gd name="T1" fmla="*/ 177410 h 652"/>
              <a:gd name="T2" fmla="*/ 758432 w 598"/>
              <a:gd name="T3" fmla="*/ 0 h 652"/>
              <a:gd name="T4" fmla="*/ 464845 w 598"/>
              <a:gd name="T5" fmla="*/ 87420 h 652"/>
              <a:gd name="T6" fmla="*/ 382274 w 598"/>
              <a:gd name="T7" fmla="*/ 246832 h 652"/>
              <a:gd name="T8" fmla="*/ 214074 w 598"/>
              <a:gd name="T9" fmla="*/ 442240 h 652"/>
              <a:gd name="T10" fmla="*/ 149852 w 598"/>
              <a:gd name="T11" fmla="*/ 457667 h 652"/>
              <a:gd name="T12" fmla="*/ 88688 w 598"/>
              <a:gd name="T13" fmla="*/ 565656 h 652"/>
              <a:gd name="T14" fmla="*/ 45873 w 598"/>
              <a:gd name="T15" fmla="*/ 671074 h 652"/>
              <a:gd name="T16" fmla="*/ 88688 w 598"/>
              <a:gd name="T17" fmla="*/ 987328 h 652"/>
              <a:gd name="T18" fmla="*/ 296645 w 598"/>
              <a:gd name="T19" fmla="*/ 1059320 h 652"/>
              <a:gd name="T20" fmla="*/ 235481 w 598"/>
              <a:gd name="T21" fmla="*/ 1252158 h 652"/>
              <a:gd name="T22" fmla="*/ 318052 w 598"/>
              <a:gd name="T23" fmla="*/ 1586409 h 652"/>
              <a:gd name="T24" fmla="*/ 507660 w 598"/>
              <a:gd name="T25" fmla="*/ 1658402 h 652"/>
              <a:gd name="T26" fmla="*/ 568824 w 598"/>
              <a:gd name="T27" fmla="*/ 1676400 h 652"/>
              <a:gd name="T28" fmla="*/ 737025 w 598"/>
              <a:gd name="T29" fmla="*/ 1552984 h 652"/>
              <a:gd name="T30" fmla="*/ 1073426 w 598"/>
              <a:gd name="T31" fmla="*/ 1676400 h 652"/>
              <a:gd name="T32" fmla="*/ 1367013 w 598"/>
              <a:gd name="T33" fmla="*/ 1516988 h 652"/>
              <a:gd name="T34" fmla="*/ 1596377 w 598"/>
              <a:gd name="T35" fmla="*/ 1393572 h 652"/>
              <a:gd name="T36" fmla="*/ 1743171 w 598"/>
              <a:gd name="T37" fmla="*/ 1146740 h 652"/>
              <a:gd name="T38" fmla="*/ 1639192 w 598"/>
              <a:gd name="T39" fmla="*/ 1005326 h 652"/>
              <a:gd name="T40" fmla="*/ 1721763 w 598"/>
              <a:gd name="T41" fmla="*/ 899908 h 652"/>
              <a:gd name="T42" fmla="*/ 1828800 w 598"/>
              <a:gd name="T43" fmla="*/ 740496 h 652"/>
              <a:gd name="T44" fmla="*/ 1785985 w 598"/>
              <a:gd name="T45" fmla="*/ 493664 h 652"/>
              <a:gd name="T46" fmla="*/ 1367013 w 598"/>
              <a:gd name="T47" fmla="*/ 246832 h 652"/>
              <a:gd name="T48" fmla="*/ 1324198 w 598"/>
              <a:gd name="T49" fmla="*/ 177410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Oval 38">
            <a:extLst>
              <a:ext uri="{FF2B5EF4-FFF2-40B4-BE49-F238E27FC236}">
                <a16:creationId xmlns:a16="http://schemas.microsoft.com/office/drawing/2014/main" id="{C2B4D97D-0866-187C-B8B0-852D3F337F82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4008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5" name="Oval 39">
            <a:extLst>
              <a:ext uri="{FF2B5EF4-FFF2-40B4-BE49-F238E27FC236}">
                <a16:creationId xmlns:a16="http://schemas.microsoft.com/office/drawing/2014/main" id="{3720091D-88E1-38EC-D5E8-4793A10EAA1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040313" y="1674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6" name="Oval 40">
            <a:extLst>
              <a:ext uri="{FF2B5EF4-FFF2-40B4-BE49-F238E27FC236}">
                <a16:creationId xmlns:a16="http://schemas.microsoft.com/office/drawing/2014/main" id="{132ED60A-721E-BB53-B7B6-B9959914CB0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5626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7" name="Oval 41">
            <a:extLst>
              <a:ext uri="{FF2B5EF4-FFF2-40B4-BE49-F238E27FC236}">
                <a16:creationId xmlns:a16="http://schemas.microsoft.com/office/drawing/2014/main" id="{8C12C861-FA27-AC56-17CE-8493E8B999E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562600" y="1295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8" name="Text Box 42">
            <a:extLst>
              <a:ext uri="{FF2B5EF4-FFF2-40B4-BE49-F238E27FC236}">
                <a16:creationId xmlns:a16="http://schemas.microsoft.com/office/drawing/2014/main" id="{884E9F11-A903-5E41-5243-7C783F79D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Book Antiqua" panose="02040602050305030304" pitchFamily="18" charset="0"/>
              </a:rPr>
              <a:t>Proximity 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FD671F404194B8FE486411CD2D0E0" ma:contentTypeVersion="9" ma:contentTypeDescription="Create a new document." ma:contentTypeScope="" ma:versionID="54e73150792926c3a71632495b626090">
  <xsd:schema xmlns:xsd="http://www.w3.org/2001/XMLSchema" xmlns:xs="http://www.w3.org/2001/XMLSchema" xmlns:p="http://schemas.microsoft.com/office/2006/metadata/properties" xmlns:ns2="e89aed66-cabe-43d2-a152-ef38488aaf96" xmlns:ns3="b70544de-c890-46e0-a428-6baf59748bd9" targetNamespace="http://schemas.microsoft.com/office/2006/metadata/properties" ma:root="true" ma:fieldsID="c87d5533fc460c4b3e14c3fb2e29e2df" ns2:_="" ns3:_="">
    <xsd:import namespace="e89aed66-cabe-43d2-a152-ef38488aaf96"/>
    <xsd:import namespace="b70544de-c890-46e0-a428-6baf59748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aed66-cabe-43d2-a152-ef38488aa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544de-c890-46e0-a428-6baf59748bd9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c20a188b-90b2-4ba1-a9f7-433bf76bb371}" ma:internalName="TaxCatchAll" ma:showField="CatchAllData" ma:web="b70544de-c890-46e0-a428-6baf59748b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9aed66-cabe-43d2-a152-ef38488aaf96">
      <Terms xmlns="http://schemas.microsoft.com/office/infopath/2007/PartnerControls"/>
    </lcf76f155ced4ddcb4097134ff3c332f>
    <TaxCatchAll xmlns="b70544de-c890-46e0-a428-6baf59748bd9" xsi:nil="true"/>
  </documentManagement>
</p:properties>
</file>

<file path=customXml/itemProps1.xml><?xml version="1.0" encoding="utf-8"?>
<ds:datastoreItem xmlns:ds="http://schemas.openxmlformats.org/officeDocument/2006/customXml" ds:itemID="{B0CA1D77-DDBA-4A78-BFF7-FFA5FFE19C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9aed66-cabe-43d2-a152-ef38488aaf96"/>
    <ds:schemaRef ds:uri="b70544de-c890-46e0-a428-6baf59748b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CAE625-F46C-4CB5-972B-B043EB453C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FA217B-D73C-4B05-8C00-65792BD76B2C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b70544de-c890-46e0-a428-6baf59748bd9"/>
    <ds:schemaRef ds:uri="e89aed66-cabe-43d2-a152-ef38488aaf9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</TotalTime>
  <Words>1181</Words>
  <Application>Microsoft Office PowerPoint</Application>
  <PresentationFormat>Widescreen</PresentationFormat>
  <Paragraphs>415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 Antiqua</vt:lpstr>
      <vt:lpstr>Calibri</vt:lpstr>
      <vt:lpstr>Default Theme</vt:lpstr>
      <vt:lpstr>VISIO</vt:lpstr>
      <vt:lpstr>Equation</vt:lpstr>
      <vt:lpstr> Clustering   </vt:lpstr>
      <vt:lpstr>Hierarchical Clustering</vt:lpstr>
      <vt:lpstr>Hierarchical Clustering </vt:lpstr>
      <vt:lpstr>Basic Agglomerative Clustering Algorithm</vt:lpstr>
      <vt:lpstr>Agglomerative Hierarchical Clustering: </vt:lpstr>
      <vt:lpstr>Agglomerative Hierarchical Clustering: Intermediate Situation</vt:lpstr>
      <vt:lpstr>Agglomerative Hierarchical Clustering: Intermediate Situation</vt:lpstr>
      <vt:lpstr>Agglomerative Hierarchical Clustering: 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 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Cluster Similarity: Ward’s Method</vt:lpstr>
      <vt:lpstr>Hierarchical Clustering: Ward’s method</vt:lpstr>
      <vt:lpstr>Hierarchical Clustering: Comparison</vt:lpstr>
      <vt:lpstr>Hierarchical Clustering: Time and Space requirements</vt:lpstr>
      <vt:lpstr>Hierarchical Clustering:  Problems and Limitations</vt:lpstr>
    </vt:vector>
  </TitlesOfParts>
  <Company>UFL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Manini</dc:creator>
  <cp:lastModifiedBy>Ranka,Sanjay</cp:lastModifiedBy>
  <cp:revision>880</cp:revision>
  <cp:lastPrinted>2017-02-24T20:46:02Z</cp:lastPrinted>
  <dcterms:created xsi:type="dcterms:W3CDTF">2013-04-29T12:25:38Z</dcterms:created>
  <dcterms:modified xsi:type="dcterms:W3CDTF">2024-09-06T02:06:16Z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0x01010073EFD671F404194B8FE486411CD2D0E0</vt:lpwstr>
  </property>
</Properties>
</file>