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7" r:id="rId5"/>
    <p:sldId id="260" r:id="rId6"/>
    <p:sldId id="261" r:id="rId7"/>
    <p:sldId id="263" r:id="rId8"/>
    <p:sldId id="268" r:id="rId9"/>
    <p:sldId id="265" r:id="rId10"/>
    <p:sldId id="266" r:id="rId11"/>
    <p:sldId id="270" r:id="rId12"/>
    <p:sldId id="269" r:id="rId13"/>
    <p:sldId id="280" r:id="rId14"/>
    <p:sldId id="281" r:id="rId15"/>
    <p:sldId id="282" r:id="rId16"/>
    <p:sldId id="274" r:id="rId17"/>
    <p:sldId id="272" r:id="rId18"/>
    <p:sldId id="275" r:id="rId19"/>
    <p:sldId id="276" r:id="rId20"/>
    <p:sldId id="277" r:id="rId21"/>
    <p:sldId id="278" r:id="rId22"/>
    <p:sldId id="283"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1" autoAdjust="0"/>
    <p:restoredTop sz="94660"/>
  </p:normalViewPr>
  <p:slideViewPr>
    <p:cSldViewPr snapToGrid="0">
      <p:cViewPr varScale="1">
        <p:scale>
          <a:sx n="69" d="100"/>
          <a:sy n="69" d="100"/>
        </p:scale>
        <p:origin x="4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ekc\OneDrive\Bureau\POO\POO_Ascenseur\Elements%20de%20rendu\Sta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aekc\OneDrive\Bureau\POO\POO_Ascenseur\Elements%20de%20rendu\Sta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aekc\OneDrive\Bureau\POO\POO_Ascenseur\Elements%20de%20rendu\Stat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fr-FR"/>
        </a:p>
      </c:txPr>
    </c:title>
    <c:autoTitleDeleted val="0"/>
    <c:plotArea>
      <c:layout/>
      <c:scatterChart>
        <c:scatterStyle val="lineMarker"/>
        <c:varyColors val="0"/>
        <c:ser>
          <c:idx val="0"/>
          <c:order val="0"/>
          <c:tx>
            <c:strRef>
              <c:f>Stat!$B$1</c:f>
              <c:strCache>
                <c:ptCount val="1"/>
                <c:pt idx="0">
                  <c:v>Iterations</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exp"/>
            <c:dispRSqr val="0"/>
            <c:dispEq val="0"/>
          </c:trendline>
          <c:xVal>
            <c:numRef>
              <c:f>Stat!$A$2:$A$78</c:f>
              <c:numCache>
                <c:formatCode>General</c:formatCode>
                <c:ptCount val="77"/>
                <c:pt idx="0">
                  <c:v>1</c:v>
                </c:pt>
                <c:pt idx="1">
                  <c:v>1</c:v>
                </c:pt>
                <c:pt idx="2">
                  <c:v>1</c:v>
                </c:pt>
                <c:pt idx="3">
                  <c:v>1</c:v>
                </c:pt>
                <c:pt idx="4">
                  <c:v>1</c:v>
                </c:pt>
                <c:pt idx="5">
                  <c:v>1</c:v>
                </c:pt>
                <c:pt idx="6">
                  <c:v>1</c:v>
                </c:pt>
                <c:pt idx="7">
                  <c:v>1</c:v>
                </c:pt>
                <c:pt idx="8">
                  <c:v>1</c:v>
                </c:pt>
                <c:pt idx="9">
                  <c:v>1</c:v>
                </c:pt>
                <c:pt idx="10">
                  <c:v>10</c:v>
                </c:pt>
                <c:pt idx="11">
                  <c:v>10</c:v>
                </c:pt>
                <c:pt idx="12">
                  <c:v>10</c:v>
                </c:pt>
                <c:pt idx="13">
                  <c:v>10</c:v>
                </c:pt>
                <c:pt idx="14">
                  <c:v>10</c:v>
                </c:pt>
                <c:pt idx="15">
                  <c:v>10</c:v>
                </c:pt>
                <c:pt idx="16">
                  <c:v>10</c:v>
                </c:pt>
                <c:pt idx="17">
                  <c:v>10</c:v>
                </c:pt>
                <c:pt idx="18">
                  <c:v>10</c:v>
                </c:pt>
                <c:pt idx="19">
                  <c:v>10</c:v>
                </c:pt>
                <c:pt idx="20">
                  <c:v>10</c:v>
                </c:pt>
                <c:pt idx="21">
                  <c:v>50</c:v>
                </c:pt>
                <c:pt idx="22">
                  <c:v>50</c:v>
                </c:pt>
                <c:pt idx="23">
                  <c:v>50</c:v>
                </c:pt>
                <c:pt idx="24">
                  <c:v>50</c:v>
                </c:pt>
                <c:pt idx="25">
                  <c:v>50</c:v>
                </c:pt>
                <c:pt idx="26">
                  <c:v>50</c:v>
                </c:pt>
                <c:pt idx="27">
                  <c:v>50</c:v>
                </c:pt>
                <c:pt idx="28">
                  <c:v>50</c:v>
                </c:pt>
                <c:pt idx="29">
                  <c:v>50</c:v>
                </c:pt>
                <c:pt idx="30">
                  <c:v>50</c:v>
                </c:pt>
                <c:pt idx="31">
                  <c:v>50</c:v>
                </c:pt>
                <c:pt idx="32">
                  <c:v>100</c:v>
                </c:pt>
                <c:pt idx="33">
                  <c:v>100</c:v>
                </c:pt>
                <c:pt idx="34">
                  <c:v>100</c:v>
                </c:pt>
                <c:pt idx="35">
                  <c:v>100</c:v>
                </c:pt>
                <c:pt idx="36">
                  <c:v>100</c:v>
                </c:pt>
                <c:pt idx="37">
                  <c:v>100</c:v>
                </c:pt>
                <c:pt idx="38">
                  <c:v>100</c:v>
                </c:pt>
                <c:pt idx="39">
                  <c:v>100</c:v>
                </c:pt>
                <c:pt idx="40">
                  <c:v>100</c:v>
                </c:pt>
                <c:pt idx="41">
                  <c:v>100</c:v>
                </c:pt>
                <c:pt idx="42">
                  <c:v>100</c:v>
                </c:pt>
                <c:pt idx="43">
                  <c:v>200</c:v>
                </c:pt>
                <c:pt idx="44">
                  <c:v>200</c:v>
                </c:pt>
                <c:pt idx="45">
                  <c:v>200</c:v>
                </c:pt>
                <c:pt idx="46">
                  <c:v>200</c:v>
                </c:pt>
                <c:pt idx="47">
                  <c:v>200</c:v>
                </c:pt>
                <c:pt idx="48">
                  <c:v>200</c:v>
                </c:pt>
                <c:pt idx="49">
                  <c:v>200</c:v>
                </c:pt>
                <c:pt idx="50">
                  <c:v>200</c:v>
                </c:pt>
                <c:pt idx="51">
                  <c:v>200</c:v>
                </c:pt>
                <c:pt idx="52">
                  <c:v>200</c:v>
                </c:pt>
                <c:pt idx="53">
                  <c:v>200</c:v>
                </c:pt>
                <c:pt idx="54">
                  <c:v>500</c:v>
                </c:pt>
                <c:pt idx="55">
                  <c:v>500</c:v>
                </c:pt>
                <c:pt idx="56">
                  <c:v>500</c:v>
                </c:pt>
                <c:pt idx="57">
                  <c:v>500</c:v>
                </c:pt>
                <c:pt idx="58">
                  <c:v>500</c:v>
                </c:pt>
                <c:pt idx="59">
                  <c:v>500</c:v>
                </c:pt>
                <c:pt idx="60">
                  <c:v>500</c:v>
                </c:pt>
                <c:pt idx="61">
                  <c:v>500</c:v>
                </c:pt>
                <c:pt idx="62">
                  <c:v>500</c:v>
                </c:pt>
                <c:pt idx="63">
                  <c:v>500</c:v>
                </c:pt>
                <c:pt idx="64">
                  <c:v>500</c:v>
                </c:pt>
                <c:pt idx="65">
                  <c:v>1000</c:v>
                </c:pt>
                <c:pt idx="66">
                  <c:v>1000</c:v>
                </c:pt>
                <c:pt idx="67">
                  <c:v>1000</c:v>
                </c:pt>
                <c:pt idx="68">
                  <c:v>1000</c:v>
                </c:pt>
                <c:pt idx="69">
                  <c:v>1000</c:v>
                </c:pt>
                <c:pt idx="70">
                  <c:v>1000</c:v>
                </c:pt>
                <c:pt idx="71">
                  <c:v>1000</c:v>
                </c:pt>
                <c:pt idx="72">
                  <c:v>1000</c:v>
                </c:pt>
                <c:pt idx="73">
                  <c:v>1000</c:v>
                </c:pt>
                <c:pt idx="74">
                  <c:v>1000</c:v>
                </c:pt>
                <c:pt idx="75">
                  <c:v>1000</c:v>
                </c:pt>
                <c:pt idx="76">
                  <c:v>1000</c:v>
                </c:pt>
              </c:numCache>
            </c:numRef>
          </c:xVal>
          <c:yVal>
            <c:numRef>
              <c:f>Stat!$B$2:$B$78</c:f>
              <c:numCache>
                <c:formatCode>General</c:formatCode>
                <c:ptCount val="77"/>
                <c:pt idx="0">
                  <c:v>8</c:v>
                </c:pt>
                <c:pt idx="1">
                  <c:v>22</c:v>
                </c:pt>
                <c:pt idx="2">
                  <c:v>11</c:v>
                </c:pt>
                <c:pt idx="3">
                  <c:v>13</c:v>
                </c:pt>
                <c:pt idx="4">
                  <c:v>6</c:v>
                </c:pt>
                <c:pt idx="5">
                  <c:v>12</c:v>
                </c:pt>
                <c:pt idx="6">
                  <c:v>3</c:v>
                </c:pt>
                <c:pt idx="7">
                  <c:v>8</c:v>
                </c:pt>
                <c:pt idx="8">
                  <c:v>9</c:v>
                </c:pt>
                <c:pt idx="9">
                  <c:v>10</c:v>
                </c:pt>
                <c:pt idx="10">
                  <c:v>15</c:v>
                </c:pt>
                <c:pt idx="11">
                  <c:v>12</c:v>
                </c:pt>
                <c:pt idx="12">
                  <c:v>15</c:v>
                </c:pt>
                <c:pt idx="13">
                  <c:v>19</c:v>
                </c:pt>
                <c:pt idx="14">
                  <c:v>21</c:v>
                </c:pt>
                <c:pt idx="15">
                  <c:v>15</c:v>
                </c:pt>
                <c:pt idx="16">
                  <c:v>14</c:v>
                </c:pt>
                <c:pt idx="17">
                  <c:v>21</c:v>
                </c:pt>
                <c:pt idx="18">
                  <c:v>12</c:v>
                </c:pt>
                <c:pt idx="19">
                  <c:v>22</c:v>
                </c:pt>
                <c:pt idx="20">
                  <c:v>22</c:v>
                </c:pt>
                <c:pt idx="21">
                  <c:v>22</c:v>
                </c:pt>
                <c:pt idx="22">
                  <c:v>22</c:v>
                </c:pt>
                <c:pt idx="23">
                  <c:v>26</c:v>
                </c:pt>
                <c:pt idx="24">
                  <c:v>21</c:v>
                </c:pt>
                <c:pt idx="25">
                  <c:v>21</c:v>
                </c:pt>
                <c:pt idx="26">
                  <c:v>19</c:v>
                </c:pt>
                <c:pt idx="27">
                  <c:v>19</c:v>
                </c:pt>
                <c:pt idx="28">
                  <c:v>22</c:v>
                </c:pt>
                <c:pt idx="29">
                  <c:v>20</c:v>
                </c:pt>
                <c:pt idx="30">
                  <c:v>27</c:v>
                </c:pt>
                <c:pt idx="31">
                  <c:v>22</c:v>
                </c:pt>
                <c:pt idx="32">
                  <c:v>23</c:v>
                </c:pt>
                <c:pt idx="33">
                  <c:v>21</c:v>
                </c:pt>
                <c:pt idx="34">
                  <c:v>21</c:v>
                </c:pt>
                <c:pt idx="35">
                  <c:v>23</c:v>
                </c:pt>
                <c:pt idx="36">
                  <c:v>24</c:v>
                </c:pt>
                <c:pt idx="37">
                  <c:v>26</c:v>
                </c:pt>
                <c:pt idx="38">
                  <c:v>20</c:v>
                </c:pt>
                <c:pt idx="39">
                  <c:v>23</c:v>
                </c:pt>
                <c:pt idx="40">
                  <c:v>22</c:v>
                </c:pt>
                <c:pt idx="41">
                  <c:v>21</c:v>
                </c:pt>
                <c:pt idx="42">
                  <c:v>23</c:v>
                </c:pt>
                <c:pt idx="43">
                  <c:v>28</c:v>
                </c:pt>
                <c:pt idx="44">
                  <c:v>36</c:v>
                </c:pt>
                <c:pt idx="45">
                  <c:v>31</c:v>
                </c:pt>
                <c:pt idx="46">
                  <c:v>31</c:v>
                </c:pt>
                <c:pt idx="47">
                  <c:v>22</c:v>
                </c:pt>
                <c:pt idx="48">
                  <c:v>23</c:v>
                </c:pt>
                <c:pt idx="49">
                  <c:v>21</c:v>
                </c:pt>
                <c:pt idx="50">
                  <c:v>31</c:v>
                </c:pt>
                <c:pt idx="51">
                  <c:v>26</c:v>
                </c:pt>
                <c:pt idx="52">
                  <c:v>30</c:v>
                </c:pt>
                <c:pt idx="53">
                  <c:v>28</c:v>
                </c:pt>
                <c:pt idx="54">
                  <c:v>47</c:v>
                </c:pt>
                <c:pt idx="55">
                  <c:v>56</c:v>
                </c:pt>
                <c:pt idx="56">
                  <c:v>48</c:v>
                </c:pt>
                <c:pt idx="57">
                  <c:v>55</c:v>
                </c:pt>
                <c:pt idx="58">
                  <c:v>43</c:v>
                </c:pt>
                <c:pt idx="59">
                  <c:v>60</c:v>
                </c:pt>
                <c:pt idx="60">
                  <c:v>58</c:v>
                </c:pt>
                <c:pt idx="61">
                  <c:v>49</c:v>
                </c:pt>
                <c:pt idx="62">
                  <c:v>57</c:v>
                </c:pt>
                <c:pt idx="63">
                  <c:v>49</c:v>
                </c:pt>
                <c:pt idx="64">
                  <c:v>51</c:v>
                </c:pt>
                <c:pt idx="65">
                  <c:v>98</c:v>
                </c:pt>
                <c:pt idx="66">
                  <c:v>79</c:v>
                </c:pt>
                <c:pt idx="67">
                  <c:v>88</c:v>
                </c:pt>
                <c:pt idx="68">
                  <c:v>106</c:v>
                </c:pt>
                <c:pt idx="69">
                  <c:v>90</c:v>
                </c:pt>
                <c:pt idx="70">
                  <c:v>79</c:v>
                </c:pt>
                <c:pt idx="71">
                  <c:v>82</c:v>
                </c:pt>
                <c:pt idx="72">
                  <c:v>104</c:v>
                </c:pt>
                <c:pt idx="73">
                  <c:v>92</c:v>
                </c:pt>
                <c:pt idx="74">
                  <c:v>100</c:v>
                </c:pt>
                <c:pt idx="75">
                  <c:v>95</c:v>
                </c:pt>
                <c:pt idx="76">
                  <c:v>85</c:v>
                </c:pt>
              </c:numCache>
            </c:numRef>
          </c:yVal>
          <c:smooth val="0"/>
          <c:extLst>
            <c:ext xmlns:c16="http://schemas.microsoft.com/office/drawing/2014/chart" uri="{C3380CC4-5D6E-409C-BE32-E72D297353CC}">
              <c16:uniqueId val="{00000001-9F03-4067-A911-C89DC6158E6D}"/>
            </c:ext>
          </c:extLst>
        </c:ser>
        <c:dLbls>
          <c:showLegendKey val="0"/>
          <c:showVal val="0"/>
          <c:showCatName val="0"/>
          <c:showSerName val="0"/>
          <c:showPercent val="0"/>
          <c:showBubbleSize val="0"/>
        </c:dLbls>
        <c:axId val="1803515647"/>
        <c:axId val="1803692063"/>
      </c:scatterChart>
      <c:valAx>
        <c:axId val="180351564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fr-FR"/>
                  <a:t>Nombre</a:t>
                </a:r>
                <a:r>
                  <a:rPr lang="fr-FR" baseline="0"/>
                  <a:t> d'Users</a:t>
                </a:r>
                <a:endParaRPr lang="fr-F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crossAx val="1803692063"/>
        <c:crosses val="autoZero"/>
        <c:crossBetween val="midCat"/>
      </c:valAx>
      <c:valAx>
        <c:axId val="18036920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fr-FR"/>
                  <a:t>Itérations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crossAx val="1803515647"/>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85000"/>
        <a:lumOff val="15000"/>
      </a:schemeClr>
    </a:solidFill>
    <a:ln w="9525" cap="flat" cmpd="sng" algn="ctr">
      <a:solidFill>
        <a:schemeClr val="bg1"/>
      </a:solidFill>
      <a:round/>
    </a:ln>
    <a:effectLst/>
  </c:spPr>
  <c:txPr>
    <a:bodyPr/>
    <a:lstStyle/>
    <a:p>
      <a:pPr>
        <a:defRPr>
          <a:solidFill>
            <a:schemeClr val="bg1"/>
          </a:solidFill>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fr-FR"/>
              <a:t>Durée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fr-FR"/>
        </a:p>
      </c:txPr>
    </c:title>
    <c:autoTitleDeleted val="0"/>
    <c:plotArea>
      <c:layout/>
      <c:scatterChart>
        <c:scatterStyle val="lineMarker"/>
        <c:varyColors val="0"/>
        <c:ser>
          <c:idx val="0"/>
          <c:order val="0"/>
          <c:tx>
            <c:strRef>
              <c:f>Stat!$C$1</c:f>
              <c:strCache>
                <c:ptCount val="1"/>
                <c:pt idx="0">
                  <c:v>Durée (ms)</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Stat!$A$2:$A$78</c:f>
              <c:numCache>
                <c:formatCode>General</c:formatCode>
                <c:ptCount val="77"/>
                <c:pt idx="0">
                  <c:v>1</c:v>
                </c:pt>
                <c:pt idx="1">
                  <c:v>1</c:v>
                </c:pt>
                <c:pt idx="2">
                  <c:v>1</c:v>
                </c:pt>
                <c:pt idx="3">
                  <c:v>1</c:v>
                </c:pt>
                <c:pt idx="4">
                  <c:v>1</c:v>
                </c:pt>
                <c:pt idx="5">
                  <c:v>1</c:v>
                </c:pt>
                <c:pt idx="6">
                  <c:v>1</c:v>
                </c:pt>
                <c:pt idx="7">
                  <c:v>1</c:v>
                </c:pt>
                <c:pt idx="8">
                  <c:v>1</c:v>
                </c:pt>
                <c:pt idx="9">
                  <c:v>1</c:v>
                </c:pt>
                <c:pt idx="10">
                  <c:v>10</c:v>
                </c:pt>
                <c:pt idx="11">
                  <c:v>10</c:v>
                </c:pt>
                <c:pt idx="12">
                  <c:v>10</c:v>
                </c:pt>
                <c:pt idx="13">
                  <c:v>10</c:v>
                </c:pt>
                <c:pt idx="14">
                  <c:v>10</c:v>
                </c:pt>
                <c:pt idx="15">
                  <c:v>10</c:v>
                </c:pt>
                <c:pt idx="16">
                  <c:v>10</c:v>
                </c:pt>
                <c:pt idx="17">
                  <c:v>10</c:v>
                </c:pt>
                <c:pt idx="18">
                  <c:v>10</c:v>
                </c:pt>
                <c:pt idx="19">
                  <c:v>10</c:v>
                </c:pt>
                <c:pt idx="20">
                  <c:v>10</c:v>
                </c:pt>
                <c:pt idx="21">
                  <c:v>50</c:v>
                </c:pt>
                <c:pt idx="22">
                  <c:v>50</c:v>
                </c:pt>
                <c:pt idx="23">
                  <c:v>50</c:v>
                </c:pt>
                <c:pt idx="24">
                  <c:v>50</c:v>
                </c:pt>
                <c:pt idx="25">
                  <c:v>50</c:v>
                </c:pt>
                <c:pt idx="26">
                  <c:v>50</c:v>
                </c:pt>
                <c:pt idx="27">
                  <c:v>50</c:v>
                </c:pt>
                <c:pt idx="28">
                  <c:v>50</c:v>
                </c:pt>
                <c:pt idx="29">
                  <c:v>50</c:v>
                </c:pt>
                <c:pt idx="30">
                  <c:v>50</c:v>
                </c:pt>
                <c:pt idx="31">
                  <c:v>50</c:v>
                </c:pt>
                <c:pt idx="32">
                  <c:v>100</c:v>
                </c:pt>
                <c:pt idx="33">
                  <c:v>100</c:v>
                </c:pt>
                <c:pt idx="34">
                  <c:v>100</c:v>
                </c:pt>
                <c:pt idx="35">
                  <c:v>100</c:v>
                </c:pt>
                <c:pt idx="36">
                  <c:v>100</c:v>
                </c:pt>
                <c:pt idx="37">
                  <c:v>100</c:v>
                </c:pt>
                <c:pt idx="38">
                  <c:v>100</c:v>
                </c:pt>
                <c:pt idx="39">
                  <c:v>100</c:v>
                </c:pt>
                <c:pt idx="40">
                  <c:v>100</c:v>
                </c:pt>
                <c:pt idx="41">
                  <c:v>100</c:v>
                </c:pt>
                <c:pt idx="42">
                  <c:v>100</c:v>
                </c:pt>
                <c:pt idx="43">
                  <c:v>200</c:v>
                </c:pt>
                <c:pt idx="44">
                  <c:v>200</c:v>
                </c:pt>
                <c:pt idx="45">
                  <c:v>200</c:v>
                </c:pt>
                <c:pt idx="46">
                  <c:v>200</c:v>
                </c:pt>
                <c:pt idx="47">
                  <c:v>200</c:v>
                </c:pt>
                <c:pt idx="48">
                  <c:v>200</c:v>
                </c:pt>
                <c:pt idx="49">
                  <c:v>200</c:v>
                </c:pt>
                <c:pt idx="50">
                  <c:v>200</c:v>
                </c:pt>
                <c:pt idx="51">
                  <c:v>200</c:v>
                </c:pt>
                <c:pt idx="52">
                  <c:v>200</c:v>
                </c:pt>
                <c:pt idx="53">
                  <c:v>200</c:v>
                </c:pt>
                <c:pt idx="54">
                  <c:v>500</c:v>
                </c:pt>
                <c:pt idx="55">
                  <c:v>500</c:v>
                </c:pt>
                <c:pt idx="56">
                  <c:v>500</c:v>
                </c:pt>
                <c:pt idx="57">
                  <c:v>500</c:v>
                </c:pt>
                <c:pt idx="58">
                  <c:v>500</c:v>
                </c:pt>
                <c:pt idx="59">
                  <c:v>500</c:v>
                </c:pt>
                <c:pt idx="60">
                  <c:v>500</c:v>
                </c:pt>
                <c:pt idx="61">
                  <c:v>500</c:v>
                </c:pt>
                <c:pt idx="62">
                  <c:v>500</c:v>
                </c:pt>
                <c:pt idx="63">
                  <c:v>500</c:v>
                </c:pt>
                <c:pt idx="64">
                  <c:v>500</c:v>
                </c:pt>
                <c:pt idx="65">
                  <c:v>1000</c:v>
                </c:pt>
                <c:pt idx="66">
                  <c:v>1000</c:v>
                </c:pt>
                <c:pt idx="67">
                  <c:v>1000</c:v>
                </c:pt>
                <c:pt idx="68">
                  <c:v>1000</c:v>
                </c:pt>
                <c:pt idx="69">
                  <c:v>1000</c:v>
                </c:pt>
                <c:pt idx="70">
                  <c:v>1000</c:v>
                </c:pt>
                <c:pt idx="71">
                  <c:v>1000</c:v>
                </c:pt>
                <c:pt idx="72">
                  <c:v>1000</c:v>
                </c:pt>
                <c:pt idx="73">
                  <c:v>1000</c:v>
                </c:pt>
                <c:pt idx="74">
                  <c:v>1000</c:v>
                </c:pt>
                <c:pt idx="75">
                  <c:v>1000</c:v>
                </c:pt>
                <c:pt idx="76">
                  <c:v>1000</c:v>
                </c:pt>
              </c:numCache>
            </c:numRef>
          </c:xVal>
          <c:yVal>
            <c:numRef>
              <c:f>Stat!$C$2:$C$78</c:f>
              <c:numCache>
                <c:formatCode>General</c:formatCode>
                <c:ptCount val="77"/>
                <c:pt idx="0">
                  <c:v>15</c:v>
                </c:pt>
                <c:pt idx="1">
                  <c:v>15</c:v>
                </c:pt>
                <c:pt idx="2">
                  <c:v>15</c:v>
                </c:pt>
                <c:pt idx="3">
                  <c:v>16</c:v>
                </c:pt>
                <c:pt idx="4">
                  <c:v>16</c:v>
                </c:pt>
                <c:pt idx="5">
                  <c:v>16</c:v>
                </c:pt>
                <c:pt idx="6">
                  <c:v>0</c:v>
                </c:pt>
                <c:pt idx="7">
                  <c:v>15</c:v>
                </c:pt>
                <c:pt idx="8">
                  <c:v>0</c:v>
                </c:pt>
                <c:pt idx="9">
                  <c:v>16</c:v>
                </c:pt>
                <c:pt idx="10">
                  <c:v>16</c:v>
                </c:pt>
                <c:pt idx="11">
                  <c:v>0</c:v>
                </c:pt>
                <c:pt idx="12">
                  <c:v>7</c:v>
                </c:pt>
                <c:pt idx="13">
                  <c:v>16</c:v>
                </c:pt>
                <c:pt idx="14">
                  <c:v>16</c:v>
                </c:pt>
                <c:pt idx="15">
                  <c:v>22</c:v>
                </c:pt>
                <c:pt idx="16">
                  <c:v>16</c:v>
                </c:pt>
                <c:pt idx="17">
                  <c:v>16</c:v>
                </c:pt>
                <c:pt idx="18">
                  <c:v>16</c:v>
                </c:pt>
                <c:pt idx="19">
                  <c:v>15</c:v>
                </c:pt>
                <c:pt idx="20">
                  <c:v>15</c:v>
                </c:pt>
                <c:pt idx="21">
                  <c:v>15</c:v>
                </c:pt>
                <c:pt idx="22">
                  <c:v>16</c:v>
                </c:pt>
                <c:pt idx="23">
                  <c:v>16</c:v>
                </c:pt>
                <c:pt idx="24">
                  <c:v>22</c:v>
                </c:pt>
                <c:pt idx="25">
                  <c:v>15</c:v>
                </c:pt>
                <c:pt idx="26">
                  <c:v>16</c:v>
                </c:pt>
                <c:pt idx="27">
                  <c:v>15</c:v>
                </c:pt>
                <c:pt idx="28">
                  <c:v>16</c:v>
                </c:pt>
                <c:pt idx="29">
                  <c:v>15</c:v>
                </c:pt>
                <c:pt idx="30">
                  <c:v>16</c:v>
                </c:pt>
                <c:pt idx="31">
                  <c:v>31</c:v>
                </c:pt>
                <c:pt idx="32">
                  <c:v>31</c:v>
                </c:pt>
                <c:pt idx="33">
                  <c:v>15</c:v>
                </c:pt>
                <c:pt idx="34">
                  <c:v>16</c:v>
                </c:pt>
                <c:pt idx="35">
                  <c:v>16</c:v>
                </c:pt>
                <c:pt idx="36">
                  <c:v>15</c:v>
                </c:pt>
                <c:pt idx="37">
                  <c:v>16</c:v>
                </c:pt>
                <c:pt idx="38">
                  <c:v>16</c:v>
                </c:pt>
                <c:pt idx="39">
                  <c:v>16</c:v>
                </c:pt>
                <c:pt idx="40">
                  <c:v>15</c:v>
                </c:pt>
                <c:pt idx="41">
                  <c:v>16</c:v>
                </c:pt>
                <c:pt idx="42">
                  <c:v>15</c:v>
                </c:pt>
                <c:pt idx="43">
                  <c:v>15</c:v>
                </c:pt>
                <c:pt idx="44">
                  <c:v>16</c:v>
                </c:pt>
                <c:pt idx="45">
                  <c:v>31</c:v>
                </c:pt>
                <c:pt idx="46">
                  <c:v>22</c:v>
                </c:pt>
                <c:pt idx="47">
                  <c:v>31</c:v>
                </c:pt>
                <c:pt idx="48">
                  <c:v>31</c:v>
                </c:pt>
                <c:pt idx="49">
                  <c:v>16</c:v>
                </c:pt>
                <c:pt idx="50">
                  <c:v>31</c:v>
                </c:pt>
                <c:pt idx="51">
                  <c:v>33</c:v>
                </c:pt>
                <c:pt idx="52">
                  <c:v>31</c:v>
                </c:pt>
                <c:pt idx="53">
                  <c:v>31</c:v>
                </c:pt>
                <c:pt idx="54">
                  <c:v>30</c:v>
                </c:pt>
                <c:pt idx="55">
                  <c:v>39</c:v>
                </c:pt>
                <c:pt idx="56">
                  <c:v>46</c:v>
                </c:pt>
                <c:pt idx="57">
                  <c:v>43</c:v>
                </c:pt>
                <c:pt idx="58">
                  <c:v>33</c:v>
                </c:pt>
                <c:pt idx="59">
                  <c:v>41</c:v>
                </c:pt>
                <c:pt idx="60">
                  <c:v>34</c:v>
                </c:pt>
                <c:pt idx="61">
                  <c:v>36</c:v>
                </c:pt>
                <c:pt idx="62">
                  <c:v>41</c:v>
                </c:pt>
                <c:pt idx="63">
                  <c:v>35</c:v>
                </c:pt>
                <c:pt idx="64">
                  <c:v>37</c:v>
                </c:pt>
                <c:pt idx="65">
                  <c:v>51</c:v>
                </c:pt>
                <c:pt idx="66">
                  <c:v>39</c:v>
                </c:pt>
                <c:pt idx="67">
                  <c:v>55</c:v>
                </c:pt>
                <c:pt idx="68">
                  <c:v>40</c:v>
                </c:pt>
                <c:pt idx="69">
                  <c:v>45</c:v>
                </c:pt>
                <c:pt idx="70">
                  <c:v>51</c:v>
                </c:pt>
                <c:pt idx="71">
                  <c:v>44</c:v>
                </c:pt>
                <c:pt idx="72">
                  <c:v>46</c:v>
                </c:pt>
                <c:pt idx="73">
                  <c:v>50</c:v>
                </c:pt>
                <c:pt idx="74">
                  <c:v>47</c:v>
                </c:pt>
                <c:pt idx="75">
                  <c:v>43</c:v>
                </c:pt>
                <c:pt idx="76">
                  <c:v>42</c:v>
                </c:pt>
              </c:numCache>
            </c:numRef>
          </c:yVal>
          <c:smooth val="0"/>
          <c:extLst>
            <c:ext xmlns:c16="http://schemas.microsoft.com/office/drawing/2014/chart" uri="{C3380CC4-5D6E-409C-BE32-E72D297353CC}">
              <c16:uniqueId val="{00000001-38C5-4D08-ABF0-B59ABC50D19D}"/>
            </c:ext>
          </c:extLst>
        </c:ser>
        <c:dLbls>
          <c:showLegendKey val="0"/>
          <c:showVal val="0"/>
          <c:showCatName val="0"/>
          <c:showSerName val="0"/>
          <c:showPercent val="0"/>
          <c:showBubbleSize val="0"/>
        </c:dLbls>
        <c:axId val="1803515647"/>
        <c:axId val="1803692063"/>
      </c:scatterChart>
      <c:valAx>
        <c:axId val="180351564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fr-FR"/>
                  <a:t>Nombre d'Users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crossAx val="1803692063"/>
        <c:crosses val="autoZero"/>
        <c:crossBetween val="midCat"/>
      </c:valAx>
      <c:valAx>
        <c:axId val="18036920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fr-FR"/>
                  <a:t>Durée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crossAx val="1803515647"/>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85000"/>
        <a:lumOff val="15000"/>
      </a:schemeClr>
    </a:solidFill>
    <a:ln w="9525" cap="flat" cmpd="sng" algn="ctr">
      <a:solidFill>
        <a:schemeClr val="tx1">
          <a:lumMod val="15000"/>
          <a:lumOff val="85000"/>
        </a:schemeClr>
      </a:solidFill>
      <a:round/>
    </a:ln>
    <a:effectLst/>
  </c:spPr>
  <c:txPr>
    <a:bodyPr/>
    <a:lstStyle/>
    <a:p>
      <a:pPr>
        <a:defRPr>
          <a:solidFill>
            <a:schemeClr val="bg1"/>
          </a:solidFill>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fr-FR"/>
        </a:p>
      </c:txPr>
    </c:title>
    <c:autoTitleDeleted val="0"/>
    <c:plotArea>
      <c:layout/>
      <c:scatterChart>
        <c:scatterStyle val="lineMarker"/>
        <c:varyColors val="0"/>
        <c:ser>
          <c:idx val="0"/>
          <c:order val="0"/>
          <c:tx>
            <c:strRef>
              <c:f>Stat!$C$1</c:f>
              <c:strCache>
                <c:ptCount val="1"/>
                <c:pt idx="0">
                  <c:v>Durée (ms)</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2"/>
            <c:dispRSqr val="0"/>
            <c:dispEq val="0"/>
          </c:trendline>
          <c:xVal>
            <c:numRef>
              <c:f>Stat!$B$2:$B$78</c:f>
              <c:numCache>
                <c:formatCode>General</c:formatCode>
                <c:ptCount val="77"/>
                <c:pt idx="0">
                  <c:v>8</c:v>
                </c:pt>
                <c:pt idx="1">
                  <c:v>22</c:v>
                </c:pt>
                <c:pt idx="2">
                  <c:v>11</c:v>
                </c:pt>
                <c:pt idx="3">
                  <c:v>13</c:v>
                </c:pt>
                <c:pt idx="4">
                  <c:v>6</c:v>
                </c:pt>
                <c:pt idx="5">
                  <c:v>12</c:v>
                </c:pt>
                <c:pt idx="6">
                  <c:v>3</c:v>
                </c:pt>
                <c:pt idx="7">
                  <c:v>8</c:v>
                </c:pt>
                <c:pt idx="8">
                  <c:v>9</c:v>
                </c:pt>
                <c:pt idx="9">
                  <c:v>10</c:v>
                </c:pt>
                <c:pt idx="10">
                  <c:v>15</c:v>
                </c:pt>
                <c:pt idx="11">
                  <c:v>12</c:v>
                </c:pt>
                <c:pt idx="12">
                  <c:v>15</c:v>
                </c:pt>
                <c:pt idx="13">
                  <c:v>19</c:v>
                </c:pt>
                <c:pt idx="14">
                  <c:v>21</c:v>
                </c:pt>
                <c:pt idx="15">
                  <c:v>15</c:v>
                </c:pt>
                <c:pt idx="16">
                  <c:v>14</c:v>
                </c:pt>
                <c:pt idx="17">
                  <c:v>21</c:v>
                </c:pt>
                <c:pt idx="18">
                  <c:v>12</c:v>
                </c:pt>
                <c:pt idx="19">
                  <c:v>22</c:v>
                </c:pt>
                <c:pt idx="20">
                  <c:v>22</c:v>
                </c:pt>
                <c:pt idx="21">
                  <c:v>22</c:v>
                </c:pt>
                <c:pt idx="22">
                  <c:v>22</c:v>
                </c:pt>
                <c:pt idx="23">
                  <c:v>26</c:v>
                </c:pt>
                <c:pt idx="24">
                  <c:v>21</c:v>
                </c:pt>
                <c:pt idx="25">
                  <c:v>21</c:v>
                </c:pt>
                <c:pt idx="26">
                  <c:v>19</c:v>
                </c:pt>
                <c:pt idx="27">
                  <c:v>19</c:v>
                </c:pt>
                <c:pt idx="28">
                  <c:v>22</c:v>
                </c:pt>
                <c:pt idx="29">
                  <c:v>20</c:v>
                </c:pt>
                <c:pt idx="30">
                  <c:v>27</c:v>
                </c:pt>
                <c:pt idx="31">
                  <c:v>22</c:v>
                </c:pt>
                <c:pt idx="32">
                  <c:v>23</c:v>
                </c:pt>
                <c:pt idx="33">
                  <c:v>21</c:v>
                </c:pt>
                <c:pt idx="34">
                  <c:v>21</c:v>
                </c:pt>
                <c:pt idx="35">
                  <c:v>23</c:v>
                </c:pt>
                <c:pt idx="36">
                  <c:v>24</c:v>
                </c:pt>
                <c:pt idx="37">
                  <c:v>26</c:v>
                </c:pt>
                <c:pt idx="38">
                  <c:v>20</c:v>
                </c:pt>
                <c:pt idx="39">
                  <c:v>23</c:v>
                </c:pt>
                <c:pt idx="40">
                  <c:v>22</c:v>
                </c:pt>
                <c:pt idx="41">
                  <c:v>21</c:v>
                </c:pt>
                <c:pt idx="42">
                  <c:v>23</c:v>
                </c:pt>
                <c:pt idx="43">
                  <c:v>28</c:v>
                </c:pt>
                <c:pt idx="44">
                  <c:v>36</c:v>
                </c:pt>
                <c:pt idx="45">
                  <c:v>31</c:v>
                </c:pt>
                <c:pt idx="46">
                  <c:v>31</c:v>
                </c:pt>
                <c:pt idx="47">
                  <c:v>22</c:v>
                </c:pt>
                <c:pt idx="48">
                  <c:v>23</c:v>
                </c:pt>
                <c:pt idx="49">
                  <c:v>21</c:v>
                </c:pt>
                <c:pt idx="50">
                  <c:v>31</c:v>
                </c:pt>
                <c:pt idx="51">
                  <c:v>26</c:v>
                </c:pt>
                <c:pt idx="52">
                  <c:v>30</c:v>
                </c:pt>
                <c:pt idx="53">
                  <c:v>28</c:v>
                </c:pt>
                <c:pt idx="54">
                  <c:v>47</c:v>
                </c:pt>
                <c:pt idx="55">
                  <c:v>56</c:v>
                </c:pt>
                <c:pt idx="56">
                  <c:v>48</c:v>
                </c:pt>
                <c:pt idx="57">
                  <c:v>55</c:v>
                </c:pt>
                <c:pt idx="58">
                  <c:v>43</c:v>
                </c:pt>
                <c:pt idx="59">
                  <c:v>60</c:v>
                </c:pt>
                <c:pt idx="60">
                  <c:v>58</c:v>
                </c:pt>
                <c:pt idx="61">
                  <c:v>49</c:v>
                </c:pt>
                <c:pt idx="62">
                  <c:v>57</c:v>
                </c:pt>
                <c:pt idx="63">
                  <c:v>49</c:v>
                </c:pt>
                <c:pt idx="64">
                  <c:v>51</c:v>
                </c:pt>
                <c:pt idx="65">
                  <c:v>98</c:v>
                </c:pt>
                <c:pt idx="66">
                  <c:v>79</c:v>
                </c:pt>
                <c:pt idx="67">
                  <c:v>88</c:v>
                </c:pt>
                <c:pt idx="68">
                  <c:v>106</c:v>
                </c:pt>
                <c:pt idx="69">
                  <c:v>90</c:v>
                </c:pt>
                <c:pt idx="70">
                  <c:v>79</c:v>
                </c:pt>
                <c:pt idx="71">
                  <c:v>82</c:v>
                </c:pt>
                <c:pt idx="72">
                  <c:v>104</c:v>
                </c:pt>
                <c:pt idx="73">
                  <c:v>92</c:v>
                </c:pt>
                <c:pt idx="74">
                  <c:v>100</c:v>
                </c:pt>
                <c:pt idx="75">
                  <c:v>95</c:v>
                </c:pt>
                <c:pt idx="76">
                  <c:v>85</c:v>
                </c:pt>
              </c:numCache>
            </c:numRef>
          </c:xVal>
          <c:yVal>
            <c:numRef>
              <c:f>Stat!$C$2:$C$78</c:f>
              <c:numCache>
                <c:formatCode>General</c:formatCode>
                <c:ptCount val="77"/>
                <c:pt idx="0">
                  <c:v>15</c:v>
                </c:pt>
                <c:pt idx="1">
                  <c:v>15</c:v>
                </c:pt>
                <c:pt idx="2">
                  <c:v>15</c:v>
                </c:pt>
                <c:pt idx="3">
                  <c:v>16</c:v>
                </c:pt>
                <c:pt idx="4">
                  <c:v>16</c:v>
                </c:pt>
                <c:pt idx="5">
                  <c:v>16</c:v>
                </c:pt>
                <c:pt idx="6">
                  <c:v>0</c:v>
                </c:pt>
                <c:pt idx="7">
                  <c:v>15</c:v>
                </c:pt>
                <c:pt idx="8">
                  <c:v>0</c:v>
                </c:pt>
                <c:pt idx="9">
                  <c:v>16</c:v>
                </c:pt>
                <c:pt idx="10">
                  <c:v>16</c:v>
                </c:pt>
                <c:pt idx="11">
                  <c:v>0</c:v>
                </c:pt>
                <c:pt idx="12">
                  <c:v>7</c:v>
                </c:pt>
                <c:pt idx="13">
                  <c:v>16</c:v>
                </c:pt>
                <c:pt idx="14">
                  <c:v>16</c:v>
                </c:pt>
                <c:pt idx="15">
                  <c:v>22</c:v>
                </c:pt>
                <c:pt idx="16">
                  <c:v>16</c:v>
                </c:pt>
                <c:pt idx="17">
                  <c:v>16</c:v>
                </c:pt>
                <c:pt idx="18">
                  <c:v>16</c:v>
                </c:pt>
                <c:pt idx="19">
                  <c:v>15</c:v>
                </c:pt>
                <c:pt idx="20">
                  <c:v>15</c:v>
                </c:pt>
                <c:pt idx="21">
                  <c:v>15</c:v>
                </c:pt>
                <c:pt idx="22">
                  <c:v>16</c:v>
                </c:pt>
                <c:pt idx="23">
                  <c:v>16</c:v>
                </c:pt>
                <c:pt idx="24">
                  <c:v>22</c:v>
                </c:pt>
                <c:pt idx="25">
                  <c:v>15</c:v>
                </c:pt>
                <c:pt idx="26">
                  <c:v>16</c:v>
                </c:pt>
                <c:pt idx="27">
                  <c:v>15</c:v>
                </c:pt>
                <c:pt idx="28">
                  <c:v>16</c:v>
                </c:pt>
                <c:pt idx="29">
                  <c:v>15</c:v>
                </c:pt>
                <c:pt idx="30">
                  <c:v>16</c:v>
                </c:pt>
                <c:pt idx="31">
                  <c:v>31</c:v>
                </c:pt>
                <c:pt idx="32">
                  <c:v>31</c:v>
                </c:pt>
                <c:pt idx="33">
                  <c:v>15</c:v>
                </c:pt>
                <c:pt idx="34">
                  <c:v>16</c:v>
                </c:pt>
                <c:pt idx="35">
                  <c:v>16</c:v>
                </c:pt>
                <c:pt idx="36">
                  <c:v>15</c:v>
                </c:pt>
                <c:pt idx="37">
                  <c:v>16</c:v>
                </c:pt>
                <c:pt idx="38">
                  <c:v>16</c:v>
                </c:pt>
                <c:pt idx="39">
                  <c:v>16</c:v>
                </c:pt>
                <c:pt idx="40">
                  <c:v>15</c:v>
                </c:pt>
                <c:pt idx="41">
                  <c:v>16</c:v>
                </c:pt>
                <c:pt idx="42">
                  <c:v>15</c:v>
                </c:pt>
                <c:pt idx="43">
                  <c:v>15</c:v>
                </c:pt>
                <c:pt idx="44">
                  <c:v>16</c:v>
                </c:pt>
                <c:pt idx="45">
                  <c:v>31</c:v>
                </c:pt>
                <c:pt idx="46">
                  <c:v>22</c:v>
                </c:pt>
                <c:pt idx="47">
                  <c:v>31</c:v>
                </c:pt>
                <c:pt idx="48">
                  <c:v>31</c:v>
                </c:pt>
                <c:pt idx="49">
                  <c:v>16</c:v>
                </c:pt>
                <c:pt idx="50">
                  <c:v>31</c:v>
                </c:pt>
                <c:pt idx="51">
                  <c:v>33</c:v>
                </c:pt>
                <c:pt idx="52">
                  <c:v>31</c:v>
                </c:pt>
                <c:pt idx="53">
                  <c:v>31</c:v>
                </c:pt>
                <c:pt idx="54">
                  <c:v>30</c:v>
                </c:pt>
                <c:pt idx="55">
                  <c:v>39</c:v>
                </c:pt>
                <c:pt idx="56">
                  <c:v>46</c:v>
                </c:pt>
                <c:pt idx="57">
                  <c:v>43</c:v>
                </c:pt>
                <c:pt idx="58">
                  <c:v>33</c:v>
                </c:pt>
                <c:pt idx="59">
                  <c:v>41</c:v>
                </c:pt>
                <c:pt idx="60">
                  <c:v>34</c:v>
                </c:pt>
                <c:pt idx="61">
                  <c:v>36</c:v>
                </c:pt>
                <c:pt idx="62">
                  <c:v>41</c:v>
                </c:pt>
                <c:pt idx="63">
                  <c:v>35</c:v>
                </c:pt>
                <c:pt idx="64">
                  <c:v>37</c:v>
                </c:pt>
                <c:pt idx="65">
                  <c:v>51</c:v>
                </c:pt>
                <c:pt idx="66">
                  <c:v>39</c:v>
                </c:pt>
                <c:pt idx="67">
                  <c:v>55</c:v>
                </c:pt>
                <c:pt idx="68">
                  <c:v>40</c:v>
                </c:pt>
                <c:pt idx="69">
                  <c:v>45</c:v>
                </c:pt>
                <c:pt idx="70">
                  <c:v>51</c:v>
                </c:pt>
                <c:pt idx="71">
                  <c:v>44</c:v>
                </c:pt>
                <c:pt idx="72">
                  <c:v>46</c:v>
                </c:pt>
                <c:pt idx="73">
                  <c:v>50</c:v>
                </c:pt>
                <c:pt idx="74">
                  <c:v>47</c:v>
                </c:pt>
                <c:pt idx="75">
                  <c:v>43</c:v>
                </c:pt>
                <c:pt idx="76">
                  <c:v>42</c:v>
                </c:pt>
              </c:numCache>
            </c:numRef>
          </c:yVal>
          <c:smooth val="0"/>
          <c:extLst>
            <c:ext xmlns:c16="http://schemas.microsoft.com/office/drawing/2014/chart" uri="{C3380CC4-5D6E-409C-BE32-E72D297353CC}">
              <c16:uniqueId val="{00000001-1FEF-44F4-8DDD-989DAD9C8C81}"/>
            </c:ext>
          </c:extLst>
        </c:ser>
        <c:dLbls>
          <c:showLegendKey val="0"/>
          <c:showVal val="0"/>
          <c:showCatName val="0"/>
          <c:showSerName val="0"/>
          <c:showPercent val="0"/>
          <c:showBubbleSize val="0"/>
        </c:dLbls>
        <c:axId val="1842751007"/>
        <c:axId val="1798517791"/>
      </c:scatterChart>
      <c:valAx>
        <c:axId val="184275100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fr-FR"/>
                  <a:t>Itération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crossAx val="1798517791"/>
        <c:crosses val="autoZero"/>
        <c:crossBetween val="midCat"/>
      </c:valAx>
      <c:valAx>
        <c:axId val="1798517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fr-FR"/>
                  <a:t>Durée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fr-FR"/>
          </a:p>
        </c:txPr>
        <c:crossAx val="1842751007"/>
        <c:crosses val="autoZero"/>
        <c:crossBetween val="midCat"/>
      </c:valAx>
      <c:spPr>
        <a:noFill/>
        <a:ln>
          <a:noFill/>
        </a:ln>
        <a:effectLst/>
      </c:spPr>
    </c:plotArea>
    <c:plotVisOnly val="1"/>
    <c:dispBlanksAs val="gap"/>
    <c:showDLblsOverMax val="0"/>
  </c:chart>
  <c:spPr>
    <a:solidFill>
      <a:schemeClr val="tx1">
        <a:lumMod val="85000"/>
        <a:lumOff val="15000"/>
      </a:schemeClr>
    </a:solidFill>
    <a:ln w="9525" cap="flat" cmpd="sng" algn="ctr">
      <a:solidFill>
        <a:schemeClr val="tx1">
          <a:lumMod val="15000"/>
          <a:lumOff val="85000"/>
        </a:schemeClr>
      </a:solidFill>
      <a:round/>
    </a:ln>
    <a:effectLst/>
  </c:spPr>
  <c:txPr>
    <a:bodyPr/>
    <a:lstStyle/>
    <a:p>
      <a:pPr>
        <a:defRPr>
          <a:solidFill>
            <a:schemeClr val="bg1"/>
          </a:solidFill>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1E28AE-41D5-4CDA-B027-B65A4602DB3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1CAD0-D6DD-4EE3-86C4-4C3654E1EC3F}">
      <dgm:prSet/>
      <dgm:spPr/>
      <dgm:t>
        <a:bodyPr/>
        <a:lstStyle/>
        <a:p>
          <a:r>
            <a:rPr lang="fr-FR">
              <a:latin typeface="Abadi Extra Light" panose="020B0204020104020204" pitchFamily="34" charset="0"/>
            </a:rPr>
            <a:t>Simuler les utilisateurs</a:t>
          </a:r>
          <a:endParaRPr lang="en-US">
            <a:latin typeface="Abadi Extra Light" panose="020B0204020104020204" pitchFamily="34" charset="0"/>
          </a:endParaRPr>
        </a:p>
      </dgm:t>
    </dgm:pt>
    <dgm:pt modelId="{43534E41-ABA6-4628-81D5-68F396E00CD2}" type="parTrans" cxnId="{70165B88-B38C-4534-BB43-F282D6F5FDE4}">
      <dgm:prSet/>
      <dgm:spPr/>
      <dgm:t>
        <a:bodyPr/>
        <a:lstStyle/>
        <a:p>
          <a:endParaRPr lang="en-US"/>
        </a:p>
      </dgm:t>
    </dgm:pt>
    <dgm:pt modelId="{8533F962-95AF-48A0-B942-4E479AE20F66}" type="sibTrans" cxnId="{70165B88-B38C-4534-BB43-F282D6F5FDE4}">
      <dgm:prSet/>
      <dgm:spPr/>
      <dgm:t>
        <a:bodyPr/>
        <a:lstStyle/>
        <a:p>
          <a:endParaRPr lang="en-US"/>
        </a:p>
      </dgm:t>
    </dgm:pt>
    <dgm:pt modelId="{E8647641-88AA-466F-BC36-D86BABC27D4D}">
      <dgm:prSet/>
      <dgm:spPr/>
      <dgm:t>
        <a:bodyPr/>
        <a:lstStyle/>
        <a:p>
          <a:r>
            <a:rPr lang="fr-FR" dirty="0">
              <a:latin typeface="Abadi Extra Light" panose="020B0204020104020204" pitchFamily="34" charset="0"/>
            </a:rPr>
            <a:t>Simuler leurs demandes</a:t>
          </a:r>
          <a:endParaRPr lang="en-US" dirty="0">
            <a:latin typeface="Abadi Extra Light" panose="020B0204020104020204" pitchFamily="34" charset="0"/>
          </a:endParaRPr>
        </a:p>
      </dgm:t>
    </dgm:pt>
    <dgm:pt modelId="{50A286C6-1CBE-4350-8189-EC29154025E0}" type="parTrans" cxnId="{C3B976F7-6846-4701-AAC0-ABF9A71FE662}">
      <dgm:prSet/>
      <dgm:spPr/>
      <dgm:t>
        <a:bodyPr/>
        <a:lstStyle/>
        <a:p>
          <a:endParaRPr lang="en-US"/>
        </a:p>
      </dgm:t>
    </dgm:pt>
    <dgm:pt modelId="{4D9DC315-19B8-4830-91F6-DDBEAD269F17}" type="sibTrans" cxnId="{C3B976F7-6846-4701-AAC0-ABF9A71FE662}">
      <dgm:prSet/>
      <dgm:spPr/>
      <dgm:t>
        <a:bodyPr/>
        <a:lstStyle/>
        <a:p>
          <a:endParaRPr lang="en-US"/>
        </a:p>
      </dgm:t>
    </dgm:pt>
    <dgm:pt modelId="{A3015412-759E-415B-BE72-CEBC626E9A30}">
      <dgm:prSet/>
      <dgm:spPr/>
      <dgm:t>
        <a:bodyPr/>
        <a:lstStyle/>
        <a:p>
          <a:r>
            <a:rPr lang="fr-FR" dirty="0">
              <a:latin typeface="Abadi Extra Light" panose="020B0204020104020204" pitchFamily="34" charset="0"/>
            </a:rPr>
            <a:t>Attribuer les demandes dans les différents ascenseurs</a:t>
          </a:r>
          <a:endParaRPr lang="en-US" dirty="0">
            <a:latin typeface="Abadi Extra Light" panose="020B0204020104020204" pitchFamily="34" charset="0"/>
          </a:endParaRPr>
        </a:p>
      </dgm:t>
    </dgm:pt>
    <dgm:pt modelId="{AD6D387A-EDF4-4330-8CE3-500D5A273132}" type="parTrans" cxnId="{EFCB854D-64EB-44C2-8F88-2A4F2C1FC5F0}">
      <dgm:prSet/>
      <dgm:spPr/>
      <dgm:t>
        <a:bodyPr/>
        <a:lstStyle/>
        <a:p>
          <a:endParaRPr lang="en-US"/>
        </a:p>
      </dgm:t>
    </dgm:pt>
    <dgm:pt modelId="{ABBC63DD-DF83-4034-AE1D-B9D9424D775A}" type="sibTrans" cxnId="{EFCB854D-64EB-44C2-8F88-2A4F2C1FC5F0}">
      <dgm:prSet/>
      <dgm:spPr/>
      <dgm:t>
        <a:bodyPr/>
        <a:lstStyle/>
        <a:p>
          <a:endParaRPr lang="en-US"/>
        </a:p>
      </dgm:t>
    </dgm:pt>
    <dgm:pt modelId="{66D76504-B278-4E15-8600-4F0411101741}">
      <dgm:prSet/>
      <dgm:spPr/>
      <dgm:t>
        <a:bodyPr/>
        <a:lstStyle/>
        <a:p>
          <a:r>
            <a:rPr lang="fr-FR" dirty="0">
              <a:latin typeface="Abadi Extra Light" panose="020B0204020104020204" pitchFamily="34" charset="0"/>
            </a:rPr>
            <a:t>Faire rentrer utilisateurs dans l’ascenseur correspondant </a:t>
          </a:r>
          <a:endParaRPr lang="en-US" dirty="0">
            <a:latin typeface="Abadi Extra Light" panose="020B0204020104020204" pitchFamily="34" charset="0"/>
          </a:endParaRPr>
        </a:p>
      </dgm:t>
    </dgm:pt>
    <dgm:pt modelId="{85CAFC68-52C4-42B1-9A58-7EC0DE94DFD2}" type="parTrans" cxnId="{6062300C-2D38-4B4F-B7BC-6C8DEB9C02FE}">
      <dgm:prSet/>
      <dgm:spPr/>
      <dgm:t>
        <a:bodyPr/>
        <a:lstStyle/>
        <a:p>
          <a:endParaRPr lang="en-US"/>
        </a:p>
      </dgm:t>
    </dgm:pt>
    <dgm:pt modelId="{4CA7850F-7B9A-4A6D-BB07-D43A011F5711}" type="sibTrans" cxnId="{6062300C-2D38-4B4F-B7BC-6C8DEB9C02FE}">
      <dgm:prSet/>
      <dgm:spPr/>
      <dgm:t>
        <a:bodyPr/>
        <a:lstStyle/>
        <a:p>
          <a:endParaRPr lang="en-US"/>
        </a:p>
      </dgm:t>
    </dgm:pt>
    <dgm:pt modelId="{995246BA-C23B-444F-A043-0A2C11D63F99}">
      <dgm:prSet/>
      <dgm:spPr/>
      <dgm:t>
        <a:bodyPr/>
        <a:lstStyle/>
        <a:p>
          <a:r>
            <a:rPr lang="fr-FR" dirty="0">
              <a:latin typeface="Abadi Extra Light" panose="020B0204020104020204" pitchFamily="34" charset="0"/>
            </a:rPr>
            <a:t>Déplacer les ascenseurs</a:t>
          </a:r>
          <a:endParaRPr lang="en-US" dirty="0">
            <a:latin typeface="Abadi Extra Light" panose="020B0204020104020204" pitchFamily="34" charset="0"/>
          </a:endParaRPr>
        </a:p>
      </dgm:t>
    </dgm:pt>
    <dgm:pt modelId="{5A3BE7F0-4D8A-44BE-8B1E-111F9317A258}" type="parTrans" cxnId="{1D799DE0-0A14-4A70-9B56-33692B0F4EE1}">
      <dgm:prSet/>
      <dgm:spPr/>
      <dgm:t>
        <a:bodyPr/>
        <a:lstStyle/>
        <a:p>
          <a:endParaRPr lang="en-US"/>
        </a:p>
      </dgm:t>
    </dgm:pt>
    <dgm:pt modelId="{0128978F-5025-4CE9-84CD-298A2345DECA}" type="sibTrans" cxnId="{1D799DE0-0A14-4A70-9B56-33692B0F4EE1}">
      <dgm:prSet/>
      <dgm:spPr/>
      <dgm:t>
        <a:bodyPr/>
        <a:lstStyle/>
        <a:p>
          <a:endParaRPr lang="en-US"/>
        </a:p>
      </dgm:t>
    </dgm:pt>
    <dgm:pt modelId="{59613A24-79C4-4482-A3EC-B1DD0201220F}">
      <dgm:prSet/>
      <dgm:spPr/>
      <dgm:t>
        <a:bodyPr/>
        <a:lstStyle/>
        <a:p>
          <a:r>
            <a:rPr lang="fr-FR" dirty="0">
              <a:latin typeface="Abadi Extra Light" panose="020B0204020104020204" pitchFamily="34" charset="0"/>
            </a:rPr>
            <a:t>Faire sortir les utilisateurs à leurs étages</a:t>
          </a:r>
          <a:endParaRPr lang="en-US" dirty="0">
            <a:latin typeface="Abadi Extra Light" panose="020B0204020104020204" pitchFamily="34" charset="0"/>
          </a:endParaRPr>
        </a:p>
      </dgm:t>
    </dgm:pt>
    <dgm:pt modelId="{EFC63384-643F-479F-927A-C1B9D60272E1}" type="parTrans" cxnId="{E839F717-CDEA-481A-9DF2-D3C226C9352B}">
      <dgm:prSet/>
      <dgm:spPr/>
      <dgm:t>
        <a:bodyPr/>
        <a:lstStyle/>
        <a:p>
          <a:endParaRPr lang="en-US"/>
        </a:p>
      </dgm:t>
    </dgm:pt>
    <dgm:pt modelId="{66896087-DF0E-47B4-89CB-3AF43BA6CDD2}" type="sibTrans" cxnId="{E839F717-CDEA-481A-9DF2-D3C226C9352B}">
      <dgm:prSet/>
      <dgm:spPr/>
      <dgm:t>
        <a:bodyPr/>
        <a:lstStyle/>
        <a:p>
          <a:endParaRPr lang="en-US"/>
        </a:p>
      </dgm:t>
    </dgm:pt>
    <dgm:pt modelId="{D28121D6-E948-4913-8F05-6BD580A36FAD}">
      <dgm:prSet/>
      <dgm:spPr/>
      <dgm:t>
        <a:bodyPr/>
        <a:lstStyle/>
        <a:p>
          <a:r>
            <a:rPr lang="fr-FR" dirty="0">
              <a:latin typeface="Abadi Extra Light" panose="020B0204020104020204" pitchFamily="34" charset="0"/>
            </a:rPr>
            <a:t>Gérer les utilisateurs devant faire un changement</a:t>
          </a:r>
          <a:endParaRPr lang="en-US" dirty="0">
            <a:latin typeface="Abadi Extra Light" panose="020B0204020104020204" pitchFamily="34" charset="0"/>
          </a:endParaRPr>
        </a:p>
      </dgm:t>
    </dgm:pt>
    <dgm:pt modelId="{72952666-F467-449D-9A13-C37FFE368533}" type="parTrans" cxnId="{762CFF60-F4D0-4E6C-8BC8-4E8F7BCD49AC}">
      <dgm:prSet/>
      <dgm:spPr/>
      <dgm:t>
        <a:bodyPr/>
        <a:lstStyle/>
        <a:p>
          <a:endParaRPr lang="en-US"/>
        </a:p>
      </dgm:t>
    </dgm:pt>
    <dgm:pt modelId="{2B3DC7FA-D4FD-414A-B290-B72BD83DFEC5}" type="sibTrans" cxnId="{762CFF60-F4D0-4E6C-8BC8-4E8F7BCD49AC}">
      <dgm:prSet/>
      <dgm:spPr/>
      <dgm:t>
        <a:bodyPr/>
        <a:lstStyle/>
        <a:p>
          <a:endParaRPr lang="en-US"/>
        </a:p>
      </dgm:t>
    </dgm:pt>
    <dgm:pt modelId="{9019CE39-44FE-4E7F-8A79-466C8D639C4E}">
      <dgm:prSet/>
      <dgm:spPr/>
      <dgm:t>
        <a:bodyPr/>
        <a:lstStyle/>
        <a:p>
          <a:r>
            <a:rPr lang="fr-FR" dirty="0">
              <a:latin typeface="Abadi Extra Light" panose="020B0204020104020204" pitchFamily="34" charset="0"/>
            </a:rPr>
            <a:t>Gérer la priorité des entrées et des sorties</a:t>
          </a:r>
          <a:endParaRPr lang="en-US" dirty="0">
            <a:latin typeface="Abadi Extra Light" panose="020B0204020104020204" pitchFamily="34" charset="0"/>
          </a:endParaRPr>
        </a:p>
      </dgm:t>
    </dgm:pt>
    <dgm:pt modelId="{3D73816D-B9E7-4262-9CAB-9AE91F0A9B23}" type="parTrans" cxnId="{1A8839CC-12B4-4E0E-B57A-C5CF5A2E3912}">
      <dgm:prSet/>
      <dgm:spPr/>
      <dgm:t>
        <a:bodyPr/>
        <a:lstStyle/>
        <a:p>
          <a:endParaRPr lang="en-US"/>
        </a:p>
      </dgm:t>
    </dgm:pt>
    <dgm:pt modelId="{6F21F8C3-E58A-4576-8FB9-47863CDA8748}" type="sibTrans" cxnId="{1A8839CC-12B4-4E0E-B57A-C5CF5A2E3912}">
      <dgm:prSet/>
      <dgm:spPr/>
      <dgm:t>
        <a:bodyPr/>
        <a:lstStyle/>
        <a:p>
          <a:endParaRPr lang="en-US"/>
        </a:p>
      </dgm:t>
    </dgm:pt>
    <dgm:pt modelId="{966EC7DF-2515-471B-9A71-D5A86A997033}" type="pres">
      <dgm:prSet presAssocID="{431E28AE-41D5-4CDA-B027-B65A4602DB3A}" presName="root" presStyleCnt="0">
        <dgm:presLayoutVars>
          <dgm:dir/>
          <dgm:resizeHandles val="exact"/>
        </dgm:presLayoutVars>
      </dgm:prSet>
      <dgm:spPr/>
    </dgm:pt>
    <dgm:pt modelId="{4F386888-3F5F-40D1-9B45-29B3BE61E0ED}" type="pres">
      <dgm:prSet presAssocID="{F331CAD0-D6DD-4EE3-86C4-4C3654E1EC3F}" presName="compNode" presStyleCnt="0"/>
      <dgm:spPr/>
    </dgm:pt>
    <dgm:pt modelId="{3B9BC01F-FC14-410B-92AF-E444AC6ECC6A}" type="pres">
      <dgm:prSet presAssocID="{F331CAD0-D6DD-4EE3-86C4-4C3654E1EC3F}" presName="bgRect" presStyleLbl="bgShp" presStyleIdx="0" presStyleCnt="8"/>
      <dgm:spPr/>
    </dgm:pt>
    <dgm:pt modelId="{AE6B4CA4-FFCA-4EBE-9AF1-C8E49098D9FF}" type="pres">
      <dgm:prSet presAssocID="{F331CAD0-D6DD-4EE3-86C4-4C3654E1EC3F}"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roupe"/>
        </a:ext>
      </dgm:extLst>
    </dgm:pt>
    <dgm:pt modelId="{6E70D903-80D9-4A50-9271-BEAF27A77C82}" type="pres">
      <dgm:prSet presAssocID="{F331CAD0-D6DD-4EE3-86C4-4C3654E1EC3F}" presName="spaceRect" presStyleCnt="0"/>
      <dgm:spPr/>
    </dgm:pt>
    <dgm:pt modelId="{BDF6D5E9-C9F0-4C53-B886-4CF00D059E42}" type="pres">
      <dgm:prSet presAssocID="{F331CAD0-D6DD-4EE3-86C4-4C3654E1EC3F}" presName="parTx" presStyleLbl="revTx" presStyleIdx="0" presStyleCnt="8">
        <dgm:presLayoutVars>
          <dgm:chMax val="0"/>
          <dgm:chPref val="0"/>
        </dgm:presLayoutVars>
      </dgm:prSet>
      <dgm:spPr/>
    </dgm:pt>
    <dgm:pt modelId="{6C88C19D-EBA2-4C13-9813-649E2A50386E}" type="pres">
      <dgm:prSet presAssocID="{8533F962-95AF-48A0-B942-4E479AE20F66}" presName="sibTrans" presStyleCnt="0"/>
      <dgm:spPr/>
    </dgm:pt>
    <dgm:pt modelId="{5AB66700-C7F0-4659-B815-140007C5DCEB}" type="pres">
      <dgm:prSet presAssocID="{E8647641-88AA-466F-BC36-D86BABC27D4D}" presName="compNode" presStyleCnt="0"/>
      <dgm:spPr/>
    </dgm:pt>
    <dgm:pt modelId="{E6821149-7F14-4886-B1EE-CEC04490DB23}" type="pres">
      <dgm:prSet presAssocID="{E8647641-88AA-466F-BC36-D86BABC27D4D}" presName="bgRect" presStyleLbl="bgShp" presStyleIdx="1" presStyleCnt="8"/>
      <dgm:spPr/>
    </dgm:pt>
    <dgm:pt modelId="{788462AF-8146-4BA8-986F-1455E4D60FC2}" type="pres">
      <dgm:prSet presAssocID="{E8647641-88AA-466F-BC36-D86BABC27D4D}" presName="iconRect" presStyleLbl="node1" presStyleIdx="1"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arole"/>
        </a:ext>
      </dgm:extLst>
    </dgm:pt>
    <dgm:pt modelId="{BD0EE373-9838-41B8-931A-FF78543135AB}" type="pres">
      <dgm:prSet presAssocID="{E8647641-88AA-466F-BC36-D86BABC27D4D}" presName="spaceRect" presStyleCnt="0"/>
      <dgm:spPr/>
    </dgm:pt>
    <dgm:pt modelId="{D5B0E53D-7101-40CD-AC7E-B565D97EF8B9}" type="pres">
      <dgm:prSet presAssocID="{E8647641-88AA-466F-BC36-D86BABC27D4D}" presName="parTx" presStyleLbl="revTx" presStyleIdx="1" presStyleCnt="8">
        <dgm:presLayoutVars>
          <dgm:chMax val="0"/>
          <dgm:chPref val="0"/>
        </dgm:presLayoutVars>
      </dgm:prSet>
      <dgm:spPr/>
    </dgm:pt>
    <dgm:pt modelId="{0590F529-5579-4FC5-B3E3-C2271BCABA62}" type="pres">
      <dgm:prSet presAssocID="{4D9DC315-19B8-4830-91F6-DDBEAD269F17}" presName="sibTrans" presStyleCnt="0"/>
      <dgm:spPr/>
    </dgm:pt>
    <dgm:pt modelId="{ED680FFD-2DBC-417B-908F-44B6D9F20206}" type="pres">
      <dgm:prSet presAssocID="{A3015412-759E-415B-BE72-CEBC626E9A30}" presName="compNode" presStyleCnt="0"/>
      <dgm:spPr/>
    </dgm:pt>
    <dgm:pt modelId="{AA4A0302-3135-49E9-BA5D-2697B72E0413}" type="pres">
      <dgm:prSet presAssocID="{A3015412-759E-415B-BE72-CEBC626E9A30}" presName="bgRect" presStyleLbl="bgShp" presStyleIdx="2" presStyleCnt="8"/>
      <dgm:spPr/>
    </dgm:pt>
    <dgm:pt modelId="{0BEF749F-83BC-421F-8A89-BA2F84670A94}" type="pres">
      <dgm:prSet presAssocID="{A3015412-759E-415B-BE72-CEBC626E9A30}" presName="iconRect" presStyleLbl="node1"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Engrenages"/>
        </a:ext>
      </dgm:extLst>
    </dgm:pt>
    <dgm:pt modelId="{3A46EA22-9556-48A0-947D-859EB8EF9A6B}" type="pres">
      <dgm:prSet presAssocID="{A3015412-759E-415B-BE72-CEBC626E9A30}" presName="spaceRect" presStyleCnt="0"/>
      <dgm:spPr/>
    </dgm:pt>
    <dgm:pt modelId="{3FB5EF01-6D8F-462F-B559-D63D4422DDA8}" type="pres">
      <dgm:prSet presAssocID="{A3015412-759E-415B-BE72-CEBC626E9A30}" presName="parTx" presStyleLbl="revTx" presStyleIdx="2" presStyleCnt="8">
        <dgm:presLayoutVars>
          <dgm:chMax val="0"/>
          <dgm:chPref val="0"/>
        </dgm:presLayoutVars>
      </dgm:prSet>
      <dgm:spPr/>
    </dgm:pt>
    <dgm:pt modelId="{B754A488-ECF3-4AE4-B8F9-86B428A996AE}" type="pres">
      <dgm:prSet presAssocID="{ABBC63DD-DF83-4034-AE1D-B9D9424D775A}" presName="sibTrans" presStyleCnt="0"/>
      <dgm:spPr/>
    </dgm:pt>
    <dgm:pt modelId="{29AE4EE7-0990-4EE1-8C84-0A2494E02E87}" type="pres">
      <dgm:prSet presAssocID="{66D76504-B278-4E15-8600-4F0411101741}" presName="compNode" presStyleCnt="0"/>
      <dgm:spPr/>
    </dgm:pt>
    <dgm:pt modelId="{C16EB935-5065-415D-A864-12880A12689B}" type="pres">
      <dgm:prSet presAssocID="{66D76504-B278-4E15-8600-4F0411101741}" presName="bgRect" presStyleLbl="bgShp" presStyleIdx="3" presStyleCnt="8" custLinFactNeighborX="0" custLinFactNeighborY="-6122"/>
      <dgm:spPr/>
    </dgm:pt>
    <dgm:pt modelId="{42641922-38FA-45AE-B3A5-1690DB378C89}" type="pres">
      <dgm:prSet presAssocID="{66D76504-B278-4E15-8600-4F0411101741}"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lèche : courbe légère"/>
        </a:ext>
      </dgm:extLst>
    </dgm:pt>
    <dgm:pt modelId="{E7698F4A-71E9-4E3E-9A74-FD28D61486F5}" type="pres">
      <dgm:prSet presAssocID="{66D76504-B278-4E15-8600-4F0411101741}" presName="spaceRect" presStyleCnt="0"/>
      <dgm:spPr/>
    </dgm:pt>
    <dgm:pt modelId="{8BD32210-410E-4591-B40D-D4F7ACD2C4A1}" type="pres">
      <dgm:prSet presAssocID="{66D76504-B278-4E15-8600-4F0411101741}" presName="parTx" presStyleLbl="revTx" presStyleIdx="3" presStyleCnt="8">
        <dgm:presLayoutVars>
          <dgm:chMax val="0"/>
          <dgm:chPref val="0"/>
        </dgm:presLayoutVars>
      </dgm:prSet>
      <dgm:spPr/>
    </dgm:pt>
    <dgm:pt modelId="{C4481A52-3728-4AEB-BE6E-C65D9E45236E}" type="pres">
      <dgm:prSet presAssocID="{4CA7850F-7B9A-4A6D-BB07-D43A011F5711}" presName="sibTrans" presStyleCnt="0"/>
      <dgm:spPr/>
    </dgm:pt>
    <dgm:pt modelId="{CE359202-A435-4AD2-ABC9-55D959B7227F}" type="pres">
      <dgm:prSet presAssocID="{995246BA-C23B-444F-A043-0A2C11D63F99}" presName="compNode" presStyleCnt="0"/>
      <dgm:spPr/>
    </dgm:pt>
    <dgm:pt modelId="{C5287192-CBE6-465C-BECA-B21CB740806B}" type="pres">
      <dgm:prSet presAssocID="{995246BA-C23B-444F-A043-0A2C11D63F99}" presName="bgRect" presStyleLbl="bgShp" presStyleIdx="4" presStyleCnt="8"/>
      <dgm:spPr/>
    </dgm:pt>
    <dgm:pt modelId="{7D6DFAB0-64DA-4328-9718-988589D70C60}" type="pres">
      <dgm:prSet presAssocID="{995246BA-C23B-444F-A043-0A2C11D63F99}" presName="iconRect" presStyleLbl="node1" presStyleIdx="4" presStyleCnt="8"/>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Fin"/>
        </a:ext>
      </dgm:extLst>
    </dgm:pt>
    <dgm:pt modelId="{FE86512D-76F4-4756-A457-05E332ACB3D2}" type="pres">
      <dgm:prSet presAssocID="{995246BA-C23B-444F-A043-0A2C11D63F99}" presName="spaceRect" presStyleCnt="0"/>
      <dgm:spPr/>
    </dgm:pt>
    <dgm:pt modelId="{628C8A45-0405-4199-9EFB-40F90EB8B983}" type="pres">
      <dgm:prSet presAssocID="{995246BA-C23B-444F-A043-0A2C11D63F99}" presName="parTx" presStyleLbl="revTx" presStyleIdx="4" presStyleCnt="8">
        <dgm:presLayoutVars>
          <dgm:chMax val="0"/>
          <dgm:chPref val="0"/>
        </dgm:presLayoutVars>
      </dgm:prSet>
      <dgm:spPr/>
    </dgm:pt>
    <dgm:pt modelId="{EDE911E1-FDEB-4637-89E0-1DF1F93FF6BC}" type="pres">
      <dgm:prSet presAssocID="{0128978F-5025-4CE9-84CD-298A2345DECA}" presName="sibTrans" presStyleCnt="0"/>
      <dgm:spPr/>
    </dgm:pt>
    <dgm:pt modelId="{FB3F9E13-D6E7-4531-BACB-3E12963DF89A}" type="pres">
      <dgm:prSet presAssocID="{59613A24-79C4-4482-A3EC-B1DD0201220F}" presName="compNode" presStyleCnt="0"/>
      <dgm:spPr/>
    </dgm:pt>
    <dgm:pt modelId="{099F4D1D-27F3-4A7C-BC62-7223EF1E5C3A}" type="pres">
      <dgm:prSet presAssocID="{59613A24-79C4-4482-A3EC-B1DD0201220F}" presName="bgRect" presStyleLbl="bgShp" presStyleIdx="5" presStyleCnt="8"/>
      <dgm:spPr/>
    </dgm:pt>
    <dgm:pt modelId="{818EFE5A-AFA8-4ACE-B80E-960193BF0620}" type="pres">
      <dgm:prSet presAssocID="{59613A24-79C4-4482-A3EC-B1DD0201220F}"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Flèche : tout droit"/>
        </a:ext>
      </dgm:extLst>
    </dgm:pt>
    <dgm:pt modelId="{05B3A4AF-A0A1-469C-9901-57B6AA548C7D}" type="pres">
      <dgm:prSet presAssocID="{59613A24-79C4-4482-A3EC-B1DD0201220F}" presName="spaceRect" presStyleCnt="0"/>
      <dgm:spPr/>
    </dgm:pt>
    <dgm:pt modelId="{630A55FF-387D-4F73-9C02-EA3A181E4EF0}" type="pres">
      <dgm:prSet presAssocID="{59613A24-79C4-4482-A3EC-B1DD0201220F}" presName="parTx" presStyleLbl="revTx" presStyleIdx="5" presStyleCnt="8">
        <dgm:presLayoutVars>
          <dgm:chMax val="0"/>
          <dgm:chPref val="0"/>
        </dgm:presLayoutVars>
      </dgm:prSet>
      <dgm:spPr/>
    </dgm:pt>
    <dgm:pt modelId="{B0B350EF-82F6-45A7-99D0-970A09A25ABE}" type="pres">
      <dgm:prSet presAssocID="{66896087-DF0E-47B4-89CB-3AF43BA6CDD2}" presName="sibTrans" presStyleCnt="0"/>
      <dgm:spPr/>
    </dgm:pt>
    <dgm:pt modelId="{32D2E499-42B7-439F-B186-90C4B5A1C94A}" type="pres">
      <dgm:prSet presAssocID="{D28121D6-E948-4913-8F05-6BD580A36FAD}" presName="compNode" presStyleCnt="0"/>
      <dgm:spPr/>
    </dgm:pt>
    <dgm:pt modelId="{E76BF55E-2934-4B57-BCB8-DB4EDA66F52A}" type="pres">
      <dgm:prSet presAssocID="{D28121D6-E948-4913-8F05-6BD580A36FAD}" presName="bgRect" presStyleLbl="bgShp" presStyleIdx="6" presStyleCnt="8"/>
      <dgm:spPr/>
    </dgm:pt>
    <dgm:pt modelId="{B27C9BEF-9B50-4FDB-B628-5992E735F1B9}" type="pres">
      <dgm:prSet presAssocID="{D28121D6-E948-4913-8F05-6BD580A36FAD}"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sers"/>
        </a:ext>
      </dgm:extLst>
    </dgm:pt>
    <dgm:pt modelId="{081EDC58-A7C9-4BE6-B475-BBB63610EFE7}" type="pres">
      <dgm:prSet presAssocID="{D28121D6-E948-4913-8F05-6BD580A36FAD}" presName="spaceRect" presStyleCnt="0"/>
      <dgm:spPr/>
    </dgm:pt>
    <dgm:pt modelId="{662C610E-94CF-45FB-BB25-1E43F50621A5}" type="pres">
      <dgm:prSet presAssocID="{D28121D6-E948-4913-8F05-6BD580A36FAD}" presName="parTx" presStyleLbl="revTx" presStyleIdx="6" presStyleCnt="8">
        <dgm:presLayoutVars>
          <dgm:chMax val="0"/>
          <dgm:chPref val="0"/>
        </dgm:presLayoutVars>
      </dgm:prSet>
      <dgm:spPr/>
    </dgm:pt>
    <dgm:pt modelId="{6886DAB1-F51E-4F3D-95EB-43A36B9172C7}" type="pres">
      <dgm:prSet presAssocID="{2B3DC7FA-D4FD-414A-B290-B72BD83DFEC5}" presName="sibTrans" presStyleCnt="0"/>
      <dgm:spPr/>
    </dgm:pt>
    <dgm:pt modelId="{8C048F07-46D5-4841-8FBA-9B0191ACE2B2}" type="pres">
      <dgm:prSet presAssocID="{9019CE39-44FE-4E7F-8A79-466C8D639C4E}" presName="compNode" presStyleCnt="0"/>
      <dgm:spPr/>
    </dgm:pt>
    <dgm:pt modelId="{497D3552-192C-4C13-89CE-D00CFA65FE28}" type="pres">
      <dgm:prSet presAssocID="{9019CE39-44FE-4E7F-8A79-466C8D639C4E}" presName="bgRect" presStyleLbl="bgShp" presStyleIdx="7" presStyleCnt="8"/>
      <dgm:spPr/>
    </dgm:pt>
    <dgm:pt modelId="{71C1F138-6E43-4A13-B813-909E11733F90}" type="pres">
      <dgm:prSet presAssocID="{9019CE39-44FE-4E7F-8A79-466C8D639C4E}"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a:ln>
          <a:noFill/>
        </a:ln>
      </dgm:spPr>
      <dgm:extLst>
        <a:ext uri="{E40237B7-FDA0-4F09-8148-C483321AD2D9}">
          <dgm14:cNvPr xmlns:dgm14="http://schemas.microsoft.com/office/drawing/2010/diagram" id="0" name="" descr="Fauteuil roulant neuf"/>
        </a:ext>
      </dgm:extLst>
    </dgm:pt>
    <dgm:pt modelId="{DFE5F26E-D29D-4962-920B-9D63E4A7D0E5}" type="pres">
      <dgm:prSet presAssocID="{9019CE39-44FE-4E7F-8A79-466C8D639C4E}" presName="spaceRect" presStyleCnt="0"/>
      <dgm:spPr/>
    </dgm:pt>
    <dgm:pt modelId="{F225131E-003E-49D4-A973-B22BDF9ACCE6}" type="pres">
      <dgm:prSet presAssocID="{9019CE39-44FE-4E7F-8A79-466C8D639C4E}" presName="parTx" presStyleLbl="revTx" presStyleIdx="7" presStyleCnt="8">
        <dgm:presLayoutVars>
          <dgm:chMax val="0"/>
          <dgm:chPref val="0"/>
        </dgm:presLayoutVars>
      </dgm:prSet>
      <dgm:spPr/>
    </dgm:pt>
  </dgm:ptLst>
  <dgm:cxnLst>
    <dgm:cxn modelId="{25631D05-4D5C-49C8-A5D3-5AF66ADF1AC4}" type="presOf" srcId="{D28121D6-E948-4913-8F05-6BD580A36FAD}" destId="{662C610E-94CF-45FB-BB25-1E43F50621A5}" srcOrd="0" destOrd="0" presId="urn:microsoft.com/office/officeart/2018/2/layout/IconVerticalSolidList"/>
    <dgm:cxn modelId="{6062300C-2D38-4B4F-B7BC-6C8DEB9C02FE}" srcId="{431E28AE-41D5-4CDA-B027-B65A4602DB3A}" destId="{66D76504-B278-4E15-8600-4F0411101741}" srcOrd="3" destOrd="0" parTransId="{85CAFC68-52C4-42B1-9A58-7EC0DE94DFD2}" sibTransId="{4CA7850F-7B9A-4A6D-BB07-D43A011F5711}"/>
    <dgm:cxn modelId="{E839F717-CDEA-481A-9DF2-D3C226C9352B}" srcId="{431E28AE-41D5-4CDA-B027-B65A4602DB3A}" destId="{59613A24-79C4-4482-A3EC-B1DD0201220F}" srcOrd="5" destOrd="0" parTransId="{EFC63384-643F-479F-927A-C1B9D60272E1}" sibTransId="{66896087-DF0E-47B4-89CB-3AF43BA6CDD2}"/>
    <dgm:cxn modelId="{16A38025-2473-438A-A687-F2D57791EEA0}" type="presOf" srcId="{A3015412-759E-415B-BE72-CEBC626E9A30}" destId="{3FB5EF01-6D8F-462F-B559-D63D4422DDA8}" srcOrd="0" destOrd="0" presId="urn:microsoft.com/office/officeart/2018/2/layout/IconVerticalSolidList"/>
    <dgm:cxn modelId="{762CFF60-F4D0-4E6C-8BC8-4E8F7BCD49AC}" srcId="{431E28AE-41D5-4CDA-B027-B65A4602DB3A}" destId="{D28121D6-E948-4913-8F05-6BD580A36FAD}" srcOrd="6" destOrd="0" parTransId="{72952666-F467-449D-9A13-C37FFE368533}" sibTransId="{2B3DC7FA-D4FD-414A-B290-B72BD83DFEC5}"/>
    <dgm:cxn modelId="{BB6A1D41-7419-4839-BED6-F0F17BA1D407}" type="presOf" srcId="{59613A24-79C4-4482-A3EC-B1DD0201220F}" destId="{630A55FF-387D-4F73-9C02-EA3A181E4EF0}" srcOrd="0" destOrd="0" presId="urn:microsoft.com/office/officeart/2018/2/layout/IconVerticalSolidList"/>
    <dgm:cxn modelId="{EFCB854D-64EB-44C2-8F88-2A4F2C1FC5F0}" srcId="{431E28AE-41D5-4CDA-B027-B65A4602DB3A}" destId="{A3015412-759E-415B-BE72-CEBC626E9A30}" srcOrd="2" destOrd="0" parTransId="{AD6D387A-EDF4-4330-8CE3-500D5A273132}" sibTransId="{ABBC63DD-DF83-4034-AE1D-B9D9424D775A}"/>
    <dgm:cxn modelId="{EF07F376-E40E-4562-A763-440224BE479C}" type="presOf" srcId="{F331CAD0-D6DD-4EE3-86C4-4C3654E1EC3F}" destId="{BDF6D5E9-C9F0-4C53-B886-4CF00D059E42}" srcOrd="0" destOrd="0" presId="urn:microsoft.com/office/officeart/2018/2/layout/IconVerticalSolidList"/>
    <dgm:cxn modelId="{9AEBD457-EA12-49C9-B83E-EB063497CAA3}" type="presOf" srcId="{66D76504-B278-4E15-8600-4F0411101741}" destId="{8BD32210-410E-4591-B40D-D4F7ACD2C4A1}" srcOrd="0" destOrd="0" presId="urn:microsoft.com/office/officeart/2018/2/layout/IconVerticalSolidList"/>
    <dgm:cxn modelId="{70165B88-B38C-4534-BB43-F282D6F5FDE4}" srcId="{431E28AE-41D5-4CDA-B027-B65A4602DB3A}" destId="{F331CAD0-D6DD-4EE3-86C4-4C3654E1EC3F}" srcOrd="0" destOrd="0" parTransId="{43534E41-ABA6-4628-81D5-68F396E00CD2}" sibTransId="{8533F962-95AF-48A0-B942-4E479AE20F66}"/>
    <dgm:cxn modelId="{9085858C-90F7-4351-B527-E7F0C80F47E7}" type="presOf" srcId="{9019CE39-44FE-4E7F-8A79-466C8D639C4E}" destId="{F225131E-003E-49D4-A973-B22BDF9ACCE6}" srcOrd="0" destOrd="0" presId="urn:microsoft.com/office/officeart/2018/2/layout/IconVerticalSolidList"/>
    <dgm:cxn modelId="{5947158D-9A95-49B9-B66A-6725F1C2B42F}" type="presOf" srcId="{E8647641-88AA-466F-BC36-D86BABC27D4D}" destId="{D5B0E53D-7101-40CD-AC7E-B565D97EF8B9}" srcOrd="0" destOrd="0" presId="urn:microsoft.com/office/officeart/2018/2/layout/IconVerticalSolidList"/>
    <dgm:cxn modelId="{B5A371C3-66F2-4E89-9676-66A84C55972A}" type="presOf" srcId="{995246BA-C23B-444F-A043-0A2C11D63F99}" destId="{628C8A45-0405-4199-9EFB-40F90EB8B983}" srcOrd="0" destOrd="0" presId="urn:microsoft.com/office/officeart/2018/2/layout/IconVerticalSolidList"/>
    <dgm:cxn modelId="{1A8839CC-12B4-4E0E-B57A-C5CF5A2E3912}" srcId="{431E28AE-41D5-4CDA-B027-B65A4602DB3A}" destId="{9019CE39-44FE-4E7F-8A79-466C8D639C4E}" srcOrd="7" destOrd="0" parTransId="{3D73816D-B9E7-4262-9CAB-9AE91F0A9B23}" sibTransId="{6F21F8C3-E58A-4576-8FB9-47863CDA8748}"/>
    <dgm:cxn modelId="{1D799DE0-0A14-4A70-9B56-33692B0F4EE1}" srcId="{431E28AE-41D5-4CDA-B027-B65A4602DB3A}" destId="{995246BA-C23B-444F-A043-0A2C11D63F99}" srcOrd="4" destOrd="0" parTransId="{5A3BE7F0-4D8A-44BE-8B1E-111F9317A258}" sibTransId="{0128978F-5025-4CE9-84CD-298A2345DECA}"/>
    <dgm:cxn modelId="{54B464EE-2656-4FE4-9F2A-E295E263A47D}" type="presOf" srcId="{431E28AE-41D5-4CDA-B027-B65A4602DB3A}" destId="{966EC7DF-2515-471B-9A71-D5A86A997033}" srcOrd="0" destOrd="0" presId="urn:microsoft.com/office/officeart/2018/2/layout/IconVerticalSolidList"/>
    <dgm:cxn modelId="{C3B976F7-6846-4701-AAC0-ABF9A71FE662}" srcId="{431E28AE-41D5-4CDA-B027-B65A4602DB3A}" destId="{E8647641-88AA-466F-BC36-D86BABC27D4D}" srcOrd="1" destOrd="0" parTransId="{50A286C6-1CBE-4350-8189-EC29154025E0}" sibTransId="{4D9DC315-19B8-4830-91F6-DDBEAD269F17}"/>
    <dgm:cxn modelId="{61513901-1468-4EE7-84BA-96E3CDD6ABFB}" type="presParOf" srcId="{966EC7DF-2515-471B-9A71-D5A86A997033}" destId="{4F386888-3F5F-40D1-9B45-29B3BE61E0ED}" srcOrd="0" destOrd="0" presId="urn:microsoft.com/office/officeart/2018/2/layout/IconVerticalSolidList"/>
    <dgm:cxn modelId="{E0B8EA74-0F49-4349-AEA4-F4C4C318ABB0}" type="presParOf" srcId="{4F386888-3F5F-40D1-9B45-29B3BE61E0ED}" destId="{3B9BC01F-FC14-410B-92AF-E444AC6ECC6A}" srcOrd="0" destOrd="0" presId="urn:microsoft.com/office/officeart/2018/2/layout/IconVerticalSolidList"/>
    <dgm:cxn modelId="{B33EA2A9-92B1-405B-A1FD-4B81B6051196}" type="presParOf" srcId="{4F386888-3F5F-40D1-9B45-29B3BE61E0ED}" destId="{AE6B4CA4-FFCA-4EBE-9AF1-C8E49098D9FF}" srcOrd="1" destOrd="0" presId="urn:microsoft.com/office/officeart/2018/2/layout/IconVerticalSolidList"/>
    <dgm:cxn modelId="{AA945BDB-6B92-458C-8B86-6833F7FB799B}" type="presParOf" srcId="{4F386888-3F5F-40D1-9B45-29B3BE61E0ED}" destId="{6E70D903-80D9-4A50-9271-BEAF27A77C82}" srcOrd="2" destOrd="0" presId="urn:microsoft.com/office/officeart/2018/2/layout/IconVerticalSolidList"/>
    <dgm:cxn modelId="{B27ED720-D9D0-4292-BABB-6F418E313D86}" type="presParOf" srcId="{4F386888-3F5F-40D1-9B45-29B3BE61E0ED}" destId="{BDF6D5E9-C9F0-4C53-B886-4CF00D059E42}" srcOrd="3" destOrd="0" presId="urn:microsoft.com/office/officeart/2018/2/layout/IconVerticalSolidList"/>
    <dgm:cxn modelId="{9741AD43-5858-46E5-BD4C-98BDC2A5A6F8}" type="presParOf" srcId="{966EC7DF-2515-471B-9A71-D5A86A997033}" destId="{6C88C19D-EBA2-4C13-9813-649E2A50386E}" srcOrd="1" destOrd="0" presId="urn:microsoft.com/office/officeart/2018/2/layout/IconVerticalSolidList"/>
    <dgm:cxn modelId="{EA56902C-A7A8-4474-9473-17DCD25D0A0A}" type="presParOf" srcId="{966EC7DF-2515-471B-9A71-D5A86A997033}" destId="{5AB66700-C7F0-4659-B815-140007C5DCEB}" srcOrd="2" destOrd="0" presId="urn:microsoft.com/office/officeart/2018/2/layout/IconVerticalSolidList"/>
    <dgm:cxn modelId="{344F817C-AABA-4C43-97BC-643B91AD8523}" type="presParOf" srcId="{5AB66700-C7F0-4659-B815-140007C5DCEB}" destId="{E6821149-7F14-4886-B1EE-CEC04490DB23}" srcOrd="0" destOrd="0" presId="urn:microsoft.com/office/officeart/2018/2/layout/IconVerticalSolidList"/>
    <dgm:cxn modelId="{042666E8-A716-4703-9519-D04D422C868E}" type="presParOf" srcId="{5AB66700-C7F0-4659-B815-140007C5DCEB}" destId="{788462AF-8146-4BA8-986F-1455E4D60FC2}" srcOrd="1" destOrd="0" presId="urn:microsoft.com/office/officeart/2018/2/layout/IconVerticalSolidList"/>
    <dgm:cxn modelId="{AE3EF183-58DF-4777-A45E-50A8F8E01181}" type="presParOf" srcId="{5AB66700-C7F0-4659-B815-140007C5DCEB}" destId="{BD0EE373-9838-41B8-931A-FF78543135AB}" srcOrd="2" destOrd="0" presId="urn:microsoft.com/office/officeart/2018/2/layout/IconVerticalSolidList"/>
    <dgm:cxn modelId="{B77AA68B-2D67-42A8-911C-882DB9EFBA2C}" type="presParOf" srcId="{5AB66700-C7F0-4659-B815-140007C5DCEB}" destId="{D5B0E53D-7101-40CD-AC7E-B565D97EF8B9}" srcOrd="3" destOrd="0" presId="urn:microsoft.com/office/officeart/2018/2/layout/IconVerticalSolidList"/>
    <dgm:cxn modelId="{18FF8127-6A53-43AB-9D93-15567ED80BEA}" type="presParOf" srcId="{966EC7DF-2515-471B-9A71-D5A86A997033}" destId="{0590F529-5579-4FC5-B3E3-C2271BCABA62}" srcOrd="3" destOrd="0" presId="urn:microsoft.com/office/officeart/2018/2/layout/IconVerticalSolidList"/>
    <dgm:cxn modelId="{92E9FBD8-F0EC-49F3-8E5D-AB2478CA3385}" type="presParOf" srcId="{966EC7DF-2515-471B-9A71-D5A86A997033}" destId="{ED680FFD-2DBC-417B-908F-44B6D9F20206}" srcOrd="4" destOrd="0" presId="urn:microsoft.com/office/officeart/2018/2/layout/IconVerticalSolidList"/>
    <dgm:cxn modelId="{5E5AFD29-73B2-47B3-9E30-4D42146ACF1A}" type="presParOf" srcId="{ED680FFD-2DBC-417B-908F-44B6D9F20206}" destId="{AA4A0302-3135-49E9-BA5D-2697B72E0413}" srcOrd="0" destOrd="0" presId="urn:microsoft.com/office/officeart/2018/2/layout/IconVerticalSolidList"/>
    <dgm:cxn modelId="{5D670578-45D5-449C-877B-AD1FA6978BA6}" type="presParOf" srcId="{ED680FFD-2DBC-417B-908F-44B6D9F20206}" destId="{0BEF749F-83BC-421F-8A89-BA2F84670A94}" srcOrd="1" destOrd="0" presId="urn:microsoft.com/office/officeart/2018/2/layout/IconVerticalSolidList"/>
    <dgm:cxn modelId="{4C4CD8FA-67B4-4325-9BAA-3CA248E1FB1D}" type="presParOf" srcId="{ED680FFD-2DBC-417B-908F-44B6D9F20206}" destId="{3A46EA22-9556-48A0-947D-859EB8EF9A6B}" srcOrd="2" destOrd="0" presId="urn:microsoft.com/office/officeart/2018/2/layout/IconVerticalSolidList"/>
    <dgm:cxn modelId="{4602DB16-5134-4845-8871-E83932281E92}" type="presParOf" srcId="{ED680FFD-2DBC-417B-908F-44B6D9F20206}" destId="{3FB5EF01-6D8F-462F-B559-D63D4422DDA8}" srcOrd="3" destOrd="0" presId="urn:microsoft.com/office/officeart/2018/2/layout/IconVerticalSolidList"/>
    <dgm:cxn modelId="{AC3A7A45-2EEA-4BF7-8D6D-622B09ACAF6C}" type="presParOf" srcId="{966EC7DF-2515-471B-9A71-D5A86A997033}" destId="{B754A488-ECF3-4AE4-B8F9-86B428A996AE}" srcOrd="5" destOrd="0" presId="urn:microsoft.com/office/officeart/2018/2/layout/IconVerticalSolidList"/>
    <dgm:cxn modelId="{B47624A3-9DED-48C4-BDFA-9D8E5999CEA5}" type="presParOf" srcId="{966EC7DF-2515-471B-9A71-D5A86A997033}" destId="{29AE4EE7-0990-4EE1-8C84-0A2494E02E87}" srcOrd="6" destOrd="0" presId="urn:microsoft.com/office/officeart/2018/2/layout/IconVerticalSolidList"/>
    <dgm:cxn modelId="{5D070EBD-BA6F-48AB-83F6-B50F53F64F87}" type="presParOf" srcId="{29AE4EE7-0990-4EE1-8C84-0A2494E02E87}" destId="{C16EB935-5065-415D-A864-12880A12689B}" srcOrd="0" destOrd="0" presId="urn:microsoft.com/office/officeart/2018/2/layout/IconVerticalSolidList"/>
    <dgm:cxn modelId="{B90BFF1B-8835-4F1D-A508-16A48651FEEE}" type="presParOf" srcId="{29AE4EE7-0990-4EE1-8C84-0A2494E02E87}" destId="{42641922-38FA-45AE-B3A5-1690DB378C89}" srcOrd="1" destOrd="0" presId="urn:microsoft.com/office/officeart/2018/2/layout/IconVerticalSolidList"/>
    <dgm:cxn modelId="{B796997E-2806-4FC8-A9B2-B4B144F1D4EE}" type="presParOf" srcId="{29AE4EE7-0990-4EE1-8C84-0A2494E02E87}" destId="{E7698F4A-71E9-4E3E-9A74-FD28D61486F5}" srcOrd="2" destOrd="0" presId="urn:microsoft.com/office/officeart/2018/2/layout/IconVerticalSolidList"/>
    <dgm:cxn modelId="{A9FE18B1-856F-4D84-AF78-98F0F93AC6C4}" type="presParOf" srcId="{29AE4EE7-0990-4EE1-8C84-0A2494E02E87}" destId="{8BD32210-410E-4591-B40D-D4F7ACD2C4A1}" srcOrd="3" destOrd="0" presId="urn:microsoft.com/office/officeart/2018/2/layout/IconVerticalSolidList"/>
    <dgm:cxn modelId="{DD8D4094-1CD1-4D0D-971A-C2D9A27AD75F}" type="presParOf" srcId="{966EC7DF-2515-471B-9A71-D5A86A997033}" destId="{C4481A52-3728-4AEB-BE6E-C65D9E45236E}" srcOrd="7" destOrd="0" presId="urn:microsoft.com/office/officeart/2018/2/layout/IconVerticalSolidList"/>
    <dgm:cxn modelId="{D949DDFA-C66D-4DC9-8962-1228CD135C95}" type="presParOf" srcId="{966EC7DF-2515-471B-9A71-D5A86A997033}" destId="{CE359202-A435-4AD2-ABC9-55D959B7227F}" srcOrd="8" destOrd="0" presId="urn:microsoft.com/office/officeart/2018/2/layout/IconVerticalSolidList"/>
    <dgm:cxn modelId="{65B2AD49-2A4F-49B7-BE4A-3B03D7E5536D}" type="presParOf" srcId="{CE359202-A435-4AD2-ABC9-55D959B7227F}" destId="{C5287192-CBE6-465C-BECA-B21CB740806B}" srcOrd="0" destOrd="0" presId="urn:microsoft.com/office/officeart/2018/2/layout/IconVerticalSolidList"/>
    <dgm:cxn modelId="{0A148755-9D8F-4039-B48D-EAF4C1850780}" type="presParOf" srcId="{CE359202-A435-4AD2-ABC9-55D959B7227F}" destId="{7D6DFAB0-64DA-4328-9718-988589D70C60}" srcOrd="1" destOrd="0" presId="urn:microsoft.com/office/officeart/2018/2/layout/IconVerticalSolidList"/>
    <dgm:cxn modelId="{793B0DF1-55F1-4DBD-8FD2-D176149857F2}" type="presParOf" srcId="{CE359202-A435-4AD2-ABC9-55D959B7227F}" destId="{FE86512D-76F4-4756-A457-05E332ACB3D2}" srcOrd="2" destOrd="0" presId="urn:microsoft.com/office/officeart/2018/2/layout/IconVerticalSolidList"/>
    <dgm:cxn modelId="{9674D173-C721-4C7F-8600-C881CA07927F}" type="presParOf" srcId="{CE359202-A435-4AD2-ABC9-55D959B7227F}" destId="{628C8A45-0405-4199-9EFB-40F90EB8B983}" srcOrd="3" destOrd="0" presId="urn:microsoft.com/office/officeart/2018/2/layout/IconVerticalSolidList"/>
    <dgm:cxn modelId="{B33C6CEC-B0DA-4BDF-92A3-F9A65999F40B}" type="presParOf" srcId="{966EC7DF-2515-471B-9A71-D5A86A997033}" destId="{EDE911E1-FDEB-4637-89E0-1DF1F93FF6BC}" srcOrd="9" destOrd="0" presId="urn:microsoft.com/office/officeart/2018/2/layout/IconVerticalSolidList"/>
    <dgm:cxn modelId="{45B8177D-5FC7-4685-ACCC-A04FA2CCE450}" type="presParOf" srcId="{966EC7DF-2515-471B-9A71-D5A86A997033}" destId="{FB3F9E13-D6E7-4531-BACB-3E12963DF89A}" srcOrd="10" destOrd="0" presId="urn:microsoft.com/office/officeart/2018/2/layout/IconVerticalSolidList"/>
    <dgm:cxn modelId="{48BCE4C2-DAC1-4236-B718-23617D211871}" type="presParOf" srcId="{FB3F9E13-D6E7-4531-BACB-3E12963DF89A}" destId="{099F4D1D-27F3-4A7C-BC62-7223EF1E5C3A}" srcOrd="0" destOrd="0" presId="urn:microsoft.com/office/officeart/2018/2/layout/IconVerticalSolidList"/>
    <dgm:cxn modelId="{AECAA65C-40EE-454F-BB09-D0FACFF6B309}" type="presParOf" srcId="{FB3F9E13-D6E7-4531-BACB-3E12963DF89A}" destId="{818EFE5A-AFA8-4ACE-B80E-960193BF0620}" srcOrd="1" destOrd="0" presId="urn:microsoft.com/office/officeart/2018/2/layout/IconVerticalSolidList"/>
    <dgm:cxn modelId="{1C93EB64-E35C-4025-9B56-C4061783314F}" type="presParOf" srcId="{FB3F9E13-D6E7-4531-BACB-3E12963DF89A}" destId="{05B3A4AF-A0A1-469C-9901-57B6AA548C7D}" srcOrd="2" destOrd="0" presId="urn:microsoft.com/office/officeart/2018/2/layout/IconVerticalSolidList"/>
    <dgm:cxn modelId="{C3042573-D595-4C9B-9D3B-837B7D254E08}" type="presParOf" srcId="{FB3F9E13-D6E7-4531-BACB-3E12963DF89A}" destId="{630A55FF-387D-4F73-9C02-EA3A181E4EF0}" srcOrd="3" destOrd="0" presId="urn:microsoft.com/office/officeart/2018/2/layout/IconVerticalSolidList"/>
    <dgm:cxn modelId="{0724853B-6F70-497E-80D1-6D7F484070BD}" type="presParOf" srcId="{966EC7DF-2515-471B-9A71-D5A86A997033}" destId="{B0B350EF-82F6-45A7-99D0-970A09A25ABE}" srcOrd="11" destOrd="0" presId="urn:microsoft.com/office/officeart/2018/2/layout/IconVerticalSolidList"/>
    <dgm:cxn modelId="{D7B2586F-24FE-45AF-A135-63C3D46174EF}" type="presParOf" srcId="{966EC7DF-2515-471B-9A71-D5A86A997033}" destId="{32D2E499-42B7-439F-B186-90C4B5A1C94A}" srcOrd="12" destOrd="0" presId="urn:microsoft.com/office/officeart/2018/2/layout/IconVerticalSolidList"/>
    <dgm:cxn modelId="{551B8422-64FD-4869-BE68-AA2C636A935F}" type="presParOf" srcId="{32D2E499-42B7-439F-B186-90C4B5A1C94A}" destId="{E76BF55E-2934-4B57-BCB8-DB4EDA66F52A}" srcOrd="0" destOrd="0" presId="urn:microsoft.com/office/officeart/2018/2/layout/IconVerticalSolidList"/>
    <dgm:cxn modelId="{B863657B-AE52-4E8B-9E07-44D4DE807CBE}" type="presParOf" srcId="{32D2E499-42B7-439F-B186-90C4B5A1C94A}" destId="{B27C9BEF-9B50-4FDB-B628-5992E735F1B9}" srcOrd="1" destOrd="0" presId="urn:microsoft.com/office/officeart/2018/2/layout/IconVerticalSolidList"/>
    <dgm:cxn modelId="{0A965859-CF76-4E59-86C6-83CA66A42741}" type="presParOf" srcId="{32D2E499-42B7-439F-B186-90C4B5A1C94A}" destId="{081EDC58-A7C9-4BE6-B475-BBB63610EFE7}" srcOrd="2" destOrd="0" presId="urn:microsoft.com/office/officeart/2018/2/layout/IconVerticalSolidList"/>
    <dgm:cxn modelId="{DA2F4E66-C8DD-49D7-AEF7-55F64F183AD9}" type="presParOf" srcId="{32D2E499-42B7-439F-B186-90C4B5A1C94A}" destId="{662C610E-94CF-45FB-BB25-1E43F50621A5}" srcOrd="3" destOrd="0" presId="urn:microsoft.com/office/officeart/2018/2/layout/IconVerticalSolidList"/>
    <dgm:cxn modelId="{0088A2B7-8BA3-4B29-A8C0-B3A39189C8EC}" type="presParOf" srcId="{966EC7DF-2515-471B-9A71-D5A86A997033}" destId="{6886DAB1-F51E-4F3D-95EB-43A36B9172C7}" srcOrd="13" destOrd="0" presId="urn:microsoft.com/office/officeart/2018/2/layout/IconVerticalSolidList"/>
    <dgm:cxn modelId="{0B6BDA35-BA43-4DAB-86BC-B347435DF713}" type="presParOf" srcId="{966EC7DF-2515-471B-9A71-D5A86A997033}" destId="{8C048F07-46D5-4841-8FBA-9B0191ACE2B2}" srcOrd="14" destOrd="0" presId="urn:microsoft.com/office/officeart/2018/2/layout/IconVerticalSolidList"/>
    <dgm:cxn modelId="{6EFD6292-9A13-42B3-8FDA-2FCBCB939E11}" type="presParOf" srcId="{8C048F07-46D5-4841-8FBA-9B0191ACE2B2}" destId="{497D3552-192C-4C13-89CE-D00CFA65FE28}" srcOrd="0" destOrd="0" presId="urn:microsoft.com/office/officeart/2018/2/layout/IconVerticalSolidList"/>
    <dgm:cxn modelId="{A79C2A4E-1B4C-4847-AC5E-4C27076BA16B}" type="presParOf" srcId="{8C048F07-46D5-4841-8FBA-9B0191ACE2B2}" destId="{71C1F138-6E43-4A13-B813-909E11733F90}" srcOrd="1" destOrd="0" presId="urn:microsoft.com/office/officeart/2018/2/layout/IconVerticalSolidList"/>
    <dgm:cxn modelId="{7C8FF58B-A23D-4A9A-A725-E2200AF2E867}" type="presParOf" srcId="{8C048F07-46D5-4841-8FBA-9B0191ACE2B2}" destId="{DFE5F26E-D29D-4962-920B-9D63E4A7D0E5}" srcOrd="2" destOrd="0" presId="urn:microsoft.com/office/officeart/2018/2/layout/IconVerticalSolidList"/>
    <dgm:cxn modelId="{1347AF63-0229-4C5C-A2C8-38A40CCF349D}" type="presParOf" srcId="{8C048F07-46D5-4841-8FBA-9B0191ACE2B2}" destId="{F225131E-003E-49D4-A973-B22BDF9ACCE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9BC01F-FC14-410B-92AF-E444AC6ECC6A}">
      <dsp:nvSpPr>
        <dsp:cNvPr id="0" name=""/>
        <dsp:cNvSpPr/>
      </dsp:nvSpPr>
      <dsp:spPr>
        <a:xfrm>
          <a:off x="0" y="718"/>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6B4CA4-FFCA-4EBE-9AF1-C8E49098D9FF}">
      <dsp:nvSpPr>
        <dsp:cNvPr id="0" name=""/>
        <dsp:cNvSpPr/>
      </dsp:nvSpPr>
      <dsp:spPr>
        <a:xfrm>
          <a:off x="182554" y="136502"/>
          <a:ext cx="331917" cy="3319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F6D5E9-C9F0-4C53-B886-4CF00D059E42}">
      <dsp:nvSpPr>
        <dsp:cNvPr id="0" name=""/>
        <dsp:cNvSpPr/>
      </dsp:nvSpPr>
      <dsp:spPr>
        <a:xfrm>
          <a:off x="697026" y="718"/>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fr-FR" sz="1600" kern="1200">
              <a:latin typeface="Abadi Extra Light" panose="020B0204020104020204" pitchFamily="34" charset="0"/>
            </a:rPr>
            <a:t>Simuler les utilisateurs</a:t>
          </a:r>
          <a:endParaRPr lang="en-US" sz="1600" kern="1200">
            <a:latin typeface="Abadi Extra Light" panose="020B0204020104020204" pitchFamily="34" charset="0"/>
          </a:endParaRPr>
        </a:p>
      </dsp:txBody>
      <dsp:txXfrm>
        <a:off x="697026" y="718"/>
        <a:ext cx="5816577" cy="603486"/>
      </dsp:txXfrm>
    </dsp:sp>
    <dsp:sp modelId="{E6821149-7F14-4886-B1EE-CEC04490DB23}">
      <dsp:nvSpPr>
        <dsp:cNvPr id="0" name=""/>
        <dsp:cNvSpPr/>
      </dsp:nvSpPr>
      <dsp:spPr>
        <a:xfrm>
          <a:off x="0" y="755076"/>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8462AF-8146-4BA8-986F-1455E4D60FC2}">
      <dsp:nvSpPr>
        <dsp:cNvPr id="0" name=""/>
        <dsp:cNvSpPr/>
      </dsp:nvSpPr>
      <dsp:spPr>
        <a:xfrm>
          <a:off x="182554" y="890860"/>
          <a:ext cx="331917" cy="33191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B0E53D-7101-40CD-AC7E-B565D97EF8B9}">
      <dsp:nvSpPr>
        <dsp:cNvPr id="0" name=""/>
        <dsp:cNvSpPr/>
      </dsp:nvSpPr>
      <dsp:spPr>
        <a:xfrm>
          <a:off x="697026" y="755076"/>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fr-FR" sz="1600" kern="1200" dirty="0">
              <a:latin typeface="Abadi Extra Light" panose="020B0204020104020204" pitchFamily="34" charset="0"/>
            </a:rPr>
            <a:t>Simuler leurs demandes</a:t>
          </a:r>
          <a:endParaRPr lang="en-US" sz="1600" kern="1200" dirty="0">
            <a:latin typeface="Abadi Extra Light" panose="020B0204020104020204" pitchFamily="34" charset="0"/>
          </a:endParaRPr>
        </a:p>
      </dsp:txBody>
      <dsp:txXfrm>
        <a:off x="697026" y="755076"/>
        <a:ext cx="5816577" cy="603486"/>
      </dsp:txXfrm>
    </dsp:sp>
    <dsp:sp modelId="{AA4A0302-3135-49E9-BA5D-2697B72E0413}">
      <dsp:nvSpPr>
        <dsp:cNvPr id="0" name=""/>
        <dsp:cNvSpPr/>
      </dsp:nvSpPr>
      <dsp:spPr>
        <a:xfrm>
          <a:off x="0" y="1509433"/>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EF749F-83BC-421F-8A89-BA2F84670A94}">
      <dsp:nvSpPr>
        <dsp:cNvPr id="0" name=""/>
        <dsp:cNvSpPr/>
      </dsp:nvSpPr>
      <dsp:spPr>
        <a:xfrm>
          <a:off x="182554" y="1645217"/>
          <a:ext cx="331917" cy="33191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B5EF01-6D8F-462F-B559-D63D4422DDA8}">
      <dsp:nvSpPr>
        <dsp:cNvPr id="0" name=""/>
        <dsp:cNvSpPr/>
      </dsp:nvSpPr>
      <dsp:spPr>
        <a:xfrm>
          <a:off x="697026" y="1509433"/>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fr-FR" sz="1600" kern="1200" dirty="0">
              <a:latin typeface="Abadi Extra Light" panose="020B0204020104020204" pitchFamily="34" charset="0"/>
            </a:rPr>
            <a:t>Attribuer les demandes dans les différents ascenseurs</a:t>
          </a:r>
          <a:endParaRPr lang="en-US" sz="1600" kern="1200" dirty="0">
            <a:latin typeface="Abadi Extra Light" panose="020B0204020104020204" pitchFamily="34" charset="0"/>
          </a:endParaRPr>
        </a:p>
      </dsp:txBody>
      <dsp:txXfrm>
        <a:off x="697026" y="1509433"/>
        <a:ext cx="5816577" cy="603486"/>
      </dsp:txXfrm>
    </dsp:sp>
    <dsp:sp modelId="{C16EB935-5065-415D-A864-12880A12689B}">
      <dsp:nvSpPr>
        <dsp:cNvPr id="0" name=""/>
        <dsp:cNvSpPr/>
      </dsp:nvSpPr>
      <dsp:spPr>
        <a:xfrm>
          <a:off x="0" y="2226845"/>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641922-38FA-45AE-B3A5-1690DB378C89}">
      <dsp:nvSpPr>
        <dsp:cNvPr id="0" name=""/>
        <dsp:cNvSpPr/>
      </dsp:nvSpPr>
      <dsp:spPr>
        <a:xfrm>
          <a:off x="182554" y="2399575"/>
          <a:ext cx="331917" cy="3319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D32210-410E-4591-B40D-D4F7ACD2C4A1}">
      <dsp:nvSpPr>
        <dsp:cNvPr id="0" name=""/>
        <dsp:cNvSpPr/>
      </dsp:nvSpPr>
      <dsp:spPr>
        <a:xfrm>
          <a:off x="697026" y="2263791"/>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fr-FR" sz="1600" kern="1200" dirty="0">
              <a:latin typeface="Abadi Extra Light" panose="020B0204020104020204" pitchFamily="34" charset="0"/>
            </a:rPr>
            <a:t>Faire rentrer utilisateurs dans l’ascenseur correspondant </a:t>
          </a:r>
          <a:endParaRPr lang="en-US" sz="1600" kern="1200" dirty="0">
            <a:latin typeface="Abadi Extra Light" panose="020B0204020104020204" pitchFamily="34" charset="0"/>
          </a:endParaRPr>
        </a:p>
      </dsp:txBody>
      <dsp:txXfrm>
        <a:off x="697026" y="2263791"/>
        <a:ext cx="5816577" cy="603486"/>
      </dsp:txXfrm>
    </dsp:sp>
    <dsp:sp modelId="{C5287192-CBE6-465C-BECA-B21CB740806B}">
      <dsp:nvSpPr>
        <dsp:cNvPr id="0" name=""/>
        <dsp:cNvSpPr/>
      </dsp:nvSpPr>
      <dsp:spPr>
        <a:xfrm>
          <a:off x="0" y="3018148"/>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6DFAB0-64DA-4328-9718-988589D70C60}">
      <dsp:nvSpPr>
        <dsp:cNvPr id="0" name=""/>
        <dsp:cNvSpPr/>
      </dsp:nvSpPr>
      <dsp:spPr>
        <a:xfrm>
          <a:off x="182554" y="3153933"/>
          <a:ext cx="331917" cy="331917"/>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8C8A45-0405-4199-9EFB-40F90EB8B983}">
      <dsp:nvSpPr>
        <dsp:cNvPr id="0" name=""/>
        <dsp:cNvSpPr/>
      </dsp:nvSpPr>
      <dsp:spPr>
        <a:xfrm>
          <a:off x="697026" y="3018148"/>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fr-FR" sz="1600" kern="1200" dirty="0">
              <a:latin typeface="Abadi Extra Light" panose="020B0204020104020204" pitchFamily="34" charset="0"/>
            </a:rPr>
            <a:t>Déplacer les ascenseurs</a:t>
          </a:r>
          <a:endParaRPr lang="en-US" sz="1600" kern="1200" dirty="0">
            <a:latin typeface="Abadi Extra Light" panose="020B0204020104020204" pitchFamily="34" charset="0"/>
          </a:endParaRPr>
        </a:p>
      </dsp:txBody>
      <dsp:txXfrm>
        <a:off x="697026" y="3018148"/>
        <a:ext cx="5816577" cy="603486"/>
      </dsp:txXfrm>
    </dsp:sp>
    <dsp:sp modelId="{099F4D1D-27F3-4A7C-BC62-7223EF1E5C3A}">
      <dsp:nvSpPr>
        <dsp:cNvPr id="0" name=""/>
        <dsp:cNvSpPr/>
      </dsp:nvSpPr>
      <dsp:spPr>
        <a:xfrm>
          <a:off x="0" y="3772506"/>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8EFE5A-AFA8-4ACE-B80E-960193BF0620}">
      <dsp:nvSpPr>
        <dsp:cNvPr id="0" name=""/>
        <dsp:cNvSpPr/>
      </dsp:nvSpPr>
      <dsp:spPr>
        <a:xfrm>
          <a:off x="182554" y="3908290"/>
          <a:ext cx="331917" cy="3319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0A55FF-387D-4F73-9C02-EA3A181E4EF0}">
      <dsp:nvSpPr>
        <dsp:cNvPr id="0" name=""/>
        <dsp:cNvSpPr/>
      </dsp:nvSpPr>
      <dsp:spPr>
        <a:xfrm>
          <a:off x="697026" y="3772506"/>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fr-FR" sz="1600" kern="1200" dirty="0">
              <a:latin typeface="Abadi Extra Light" panose="020B0204020104020204" pitchFamily="34" charset="0"/>
            </a:rPr>
            <a:t>Faire sortir les utilisateurs à leurs étages</a:t>
          </a:r>
          <a:endParaRPr lang="en-US" sz="1600" kern="1200" dirty="0">
            <a:latin typeface="Abadi Extra Light" panose="020B0204020104020204" pitchFamily="34" charset="0"/>
          </a:endParaRPr>
        </a:p>
      </dsp:txBody>
      <dsp:txXfrm>
        <a:off x="697026" y="3772506"/>
        <a:ext cx="5816577" cy="603486"/>
      </dsp:txXfrm>
    </dsp:sp>
    <dsp:sp modelId="{E76BF55E-2934-4B57-BCB8-DB4EDA66F52A}">
      <dsp:nvSpPr>
        <dsp:cNvPr id="0" name=""/>
        <dsp:cNvSpPr/>
      </dsp:nvSpPr>
      <dsp:spPr>
        <a:xfrm>
          <a:off x="0" y="4526863"/>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7C9BEF-9B50-4FDB-B628-5992E735F1B9}">
      <dsp:nvSpPr>
        <dsp:cNvPr id="0" name=""/>
        <dsp:cNvSpPr/>
      </dsp:nvSpPr>
      <dsp:spPr>
        <a:xfrm>
          <a:off x="182554" y="4662648"/>
          <a:ext cx="331917" cy="33191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2C610E-94CF-45FB-BB25-1E43F50621A5}">
      <dsp:nvSpPr>
        <dsp:cNvPr id="0" name=""/>
        <dsp:cNvSpPr/>
      </dsp:nvSpPr>
      <dsp:spPr>
        <a:xfrm>
          <a:off x="697026" y="4526863"/>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fr-FR" sz="1600" kern="1200" dirty="0">
              <a:latin typeface="Abadi Extra Light" panose="020B0204020104020204" pitchFamily="34" charset="0"/>
            </a:rPr>
            <a:t>Gérer les utilisateurs devant faire un changement</a:t>
          </a:r>
          <a:endParaRPr lang="en-US" sz="1600" kern="1200" dirty="0">
            <a:latin typeface="Abadi Extra Light" panose="020B0204020104020204" pitchFamily="34" charset="0"/>
          </a:endParaRPr>
        </a:p>
      </dsp:txBody>
      <dsp:txXfrm>
        <a:off x="697026" y="4526863"/>
        <a:ext cx="5816577" cy="603486"/>
      </dsp:txXfrm>
    </dsp:sp>
    <dsp:sp modelId="{497D3552-192C-4C13-89CE-D00CFA65FE28}">
      <dsp:nvSpPr>
        <dsp:cNvPr id="0" name=""/>
        <dsp:cNvSpPr/>
      </dsp:nvSpPr>
      <dsp:spPr>
        <a:xfrm>
          <a:off x="0" y="5281221"/>
          <a:ext cx="65136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C1F138-6E43-4A13-B813-909E11733F90}">
      <dsp:nvSpPr>
        <dsp:cNvPr id="0" name=""/>
        <dsp:cNvSpPr/>
      </dsp:nvSpPr>
      <dsp:spPr>
        <a:xfrm>
          <a:off x="182554" y="5417005"/>
          <a:ext cx="331917" cy="331917"/>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25131E-003E-49D4-A973-B22BDF9ACCE6}">
      <dsp:nvSpPr>
        <dsp:cNvPr id="0" name=""/>
        <dsp:cNvSpPr/>
      </dsp:nvSpPr>
      <dsp:spPr>
        <a:xfrm>
          <a:off x="697026" y="5281221"/>
          <a:ext cx="5816577"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711200">
            <a:lnSpc>
              <a:spcPct val="90000"/>
            </a:lnSpc>
            <a:spcBef>
              <a:spcPct val="0"/>
            </a:spcBef>
            <a:spcAft>
              <a:spcPct val="35000"/>
            </a:spcAft>
            <a:buNone/>
          </a:pPr>
          <a:r>
            <a:rPr lang="fr-FR" sz="1600" kern="1200" dirty="0">
              <a:latin typeface="Abadi Extra Light" panose="020B0204020104020204" pitchFamily="34" charset="0"/>
            </a:rPr>
            <a:t>Gérer la priorité des entrées et des sorties</a:t>
          </a:r>
          <a:endParaRPr lang="en-US" sz="1600" kern="1200" dirty="0">
            <a:latin typeface="Abadi Extra Light" panose="020B0204020104020204" pitchFamily="34" charset="0"/>
          </a:endParaRPr>
        </a:p>
      </dsp:txBody>
      <dsp:txXfrm>
        <a:off x="697026" y="5281221"/>
        <a:ext cx="5816577" cy="60348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 Id="rId4" Type="http://schemas.openxmlformats.org/officeDocument/2006/relationships/image" Target="../media/image4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F2C77-2C08-4585-917B-594B8B2BDAFA}" type="datetimeFigureOut">
              <a:rPr lang="fr-FR" smtClean="0"/>
              <a:t>16/12/2019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223F8-6ED7-4CCA-8F4D-E23DD698A13A}" type="slidenum">
              <a:rPr lang="fr-FR" smtClean="0"/>
              <a:t>‹N°›</a:t>
            </a:fld>
            <a:endParaRPr lang="fr-FR"/>
          </a:p>
        </p:txBody>
      </p:sp>
    </p:spTree>
    <p:extLst>
      <p:ext uri="{BB962C8B-B14F-4D97-AF65-F5344CB8AC3E}">
        <p14:creationId xmlns:p14="http://schemas.microsoft.com/office/powerpoint/2010/main" val="305739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EC223F8-6ED7-4CCA-8F4D-E23DD698A13A}" type="slidenum">
              <a:rPr lang="fr-FR" smtClean="0"/>
              <a:t>16</a:t>
            </a:fld>
            <a:endParaRPr lang="fr-FR"/>
          </a:p>
        </p:txBody>
      </p:sp>
    </p:spTree>
    <p:extLst>
      <p:ext uri="{BB962C8B-B14F-4D97-AF65-F5344CB8AC3E}">
        <p14:creationId xmlns:p14="http://schemas.microsoft.com/office/powerpoint/2010/main" val="398339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D8D59E-0BD3-48D7-AF84-85952772752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280098F-DCEB-4C34-8907-2A5B77C7D4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125648F-B9E7-4FB6-BD4A-09F947EF6AAE}"/>
              </a:ext>
            </a:extLst>
          </p:cNvPr>
          <p:cNvSpPr>
            <a:spLocks noGrp="1"/>
          </p:cNvSpPr>
          <p:nvPr>
            <p:ph type="dt" sz="half" idx="10"/>
          </p:nvPr>
        </p:nvSpPr>
        <p:spPr/>
        <p:txBody>
          <a:bodyPr/>
          <a:lstStyle/>
          <a:p>
            <a:fld id="{192FD1CC-A67F-4324-B4C4-686A1BA9B484}" type="datetimeFigureOut">
              <a:rPr lang="fr-FR" smtClean="0"/>
              <a:t>16/12/2019</a:t>
            </a:fld>
            <a:endParaRPr lang="fr-FR"/>
          </a:p>
        </p:txBody>
      </p:sp>
      <p:sp>
        <p:nvSpPr>
          <p:cNvPr id="5" name="Espace réservé du pied de page 4">
            <a:extLst>
              <a:ext uri="{FF2B5EF4-FFF2-40B4-BE49-F238E27FC236}">
                <a16:creationId xmlns:a16="http://schemas.microsoft.com/office/drawing/2014/main" id="{18305FEB-AA37-4E7A-A113-D1D82B19579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97EC4F8-7BFB-450B-A0F8-06CEA91DF9AF}"/>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426261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B3D712-4077-4E08-81DE-70371C2A3A0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53F76A6-300A-4649-8FA5-4CC3D196E6F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11A1AF2-6721-4D2A-BF14-87DBB7A84253}"/>
              </a:ext>
            </a:extLst>
          </p:cNvPr>
          <p:cNvSpPr>
            <a:spLocks noGrp="1"/>
          </p:cNvSpPr>
          <p:nvPr>
            <p:ph type="dt" sz="half" idx="10"/>
          </p:nvPr>
        </p:nvSpPr>
        <p:spPr/>
        <p:txBody>
          <a:bodyPr/>
          <a:lstStyle/>
          <a:p>
            <a:fld id="{192FD1CC-A67F-4324-B4C4-686A1BA9B484}" type="datetimeFigureOut">
              <a:rPr lang="fr-FR" smtClean="0"/>
              <a:t>16/12/2019</a:t>
            </a:fld>
            <a:endParaRPr lang="fr-FR"/>
          </a:p>
        </p:txBody>
      </p:sp>
      <p:sp>
        <p:nvSpPr>
          <p:cNvPr id="5" name="Espace réservé du pied de page 4">
            <a:extLst>
              <a:ext uri="{FF2B5EF4-FFF2-40B4-BE49-F238E27FC236}">
                <a16:creationId xmlns:a16="http://schemas.microsoft.com/office/drawing/2014/main" id="{A4E35AF3-6573-4106-8ECC-030B9848F92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C743D2D-CCC3-4FB7-BFDD-498687D60525}"/>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286797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B302EF8-1825-4500-B3AC-7E14DD9FE4D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4B1ACFE-A4EE-475B-BCDB-152B0A9F383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A712E40-74FE-4134-B2E3-43B3B38121DF}"/>
              </a:ext>
            </a:extLst>
          </p:cNvPr>
          <p:cNvSpPr>
            <a:spLocks noGrp="1"/>
          </p:cNvSpPr>
          <p:nvPr>
            <p:ph type="dt" sz="half" idx="10"/>
          </p:nvPr>
        </p:nvSpPr>
        <p:spPr/>
        <p:txBody>
          <a:bodyPr/>
          <a:lstStyle/>
          <a:p>
            <a:fld id="{192FD1CC-A67F-4324-B4C4-686A1BA9B484}" type="datetimeFigureOut">
              <a:rPr lang="fr-FR" smtClean="0"/>
              <a:t>16/12/2019</a:t>
            </a:fld>
            <a:endParaRPr lang="fr-FR"/>
          </a:p>
        </p:txBody>
      </p:sp>
      <p:sp>
        <p:nvSpPr>
          <p:cNvPr id="5" name="Espace réservé du pied de page 4">
            <a:extLst>
              <a:ext uri="{FF2B5EF4-FFF2-40B4-BE49-F238E27FC236}">
                <a16:creationId xmlns:a16="http://schemas.microsoft.com/office/drawing/2014/main" id="{9E4BB92F-446F-4DF4-AEF9-66EF866E0F4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40C8473-8A18-421E-8BC8-0067CA45DB99}"/>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67951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D5196C-C46F-459C-8E72-D33E4C5118D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4F5AF5E-5020-46BF-91C5-565DF1D200F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D2EAA3-8BFD-454E-A765-29382A081DDA}"/>
              </a:ext>
            </a:extLst>
          </p:cNvPr>
          <p:cNvSpPr>
            <a:spLocks noGrp="1"/>
          </p:cNvSpPr>
          <p:nvPr>
            <p:ph type="dt" sz="half" idx="10"/>
          </p:nvPr>
        </p:nvSpPr>
        <p:spPr/>
        <p:txBody>
          <a:bodyPr/>
          <a:lstStyle/>
          <a:p>
            <a:fld id="{192FD1CC-A67F-4324-B4C4-686A1BA9B484}" type="datetimeFigureOut">
              <a:rPr lang="fr-FR" smtClean="0"/>
              <a:t>16/12/2019</a:t>
            </a:fld>
            <a:endParaRPr lang="fr-FR"/>
          </a:p>
        </p:txBody>
      </p:sp>
      <p:sp>
        <p:nvSpPr>
          <p:cNvPr id="5" name="Espace réservé du pied de page 4">
            <a:extLst>
              <a:ext uri="{FF2B5EF4-FFF2-40B4-BE49-F238E27FC236}">
                <a16:creationId xmlns:a16="http://schemas.microsoft.com/office/drawing/2014/main" id="{FC9AC81F-60F4-4BBF-B85B-AEF0B9BBF48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DA02A3-1547-4570-9BB1-8C39EC67A373}"/>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521251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498A30-FF21-45D9-8C18-EF1C87A0411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7756171-FA2D-40F0-8F4A-9F1E3E07CC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8E298F9-6730-4252-98A8-AC7B3574AEEB}"/>
              </a:ext>
            </a:extLst>
          </p:cNvPr>
          <p:cNvSpPr>
            <a:spLocks noGrp="1"/>
          </p:cNvSpPr>
          <p:nvPr>
            <p:ph type="dt" sz="half" idx="10"/>
          </p:nvPr>
        </p:nvSpPr>
        <p:spPr/>
        <p:txBody>
          <a:bodyPr/>
          <a:lstStyle/>
          <a:p>
            <a:fld id="{192FD1CC-A67F-4324-B4C4-686A1BA9B484}" type="datetimeFigureOut">
              <a:rPr lang="fr-FR" smtClean="0"/>
              <a:t>16/12/2019</a:t>
            </a:fld>
            <a:endParaRPr lang="fr-FR"/>
          </a:p>
        </p:txBody>
      </p:sp>
      <p:sp>
        <p:nvSpPr>
          <p:cNvPr id="5" name="Espace réservé du pied de page 4">
            <a:extLst>
              <a:ext uri="{FF2B5EF4-FFF2-40B4-BE49-F238E27FC236}">
                <a16:creationId xmlns:a16="http://schemas.microsoft.com/office/drawing/2014/main" id="{BB802408-8E70-41AD-8A46-CB3D0991F13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58538A-0DDD-4AE8-999A-85E58DC04C4A}"/>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392761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DE2B36-A820-4B1B-B23A-3EE557FC8EB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DA8A6F5-9016-485B-9C9E-89DCF602F1E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38BB408-37DD-4470-9A27-C498D1E369F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95B851A-695B-47A2-99F1-48CB1EF9316C}"/>
              </a:ext>
            </a:extLst>
          </p:cNvPr>
          <p:cNvSpPr>
            <a:spLocks noGrp="1"/>
          </p:cNvSpPr>
          <p:nvPr>
            <p:ph type="dt" sz="half" idx="10"/>
          </p:nvPr>
        </p:nvSpPr>
        <p:spPr/>
        <p:txBody>
          <a:bodyPr/>
          <a:lstStyle/>
          <a:p>
            <a:fld id="{192FD1CC-A67F-4324-B4C4-686A1BA9B484}" type="datetimeFigureOut">
              <a:rPr lang="fr-FR" smtClean="0"/>
              <a:t>16/12/2019</a:t>
            </a:fld>
            <a:endParaRPr lang="fr-FR"/>
          </a:p>
        </p:txBody>
      </p:sp>
      <p:sp>
        <p:nvSpPr>
          <p:cNvPr id="6" name="Espace réservé du pied de page 5">
            <a:extLst>
              <a:ext uri="{FF2B5EF4-FFF2-40B4-BE49-F238E27FC236}">
                <a16:creationId xmlns:a16="http://schemas.microsoft.com/office/drawing/2014/main" id="{2E127F95-0A87-4BD2-AF7C-F60DB728621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B76898C-EECC-464D-9349-85A2289D8837}"/>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740673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35E2F-8583-4BE5-BB51-C540A3B9EA7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07852A8-6C37-41C1-8061-F614F3C82C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46316FD-167F-4600-B8F6-6F41F0AD322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48AC920-9A39-40C7-93DC-019F9A972B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B13BEED-00EE-4BE9-9A53-5AF92E65A17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BB4B911-1829-4E88-AD52-60065C5B6398}"/>
              </a:ext>
            </a:extLst>
          </p:cNvPr>
          <p:cNvSpPr>
            <a:spLocks noGrp="1"/>
          </p:cNvSpPr>
          <p:nvPr>
            <p:ph type="dt" sz="half" idx="10"/>
          </p:nvPr>
        </p:nvSpPr>
        <p:spPr/>
        <p:txBody>
          <a:bodyPr/>
          <a:lstStyle/>
          <a:p>
            <a:fld id="{192FD1CC-A67F-4324-B4C4-686A1BA9B484}" type="datetimeFigureOut">
              <a:rPr lang="fr-FR" smtClean="0"/>
              <a:t>16/12/2019</a:t>
            </a:fld>
            <a:endParaRPr lang="fr-FR"/>
          </a:p>
        </p:txBody>
      </p:sp>
      <p:sp>
        <p:nvSpPr>
          <p:cNvPr id="8" name="Espace réservé du pied de page 7">
            <a:extLst>
              <a:ext uri="{FF2B5EF4-FFF2-40B4-BE49-F238E27FC236}">
                <a16:creationId xmlns:a16="http://schemas.microsoft.com/office/drawing/2014/main" id="{F494BF66-A838-47F8-8BB4-46B7E6695A9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19BB6BD-F88F-44C8-9D34-071DA3007801}"/>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375552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935272-D724-4F77-B7F6-C0FBA600D16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C3205D5-3ACF-4AC6-8CBC-0DA1C7D5C441}"/>
              </a:ext>
            </a:extLst>
          </p:cNvPr>
          <p:cNvSpPr>
            <a:spLocks noGrp="1"/>
          </p:cNvSpPr>
          <p:nvPr>
            <p:ph type="dt" sz="half" idx="10"/>
          </p:nvPr>
        </p:nvSpPr>
        <p:spPr/>
        <p:txBody>
          <a:bodyPr/>
          <a:lstStyle/>
          <a:p>
            <a:fld id="{192FD1CC-A67F-4324-B4C4-686A1BA9B484}" type="datetimeFigureOut">
              <a:rPr lang="fr-FR" smtClean="0"/>
              <a:t>16/12/2019</a:t>
            </a:fld>
            <a:endParaRPr lang="fr-FR"/>
          </a:p>
        </p:txBody>
      </p:sp>
      <p:sp>
        <p:nvSpPr>
          <p:cNvPr id="4" name="Espace réservé du pied de page 3">
            <a:extLst>
              <a:ext uri="{FF2B5EF4-FFF2-40B4-BE49-F238E27FC236}">
                <a16:creationId xmlns:a16="http://schemas.microsoft.com/office/drawing/2014/main" id="{CFE89F62-EBE5-4C87-82AF-A047230DB8A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DB61203-04E8-4228-AA1A-A8D6FE0BBF4B}"/>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388464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E4ECEB2-7FBF-4950-A2F3-DC0B1E9F840C}"/>
              </a:ext>
            </a:extLst>
          </p:cNvPr>
          <p:cNvSpPr>
            <a:spLocks noGrp="1"/>
          </p:cNvSpPr>
          <p:nvPr>
            <p:ph type="dt" sz="half" idx="10"/>
          </p:nvPr>
        </p:nvSpPr>
        <p:spPr/>
        <p:txBody>
          <a:bodyPr/>
          <a:lstStyle/>
          <a:p>
            <a:fld id="{192FD1CC-A67F-4324-B4C4-686A1BA9B484}" type="datetimeFigureOut">
              <a:rPr lang="fr-FR" smtClean="0"/>
              <a:t>16/12/2019</a:t>
            </a:fld>
            <a:endParaRPr lang="fr-FR"/>
          </a:p>
        </p:txBody>
      </p:sp>
      <p:sp>
        <p:nvSpPr>
          <p:cNvPr id="3" name="Espace réservé du pied de page 2">
            <a:extLst>
              <a:ext uri="{FF2B5EF4-FFF2-40B4-BE49-F238E27FC236}">
                <a16:creationId xmlns:a16="http://schemas.microsoft.com/office/drawing/2014/main" id="{DABE243A-4811-4B48-8998-FFBBB0BC67D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F17D817-7251-42D9-8100-4DB83B966D42}"/>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400705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5B48A5-3BA6-4B6A-895B-75D0F43A226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8633FC6-975E-46F1-A0F4-4B771431CB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AB1763C-0237-494A-B64F-7C57D432E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1A532DF-B12A-4335-8E8B-5CCA0F6B19C4}"/>
              </a:ext>
            </a:extLst>
          </p:cNvPr>
          <p:cNvSpPr>
            <a:spLocks noGrp="1"/>
          </p:cNvSpPr>
          <p:nvPr>
            <p:ph type="dt" sz="half" idx="10"/>
          </p:nvPr>
        </p:nvSpPr>
        <p:spPr/>
        <p:txBody>
          <a:bodyPr/>
          <a:lstStyle/>
          <a:p>
            <a:fld id="{192FD1CC-A67F-4324-B4C4-686A1BA9B484}" type="datetimeFigureOut">
              <a:rPr lang="fr-FR" smtClean="0"/>
              <a:t>16/12/2019</a:t>
            </a:fld>
            <a:endParaRPr lang="fr-FR"/>
          </a:p>
        </p:txBody>
      </p:sp>
      <p:sp>
        <p:nvSpPr>
          <p:cNvPr id="6" name="Espace réservé du pied de page 5">
            <a:extLst>
              <a:ext uri="{FF2B5EF4-FFF2-40B4-BE49-F238E27FC236}">
                <a16:creationId xmlns:a16="http://schemas.microsoft.com/office/drawing/2014/main" id="{92E51E7C-ABA1-4B6B-8320-787F47165ED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A02F5E4-19AC-43AB-89E2-3B3C7E97FBAE}"/>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218887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8868EF-8C52-4206-9DF7-198C2829112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D748E57-406A-410C-AE13-50C64B633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FF324D4-66D8-413F-A45D-1FBBFE9C5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69DD8ED-86EF-450E-92BE-6736CD0C2516}"/>
              </a:ext>
            </a:extLst>
          </p:cNvPr>
          <p:cNvSpPr>
            <a:spLocks noGrp="1"/>
          </p:cNvSpPr>
          <p:nvPr>
            <p:ph type="dt" sz="half" idx="10"/>
          </p:nvPr>
        </p:nvSpPr>
        <p:spPr/>
        <p:txBody>
          <a:bodyPr/>
          <a:lstStyle/>
          <a:p>
            <a:fld id="{192FD1CC-A67F-4324-B4C4-686A1BA9B484}" type="datetimeFigureOut">
              <a:rPr lang="fr-FR" smtClean="0"/>
              <a:t>16/12/2019</a:t>
            </a:fld>
            <a:endParaRPr lang="fr-FR"/>
          </a:p>
        </p:txBody>
      </p:sp>
      <p:sp>
        <p:nvSpPr>
          <p:cNvPr id="6" name="Espace réservé du pied de page 5">
            <a:extLst>
              <a:ext uri="{FF2B5EF4-FFF2-40B4-BE49-F238E27FC236}">
                <a16:creationId xmlns:a16="http://schemas.microsoft.com/office/drawing/2014/main" id="{4B09DB7E-40BB-41E6-A606-6B90A394005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0786075-6F13-45E5-8350-7DBDBB131DC5}"/>
              </a:ext>
            </a:extLst>
          </p:cNvPr>
          <p:cNvSpPr>
            <a:spLocks noGrp="1"/>
          </p:cNvSpPr>
          <p:nvPr>
            <p:ph type="sldNum" sz="quarter" idx="12"/>
          </p:nvPr>
        </p:nvSpPr>
        <p:spPr/>
        <p:txBody>
          <a:bodyPr/>
          <a:lstStyle/>
          <a:p>
            <a:fld id="{2D5D48AD-6C31-441F-A465-85838CF1606F}" type="slidenum">
              <a:rPr lang="fr-FR" smtClean="0"/>
              <a:t>‹N°›</a:t>
            </a:fld>
            <a:endParaRPr lang="fr-FR"/>
          </a:p>
        </p:txBody>
      </p:sp>
    </p:spTree>
    <p:extLst>
      <p:ext uri="{BB962C8B-B14F-4D97-AF65-F5344CB8AC3E}">
        <p14:creationId xmlns:p14="http://schemas.microsoft.com/office/powerpoint/2010/main" val="292136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01253DB-70AF-4DF3-9142-2AD89942F2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8A687C8-59C1-40CB-8AA4-209560BB1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A18FCBF-E966-4C68-80B2-5477794D7C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FD1CC-A67F-4324-B4C4-686A1BA9B484}" type="datetimeFigureOut">
              <a:rPr lang="fr-FR" smtClean="0"/>
              <a:t>16/12/2019</a:t>
            </a:fld>
            <a:endParaRPr lang="fr-FR"/>
          </a:p>
        </p:txBody>
      </p:sp>
      <p:sp>
        <p:nvSpPr>
          <p:cNvPr id="5" name="Espace réservé du pied de page 4">
            <a:extLst>
              <a:ext uri="{FF2B5EF4-FFF2-40B4-BE49-F238E27FC236}">
                <a16:creationId xmlns:a16="http://schemas.microsoft.com/office/drawing/2014/main" id="{62FA1CF5-FA3C-429C-8B4E-592DE8C377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3475064-E37F-499E-8391-A10EE9AEFF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D48AD-6C31-441F-A465-85838CF1606F}" type="slidenum">
              <a:rPr lang="fr-FR" smtClean="0"/>
              <a:t>‹N°›</a:t>
            </a:fld>
            <a:endParaRPr lang="fr-FR"/>
          </a:p>
        </p:txBody>
      </p:sp>
    </p:spTree>
    <p:extLst>
      <p:ext uri="{BB962C8B-B14F-4D97-AF65-F5344CB8AC3E}">
        <p14:creationId xmlns:p14="http://schemas.microsoft.com/office/powerpoint/2010/main" val="3474059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sv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9.e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4F70AC81-14F6-4E67-AF2B-7C33CA74BFEF}"/>
              </a:ext>
            </a:extLst>
          </p:cNvPr>
          <p:cNvSpPr txBox="1"/>
          <p:nvPr/>
        </p:nvSpPr>
        <p:spPr>
          <a:xfrm>
            <a:off x="-167027" y="6332700"/>
            <a:ext cx="3020586" cy="383412"/>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dirty="0">
                <a:latin typeface="Abadi Extra Light" panose="020B0204020104020204" pitchFamily="34" charset="0"/>
                <a:ea typeface="+mj-ea"/>
                <a:cs typeface="+mj-cs"/>
              </a:rPr>
              <a:t>L3 MIAGE Sorbonne APP</a:t>
            </a:r>
          </a:p>
        </p:txBody>
      </p:sp>
      <p:sp>
        <p:nvSpPr>
          <p:cNvPr id="15" name="Oval 14">
            <a:extLst>
              <a:ext uri="{FF2B5EF4-FFF2-40B4-BE49-F238E27FC236}">
                <a16:creationId xmlns:a16="http://schemas.microsoft.com/office/drawing/2014/main" id="{0C45045A-6083-4B3E-956A-675823375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44"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EBD2B2B2-1395-4E7B-87A0-BD34551C0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5336"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descr="Une image contenant horloge, dessin&#10;&#10;Description générée automatiquement">
            <a:extLst>
              <a:ext uri="{FF2B5EF4-FFF2-40B4-BE49-F238E27FC236}">
                <a16:creationId xmlns:a16="http://schemas.microsoft.com/office/drawing/2014/main" id="{C42046F2-EA4D-4CC8-BBCD-CFDD32B318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603" y="1564753"/>
            <a:ext cx="1837266" cy="1837266"/>
          </a:xfrm>
          <a:prstGeom prst="rect">
            <a:avLst/>
          </a:prstGeom>
        </p:spPr>
      </p:pic>
      <p:sp>
        <p:nvSpPr>
          <p:cNvPr id="19" name="Oval 18">
            <a:extLst>
              <a:ext uri="{FF2B5EF4-FFF2-40B4-BE49-F238E27FC236}">
                <a16:creationId xmlns:a16="http://schemas.microsoft.com/office/drawing/2014/main" id="{42875DDC-0225-45F8-B745-78688F2D1A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5509"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4F329563-0961-4426-90D2-2DF4888E5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0101"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Image 8" descr="Une image contenant signe, horloge, rue&#10;&#10;Description générée automatiquement">
            <a:extLst>
              <a:ext uri="{FF2B5EF4-FFF2-40B4-BE49-F238E27FC236}">
                <a16:creationId xmlns:a16="http://schemas.microsoft.com/office/drawing/2014/main" id="{B917B3B8-08A7-4C41-A2E5-51B419B976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7028" y="1564075"/>
            <a:ext cx="1837944" cy="1837944"/>
          </a:xfrm>
          <a:prstGeom prst="rect">
            <a:avLst/>
          </a:prstGeom>
        </p:spPr>
      </p:pic>
      <p:sp>
        <p:nvSpPr>
          <p:cNvPr id="23" name="Oval 22">
            <a:extLst>
              <a:ext uri="{FF2B5EF4-FFF2-40B4-BE49-F238E27FC236}">
                <a16:creationId xmlns:a16="http://schemas.microsoft.com/office/drawing/2014/main" id="{12617755-D451-4BAF-9B55-518297BFF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0273"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86C062C2-3673-4248-BE21-B51B16E63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4865"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 4" descr="Une image contenant signe, dessin, horloge&#10;&#10;Description générée automatiquement">
            <a:extLst>
              <a:ext uri="{FF2B5EF4-FFF2-40B4-BE49-F238E27FC236}">
                <a16:creationId xmlns:a16="http://schemas.microsoft.com/office/drawing/2014/main" id="{1B5583DE-DE6D-478A-9A30-45CADB1CA8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1793" y="1564075"/>
            <a:ext cx="1837944" cy="1837944"/>
          </a:xfrm>
          <a:prstGeom prst="rect">
            <a:avLst/>
          </a:prstGeom>
        </p:spPr>
      </p:pic>
      <p:sp>
        <p:nvSpPr>
          <p:cNvPr id="11" name="ZoneTexte 10">
            <a:extLst>
              <a:ext uri="{FF2B5EF4-FFF2-40B4-BE49-F238E27FC236}">
                <a16:creationId xmlns:a16="http://schemas.microsoft.com/office/drawing/2014/main" id="{18EAFE8D-6C23-4DC2-A4CA-5CD982634328}"/>
              </a:ext>
            </a:extLst>
          </p:cNvPr>
          <p:cNvSpPr txBox="1"/>
          <p:nvPr/>
        </p:nvSpPr>
        <p:spPr>
          <a:xfrm>
            <a:off x="2243959" y="4877748"/>
            <a:ext cx="7987861" cy="830997"/>
          </a:xfrm>
          <a:prstGeom prst="rect">
            <a:avLst/>
          </a:prstGeom>
          <a:noFill/>
        </p:spPr>
        <p:txBody>
          <a:bodyPr wrap="square" rtlCol="0">
            <a:spAutoFit/>
          </a:bodyPr>
          <a:lstStyle/>
          <a:p>
            <a:r>
              <a:rPr lang="fr-FR" sz="4800" b="1" dirty="0">
                <a:latin typeface="Abadi Extra Light" panose="020B0204020104020204" pitchFamily="34" charset="0"/>
              </a:rPr>
              <a:t>LES ASCENCEURS DE TOLBIAC</a:t>
            </a:r>
          </a:p>
        </p:txBody>
      </p:sp>
      <p:sp>
        <p:nvSpPr>
          <p:cNvPr id="18" name="ZoneTexte 17">
            <a:extLst>
              <a:ext uri="{FF2B5EF4-FFF2-40B4-BE49-F238E27FC236}">
                <a16:creationId xmlns:a16="http://schemas.microsoft.com/office/drawing/2014/main" id="{783D2104-9B47-4733-8AE1-117A598147A3}"/>
              </a:ext>
            </a:extLst>
          </p:cNvPr>
          <p:cNvSpPr txBox="1"/>
          <p:nvPr/>
        </p:nvSpPr>
        <p:spPr>
          <a:xfrm>
            <a:off x="8891793" y="6260909"/>
            <a:ext cx="3269319" cy="383412"/>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i="1" dirty="0">
                <a:latin typeface="Abadi Extra Light" panose="020B0204020104020204" pitchFamily="34" charset="0"/>
                <a:ea typeface="+mj-ea"/>
                <a:cs typeface="+mj-cs"/>
              </a:rPr>
              <a:t>David Ekchajzer | Mathieu </a:t>
            </a:r>
            <a:r>
              <a:rPr lang="en-US" i="1" dirty="0" err="1">
                <a:latin typeface="Abadi Extra Light" panose="020B0204020104020204" pitchFamily="34" charset="0"/>
                <a:ea typeface="+mj-ea"/>
                <a:cs typeface="+mj-cs"/>
              </a:rPr>
              <a:t>Ridet</a:t>
            </a:r>
            <a:endParaRPr lang="en-US" i="1" dirty="0">
              <a:latin typeface="Abadi Extra Light" panose="020B0204020104020204" pitchFamily="34" charset="0"/>
              <a:ea typeface="+mj-ea"/>
              <a:cs typeface="+mj-cs"/>
            </a:endParaRPr>
          </a:p>
        </p:txBody>
      </p:sp>
    </p:spTree>
    <p:extLst>
      <p:ext uri="{BB962C8B-B14F-4D97-AF65-F5344CB8AC3E}">
        <p14:creationId xmlns:p14="http://schemas.microsoft.com/office/powerpoint/2010/main" val="21045448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Autofit/>
          </a:bodyPr>
          <a:lstStyle/>
          <a:p>
            <a:pPr lvl="0" algn="ctr"/>
            <a:r>
              <a:rPr lang="fr-FR" sz="4000" b="1" dirty="0">
                <a:solidFill>
                  <a:schemeClr val="bg1"/>
                </a:solidFill>
                <a:latin typeface="Abadi Extra Light" panose="020B0204020104020204" pitchFamily="34" charset="0"/>
              </a:rPr>
              <a:t>Faire sortir les utilisateurs à leurs étages</a:t>
            </a:r>
            <a:endParaRPr lang="en-US" sz="4000" b="1" dirty="0">
              <a:solidFill>
                <a:schemeClr val="bg1"/>
              </a:solidFill>
              <a:latin typeface="Abadi Extra Light" panose="020B0204020104020204" pitchFamily="34" charset="0"/>
            </a:endParaRPr>
          </a:p>
        </p:txBody>
      </p:sp>
      <p:pic>
        <p:nvPicPr>
          <p:cNvPr id="6" name="Image 5" descr="Une image contenant capture d’écran&#10;&#10;Description générée automatiquement">
            <a:extLst>
              <a:ext uri="{FF2B5EF4-FFF2-40B4-BE49-F238E27FC236}">
                <a16:creationId xmlns:a16="http://schemas.microsoft.com/office/drawing/2014/main" id="{4D97E60C-75F7-4813-A4A7-3887577E4D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51993"/>
            <a:ext cx="4507708" cy="3005138"/>
          </a:xfrm>
          <a:prstGeom prst="rect">
            <a:avLst/>
          </a:prstGeom>
        </p:spPr>
      </p:pic>
      <p:sp>
        <p:nvSpPr>
          <p:cNvPr id="9" name="Rectangle 8" descr="Flèche : tout droit">
            <a:extLst>
              <a:ext uri="{FF2B5EF4-FFF2-40B4-BE49-F238E27FC236}">
                <a16:creationId xmlns:a16="http://schemas.microsoft.com/office/drawing/2014/main" id="{66E92ADD-F465-4189-9AFF-DBB64AE5BA7B}"/>
              </a:ext>
            </a:extLst>
          </p:cNvPr>
          <p:cNvSpPr/>
          <p:nvPr/>
        </p:nvSpPr>
        <p:spPr>
          <a:xfrm>
            <a:off x="1956831" y="1833168"/>
            <a:ext cx="1291194" cy="112474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3" name="Rectangle 2">
            <a:extLst>
              <a:ext uri="{FF2B5EF4-FFF2-40B4-BE49-F238E27FC236}">
                <a16:creationId xmlns:a16="http://schemas.microsoft.com/office/drawing/2014/main" id="{B2BD18D5-4F2B-4EEE-9F8E-9094170667F3}"/>
              </a:ext>
            </a:extLst>
          </p:cNvPr>
          <p:cNvSpPr/>
          <p:nvPr/>
        </p:nvSpPr>
        <p:spPr>
          <a:xfrm>
            <a:off x="377072" y="4376253"/>
            <a:ext cx="11434714" cy="1569660"/>
          </a:xfrm>
          <a:prstGeom prst="rect">
            <a:avLst/>
          </a:prstGeom>
        </p:spPr>
        <p:txBody>
          <a:bodyPr wrap="square">
            <a:spAutoFit/>
          </a:bodyPr>
          <a:lstStyle/>
          <a:p>
            <a:pPr algn="just"/>
            <a:r>
              <a:rPr lang="fr-FR" sz="2400" dirty="0">
                <a:latin typeface="Abadi Extra Light" panose="020B0204020104020204" pitchFamily="34" charset="0"/>
              </a:rPr>
              <a:t>La méthode « exit() » permet de faire sortir les </a:t>
            </a:r>
            <a:r>
              <a:rPr lang="fr-FR" sz="2400" dirty="0" err="1">
                <a:latin typeface="Abadi Extra Light" panose="020B0204020104020204" pitchFamily="34" charset="0"/>
              </a:rPr>
              <a:t>Users</a:t>
            </a:r>
            <a:r>
              <a:rPr lang="fr-FR" sz="2400" dirty="0">
                <a:latin typeface="Abadi Extra Light" panose="020B0204020104020204" pitchFamily="34" charset="0"/>
              </a:rPr>
              <a:t> ayant pour destination la position de l’</a:t>
            </a:r>
            <a:r>
              <a:rPr lang="fr-FR" sz="2400" dirty="0" err="1">
                <a:latin typeface="Abadi Extra Light" panose="020B0204020104020204" pitchFamily="34" charset="0"/>
              </a:rPr>
              <a:t>Elevator</a:t>
            </a:r>
            <a:r>
              <a:rPr lang="fr-FR" sz="2400" dirty="0">
                <a:latin typeface="Abadi Extra Light" panose="020B0204020104020204" pitchFamily="34" charset="0"/>
              </a:rPr>
              <a:t>.</a:t>
            </a:r>
          </a:p>
          <a:p>
            <a:pPr algn="just"/>
            <a:r>
              <a:rPr lang="fr-FR" sz="2400" dirty="0">
                <a:latin typeface="Abadi Extra Light" panose="020B0204020104020204" pitchFamily="34" charset="0"/>
              </a:rPr>
              <a:t>La méthode « </a:t>
            </a:r>
            <a:r>
              <a:rPr lang="fr-FR" sz="2400" dirty="0" err="1">
                <a:latin typeface="Abadi Extra Light" panose="020B0204020104020204" pitchFamily="34" charset="0"/>
              </a:rPr>
              <a:t>removeWeight</a:t>
            </a:r>
            <a:r>
              <a:rPr lang="fr-FR" sz="2400" dirty="0">
                <a:latin typeface="Abadi Extra Light" panose="020B0204020104020204" pitchFamily="34" charset="0"/>
              </a:rPr>
              <a:t>() » retire leur poids du poids courant (</a:t>
            </a:r>
            <a:r>
              <a:rPr lang="fr-FR" sz="2400" dirty="0" err="1">
                <a:latin typeface="Abadi Extra Light" panose="020B0204020104020204" pitchFamily="34" charset="0"/>
              </a:rPr>
              <a:t>currentWeight</a:t>
            </a:r>
            <a:r>
              <a:rPr lang="fr-FR" sz="2400" dirty="0">
                <a:latin typeface="Abadi Extra Light" panose="020B0204020104020204" pitchFamily="34" charset="0"/>
              </a:rPr>
              <a:t>) </a:t>
            </a:r>
            <a:r>
              <a:rPr lang="fr-FR" sz="2400" dirty="0" err="1">
                <a:latin typeface="Abadi Extra Light" panose="020B0204020104020204" pitchFamily="34" charset="0"/>
              </a:rPr>
              <a:t>àl’intérieur</a:t>
            </a:r>
            <a:r>
              <a:rPr lang="fr-FR" sz="2400" dirty="0">
                <a:latin typeface="Abadi Extra Light" panose="020B0204020104020204" pitchFamily="34" charset="0"/>
              </a:rPr>
              <a:t> l’</a:t>
            </a:r>
            <a:r>
              <a:rPr lang="fr-FR" sz="2400" dirty="0" err="1">
                <a:latin typeface="Abadi Extra Light" panose="020B0204020104020204" pitchFamily="34" charset="0"/>
              </a:rPr>
              <a:t>Elevator</a:t>
            </a:r>
            <a:r>
              <a:rPr lang="fr-FR" sz="2400" dirty="0">
                <a:latin typeface="Abadi Extra Light" panose="020B0204020104020204" pitchFamily="34" charset="0"/>
              </a:rPr>
              <a:t>.</a:t>
            </a:r>
          </a:p>
        </p:txBody>
      </p:sp>
    </p:spTree>
    <p:extLst>
      <p:ext uri="{BB962C8B-B14F-4D97-AF65-F5344CB8AC3E}">
        <p14:creationId xmlns:p14="http://schemas.microsoft.com/office/powerpoint/2010/main" val="1003351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Autofit/>
          </a:bodyPr>
          <a:lstStyle/>
          <a:p>
            <a:pPr lvl="0" algn="ctr"/>
            <a:r>
              <a:rPr lang="fr-FR" sz="5400" b="1" dirty="0">
                <a:solidFill>
                  <a:schemeClr val="bg1"/>
                </a:solidFill>
                <a:latin typeface="Abadi Extra Light" panose="020B0204020104020204" pitchFamily="34" charset="0"/>
              </a:rPr>
              <a:t>Séquence</a:t>
            </a:r>
            <a:endParaRPr lang="en-US" sz="4000" b="1" dirty="0">
              <a:solidFill>
                <a:schemeClr val="bg1"/>
              </a:solidFill>
              <a:latin typeface="Abadi Extra Light" panose="020B0204020104020204" pitchFamily="34" charset="0"/>
            </a:endParaRPr>
          </a:p>
        </p:txBody>
      </p:sp>
      <p:pic>
        <p:nvPicPr>
          <p:cNvPr id="7" name="Image 6" descr="Une image contenant orange, écran, assis, moniteur&#10;&#10;Description générée automatiquement">
            <a:extLst>
              <a:ext uri="{FF2B5EF4-FFF2-40B4-BE49-F238E27FC236}">
                <a16:creationId xmlns:a16="http://schemas.microsoft.com/office/drawing/2014/main" id="{94A37CFA-304E-414C-9864-24BA4F510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97" y="4209860"/>
            <a:ext cx="3314864" cy="1724215"/>
          </a:xfrm>
          <a:prstGeom prst="rect">
            <a:avLst/>
          </a:prstGeom>
        </p:spPr>
      </p:pic>
      <p:sp>
        <p:nvSpPr>
          <p:cNvPr id="10" name="ZoneTexte 9">
            <a:extLst>
              <a:ext uri="{FF2B5EF4-FFF2-40B4-BE49-F238E27FC236}">
                <a16:creationId xmlns:a16="http://schemas.microsoft.com/office/drawing/2014/main" id="{54DE18F5-AD2C-4ACD-B428-D0FD1B895B8A}"/>
              </a:ext>
            </a:extLst>
          </p:cNvPr>
          <p:cNvSpPr txBox="1"/>
          <p:nvPr/>
        </p:nvSpPr>
        <p:spPr>
          <a:xfrm>
            <a:off x="4362449" y="-4763"/>
            <a:ext cx="7231854" cy="4093428"/>
          </a:xfrm>
          <a:prstGeom prst="rect">
            <a:avLst/>
          </a:prstGeom>
          <a:noFill/>
        </p:spPr>
        <p:txBody>
          <a:bodyPr wrap="square" rtlCol="0">
            <a:spAutoFit/>
          </a:bodyPr>
          <a:lstStyle/>
          <a:p>
            <a:pPr algn="just"/>
            <a:r>
              <a:rPr lang="fr-FR" sz="2000" dirty="0">
                <a:latin typeface="Abadi Extra Light" panose="020B0204020104020204" pitchFamily="34" charset="0"/>
              </a:rPr>
              <a:t>Puisque nous sommes en programmation séquentielle, nous avons créé une classe </a:t>
            </a:r>
            <a:r>
              <a:rPr lang="fr-FR" sz="2000" dirty="0" err="1">
                <a:latin typeface="Abadi Extra Light" panose="020B0204020104020204" pitchFamily="34" charset="0"/>
              </a:rPr>
              <a:t>ElevatorSequence</a:t>
            </a:r>
            <a:r>
              <a:rPr lang="fr-FR" sz="2000" dirty="0">
                <a:latin typeface="Abadi Extra Light" panose="020B0204020104020204" pitchFamily="34" charset="0"/>
              </a:rPr>
              <a:t> pour gérer les séquences de notre système. La méthode « </a:t>
            </a:r>
            <a:r>
              <a:rPr lang="fr-FR" sz="2000" dirty="0" err="1">
                <a:latin typeface="Abadi Extra Light" panose="020B0204020104020204" pitchFamily="34" charset="0"/>
              </a:rPr>
              <a:t>SystemEmpty</a:t>
            </a:r>
            <a:r>
              <a:rPr lang="fr-FR" sz="2000" dirty="0">
                <a:latin typeface="Abadi Extra Light" panose="020B0204020104020204" pitchFamily="34" charset="0"/>
              </a:rPr>
              <a:t>() » renvoie « </a:t>
            </a:r>
            <a:r>
              <a:rPr lang="fr-FR" sz="2000" dirty="0" err="1">
                <a:latin typeface="Abadi Extra Light" panose="020B0204020104020204" pitchFamily="34" charset="0"/>
              </a:rPr>
              <a:t>true</a:t>
            </a:r>
            <a:r>
              <a:rPr lang="fr-FR" sz="2000" dirty="0">
                <a:latin typeface="Abadi Extra Light" panose="020B0204020104020204" pitchFamily="34" charset="0"/>
              </a:rPr>
              <a:t> » quand le système n’a plus d’User en attente dans les </a:t>
            </a:r>
            <a:r>
              <a:rPr lang="fr-FR" sz="2000" dirty="0" err="1">
                <a:latin typeface="Abadi Extra Light" panose="020B0204020104020204" pitchFamily="34" charset="0"/>
              </a:rPr>
              <a:t>Floors</a:t>
            </a:r>
            <a:r>
              <a:rPr lang="fr-FR" sz="2000" dirty="0">
                <a:latin typeface="Abadi Extra Light" panose="020B0204020104020204" pitchFamily="34" charset="0"/>
              </a:rPr>
              <a:t> ni dans les   </a:t>
            </a:r>
            <a:r>
              <a:rPr lang="fr-FR" sz="2000" dirty="0" err="1">
                <a:latin typeface="Abadi Extra Light" panose="020B0204020104020204" pitchFamily="34" charset="0"/>
              </a:rPr>
              <a:t>Elevators</a:t>
            </a:r>
            <a:r>
              <a:rPr lang="fr-FR" sz="2000" dirty="0">
                <a:latin typeface="Abadi Extra Light" panose="020B0204020104020204" pitchFamily="34" charset="0"/>
              </a:rPr>
              <a:t>. « </a:t>
            </a:r>
            <a:r>
              <a:rPr lang="fr-FR" sz="2000" dirty="0" err="1">
                <a:latin typeface="Abadi Extra Light" panose="020B0204020104020204" pitchFamily="34" charset="0"/>
              </a:rPr>
              <a:t>makeSequence</a:t>
            </a:r>
            <a:r>
              <a:rPr lang="fr-FR" sz="2000" dirty="0">
                <a:latin typeface="Abadi Extra Light" panose="020B0204020104020204" pitchFamily="34" charset="0"/>
              </a:rPr>
              <a:t>() » fonctionne comme suit :</a:t>
            </a:r>
          </a:p>
          <a:p>
            <a:pPr marL="457200" lvl="0" indent="-457200" algn="just" fontAlgn="base">
              <a:buFont typeface="+mj-lt"/>
              <a:buAutoNum type="arabicPeriod"/>
            </a:pPr>
            <a:r>
              <a:rPr lang="fr-FR" sz="2000" dirty="0">
                <a:latin typeface="Abadi Extra Light" panose="020B0204020104020204" pitchFamily="34" charset="0"/>
              </a:rPr>
              <a:t>Appelle la fonction dispatch() pour attribuer les demandes,</a:t>
            </a:r>
          </a:p>
          <a:p>
            <a:pPr algn="just"/>
            <a:r>
              <a:rPr lang="en-US" sz="2000" dirty="0">
                <a:latin typeface="Abadi Extra Light" panose="020B0204020104020204" pitchFamily="34" charset="0"/>
              </a:rPr>
              <a:t>Pour </a:t>
            </a:r>
            <a:r>
              <a:rPr lang="en-US" sz="2000" dirty="0" err="1">
                <a:latin typeface="Abadi Extra Light" panose="020B0204020104020204" pitchFamily="34" charset="0"/>
              </a:rPr>
              <a:t>chaque</a:t>
            </a:r>
            <a:r>
              <a:rPr lang="en-US" sz="2000" dirty="0">
                <a:latin typeface="Abadi Extra Light" panose="020B0204020104020204" pitchFamily="34" charset="0"/>
              </a:rPr>
              <a:t> Elevator :</a:t>
            </a:r>
            <a:endParaRPr lang="fr-FR" sz="2000" dirty="0">
              <a:latin typeface="Abadi Extra Light" panose="020B0204020104020204" pitchFamily="34" charset="0"/>
            </a:endParaRPr>
          </a:p>
          <a:p>
            <a:pPr lvl="0" algn="just" fontAlgn="base"/>
            <a:r>
              <a:rPr lang="en-US" sz="2000" dirty="0">
                <a:latin typeface="Abadi Extra Light" panose="020B0204020104020204" pitchFamily="34" charset="0"/>
              </a:rPr>
              <a:t>2.    </a:t>
            </a:r>
            <a:r>
              <a:rPr lang="en-US" sz="2000" dirty="0" err="1">
                <a:latin typeface="Abadi Extra Light" panose="020B0204020104020204" pitchFamily="34" charset="0"/>
              </a:rPr>
              <a:t>Gère</a:t>
            </a:r>
            <a:r>
              <a:rPr lang="en-US" sz="2000" dirty="0">
                <a:latin typeface="Abadi Extra Light" panose="020B0204020104020204" pitchFamily="34" charset="0"/>
              </a:rPr>
              <a:t> les sorties,</a:t>
            </a:r>
            <a:endParaRPr lang="fr-FR" sz="2000" dirty="0">
              <a:latin typeface="Abadi Extra Light" panose="020B0204020104020204" pitchFamily="34" charset="0"/>
            </a:endParaRPr>
          </a:p>
          <a:p>
            <a:pPr lvl="0" algn="just" fontAlgn="base"/>
            <a:r>
              <a:rPr lang="en-US" sz="2000" dirty="0">
                <a:latin typeface="Abadi Extra Light" panose="020B0204020104020204" pitchFamily="34" charset="0"/>
              </a:rPr>
              <a:t>3.    </a:t>
            </a:r>
            <a:r>
              <a:rPr lang="en-US" sz="2000" dirty="0" err="1">
                <a:latin typeface="Abadi Extra Light" panose="020B0204020104020204" pitchFamily="34" charset="0"/>
              </a:rPr>
              <a:t>Gère</a:t>
            </a:r>
            <a:r>
              <a:rPr lang="en-US" sz="2000" dirty="0">
                <a:latin typeface="Abadi Extra Light" panose="020B0204020104020204" pitchFamily="34" charset="0"/>
              </a:rPr>
              <a:t> les entrées,</a:t>
            </a:r>
            <a:endParaRPr lang="fr-FR" sz="2000" dirty="0">
              <a:latin typeface="Abadi Extra Light" panose="020B0204020104020204" pitchFamily="34" charset="0"/>
            </a:endParaRPr>
          </a:p>
          <a:p>
            <a:pPr marL="457200" lvl="0" indent="-457200" algn="just" fontAlgn="base">
              <a:buAutoNum type="arabicPeriod" startAt="4"/>
            </a:pPr>
            <a:r>
              <a:rPr lang="en-US" sz="2000" dirty="0" err="1">
                <a:latin typeface="Abadi Extra Light" panose="020B0204020104020204" pitchFamily="34" charset="0"/>
              </a:rPr>
              <a:t>Gère</a:t>
            </a:r>
            <a:r>
              <a:rPr lang="en-US" sz="2000" dirty="0">
                <a:latin typeface="Abadi Extra Light" panose="020B0204020104020204" pitchFamily="34" charset="0"/>
              </a:rPr>
              <a:t> les </a:t>
            </a:r>
            <a:r>
              <a:rPr lang="en-US" sz="2000" dirty="0" err="1">
                <a:latin typeface="Abadi Extra Light" panose="020B0204020104020204" pitchFamily="34" charset="0"/>
              </a:rPr>
              <a:t>mouvements</a:t>
            </a:r>
            <a:r>
              <a:rPr lang="en-US" sz="2000" dirty="0">
                <a:latin typeface="Abadi Extra Light" panose="020B0204020104020204" pitchFamily="34" charset="0"/>
              </a:rPr>
              <a:t>.</a:t>
            </a:r>
          </a:p>
          <a:p>
            <a:pPr marL="457200" lvl="0" indent="-457200" algn="just" fontAlgn="base">
              <a:buAutoNum type="arabicPeriod" startAt="4"/>
            </a:pPr>
            <a:endParaRPr lang="fr-FR" sz="2000" dirty="0">
              <a:latin typeface="Abadi Extra Light" panose="020B0204020104020204" pitchFamily="34" charset="0"/>
            </a:endParaRPr>
          </a:p>
          <a:p>
            <a:pPr algn="just"/>
            <a:r>
              <a:rPr lang="fr-FR" sz="2000" dirty="0">
                <a:latin typeface="Abadi Extra Light" panose="020B0204020104020204" pitchFamily="34" charset="0"/>
              </a:rPr>
              <a:t>Ainsi, tout simplement notre système fonctionne avec le code ci-dessous :</a:t>
            </a:r>
          </a:p>
        </p:txBody>
      </p:sp>
      <p:pic>
        <p:nvPicPr>
          <p:cNvPr id="11" name="Image 10">
            <a:extLst>
              <a:ext uri="{FF2B5EF4-FFF2-40B4-BE49-F238E27FC236}">
                <a16:creationId xmlns:a16="http://schemas.microsoft.com/office/drawing/2014/main" id="{11BDB58D-AC35-4D7C-AA59-116185520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7420" y="4209860"/>
            <a:ext cx="7116883" cy="2476621"/>
          </a:xfrm>
          <a:prstGeom prst="rect">
            <a:avLst/>
          </a:prstGeom>
        </p:spPr>
      </p:pic>
      <p:pic>
        <p:nvPicPr>
          <p:cNvPr id="4" name="Graphique 3" descr="Ligne fléchée : pivoter à droite">
            <a:extLst>
              <a:ext uri="{FF2B5EF4-FFF2-40B4-BE49-F238E27FC236}">
                <a16:creationId xmlns:a16="http://schemas.microsoft.com/office/drawing/2014/main" id="{DDB6FB9F-F3F1-40B2-BB43-BF16F6C8E7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19287" y="1666875"/>
            <a:ext cx="1290638" cy="1290638"/>
          </a:xfrm>
          <a:prstGeom prst="rect">
            <a:avLst/>
          </a:prstGeom>
        </p:spPr>
      </p:pic>
    </p:spTree>
    <p:extLst>
      <p:ext uri="{BB962C8B-B14F-4D97-AF65-F5344CB8AC3E}">
        <p14:creationId xmlns:p14="http://schemas.microsoft.com/office/powerpoint/2010/main" val="3891737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re 1">
            <a:extLst>
              <a:ext uri="{FF2B5EF4-FFF2-40B4-BE49-F238E27FC236}">
                <a16:creationId xmlns:a16="http://schemas.microsoft.com/office/drawing/2014/main" id="{7CF39C81-669B-453B-859A-D52AB2CE64F7}"/>
              </a:ext>
            </a:extLst>
          </p:cNvPr>
          <p:cNvSpPr>
            <a:spLocks noGrp="1"/>
          </p:cNvSpPr>
          <p:nvPr>
            <p:ph type="title"/>
          </p:nvPr>
        </p:nvSpPr>
        <p:spPr>
          <a:xfrm>
            <a:off x="841248" y="818457"/>
            <a:ext cx="3322317" cy="2975876"/>
          </a:xfrm>
        </p:spPr>
        <p:txBody>
          <a:bodyPr vert="horz" lIns="91440" tIns="45720" rIns="91440" bIns="45720" rtlCol="0" anchor="b">
            <a:normAutofit/>
          </a:bodyPr>
          <a:lstStyle/>
          <a:p>
            <a:r>
              <a:rPr lang="en-US" kern="1200">
                <a:solidFill>
                  <a:schemeClr val="tx1"/>
                </a:solidFill>
                <a:latin typeface="+mj-lt"/>
                <a:ea typeface="+mj-ea"/>
                <a:cs typeface="+mj-cs"/>
              </a:rPr>
              <a:t>Resultats</a:t>
            </a:r>
          </a:p>
        </p:txBody>
      </p:sp>
      <p:cxnSp>
        <p:nvCxnSpPr>
          <p:cNvPr id="17" name="Straight Connector 16">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Image 11" descr="Une image contenant assis, noir, table, grand&#10;&#10;Description générée automatiquement">
            <a:extLst>
              <a:ext uri="{FF2B5EF4-FFF2-40B4-BE49-F238E27FC236}">
                <a16:creationId xmlns:a16="http://schemas.microsoft.com/office/drawing/2014/main" id="{99AE4500-A88B-4662-AEDB-3B79E02B2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8410" y="276225"/>
            <a:ext cx="2815469" cy="6305550"/>
          </a:xfrm>
          <a:prstGeom prst="rect">
            <a:avLst/>
          </a:prstGeom>
        </p:spPr>
      </p:pic>
    </p:spTree>
    <p:extLst>
      <p:ext uri="{BB962C8B-B14F-4D97-AF65-F5344CB8AC3E}">
        <p14:creationId xmlns:p14="http://schemas.microsoft.com/office/powerpoint/2010/main" val="350304209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Autofit/>
          </a:bodyPr>
          <a:lstStyle/>
          <a:p>
            <a:pPr lvl="0" algn="ctr"/>
            <a:r>
              <a:rPr lang="fr-FR" sz="5400" b="1" dirty="0">
                <a:solidFill>
                  <a:schemeClr val="bg1"/>
                </a:solidFill>
                <a:latin typeface="Abadi Extra Light" panose="020B0204020104020204" pitchFamily="34" charset="0"/>
              </a:rPr>
              <a:t>Tests Unitaires</a:t>
            </a:r>
            <a:endParaRPr lang="en-US" sz="4000" b="1" dirty="0">
              <a:solidFill>
                <a:schemeClr val="bg1"/>
              </a:solidFill>
              <a:latin typeface="Abadi Extra Light" panose="020B0204020104020204" pitchFamily="34" charset="0"/>
            </a:endParaRPr>
          </a:p>
        </p:txBody>
      </p:sp>
      <p:pic>
        <p:nvPicPr>
          <p:cNvPr id="9" name="Image 8">
            <a:extLst>
              <a:ext uri="{FF2B5EF4-FFF2-40B4-BE49-F238E27FC236}">
                <a16:creationId xmlns:a16="http://schemas.microsoft.com/office/drawing/2014/main" id="{69DD5DAA-BE1B-421A-9ED6-85CD2B1DD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31" y="5415334"/>
            <a:ext cx="10785737" cy="1105539"/>
          </a:xfrm>
          <a:prstGeom prst="rect">
            <a:avLst/>
          </a:prstGeom>
          <a:ln w="12700">
            <a:noFill/>
          </a:ln>
        </p:spPr>
      </p:pic>
      <p:pic>
        <p:nvPicPr>
          <p:cNvPr id="12" name="Image 11" descr="Une image contenant capture d’écran, moniteur, écran, noir&#10;&#10;Description générée automatiquement">
            <a:extLst>
              <a:ext uri="{FF2B5EF4-FFF2-40B4-BE49-F238E27FC236}">
                <a16:creationId xmlns:a16="http://schemas.microsoft.com/office/drawing/2014/main" id="{9FC65D63-BCD9-4785-B757-EA70723AC7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479" y="75091"/>
            <a:ext cx="5277389" cy="3258660"/>
          </a:xfrm>
          <a:prstGeom prst="rect">
            <a:avLst/>
          </a:prstGeom>
          <a:ln w="12700">
            <a:noFill/>
          </a:ln>
        </p:spPr>
      </p:pic>
      <p:sp>
        <p:nvSpPr>
          <p:cNvPr id="13" name="ZoneTexte 12">
            <a:extLst>
              <a:ext uri="{FF2B5EF4-FFF2-40B4-BE49-F238E27FC236}">
                <a16:creationId xmlns:a16="http://schemas.microsoft.com/office/drawing/2014/main" id="{3E257AD2-BC2B-474E-BF78-80DEEE5B71F2}"/>
              </a:ext>
            </a:extLst>
          </p:cNvPr>
          <p:cNvSpPr txBox="1"/>
          <p:nvPr/>
        </p:nvSpPr>
        <p:spPr>
          <a:xfrm>
            <a:off x="178336" y="3666926"/>
            <a:ext cx="11684289" cy="1569660"/>
          </a:xfrm>
          <a:prstGeom prst="rect">
            <a:avLst/>
          </a:prstGeom>
          <a:noFill/>
        </p:spPr>
        <p:txBody>
          <a:bodyPr wrap="square" rtlCol="0">
            <a:spAutoFit/>
          </a:bodyPr>
          <a:lstStyle/>
          <a:p>
            <a:pPr algn="just"/>
            <a:r>
              <a:rPr lang="fr-FR" sz="2400" dirty="0">
                <a:latin typeface="Abadi Extra Light" panose="020B0204020104020204" pitchFamily="34" charset="0"/>
              </a:rPr>
              <a:t>Nous avons utilisé JUnit pour effectuer nos tests unitaires. La couverture du code (</a:t>
            </a:r>
            <a:r>
              <a:rPr lang="fr-FR" sz="2400" dirty="0" err="1">
                <a:latin typeface="Abadi Extra Light" panose="020B0204020104020204" pitchFamily="34" charset="0"/>
              </a:rPr>
              <a:t>coverage</a:t>
            </a:r>
            <a:r>
              <a:rPr lang="fr-FR" sz="2400" dirty="0">
                <a:latin typeface="Abadi Extra Light" panose="020B0204020104020204" pitchFamily="34" charset="0"/>
              </a:rPr>
              <a:t>) total du projet est de 69,8%. Nous laissons une grande partie non-testée de par les affichages et les fonctions servant à réaliser les statistiques de notre programme (qui représentent un grand nombre d’instructions). Seule la partie fonctionnelle est testée ici par des tests unitaires.</a:t>
            </a:r>
          </a:p>
        </p:txBody>
      </p:sp>
      <p:pic>
        <p:nvPicPr>
          <p:cNvPr id="5" name="Graphique 4" descr="Liste de vérification">
            <a:extLst>
              <a:ext uri="{FF2B5EF4-FFF2-40B4-BE49-F238E27FC236}">
                <a16:creationId xmlns:a16="http://schemas.microsoft.com/office/drawing/2014/main" id="{651D818B-3D98-4346-8681-4505CAF9DF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05720" y="1943193"/>
            <a:ext cx="1133044" cy="1133044"/>
          </a:xfrm>
          <a:prstGeom prst="rect">
            <a:avLst/>
          </a:prstGeom>
        </p:spPr>
      </p:pic>
    </p:spTree>
    <p:extLst>
      <p:ext uri="{BB962C8B-B14F-4D97-AF65-F5344CB8AC3E}">
        <p14:creationId xmlns:p14="http://schemas.microsoft.com/office/powerpoint/2010/main" val="72410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218C841-CE77-4BE9-8B19-0614071A1154}"/>
              </a:ext>
            </a:extLst>
          </p:cNvPr>
          <p:cNvSpPr>
            <a:spLocks noGrp="1"/>
          </p:cNvSpPr>
          <p:nvPr>
            <p:ph type="title"/>
          </p:nvPr>
        </p:nvSpPr>
        <p:spPr>
          <a:xfrm>
            <a:off x="841248" y="5010912"/>
            <a:ext cx="2889504" cy="1344168"/>
          </a:xfrm>
        </p:spPr>
        <p:txBody>
          <a:bodyPr vert="horz" lIns="91440" tIns="45720" rIns="91440" bIns="45720" rtlCol="0" anchor="ctr">
            <a:normAutofit/>
          </a:bodyPr>
          <a:lstStyle/>
          <a:p>
            <a:r>
              <a:rPr lang="en-US" sz="2600" dirty="0">
                <a:solidFill>
                  <a:schemeClr val="bg1"/>
                </a:solidFill>
              </a:rPr>
              <a:t>Maven</a:t>
            </a:r>
          </a:p>
        </p:txBody>
      </p:sp>
      <p:pic>
        <p:nvPicPr>
          <p:cNvPr id="5" name="Image 4" descr="Une image contenant capture d’écran&#10;&#10;Description générée automatiquement">
            <a:extLst>
              <a:ext uri="{FF2B5EF4-FFF2-40B4-BE49-F238E27FC236}">
                <a16:creationId xmlns:a16="http://schemas.microsoft.com/office/drawing/2014/main" id="{5DF2AF94-1F80-4301-ABB6-50F1A693FAF9}"/>
              </a:ext>
            </a:extLst>
          </p:cNvPr>
          <p:cNvPicPr>
            <a:picLocks noChangeAspect="1"/>
          </p:cNvPicPr>
          <p:nvPr/>
        </p:nvPicPr>
        <p:blipFill rotWithShape="1">
          <a:blip r:embed="rId2">
            <a:extLst>
              <a:ext uri="{28A0092B-C50C-407E-A947-70E740481C1C}">
                <a14:useLocalDpi xmlns:a14="http://schemas.microsoft.com/office/drawing/2010/main" val="0"/>
              </a:ext>
            </a:extLst>
          </a:blip>
          <a:srcRect r="11992"/>
          <a:stretch/>
        </p:blipFill>
        <p:spPr>
          <a:xfrm>
            <a:off x="884886" y="424328"/>
            <a:ext cx="4710278" cy="3973936"/>
          </a:xfrm>
          <a:prstGeom prst="rect">
            <a:avLst/>
          </a:prstGeom>
        </p:spPr>
      </p:pic>
      <p:cxnSp>
        <p:nvCxnSpPr>
          <p:cNvPr id="17" name="Straight Connector 16">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F6853CD5-D24F-471F-960E-9D195DF17A25}"/>
              </a:ext>
            </a:extLst>
          </p:cNvPr>
          <p:cNvSpPr txBox="1"/>
          <p:nvPr/>
        </p:nvSpPr>
        <p:spPr>
          <a:xfrm>
            <a:off x="4379976" y="5010912"/>
            <a:ext cx="6970776" cy="1344168"/>
          </a:xfrm>
          <a:prstGeom prst="rect">
            <a:avLst/>
          </a:prstGeom>
        </p:spPr>
        <p:txBody>
          <a:bodyPr vert="horz" lIns="91440" tIns="45720" rIns="91440" bIns="45720" rtlCol="0" anchor="ctr">
            <a:normAutofit fontScale="92500" lnSpcReduction="20000"/>
          </a:bodyPr>
          <a:lstStyle/>
          <a:p>
            <a:pPr indent="-228600" algn="just">
              <a:lnSpc>
                <a:spcPct val="90000"/>
              </a:lnSpc>
              <a:spcAft>
                <a:spcPts val="600"/>
              </a:spcAft>
              <a:buFont typeface="Arial" panose="020B0604020202020204" pitchFamily="34" charset="0"/>
              <a:buChar char="•"/>
            </a:pPr>
            <a:r>
              <a:rPr lang="fr-FR" sz="1400" dirty="0">
                <a:solidFill>
                  <a:schemeClr val="bg1"/>
                </a:solidFill>
                <a:latin typeface="Abadi Extra Light" panose="020B0204020104020204" pitchFamily="34" charset="0"/>
              </a:rPr>
              <a:t>Nous avons choisi de faire un projet Maven ce qui nous a permis de faire un </a:t>
            </a:r>
            <a:r>
              <a:rPr lang="fr-FR" sz="1400" dirty="0" err="1">
                <a:solidFill>
                  <a:schemeClr val="bg1"/>
                </a:solidFill>
                <a:latin typeface="Abadi Extra Light" panose="020B0204020104020204" pitchFamily="34" charset="0"/>
              </a:rPr>
              <a:t>build</a:t>
            </a:r>
            <a:r>
              <a:rPr lang="fr-FR" sz="1400" dirty="0">
                <a:solidFill>
                  <a:schemeClr val="bg1"/>
                </a:solidFill>
                <a:latin typeface="Abadi Extra Light" panose="020B0204020104020204" pitchFamily="34" charset="0"/>
              </a:rPr>
              <a:t> de notre projet (</a:t>
            </a:r>
            <a:r>
              <a:rPr lang="fr-FR" sz="1400" dirty="0" err="1">
                <a:solidFill>
                  <a:schemeClr val="bg1"/>
                </a:solidFill>
                <a:latin typeface="Abadi Extra Light" panose="020B0204020104020204" pitchFamily="34" charset="0"/>
              </a:rPr>
              <a:t>Build</a:t>
            </a:r>
            <a:r>
              <a:rPr lang="fr-FR" sz="1400" dirty="0">
                <a:solidFill>
                  <a:schemeClr val="bg1"/>
                </a:solidFill>
                <a:latin typeface="Abadi Extra Light" panose="020B0204020104020204" pitchFamily="34" charset="0"/>
              </a:rPr>
              <a:t> v1.0.0). </a:t>
            </a:r>
          </a:p>
          <a:p>
            <a:pPr indent="-228600" algn="just">
              <a:lnSpc>
                <a:spcPct val="90000"/>
              </a:lnSpc>
              <a:spcAft>
                <a:spcPts val="600"/>
              </a:spcAft>
              <a:buFont typeface="Arial" panose="020B0604020202020204" pitchFamily="34" charset="0"/>
              <a:buChar char="•"/>
            </a:pPr>
            <a:endParaRPr lang="fr-FR" sz="1400" dirty="0">
              <a:solidFill>
                <a:schemeClr val="bg1"/>
              </a:solidFill>
              <a:latin typeface="Abadi Extra Light" panose="020B0204020104020204" pitchFamily="34" charset="0"/>
            </a:endParaRPr>
          </a:p>
          <a:p>
            <a:pPr indent="-228600" algn="just">
              <a:lnSpc>
                <a:spcPct val="90000"/>
              </a:lnSpc>
              <a:spcAft>
                <a:spcPts val="600"/>
              </a:spcAft>
              <a:buFont typeface="Arial" panose="020B0604020202020204" pitchFamily="34" charset="0"/>
              <a:buChar char="•"/>
            </a:pPr>
            <a:r>
              <a:rPr lang="fr-FR" sz="1400" dirty="0">
                <a:solidFill>
                  <a:schemeClr val="bg1"/>
                </a:solidFill>
                <a:latin typeface="Abadi Extra Light" panose="020B0204020104020204" pitchFamily="34" charset="0"/>
              </a:rPr>
              <a:t>Le fichier POM.XML contient tous nos dépendances (ici seulement Junit5)</a:t>
            </a:r>
          </a:p>
          <a:p>
            <a:pPr indent="-228600" algn="just">
              <a:lnSpc>
                <a:spcPct val="90000"/>
              </a:lnSpc>
              <a:spcAft>
                <a:spcPts val="600"/>
              </a:spcAft>
              <a:buFont typeface="Arial" panose="020B0604020202020204" pitchFamily="34" charset="0"/>
              <a:buChar char="•"/>
            </a:pPr>
            <a:endParaRPr lang="fr-FR" sz="1400" dirty="0">
              <a:solidFill>
                <a:schemeClr val="bg1"/>
              </a:solidFill>
              <a:latin typeface="Abadi Extra Light" panose="020B0204020104020204" pitchFamily="34" charset="0"/>
            </a:endParaRPr>
          </a:p>
          <a:p>
            <a:pPr indent="-228600" algn="just">
              <a:lnSpc>
                <a:spcPct val="90000"/>
              </a:lnSpc>
              <a:spcAft>
                <a:spcPts val="600"/>
              </a:spcAft>
              <a:buFont typeface="Arial" panose="020B0604020202020204" pitchFamily="34" charset="0"/>
              <a:buChar char="•"/>
            </a:pPr>
            <a:r>
              <a:rPr lang="fr-FR" sz="1400" dirty="0">
                <a:solidFill>
                  <a:schemeClr val="bg1"/>
                </a:solidFill>
                <a:latin typeface="Abadi Extra Light" panose="020B0204020104020204" pitchFamily="34" charset="0"/>
              </a:rPr>
              <a:t>Les fichiers sources ce trouvent dans le répertoire « src »</a:t>
            </a:r>
          </a:p>
        </p:txBody>
      </p:sp>
      <p:pic>
        <p:nvPicPr>
          <p:cNvPr id="12" name="Image 11" descr="Une image contenant capture d’écran&#10;&#10;Description générée automatiquement">
            <a:extLst>
              <a:ext uri="{FF2B5EF4-FFF2-40B4-BE49-F238E27FC236}">
                <a16:creationId xmlns:a16="http://schemas.microsoft.com/office/drawing/2014/main" id="{07D6CCB7-60A3-4825-9C7B-22A4E48BF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8922" y="1707860"/>
            <a:ext cx="5706271" cy="1352739"/>
          </a:xfrm>
          <a:prstGeom prst="rect">
            <a:avLst/>
          </a:prstGeom>
        </p:spPr>
      </p:pic>
    </p:spTree>
    <p:extLst>
      <p:ext uri="{BB962C8B-B14F-4D97-AF65-F5344CB8AC3E}">
        <p14:creationId xmlns:p14="http://schemas.microsoft.com/office/powerpoint/2010/main" val="204843151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re 1">
            <a:extLst>
              <a:ext uri="{FF2B5EF4-FFF2-40B4-BE49-F238E27FC236}">
                <a16:creationId xmlns:a16="http://schemas.microsoft.com/office/drawing/2014/main" id="{DFF41272-55A7-423C-906C-5446DB6A938B}"/>
              </a:ext>
            </a:extLst>
          </p:cNvPr>
          <p:cNvSpPr>
            <a:spLocks noGrp="1"/>
          </p:cNvSpPr>
          <p:nvPr>
            <p:ph type="title"/>
          </p:nvPr>
        </p:nvSpPr>
        <p:spPr>
          <a:xfrm>
            <a:off x="841248" y="475488"/>
            <a:ext cx="10515600" cy="1197864"/>
          </a:xfrm>
        </p:spPr>
        <p:txBody>
          <a:bodyPr>
            <a:normAutofit/>
          </a:bodyPr>
          <a:lstStyle/>
          <a:p>
            <a:r>
              <a:rPr lang="fr-FR" sz="5400" dirty="0" err="1">
                <a:latin typeface="Abadi Extra Light" panose="020B0204020104020204" pitchFamily="34" charset="0"/>
              </a:rPr>
              <a:t>Javadoc</a:t>
            </a:r>
            <a:endParaRPr lang="fr-FR" sz="5400" dirty="0">
              <a:latin typeface="Abadi Extra Light" panose="020B0204020104020204" pitchFamily="34" charset="0"/>
            </a:endParaRPr>
          </a:p>
        </p:txBody>
      </p:sp>
      <p:cxnSp>
        <p:nvCxnSpPr>
          <p:cNvPr id="24" name="Straight Connector 23">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5216"/>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pic>
        <p:nvPicPr>
          <p:cNvPr id="5" name="Image 4" descr="Une image contenant capture d’écran&#10;&#10;Description générée automatiquement">
            <a:extLst>
              <a:ext uri="{FF2B5EF4-FFF2-40B4-BE49-F238E27FC236}">
                <a16:creationId xmlns:a16="http://schemas.microsoft.com/office/drawing/2014/main" id="{B2087BBF-A00E-4D05-93C9-64B29C972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43" y="1917170"/>
            <a:ext cx="7304772" cy="4255029"/>
          </a:xfrm>
          <a:prstGeom prst="rect">
            <a:avLst/>
          </a:prstGeom>
        </p:spPr>
      </p:pic>
      <p:sp>
        <p:nvSpPr>
          <p:cNvPr id="3" name="Espace réservé du contenu 2">
            <a:extLst>
              <a:ext uri="{FF2B5EF4-FFF2-40B4-BE49-F238E27FC236}">
                <a16:creationId xmlns:a16="http://schemas.microsoft.com/office/drawing/2014/main" id="{B6C583FE-CC21-46AE-878E-4D375ACDF8C4}"/>
              </a:ext>
            </a:extLst>
          </p:cNvPr>
          <p:cNvSpPr>
            <a:spLocks noGrp="1"/>
          </p:cNvSpPr>
          <p:nvPr>
            <p:ph idx="1"/>
          </p:nvPr>
        </p:nvSpPr>
        <p:spPr>
          <a:xfrm>
            <a:off x="7947363" y="2787626"/>
            <a:ext cx="4023541" cy="2440156"/>
          </a:xfrm>
        </p:spPr>
        <p:txBody>
          <a:bodyPr anchor="t">
            <a:normAutofit/>
          </a:bodyPr>
          <a:lstStyle/>
          <a:p>
            <a:pPr marL="0" indent="0" algn="ctr">
              <a:buNone/>
            </a:pPr>
            <a:r>
              <a:rPr lang="fr-FR" sz="2400" dirty="0">
                <a:latin typeface="Abadi Extra Light" panose="020B0204020104020204" pitchFamily="34" charset="0"/>
              </a:rPr>
              <a:t>Plutôt que de commenter le code, nous nous somme servis de la génération de </a:t>
            </a:r>
            <a:r>
              <a:rPr lang="fr-FR" sz="2400" dirty="0" err="1">
                <a:latin typeface="Abadi Extra Light" panose="020B0204020104020204" pitchFamily="34" charset="0"/>
              </a:rPr>
              <a:t>Javadoc</a:t>
            </a:r>
            <a:r>
              <a:rPr lang="fr-FR" sz="2400" dirty="0">
                <a:latin typeface="Abadi Extra Light" panose="020B0204020104020204" pitchFamily="34" charset="0"/>
              </a:rPr>
              <a:t> par Eclipse pour documenter notre code. Vous pouvez la retrouver dans le répertoire :  « \</a:t>
            </a:r>
            <a:r>
              <a:rPr lang="fr-FR" sz="2400" dirty="0" err="1">
                <a:latin typeface="Abadi Extra Light" panose="020B0204020104020204" pitchFamily="34" charset="0"/>
              </a:rPr>
              <a:t>POO_Ascenseur</a:t>
            </a:r>
            <a:r>
              <a:rPr lang="fr-FR" sz="2400" dirty="0">
                <a:latin typeface="Abadi Extra Light" panose="020B0204020104020204" pitchFamily="34" charset="0"/>
              </a:rPr>
              <a:t>\src\doc »</a:t>
            </a:r>
          </a:p>
        </p:txBody>
      </p:sp>
    </p:spTree>
    <p:extLst>
      <p:ext uri="{BB962C8B-B14F-4D97-AF65-F5344CB8AC3E}">
        <p14:creationId xmlns:p14="http://schemas.microsoft.com/office/powerpoint/2010/main" val="338931536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98135EBA-B3A3-4F88-BCB1-D0C8E63F4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2">
            <a:extLst>
              <a:ext uri="{FF2B5EF4-FFF2-40B4-BE49-F238E27FC236}">
                <a16:creationId xmlns:a16="http://schemas.microsoft.com/office/drawing/2014/main" id="{B551406E-05CC-4445-9609-3E253925D7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303513" y="4984597"/>
            <a:ext cx="3767328" cy="1325880"/>
          </a:xfrm>
        </p:spPr>
        <p:txBody>
          <a:bodyPr vert="horz" lIns="91440" tIns="45720" rIns="91440" bIns="45720" rtlCol="0" anchor="ctr">
            <a:normAutofit/>
          </a:bodyPr>
          <a:lstStyle/>
          <a:p>
            <a:pPr lvl="0"/>
            <a:r>
              <a:rPr lang="en-US" sz="7200" b="1" dirty="0">
                <a:solidFill>
                  <a:schemeClr val="bg1"/>
                </a:solidFill>
              </a:rPr>
              <a:t>IHM</a:t>
            </a:r>
          </a:p>
        </p:txBody>
      </p:sp>
      <p:pic>
        <p:nvPicPr>
          <p:cNvPr id="16" name="Image 15" descr="Une image contenant noir, photo, grand&#10;&#10;Description générée automatiquement">
            <a:extLst>
              <a:ext uri="{FF2B5EF4-FFF2-40B4-BE49-F238E27FC236}">
                <a16:creationId xmlns:a16="http://schemas.microsoft.com/office/drawing/2014/main" id="{37619466-95C8-4891-8248-F15C89A83E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259" y="645396"/>
            <a:ext cx="1093046" cy="3209544"/>
          </a:xfrm>
          <a:prstGeom prst="rect">
            <a:avLst/>
          </a:prstGeom>
        </p:spPr>
      </p:pic>
      <p:cxnSp>
        <p:nvCxnSpPr>
          <p:cNvPr id="20" name="Straight Connector 24">
            <a:extLst>
              <a:ext uri="{FF2B5EF4-FFF2-40B4-BE49-F238E27FC236}">
                <a16:creationId xmlns:a16="http://schemas.microsoft.com/office/drawing/2014/main" id="{FB9683CF-0DA1-46CF-ACAC-D8EE1B15BD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7177" y="1347782"/>
            <a:ext cx="0" cy="1828800"/>
          </a:xfrm>
          <a:prstGeom prst="line">
            <a:avLst/>
          </a:prstGeom>
          <a:ln w="19050">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14" name="Image 13" descr="Une image contenant noir, assis, table, grand&#10;&#10;Description générée automatiquement">
            <a:extLst>
              <a:ext uri="{FF2B5EF4-FFF2-40B4-BE49-F238E27FC236}">
                <a16:creationId xmlns:a16="http://schemas.microsoft.com/office/drawing/2014/main" id="{B309E603-C6C1-4441-86D6-DD62E8B031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2238" y="645396"/>
            <a:ext cx="1739801" cy="3209544"/>
          </a:xfrm>
          <a:prstGeom prst="rect">
            <a:avLst/>
          </a:prstGeom>
        </p:spPr>
      </p:pic>
      <p:cxnSp>
        <p:nvCxnSpPr>
          <p:cNvPr id="22" name="Straight Connector 26">
            <a:extLst>
              <a:ext uri="{FF2B5EF4-FFF2-40B4-BE49-F238E27FC236}">
                <a16:creationId xmlns:a16="http://schemas.microsoft.com/office/drawing/2014/main" id="{C2AE770B-9BD5-45F7-9DD4-D3FFD62FE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349484"/>
            <a:ext cx="0" cy="1828800"/>
          </a:xfrm>
          <a:prstGeom prst="line">
            <a:avLst/>
          </a:prstGeom>
          <a:ln w="19050">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12" name="Image 11" descr="Une image contenant noir, assis, signe, téléphone&#10;&#10;Description générée automatiquement">
            <a:extLst>
              <a:ext uri="{FF2B5EF4-FFF2-40B4-BE49-F238E27FC236}">
                <a16:creationId xmlns:a16="http://schemas.microsoft.com/office/drawing/2014/main" id="{8BAC2201-3B3B-4A75-AD87-58493DDB43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5129" y="1210462"/>
            <a:ext cx="2569464" cy="2079411"/>
          </a:xfrm>
          <a:prstGeom prst="rect">
            <a:avLst/>
          </a:prstGeom>
        </p:spPr>
      </p:pic>
      <p:cxnSp>
        <p:nvCxnSpPr>
          <p:cNvPr id="24" name="Straight Connector 28">
            <a:extLst>
              <a:ext uri="{FF2B5EF4-FFF2-40B4-BE49-F238E27FC236}">
                <a16:creationId xmlns:a16="http://schemas.microsoft.com/office/drawing/2014/main" id="{24A55763-CE5D-4A9B-A9F7-982C800073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13824" y="1349484"/>
            <a:ext cx="0" cy="1828800"/>
          </a:xfrm>
          <a:prstGeom prst="line">
            <a:avLst/>
          </a:prstGeom>
          <a:ln w="19050">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6" name="Image 5" descr="Une image contenant ordinateur&#10;&#10;Description générée automatiquement">
            <a:extLst>
              <a:ext uri="{FF2B5EF4-FFF2-40B4-BE49-F238E27FC236}">
                <a16:creationId xmlns:a16="http://schemas.microsoft.com/office/drawing/2014/main" id="{799A3967-3404-4C38-A713-415A9A463D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83486" y="1454401"/>
            <a:ext cx="2569464" cy="1591533"/>
          </a:xfrm>
          <a:prstGeom prst="rect">
            <a:avLst/>
          </a:prstGeom>
        </p:spPr>
      </p:pic>
      <p:cxnSp>
        <p:nvCxnSpPr>
          <p:cNvPr id="26" name="Straight Connector 30">
            <a:extLst>
              <a:ext uri="{FF2B5EF4-FFF2-40B4-BE49-F238E27FC236}">
                <a16:creationId xmlns:a16="http://schemas.microsoft.com/office/drawing/2014/main" id="{4E4DDBE7-307B-40B1-B6B5-5B376C16D7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B32C03D-B7E7-4EA3-ACB5-C202BA8456CA}"/>
              </a:ext>
            </a:extLst>
          </p:cNvPr>
          <p:cNvSpPr/>
          <p:nvPr/>
        </p:nvSpPr>
        <p:spPr>
          <a:xfrm>
            <a:off x="4881067" y="4653475"/>
            <a:ext cx="7062201" cy="1988125"/>
          </a:xfrm>
          <a:prstGeom prst="rect">
            <a:avLst/>
          </a:prstGeom>
        </p:spPr>
        <p:txBody>
          <a:bodyPr vert="horz" lIns="91440" tIns="45720" rIns="91440" bIns="45720" rtlCol="0" anchor="ctr">
            <a:noAutofit/>
          </a:bodyPr>
          <a:lstStyle/>
          <a:p>
            <a:pPr>
              <a:lnSpc>
                <a:spcPct val="90000"/>
              </a:lnSpc>
              <a:spcAft>
                <a:spcPts val="600"/>
              </a:spcAft>
            </a:pPr>
            <a:r>
              <a:rPr lang="fr-FR" dirty="0">
                <a:solidFill>
                  <a:schemeClr val="bg1"/>
                </a:solidFill>
                <a:latin typeface="Abadi Extra Light" panose="020B0204020104020204" pitchFamily="34" charset="0"/>
              </a:rPr>
              <a:t>Les méthodes suivantes permettre d’afficher les informations relatives aux différents objets du système pour connaitre leurs états :</a:t>
            </a:r>
          </a:p>
          <a:p>
            <a:pPr indent="-228600">
              <a:lnSpc>
                <a:spcPct val="90000"/>
              </a:lnSpc>
              <a:spcAft>
                <a:spcPts val="600"/>
              </a:spcAft>
              <a:buFont typeface="Arial" panose="020B0604020202020204" pitchFamily="34" charset="0"/>
              <a:buChar char="•"/>
            </a:pPr>
            <a:r>
              <a:rPr lang="fr-FR" dirty="0">
                <a:solidFill>
                  <a:schemeClr val="bg1"/>
                </a:solidFill>
                <a:latin typeface="Abadi Extra Light" panose="020B0204020104020204" pitchFamily="34" charset="0"/>
              </a:rPr>
              <a:t>Utils.displayDemandsDetails();</a:t>
            </a:r>
          </a:p>
          <a:p>
            <a:pPr indent="-228600">
              <a:lnSpc>
                <a:spcPct val="90000"/>
              </a:lnSpc>
              <a:spcAft>
                <a:spcPts val="600"/>
              </a:spcAft>
              <a:buFont typeface="Arial" panose="020B0604020202020204" pitchFamily="34" charset="0"/>
              <a:buChar char="•"/>
            </a:pPr>
            <a:r>
              <a:rPr lang="fr-FR" dirty="0" err="1">
                <a:solidFill>
                  <a:schemeClr val="bg1"/>
                </a:solidFill>
                <a:latin typeface="Abadi Extra Light" panose="020B0204020104020204" pitchFamily="34" charset="0"/>
              </a:rPr>
              <a:t>Utils.displayElevatorDetails</a:t>
            </a:r>
            <a:r>
              <a:rPr lang="fr-FR" dirty="0">
                <a:solidFill>
                  <a:schemeClr val="bg1"/>
                </a:solidFill>
                <a:latin typeface="Abadi Extra Light" panose="020B0204020104020204" pitchFamily="34" charset="0"/>
              </a:rPr>
              <a:t>();</a:t>
            </a:r>
          </a:p>
          <a:p>
            <a:pPr indent="-228600">
              <a:lnSpc>
                <a:spcPct val="90000"/>
              </a:lnSpc>
              <a:spcAft>
                <a:spcPts val="600"/>
              </a:spcAft>
              <a:buFont typeface="Arial" panose="020B0604020202020204" pitchFamily="34" charset="0"/>
              <a:buChar char="•"/>
            </a:pPr>
            <a:r>
              <a:rPr lang="fr-FR" dirty="0" err="1">
                <a:solidFill>
                  <a:schemeClr val="bg1"/>
                </a:solidFill>
                <a:latin typeface="Abadi Extra Light" panose="020B0204020104020204" pitchFamily="34" charset="0"/>
              </a:rPr>
              <a:t>Utils.displayFloorsDetails</a:t>
            </a:r>
            <a:r>
              <a:rPr lang="fr-FR" dirty="0">
                <a:solidFill>
                  <a:schemeClr val="bg1"/>
                </a:solidFill>
                <a:latin typeface="Abadi Extra Light" panose="020B0204020104020204" pitchFamily="34" charset="0"/>
              </a:rPr>
              <a:t>();</a:t>
            </a:r>
          </a:p>
          <a:p>
            <a:pPr indent="-228600">
              <a:lnSpc>
                <a:spcPct val="90000"/>
              </a:lnSpc>
              <a:spcAft>
                <a:spcPts val="600"/>
              </a:spcAft>
              <a:buFont typeface="Arial" panose="020B0604020202020204" pitchFamily="34" charset="0"/>
              <a:buChar char="•"/>
            </a:pPr>
            <a:r>
              <a:rPr lang="fr-FR" dirty="0" err="1">
                <a:solidFill>
                  <a:schemeClr val="bg1"/>
                </a:solidFill>
                <a:latin typeface="Abadi Extra Light" panose="020B0204020104020204" pitchFamily="34" charset="0"/>
              </a:rPr>
              <a:t>Utils.displayUsersDetails</a:t>
            </a:r>
            <a:endParaRPr lang="fr-FR" dirty="0">
              <a:solidFill>
                <a:schemeClr val="bg1"/>
              </a:solidFill>
              <a:latin typeface="Abadi Extra Light" panose="020B0204020104020204" pitchFamily="34" charset="0"/>
            </a:endParaRPr>
          </a:p>
        </p:txBody>
      </p:sp>
      <p:sp>
        <p:nvSpPr>
          <p:cNvPr id="17" name="ZoneTexte 16">
            <a:extLst>
              <a:ext uri="{FF2B5EF4-FFF2-40B4-BE49-F238E27FC236}">
                <a16:creationId xmlns:a16="http://schemas.microsoft.com/office/drawing/2014/main" id="{8C53AA3C-6B10-4167-967B-49C11BFCD278}"/>
              </a:ext>
            </a:extLst>
          </p:cNvPr>
          <p:cNvSpPr txBox="1"/>
          <p:nvPr/>
        </p:nvSpPr>
        <p:spPr>
          <a:xfrm>
            <a:off x="1266159" y="239271"/>
            <a:ext cx="1460500" cy="400110"/>
          </a:xfrm>
          <a:prstGeom prst="rect">
            <a:avLst/>
          </a:prstGeom>
          <a:noFill/>
        </p:spPr>
        <p:txBody>
          <a:bodyPr wrap="square" rtlCol="0">
            <a:spAutoFit/>
          </a:bodyPr>
          <a:lstStyle/>
          <a:p>
            <a:r>
              <a:rPr lang="fr-FR" sz="2000" b="1" dirty="0" err="1">
                <a:latin typeface="Abadi Extra Light" panose="020B0204020104020204" pitchFamily="34" charset="0"/>
              </a:rPr>
              <a:t>Floors</a:t>
            </a:r>
            <a:endParaRPr lang="fr-FR" sz="2000" b="1" dirty="0">
              <a:latin typeface="Abadi Extra Light" panose="020B0204020104020204" pitchFamily="34" charset="0"/>
            </a:endParaRPr>
          </a:p>
        </p:txBody>
      </p:sp>
      <p:sp>
        <p:nvSpPr>
          <p:cNvPr id="41" name="ZoneTexte 40">
            <a:extLst>
              <a:ext uri="{FF2B5EF4-FFF2-40B4-BE49-F238E27FC236}">
                <a16:creationId xmlns:a16="http://schemas.microsoft.com/office/drawing/2014/main" id="{8E3C1BCB-5D8B-4AE8-AF60-36A0C6B31BF1}"/>
              </a:ext>
            </a:extLst>
          </p:cNvPr>
          <p:cNvSpPr txBox="1"/>
          <p:nvPr/>
        </p:nvSpPr>
        <p:spPr>
          <a:xfrm>
            <a:off x="4118580" y="228941"/>
            <a:ext cx="1460500" cy="400110"/>
          </a:xfrm>
          <a:prstGeom prst="rect">
            <a:avLst/>
          </a:prstGeom>
          <a:noFill/>
        </p:spPr>
        <p:txBody>
          <a:bodyPr wrap="square" rtlCol="0">
            <a:spAutoFit/>
          </a:bodyPr>
          <a:lstStyle/>
          <a:p>
            <a:r>
              <a:rPr lang="fr-FR" sz="2000" b="1" dirty="0" err="1">
                <a:latin typeface="Abadi Extra Light" panose="020B0204020104020204" pitchFamily="34" charset="0"/>
              </a:rPr>
              <a:t>Users</a:t>
            </a:r>
            <a:endParaRPr lang="fr-FR" sz="2000" b="1" dirty="0">
              <a:latin typeface="Abadi Extra Light" panose="020B0204020104020204" pitchFamily="34" charset="0"/>
            </a:endParaRPr>
          </a:p>
        </p:txBody>
      </p:sp>
      <p:sp>
        <p:nvSpPr>
          <p:cNvPr id="43" name="ZoneTexte 42">
            <a:extLst>
              <a:ext uri="{FF2B5EF4-FFF2-40B4-BE49-F238E27FC236}">
                <a16:creationId xmlns:a16="http://schemas.microsoft.com/office/drawing/2014/main" id="{80161D00-BB39-4B55-A514-C7E2D7004BCA}"/>
              </a:ext>
            </a:extLst>
          </p:cNvPr>
          <p:cNvSpPr txBox="1"/>
          <p:nvPr/>
        </p:nvSpPr>
        <p:spPr>
          <a:xfrm>
            <a:off x="6951667" y="769843"/>
            <a:ext cx="1460500" cy="400110"/>
          </a:xfrm>
          <a:prstGeom prst="rect">
            <a:avLst/>
          </a:prstGeom>
          <a:noFill/>
        </p:spPr>
        <p:txBody>
          <a:bodyPr wrap="square" rtlCol="0">
            <a:spAutoFit/>
          </a:bodyPr>
          <a:lstStyle/>
          <a:p>
            <a:r>
              <a:rPr lang="fr-FR" sz="2000" b="1" dirty="0" err="1">
                <a:latin typeface="Abadi Extra Light" panose="020B0204020104020204" pitchFamily="34" charset="0"/>
              </a:rPr>
              <a:t>Demands</a:t>
            </a:r>
            <a:endParaRPr lang="fr-FR" sz="2000" b="1" dirty="0">
              <a:latin typeface="Abadi Extra Light" panose="020B0204020104020204" pitchFamily="34" charset="0"/>
            </a:endParaRPr>
          </a:p>
        </p:txBody>
      </p:sp>
      <p:sp>
        <p:nvSpPr>
          <p:cNvPr id="45" name="ZoneTexte 44">
            <a:extLst>
              <a:ext uri="{FF2B5EF4-FFF2-40B4-BE49-F238E27FC236}">
                <a16:creationId xmlns:a16="http://schemas.microsoft.com/office/drawing/2014/main" id="{7DC88882-A987-448F-AA7C-76DEBB3FDDAE}"/>
              </a:ext>
            </a:extLst>
          </p:cNvPr>
          <p:cNvSpPr txBox="1"/>
          <p:nvPr/>
        </p:nvSpPr>
        <p:spPr>
          <a:xfrm>
            <a:off x="9737968" y="1010407"/>
            <a:ext cx="1460500" cy="400110"/>
          </a:xfrm>
          <a:prstGeom prst="rect">
            <a:avLst/>
          </a:prstGeom>
          <a:noFill/>
        </p:spPr>
        <p:txBody>
          <a:bodyPr wrap="square" rtlCol="0">
            <a:spAutoFit/>
          </a:bodyPr>
          <a:lstStyle/>
          <a:p>
            <a:pPr algn="ctr"/>
            <a:r>
              <a:rPr lang="fr-FR" sz="2000" b="1" dirty="0" err="1">
                <a:latin typeface="Abadi Extra Light" panose="020B0204020104020204" pitchFamily="34" charset="0"/>
              </a:rPr>
              <a:t>Elevator</a:t>
            </a:r>
            <a:endParaRPr lang="fr-FR" sz="2000" b="1" dirty="0">
              <a:latin typeface="Abadi Extra Light" panose="020B0204020104020204" pitchFamily="34" charset="0"/>
            </a:endParaRPr>
          </a:p>
        </p:txBody>
      </p:sp>
    </p:spTree>
    <p:extLst>
      <p:ext uri="{BB962C8B-B14F-4D97-AF65-F5344CB8AC3E}">
        <p14:creationId xmlns:p14="http://schemas.microsoft.com/office/powerpoint/2010/main" val="1465593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Autofit/>
          </a:bodyPr>
          <a:lstStyle/>
          <a:p>
            <a:pPr lvl="0" algn="ctr"/>
            <a:r>
              <a:rPr lang="fr-FR" b="1" dirty="0" err="1">
                <a:solidFill>
                  <a:schemeClr val="bg1"/>
                </a:solidFill>
                <a:latin typeface="Abadi Extra Light" panose="020B0204020104020204" pitchFamily="34" charset="0"/>
              </a:rPr>
              <a:t>SystemStats</a:t>
            </a:r>
            <a:endParaRPr lang="en-US" sz="3200" b="1" dirty="0">
              <a:solidFill>
                <a:schemeClr val="bg1"/>
              </a:solidFill>
              <a:latin typeface="Abadi Extra Light" panose="020B0204020104020204" pitchFamily="34" charset="0"/>
            </a:endParaRPr>
          </a:p>
        </p:txBody>
      </p:sp>
      <p:pic>
        <p:nvPicPr>
          <p:cNvPr id="5" name="Graphique 4" descr="Présentation avec graphique à barres (droite à gauche)">
            <a:extLst>
              <a:ext uri="{FF2B5EF4-FFF2-40B4-BE49-F238E27FC236}">
                <a16:creationId xmlns:a16="http://schemas.microsoft.com/office/drawing/2014/main" id="{A476A016-FA8A-41CA-9853-24C172C65B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47850" y="1695451"/>
            <a:ext cx="1266824" cy="1266824"/>
          </a:xfrm>
          <a:prstGeom prst="rect">
            <a:avLst/>
          </a:prstGeom>
        </p:spPr>
      </p:pic>
      <p:pic>
        <p:nvPicPr>
          <p:cNvPr id="9" name="Image 8">
            <a:extLst>
              <a:ext uri="{FF2B5EF4-FFF2-40B4-BE49-F238E27FC236}">
                <a16:creationId xmlns:a16="http://schemas.microsoft.com/office/drawing/2014/main" id="{92D1E36C-704F-452A-A094-74541657FC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0575" y="330994"/>
            <a:ext cx="3268194" cy="6005513"/>
          </a:xfrm>
          <a:prstGeom prst="rect">
            <a:avLst/>
          </a:prstGeom>
        </p:spPr>
      </p:pic>
      <p:sp>
        <p:nvSpPr>
          <p:cNvPr id="12" name="ZoneTexte 11">
            <a:extLst>
              <a:ext uri="{FF2B5EF4-FFF2-40B4-BE49-F238E27FC236}">
                <a16:creationId xmlns:a16="http://schemas.microsoft.com/office/drawing/2014/main" id="{BA45AE80-B5C1-4AD2-B949-0D86871E8E6A}"/>
              </a:ext>
            </a:extLst>
          </p:cNvPr>
          <p:cNvSpPr txBox="1"/>
          <p:nvPr/>
        </p:nvSpPr>
        <p:spPr>
          <a:xfrm>
            <a:off x="400048" y="4377719"/>
            <a:ext cx="3733801" cy="1569660"/>
          </a:xfrm>
          <a:prstGeom prst="rect">
            <a:avLst/>
          </a:prstGeom>
          <a:noFill/>
        </p:spPr>
        <p:txBody>
          <a:bodyPr wrap="square" rtlCol="0">
            <a:spAutoFit/>
          </a:bodyPr>
          <a:lstStyle/>
          <a:p>
            <a:pPr algn="just"/>
            <a:r>
              <a:rPr lang="fr-FR" sz="2400" dirty="0">
                <a:latin typeface="Abadi Extra Light" panose="020B0204020104020204" pitchFamily="34" charset="0"/>
              </a:rPr>
              <a:t>La création d’un classe </a:t>
            </a:r>
            <a:r>
              <a:rPr lang="fr-FR" sz="2400" dirty="0" err="1">
                <a:latin typeface="Abadi Extra Light" panose="020B0204020104020204" pitchFamily="34" charset="0"/>
              </a:rPr>
              <a:t>SystemStats</a:t>
            </a:r>
            <a:r>
              <a:rPr lang="fr-FR" sz="2400" dirty="0">
                <a:latin typeface="Abadi Extra Light" panose="020B0204020104020204" pitchFamily="34" charset="0"/>
              </a:rPr>
              <a:t> nous a permis d’avoir des indicateurs sur la performance du système.</a:t>
            </a:r>
          </a:p>
        </p:txBody>
      </p:sp>
      <p:pic>
        <p:nvPicPr>
          <p:cNvPr id="13" name="Image 12" descr="Une image contenant assis, noir, table, grand&#10;&#10;Description générée automatiquement">
            <a:extLst>
              <a:ext uri="{FF2B5EF4-FFF2-40B4-BE49-F238E27FC236}">
                <a16:creationId xmlns:a16="http://schemas.microsoft.com/office/drawing/2014/main" id="{BB3E2667-E009-4E3D-A1EA-E682F262A0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1599" y="190501"/>
            <a:ext cx="2815469" cy="6305550"/>
          </a:xfrm>
          <a:prstGeom prst="rect">
            <a:avLst/>
          </a:prstGeom>
        </p:spPr>
      </p:pic>
    </p:spTree>
    <p:extLst>
      <p:ext uri="{BB962C8B-B14F-4D97-AF65-F5344CB8AC3E}">
        <p14:creationId xmlns:p14="http://schemas.microsoft.com/office/powerpoint/2010/main" val="3565527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EBE73DE7-6D55-4EF1-9197-E91EBB9CEE1C}"/>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err="1">
                <a:solidFill>
                  <a:schemeClr val="bg1">
                    <a:lumMod val="95000"/>
                    <a:lumOff val="5000"/>
                  </a:schemeClr>
                </a:solidFill>
              </a:rPr>
              <a:t>Statistiques</a:t>
            </a:r>
            <a:r>
              <a:rPr lang="en-US" sz="5400" dirty="0">
                <a:solidFill>
                  <a:schemeClr val="bg1">
                    <a:lumMod val="95000"/>
                    <a:lumOff val="5000"/>
                  </a:schemeClr>
                </a:solidFill>
              </a:rPr>
              <a:t> sur </a:t>
            </a:r>
            <a:r>
              <a:rPr lang="en-US" sz="5400" dirty="0" err="1">
                <a:solidFill>
                  <a:schemeClr val="bg1">
                    <a:lumMod val="95000"/>
                    <a:lumOff val="5000"/>
                  </a:schemeClr>
                </a:solidFill>
              </a:rPr>
              <a:t>notre</a:t>
            </a:r>
            <a:r>
              <a:rPr lang="en-US" sz="5400" dirty="0">
                <a:solidFill>
                  <a:schemeClr val="bg1">
                    <a:lumMod val="95000"/>
                    <a:lumOff val="5000"/>
                  </a:schemeClr>
                </a:solidFill>
              </a:rPr>
              <a:t> </a:t>
            </a:r>
            <a:r>
              <a:rPr lang="en-US" sz="5400" dirty="0" err="1">
                <a:solidFill>
                  <a:schemeClr val="bg1">
                    <a:lumMod val="95000"/>
                    <a:lumOff val="5000"/>
                  </a:schemeClr>
                </a:solidFill>
              </a:rPr>
              <a:t>système</a:t>
            </a:r>
            <a:endParaRPr lang="en-US" sz="5400" dirty="0">
              <a:solidFill>
                <a:schemeClr val="bg1">
                  <a:lumMod val="95000"/>
                  <a:lumOff val="5000"/>
                </a:schemeClr>
              </a:solidFill>
            </a:endParaRPr>
          </a:p>
        </p:txBody>
      </p:sp>
    </p:spTree>
    <p:extLst>
      <p:ext uri="{BB962C8B-B14F-4D97-AF65-F5344CB8AC3E}">
        <p14:creationId xmlns:p14="http://schemas.microsoft.com/office/powerpoint/2010/main" val="22812413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AB1F941-B955-48D0-9584-ADEBD314077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err="1">
                <a:solidFill>
                  <a:srgbClr val="FFFFFF"/>
                </a:solidFill>
                <a:latin typeface="+mj-lt"/>
                <a:ea typeface="+mj-ea"/>
                <a:cs typeface="+mj-cs"/>
              </a:rPr>
              <a:t>Corrélation</a:t>
            </a:r>
            <a:r>
              <a:rPr lang="en-US" sz="2200" kern="1200" dirty="0">
                <a:solidFill>
                  <a:srgbClr val="FFFFFF"/>
                </a:solidFill>
                <a:latin typeface="+mj-lt"/>
                <a:ea typeface="+mj-ea"/>
                <a:cs typeface="+mj-cs"/>
              </a:rPr>
              <a:t> entre le </a:t>
            </a:r>
            <a:r>
              <a:rPr lang="en-US" sz="2200" kern="1200" dirty="0" err="1">
                <a:solidFill>
                  <a:srgbClr val="FFFFFF"/>
                </a:solidFill>
                <a:latin typeface="+mj-lt"/>
                <a:ea typeface="+mj-ea"/>
                <a:cs typeface="+mj-cs"/>
              </a:rPr>
              <a:t>nombre</a:t>
            </a:r>
            <a:r>
              <a:rPr lang="en-US" sz="2200" kern="1200" dirty="0">
                <a:solidFill>
                  <a:srgbClr val="FFFFFF"/>
                </a:solidFill>
                <a:latin typeface="+mj-lt"/>
                <a:ea typeface="+mj-ea"/>
                <a:cs typeface="+mj-cs"/>
              </a:rPr>
              <a:t> </a:t>
            </a:r>
            <a:r>
              <a:rPr lang="en-US" sz="2200" kern="1200" dirty="0" err="1">
                <a:solidFill>
                  <a:srgbClr val="FFFFFF"/>
                </a:solidFill>
                <a:latin typeface="+mj-lt"/>
                <a:ea typeface="+mj-ea"/>
                <a:cs typeface="+mj-cs"/>
              </a:rPr>
              <a:t>d’utilisateur</a:t>
            </a:r>
            <a:r>
              <a:rPr lang="en-US" sz="2200" kern="1200" dirty="0">
                <a:solidFill>
                  <a:srgbClr val="FFFFFF"/>
                </a:solidFill>
                <a:latin typeface="+mj-lt"/>
                <a:ea typeface="+mj-ea"/>
                <a:cs typeface="+mj-cs"/>
              </a:rPr>
              <a:t> et le </a:t>
            </a:r>
            <a:r>
              <a:rPr lang="en-US" sz="2200" kern="1200" dirty="0" err="1">
                <a:solidFill>
                  <a:srgbClr val="FFFFFF"/>
                </a:solidFill>
                <a:latin typeface="+mj-lt"/>
                <a:ea typeface="+mj-ea"/>
                <a:cs typeface="+mj-cs"/>
              </a:rPr>
              <a:t>nombre</a:t>
            </a:r>
            <a:r>
              <a:rPr lang="en-US" sz="2200" kern="1200" dirty="0">
                <a:solidFill>
                  <a:srgbClr val="FFFFFF"/>
                </a:solidFill>
                <a:latin typeface="+mj-lt"/>
                <a:ea typeface="+mj-ea"/>
                <a:cs typeface="+mj-cs"/>
              </a:rPr>
              <a:t> </a:t>
            </a:r>
            <a:r>
              <a:rPr lang="en-US" sz="2200" kern="1200" dirty="0" err="1">
                <a:solidFill>
                  <a:srgbClr val="FFFFFF"/>
                </a:solidFill>
                <a:latin typeface="+mj-lt"/>
                <a:ea typeface="+mj-ea"/>
                <a:cs typeface="+mj-cs"/>
              </a:rPr>
              <a:t>d’itérations</a:t>
            </a:r>
            <a:endParaRPr lang="en-US" sz="2200" kern="1200" dirty="0">
              <a:solidFill>
                <a:srgbClr val="FFFFFF"/>
              </a:solidFill>
              <a:latin typeface="+mj-lt"/>
              <a:ea typeface="+mj-ea"/>
              <a:cs typeface="+mj-cs"/>
            </a:endParaRPr>
          </a:p>
        </p:txBody>
      </p:sp>
      <p:sp>
        <p:nvSpPr>
          <p:cNvPr id="7" name="Rectangle 6">
            <a:extLst>
              <a:ext uri="{FF2B5EF4-FFF2-40B4-BE49-F238E27FC236}">
                <a16:creationId xmlns:a16="http://schemas.microsoft.com/office/drawing/2014/main" id="{0295F283-6B7B-4254-94D5-20F9BFC026F6}"/>
              </a:ext>
            </a:extLst>
          </p:cNvPr>
          <p:cNvSpPr/>
          <p:nvPr/>
        </p:nvSpPr>
        <p:spPr>
          <a:xfrm>
            <a:off x="5563192" y="236142"/>
            <a:ext cx="4510088" cy="461665"/>
          </a:xfrm>
          <a:prstGeom prst="rect">
            <a:avLst/>
          </a:prstGeom>
        </p:spPr>
        <p:txBody>
          <a:bodyPr wrap="square">
            <a:spAutoFit/>
          </a:bodyPr>
          <a:lstStyle/>
          <a:p>
            <a:r>
              <a:rPr lang="fr-FR" sz="2000" b="1" dirty="0">
                <a:solidFill>
                  <a:srgbClr val="000000"/>
                </a:solidFill>
                <a:latin typeface="Abadi Extra Light" panose="020B0204020104020204" pitchFamily="34" charset="0"/>
              </a:rPr>
              <a:t>Coefficient de Pearson : </a:t>
            </a:r>
            <a:r>
              <a:rPr lang="fr-FR" sz="2400" b="1" dirty="0">
                <a:latin typeface="Abadi Extra Light" panose="020B0204020104020204" pitchFamily="34" charset="0"/>
              </a:rPr>
              <a:t>0,979242557</a:t>
            </a:r>
            <a:r>
              <a:rPr lang="fr-FR" sz="2000" dirty="0">
                <a:latin typeface="Abadi Extra Light" panose="020B0204020104020204" pitchFamily="34" charset="0"/>
              </a:rPr>
              <a:t> </a:t>
            </a:r>
            <a:r>
              <a:rPr lang="fr-FR" sz="2000" b="1" dirty="0">
                <a:latin typeface="Abadi Extra Light" panose="020B0204020104020204" pitchFamily="34" charset="0"/>
              </a:rPr>
              <a:t> </a:t>
            </a:r>
          </a:p>
        </p:txBody>
      </p:sp>
      <p:graphicFrame>
        <p:nvGraphicFramePr>
          <p:cNvPr id="8" name="Graphique 7">
            <a:extLst>
              <a:ext uri="{FF2B5EF4-FFF2-40B4-BE49-F238E27FC236}">
                <a16:creationId xmlns:a16="http://schemas.microsoft.com/office/drawing/2014/main" id="{39BF9ECF-DB8F-491B-8AE9-ADFB362F4351}"/>
              </a:ext>
            </a:extLst>
          </p:cNvPr>
          <p:cNvGraphicFramePr>
            <a:graphicFrameLocks/>
          </p:cNvGraphicFramePr>
          <p:nvPr>
            <p:extLst>
              <p:ext uri="{D42A27DB-BD31-4B8C-83A1-F6EECF244321}">
                <p14:modId xmlns:p14="http://schemas.microsoft.com/office/powerpoint/2010/main" val="1306604222"/>
              </p:ext>
            </p:extLst>
          </p:nvPr>
        </p:nvGraphicFramePr>
        <p:xfrm>
          <a:off x="3894546" y="1423415"/>
          <a:ext cx="7809153" cy="4978335"/>
        </p:xfrm>
        <a:graphic>
          <a:graphicData uri="http://schemas.openxmlformats.org/drawingml/2006/chart">
            <c:chart xmlns:c="http://schemas.openxmlformats.org/drawingml/2006/chart" xmlns:r="http://schemas.openxmlformats.org/officeDocument/2006/relationships" r:id="rId2"/>
          </a:graphicData>
        </a:graphic>
      </p:graphicFrame>
      <p:sp>
        <p:nvSpPr>
          <p:cNvPr id="3" name="ZoneTexte 2">
            <a:extLst>
              <a:ext uri="{FF2B5EF4-FFF2-40B4-BE49-F238E27FC236}">
                <a16:creationId xmlns:a16="http://schemas.microsoft.com/office/drawing/2014/main" id="{5046108A-F395-42C5-86C0-9A202AF97018}"/>
              </a:ext>
            </a:extLst>
          </p:cNvPr>
          <p:cNvSpPr txBox="1"/>
          <p:nvPr/>
        </p:nvSpPr>
        <p:spPr>
          <a:xfrm>
            <a:off x="4382847" y="721359"/>
            <a:ext cx="7809153" cy="369332"/>
          </a:xfrm>
          <a:prstGeom prst="rect">
            <a:avLst/>
          </a:prstGeom>
          <a:noFill/>
        </p:spPr>
        <p:txBody>
          <a:bodyPr wrap="square" rtlCol="0">
            <a:spAutoFit/>
          </a:bodyPr>
          <a:lstStyle/>
          <a:p>
            <a:r>
              <a:rPr lang="fr-FR" dirty="0">
                <a:latin typeface="Abadi Extra Light" panose="020B0204020104020204" pitchFamily="34" charset="0"/>
              </a:rPr>
              <a:t>Le nombre d’itérations du système est fortement corrélé au nombre d’</a:t>
            </a:r>
            <a:r>
              <a:rPr lang="fr-FR" dirty="0" err="1">
                <a:latin typeface="Abadi Extra Light" panose="020B0204020104020204" pitchFamily="34" charset="0"/>
              </a:rPr>
              <a:t>Users</a:t>
            </a:r>
            <a:r>
              <a:rPr lang="fr-FR" dirty="0">
                <a:latin typeface="Abadi Extra Light" panose="020B0204020104020204" pitchFamily="34" charset="0"/>
              </a:rPr>
              <a:t>  </a:t>
            </a:r>
          </a:p>
        </p:txBody>
      </p:sp>
    </p:spTree>
    <p:extLst>
      <p:ext uri="{BB962C8B-B14F-4D97-AF65-F5344CB8AC3E}">
        <p14:creationId xmlns:p14="http://schemas.microsoft.com/office/powerpoint/2010/main" val="1139310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2CC1CC3-394B-438A-A703-16CAFE3E0A86}"/>
              </a:ext>
            </a:extLst>
          </p:cNvPr>
          <p:cNvSpPr>
            <a:spLocks noGrp="1"/>
          </p:cNvSpPr>
          <p:nvPr>
            <p:ph type="title"/>
          </p:nvPr>
        </p:nvSpPr>
        <p:spPr>
          <a:xfrm>
            <a:off x="863029" y="1012004"/>
            <a:ext cx="3416158" cy="4795408"/>
          </a:xfrm>
        </p:spPr>
        <p:txBody>
          <a:bodyPr>
            <a:normAutofit/>
          </a:bodyPr>
          <a:lstStyle/>
          <a:p>
            <a:r>
              <a:rPr lang="fr-FR" dirty="0">
                <a:solidFill>
                  <a:srgbClr val="FFFFFF"/>
                </a:solidFill>
                <a:latin typeface="Abadi Extra Light" panose="020B0204020104020204" pitchFamily="34" charset="0"/>
              </a:rPr>
              <a:t>Que doit faire notre système d’ascenseur ?</a:t>
            </a:r>
          </a:p>
        </p:txBody>
      </p:sp>
      <p:graphicFrame>
        <p:nvGraphicFramePr>
          <p:cNvPr id="5" name="Espace réservé du contenu 2">
            <a:extLst>
              <a:ext uri="{FF2B5EF4-FFF2-40B4-BE49-F238E27FC236}">
                <a16:creationId xmlns:a16="http://schemas.microsoft.com/office/drawing/2014/main" id="{FD37F496-3C2F-4ABE-B3B2-05854E0F152E}"/>
              </a:ext>
            </a:extLst>
          </p:cNvPr>
          <p:cNvGraphicFramePr>
            <a:graphicFrameLocks noGrp="1"/>
          </p:cNvGraphicFramePr>
          <p:nvPr>
            <p:ph idx="1"/>
            <p:extLst>
              <p:ext uri="{D42A27DB-BD31-4B8C-83A1-F6EECF244321}">
                <p14:modId xmlns:p14="http://schemas.microsoft.com/office/powerpoint/2010/main" val="72021346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1947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AB1F941-B955-48D0-9584-ADEBD314077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200" kern="1200" dirty="0" err="1">
                <a:solidFill>
                  <a:srgbClr val="FFFFFF"/>
                </a:solidFill>
                <a:latin typeface="+mj-lt"/>
                <a:ea typeface="+mj-ea"/>
                <a:cs typeface="+mj-cs"/>
              </a:rPr>
              <a:t>Corrélation</a:t>
            </a:r>
            <a:r>
              <a:rPr lang="en-US" sz="2200" kern="1200" dirty="0">
                <a:solidFill>
                  <a:srgbClr val="FFFFFF"/>
                </a:solidFill>
                <a:latin typeface="+mj-lt"/>
                <a:ea typeface="+mj-ea"/>
                <a:cs typeface="+mj-cs"/>
              </a:rPr>
              <a:t> entre le </a:t>
            </a:r>
            <a:r>
              <a:rPr lang="en-US" sz="2200" kern="1200" dirty="0" err="1">
                <a:solidFill>
                  <a:srgbClr val="FFFFFF"/>
                </a:solidFill>
                <a:latin typeface="+mj-lt"/>
                <a:ea typeface="+mj-ea"/>
                <a:cs typeface="+mj-cs"/>
              </a:rPr>
              <a:t>nombre</a:t>
            </a:r>
            <a:r>
              <a:rPr lang="en-US" sz="2200" kern="1200" dirty="0">
                <a:solidFill>
                  <a:srgbClr val="FFFFFF"/>
                </a:solidFill>
                <a:latin typeface="+mj-lt"/>
                <a:ea typeface="+mj-ea"/>
                <a:cs typeface="+mj-cs"/>
              </a:rPr>
              <a:t> </a:t>
            </a:r>
            <a:r>
              <a:rPr lang="en-US" sz="2200" kern="1200" dirty="0" err="1">
                <a:solidFill>
                  <a:srgbClr val="FFFFFF"/>
                </a:solidFill>
                <a:latin typeface="+mj-lt"/>
                <a:ea typeface="+mj-ea"/>
                <a:cs typeface="+mj-cs"/>
              </a:rPr>
              <a:t>d’utilisateur</a:t>
            </a:r>
            <a:r>
              <a:rPr lang="en-US" sz="2200" kern="1200" dirty="0">
                <a:solidFill>
                  <a:srgbClr val="FFFFFF"/>
                </a:solidFill>
                <a:latin typeface="+mj-lt"/>
                <a:ea typeface="+mj-ea"/>
                <a:cs typeface="+mj-cs"/>
              </a:rPr>
              <a:t> et la durée </a:t>
            </a:r>
            <a:r>
              <a:rPr lang="en-US" sz="2200" kern="1200" dirty="0" err="1">
                <a:solidFill>
                  <a:srgbClr val="FFFFFF"/>
                </a:solidFill>
                <a:latin typeface="+mj-lt"/>
                <a:ea typeface="+mj-ea"/>
                <a:cs typeface="+mj-cs"/>
              </a:rPr>
              <a:t>d’éxécution</a:t>
            </a:r>
            <a:r>
              <a:rPr lang="en-US" sz="2200" kern="1200" dirty="0">
                <a:solidFill>
                  <a:srgbClr val="FFFFFF"/>
                </a:solidFill>
                <a:latin typeface="+mj-lt"/>
                <a:ea typeface="+mj-ea"/>
                <a:cs typeface="+mj-cs"/>
              </a:rPr>
              <a:t> du </a:t>
            </a:r>
            <a:r>
              <a:rPr lang="en-US" sz="2200" kern="1200" dirty="0" err="1">
                <a:solidFill>
                  <a:srgbClr val="FFFFFF"/>
                </a:solidFill>
                <a:latin typeface="+mj-lt"/>
                <a:ea typeface="+mj-ea"/>
                <a:cs typeface="+mj-cs"/>
              </a:rPr>
              <a:t>programme</a:t>
            </a:r>
            <a:endParaRPr lang="en-US" sz="2200" kern="1200" dirty="0">
              <a:solidFill>
                <a:srgbClr val="FFFFFF"/>
              </a:solidFill>
              <a:latin typeface="+mj-lt"/>
              <a:ea typeface="+mj-ea"/>
              <a:cs typeface="+mj-cs"/>
            </a:endParaRPr>
          </a:p>
        </p:txBody>
      </p:sp>
      <p:sp>
        <p:nvSpPr>
          <p:cNvPr id="5" name="Rectangle 4">
            <a:extLst>
              <a:ext uri="{FF2B5EF4-FFF2-40B4-BE49-F238E27FC236}">
                <a16:creationId xmlns:a16="http://schemas.microsoft.com/office/drawing/2014/main" id="{E68C83DA-D1A6-4A15-AC89-6D6FE0F6BABD}"/>
              </a:ext>
            </a:extLst>
          </p:cNvPr>
          <p:cNvSpPr/>
          <p:nvPr/>
        </p:nvSpPr>
        <p:spPr>
          <a:xfrm>
            <a:off x="5670963" y="56926"/>
            <a:ext cx="4510088" cy="461665"/>
          </a:xfrm>
          <a:prstGeom prst="rect">
            <a:avLst/>
          </a:prstGeom>
        </p:spPr>
        <p:txBody>
          <a:bodyPr wrap="square">
            <a:spAutoFit/>
          </a:bodyPr>
          <a:lstStyle/>
          <a:p>
            <a:r>
              <a:rPr lang="fr-FR" sz="2000" b="1" dirty="0">
                <a:solidFill>
                  <a:srgbClr val="000000"/>
                </a:solidFill>
                <a:latin typeface="Abadi Extra Light" panose="020B0204020104020204" pitchFamily="34" charset="0"/>
              </a:rPr>
              <a:t>Coefficient de Pearson : </a:t>
            </a:r>
            <a:r>
              <a:rPr lang="fr-FR" sz="2400" b="1" dirty="0">
                <a:latin typeface="Abadi Extra Light" panose="020B0204020104020204" pitchFamily="34" charset="0"/>
              </a:rPr>
              <a:t>0,883175475</a:t>
            </a:r>
            <a:r>
              <a:rPr lang="fr-FR" sz="2000" dirty="0"/>
              <a:t> </a:t>
            </a:r>
            <a:endParaRPr lang="fr-FR" sz="2000" b="1" dirty="0">
              <a:latin typeface="Abadi Extra Light" panose="020B0204020104020204" pitchFamily="34" charset="0"/>
            </a:endParaRPr>
          </a:p>
        </p:txBody>
      </p:sp>
      <p:graphicFrame>
        <p:nvGraphicFramePr>
          <p:cNvPr id="8" name="Graphique 7">
            <a:extLst>
              <a:ext uri="{FF2B5EF4-FFF2-40B4-BE49-F238E27FC236}">
                <a16:creationId xmlns:a16="http://schemas.microsoft.com/office/drawing/2014/main" id="{F08B3F68-2407-4A7B-B43B-F3715ADC42FC}"/>
              </a:ext>
            </a:extLst>
          </p:cNvPr>
          <p:cNvGraphicFramePr>
            <a:graphicFrameLocks/>
          </p:cNvGraphicFramePr>
          <p:nvPr>
            <p:extLst>
              <p:ext uri="{D42A27DB-BD31-4B8C-83A1-F6EECF244321}">
                <p14:modId xmlns:p14="http://schemas.microsoft.com/office/powerpoint/2010/main" val="1846103046"/>
              </p:ext>
            </p:extLst>
          </p:nvPr>
        </p:nvGraphicFramePr>
        <p:xfrm>
          <a:off x="3695626" y="1539880"/>
          <a:ext cx="8220142" cy="4983461"/>
        </p:xfrm>
        <a:graphic>
          <a:graphicData uri="http://schemas.openxmlformats.org/drawingml/2006/chart">
            <c:chart xmlns:c="http://schemas.openxmlformats.org/drawingml/2006/chart" xmlns:r="http://schemas.openxmlformats.org/officeDocument/2006/relationships" r:id="rId2"/>
          </a:graphicData>
        </a:graphic>
      </p:graphicFrame>
      <p:sp>
        <p:nvSpPr>
          <p:cNvPr id="10" name="ZoneTexte 9">
            <a:extLst>
              <a:ext uri="{FF2B5EF4-FFF2-40B4-BE49-F238E27FC236}">
                <a16:creationId xmlns:a16="http://schemas.microsoft.com/office/drawing/2014/main" id="{C54CDD3B-5D95-4FFA-AA97-A7BECEBCB4FE}"/>
              </a:ext>
            </a:extLst>
          </p:cNvPr>
          <p:cNvSpPr txBox="1"/>
          <p:nvPr/>
        </p:nvSpPr>
        <p:spPr>
          <a:xfrm>
            <a:off x="3695626" y="462662"/>
            <a:ext cx="7809153" cy="1077218"/>
          </a:xfrm>
          <a:prstGeom prst="rect">
            <a:avLst/>
          </a:prstGeom>
          <a:noFill/>
        </p:spPr>
        <p:txBody>
          <a:bodyPr wrap="square" rtlCol="0">
            <a:spAutoFit/>
          </a:bodyPr>
          <a:lstStyle/>
          <a:p>
            <a:pPr algn="just"/>
            <a:r>
              <a:rPr lang="fr-FR" sz="1600" dirty="0">
                <a:latin typeface="Abadi Extra Light" panose="020B0204020104020204" pitchFamily="34" charset="0"/>
              </a:rPr>
              <a:t>Le temps mis par le system pour effectuer toutes ses taches est corrélé au nombre d’User, Néanmoins cette corrélation est moins forte qu’avec les itération. On peux expliquer cela par le nature des User. En effet, s’il y a beaucoup d’User PMR par exemple, le système dois mettre plus de temps par itérations</a:t>
            </a:r>
          </a:p>
        </p:txBody>
      </p:sp>
    </p:spTree>
    <p:extLst>
      <p:ext uri="{BB962C8B-B14F-4D97-AF65-F5344CB8AC3E}">
        <p14:creationId xmlns:p14="http://schemas.microsoft.com/office/powerpoint/2010/main" val="172444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AB1F941-B955-48D0-9584-ADEBD314077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err="1">
                <a:solidFill>
                  <a:srgbClr val="FFFFFF"/>
                </a:solidFill>
                <a:latin typeface="+mj-lt"/>
                <a:ea typeface="+mj-ea"/>
                <a:cs typeface="+mj-cs"/>
              </a:rPr>
              <a:t>Corrélation</a:t>
            </a:r>
            <a:r>
              <a:rPr lang="en-US" sz="2200" kern="1200" dirty="0">
                <a:solidFill>
                  <a:srgbClr val="FFFFFF"/>
                </a:solidFill>
                <a:latin typeface="+mj-lt"/>
                <a:ea typeface="+mj-ea"/>
                <a:cs typeface="+mj-cs"/>
              </a:rPr>
              <a:t> entre la durée </a:t>
            </a:r>
            <a:r>
              <a:rPr lang="en-US" sz="2200" kern="1200" dirty="0" err="1">
                <a:solidFill>
                  <a:srgbClr val="FFFFFF"/>
                </a:solidFill>
                <a:latin typeface="+mj-lt"/>
                <a:ea typeface="+mj-ea"/>
                <a:cs typeface="+mj-cs"/>
              </a:rPr>
              <a:t>d’éxécution</a:t>
            </a:r>
            <a:r>
              <a:rPr lang="en-US" sz="2200" kern="1200" dirty="0">
                <a:solidFill>
                  <a:srgbClr val="FFFFFF"/>
                </a:solidFill>
                <a:latin typeface="+mj-lt"/>
                <a:ea typeface="+mj-ea"/>
                <a:cs typeface="+mj-cs"/>
              </a:rPr>
              <a:t> du </a:t>
            </a:r>
            <a:r>
              <a:rPr lang="en-US" sz="2200" kern="1200" dirty="0" err="1">
                <a:solidFill>
                  <a:srgbClr val="FFFFFF"/>
                </a:solidFill>
                <a:latin typeface="+mj-lt"/>
                <a:ea typeface="+mj-ea"/>
                <a:cs typeface="+mj-cs"/>
              </a:rPr>
              <a:t>programme</a:t>
            </a:r>
            <a:r>
              <a:rPr lang="en-US" sz="2200" kern="1200" dirty="0">
                <a:solidFill>
                  <a:srgbClr val="FFFFFF"/>
                </a:solidFill>
                <a:latin typeface="+mj-lt"/>
                <a:ea typeface="+mj-ea"/>
                <a:cs typeface="+mj-cs"/>
              </a:rPr>
              <a:t> et le </a:t>
            </a:r>
            <a:r>
              <a:rPr lang="en-US" sz="2200" kern="1200" dirty="0" err="1">
                <a:solidFill>
                  <a:srgbClr val="FFFFFF"/>
                </a:solidFill>
                <a:latin typeface="+mj-lt"/>
                <a:ea typeface="+mj-ea"/>
                <a:cs typeface="+mj-cs"/>
              </a:rPr>
              <a:t>nombre</a:t>
            </a:r>
            <a:r>
              <a:rPr lang="en-US" sz="2200" kern="1200" dirty="0">
                <a:solidFill>
                  <a:srgbClr val="FFFFFF"/>
                </a:solidFill>
                <a:latin typeface="+mj-lt"/>
                <a:ea typeface="+mj-ea"/>
                <a:cs typeface="+mj-cs"/>
              </a:rPr>
              <a:t> </a:t>
            </a:r>
            <a:r>
              <a:rPr lang="en-US" sz="2200" kern="1200" dirty="0" err="1">
                <a:solidFill>
                  <a:srgbClr val="FFFFFF"/>
                </a:solidFill>
                <a:latin typeface="+mj-lt"/>
                <a:ea typeface="+mj-ea"/>
                <a:cs typeface="+mj-cs"/>
              </a:rPr>
              <a:t>d’itérations</a:t>
            </a:r>
            <a:endParaRPr lang="en-US" sz="2200" kern="1200" dirty="0">
              <a:solidFill>
                <a:srgbClr val="FFFFFF"/>
              </a:solidFill>
              <a:latin typeface="+mj-lt"/>
              <a:ea typeface="+mj-ea"/>
              <a:cs typeface="+mj-cs"/>
            </a:endParaRPr>
          </a:p>
        </p:txBody>
      </p:sp>
      <p:graphicFrame>
        <p:nvGraphicFramePr>
          <p:cNvPr id="10" name="Graphique 9">
            <a:extLst>
              <a:ext uri="{FF2B5EF4-FFF2-40B4-BE49-F238E27FC236}">
                <a16:creationId xmlns:a16="http://schemas.microsoft.com/office/drawing/2014/main" id="{20C6CAA4-4468-48D6-9C2F-AB07932B562B}"/>
              </a:ext>
            </a:extLst>
          </p:cNvPr>
          <p:cNvGraphicFramePr>
            <a:graphicFrameLocks/>
          </p:cNvGraphicFramePr>
          <p:nvPr>
            <p:extLst>
              <p:ext uri="{D42A27DB-BD31-4B8C-83A1-F6EECF244321}">
                <p14:modId xmlns:p14="http://schemas.microsoft.com/office/powerpoint/2010/main" val="3010435813"/>
              </p:ext>
            </p:extLst>
          </p:nvPr>
        </p:nvGraphicFramePr>
        <p:xfrm>
          <a:off x="3609837" y="1164338"/>
          <a:ext cx="7942083" cy="4814888"/>
        </p:xfrm>
        <a:graphic>
          <a:graphicData uri="http://schemas.openxmlformats.org/drawingml/2006/chart">
            <c:chart xmlns:c="http://schemas.openxmlformats.org/drawingml/2006/chart" xmlns:r="http://schemas.openxmlformats.org/officeDocument/2006/relationships" r:id="rId2"/>
          </a:graphicData>
        </a:graphic>
      </p:graphicFrame>
      <p:sp>
        <p:nvSpPr>
          <p:cNvPr id="12" name="Rectangle 11">
            <a:extLst>
              <a:ext uri="{FF2B5EF4-FFF2-40B4-BE49-F238E27FC236}">
                <a16:creationId xmlns:a16="http://schemas.microsoft.com/office/drawing/2014/main" id="{2310EB9E-2A78-4012-859C-13CA7F37B721}"/>
              </a:ext>
            </a:extLst>
          </p:cNvPr>
          <p:cNvSpPr/>
          <p:nvPr/>
        </p:nvSpPr>
        <p:spPr>
          <a:xfrm>
            <a:off x="5680200" y="199856"/>
            <a:ext cx="4510088" cy="461665"/>
          </a:xfrm>
          <a:prstGeom prst="rect">
            <a:avLst/>
          </a:prstGeom>
        </p:spPr>
        <p:txBody>
          <a:bodyPr wrap="square">
            <a:spAutoFit/>
          </a:bodyPr>
          <a:lstStyle/>
          <a:p>
            <a:r>
              <a:rPr lang="fr-FR" sz="2000" b="1" dirty="0">
                <a:solidFill>
                  <a:srgbClr val="000000"/>
                </a:solidFill>
                <a:latin typeface="Abadi Extra Light" panose="020B0204020104020204" pitchFamily="34" charset="0"/>
              </a:rPr>
              <a:t>Coefficient de Pearson : </a:t>
            </a:r>
            <a:r>
              <a:rPr lang="fr-FR" sz="2400" b="1" dirty="0">
                <a:latin typeface="Abadi Extra Light" panose="020B0204020104020204" pitchFamily="34" charset="0"/>
              </a:rPr>
              <a:t>0,872814409</a:t>
            </a:r>
            <a:r>
              <a:rPr lang="fr-FR" sz="2400" dirty="0"/>
              <a:t> </a:t>
            </a:r>
            <a:r>
              <a:rPr lang="fr-FR" sz="2000" dirty="0"/>
              <a:t> </a:t>
            </a:r>
            <a:endParaRPr lang="fr-FR" sz="2000" b="1" dirty="0">
              <a:latin typeface="Abadi Extra Light" panose="020B0204020104020204" pitchFamily="34" charset="0"/>
            </a:endParaRPr>
          </a:p>
        </p:txBody>
      </p:sp>
    </p:spTree>
    <p:extLst>
      <p:ext uri="{BB962C8B-B14F-4D97-AF65-F5344CB8AC3E}">
        <p14:creationId xmlns:p14="http://schemas.microsoft.com/office/powerpoint/2010/main" val="2059467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t 9">
            <a:extLst>
              <a:ext uri="{FF2B5EF4-FFF2-40B4-BE49-F238E27FC236}">
                <a16:creationId xmlns:a16="http://schemas.microsoft.com/office/drawing/2014/main" id="{04840915-FA47-4CFA-9357-43B1917E4B4A}"/>
              </a:ext>
            </a:extLst>
          </p:cNvPr>
          <p:cNvGraphicFramePr>
            <a:graphicFrameLocks noChangeAspect="1"/>
          </p:cNvGraphicFramePr>
          <p:nvPr>
            <p:extLst>
              <p:ext uri="{D42A27DB-BD31-4B8C-83A1-F6EECF244321}">
                <p14:modId xmlns:p14="http://schemas.microsoft.com/office/powerpoint/2010/main" val="3033413484"/>
              </p:ext>
            </p:extLst>
          </p:nvPr>
        </p:nvGraphicFramePr>
        <p:xfrm>
          <a:off x="4081463" y="304800"/>
          <a:ext cx="7621587" cy="6248400"/>
        </p:xfrm>
        <a:graphic>
          <a:graphicData uri="http://schemas.openxmlformats.org/presentationml/2006/ole">
            <mc:AlternateContent xmlns:mc="http://schemas.openxmlformats.org/markup-compatibility/2006">
              <mc:Choice xmlns:v="urn:schemas-microsoft-com:vml" Requires="v">
                <p:oleObj spid="_x0000_s2053" name="Worksheet" r:id="rId3" imgW="12068147" imgH="11858577" progId="Excel.Sheet.12">
                  <p:embed/>
                </p:oleObj>
              </mc:Choice>
              <mc:Fallback>
                <p:oleObj name="Worksheet" r:id="rId3" imgW="12068147" imgH="11858577" progId="Excel.Sheet.12">
                  <p:embed/>
                  <p:pic>
                    <p:nvPicPr>
                      <p:cNvPr id="0" name=""/>
                      <p:cNvPicPr/>
                      <p:nvPr/>
                    </p:nvPicPr>
                    <p:blipFill>
                      <a:blip r:embed="rId4"/>
                      <a:stretch>
                        <a:fillRect/>
                      </a:stretch>
                    </p:blipFill>
                    <p:spPr>
                      <a:xfrm>
                        <a:off x="4081463" y="304800"/>
                        <a:ext cx="7621587" cy="6248400"/>
                      </a:xfrm>
                      <a:prstGeom prst="rect">
                        <a:avLst/>
                      </a:prstGeom>
                    </p:spPr>
                  </p:pic>
                </p:oleObj>
              </mc:Fallback>
            </mc:AlternateContent>
          </a:graphicData>
        </a:graphic>
      </p:graphicFrame>
      <p:sp>
        <p:nvSpPr>
          <p:cNvPr id="11" name="ZoneTexte 10">
            <a:extLst>
              <a:ext uri="{FF2B5EF4-FFF2-40B4-BE49-F238E27FC236}">
                <a16:creationId xmlns:a16="http://schemas.microsoft.com/office/drawing/2014/main" id="{519C0740-37C4-4972-8195-F10E0A1FDE8C}"/>
              </a:ext>
            </a:extLst>
          </p:cNvPr>
          <p:cNvSpPr txBox="1"/>
          <p:nvPr/>
        </p:nvSpPr>
        <p:spPr>
          <a:xfrm>
            <a:off x="489527" y="2867025"/>
            <a:ext cx="6003637" cy="707886"/>
          </a:xfrm>
          <a:prstGeom prst="rect">
            <a:avLst/>
          </a:prstGeom>
          <a:noFill/>
        </p:spPr>
        <p:txBody>
          <a:bodyPr wrap="square" rtlCol="0">
            <a:spAutoFit/>
          </a:bodyPr>
          <a:lstStyle/>
          <a:p>
            <a:r>
              <a:rPr lang="fr-FR" sz="4000" b="1" dirty="0">
                <a:latin typeface="Abadi Extra Light" panose="020B0204020104020204" pitchFamily="34" charset="0"/>
              </a:rPr>
              <a:t>Données Brute</a:t>
            </a:r>
          </a:p>
        </p:txBody>
      </p:sp>
    </p:spTree>
    <p:extLst>
      <p:ext uri="{BB962C8B-B14F-4D97-AF65-F5344CB8AC3E}">
        <p14:creationId xmlns:p14="http://schemas.microsoft.com/office/powerpoint/2010/main" val="1015712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rmAutofit/>
          </a:bodyPr>
          <a:lstStyle/>
          <a:p>
            <a:pPr algn="ctr"/>
            <a:r>
              <a:rPr lang="en-US" sz="4000" dirty="0" err="1">
                <a:solidFill>
                  <a:schemeClr val="bg1"/>
                </a:solidFill>
                <a:latin typeface="Abadi Extra Light" panose="020B0204020104020204" pitchFamily="34" charset="0"/>
              </a:rPr>
              <a:t>Simuler</a:t>
            </a:r>
            <a:r>
              <a:rPr lang="en-US" sz="4000" dirty="0">
                <a:solidFill>
                  <a:schemeClr val="bg1"/>
                </a:solidFill>
                <a:latin typeface="Abadi Extra Light" panose="020B0204020104020204" pitchFamily="34" charset="0"/>
              </a:rPr>
              <a:t> les </a:t>
            </a:r>
            <a:r>
              <a:rPr lang="en-US" sz="4000" dirty="0" err="1">
                <a:solidFill>
                  <a:schemeClr val="bg1"/>
                </a:solidFill>
                <a:latin typeface="Abadi Extra Light" panose="020B0204020104020204" pitchFamily="34" charset="0"/>
              </a:rPr>
              <a:t>utilisateurs</a:t>
            </a:r>
            <a:endParaRPr lang="en-US" sz="4000" dirty="0">
              <a:solidFill>
                <a:schemeClr val="bg1"/>
              </a:solidFill>
              <a:latin typeface="Abadi Extra Light" panose="020B0204020104020204" pitchFamily="34" charset="0"/>
            </a:endParaRPr>
          </a:p>
        </p:txBody>
      </p:sp>
      <p:pic>
        <p:nvPicPr>
          <p:cNvPr id="7" name="Image 6" descr="Une image contenant capture d’écran, ordinateur, portable&#10;&#10;Description générée automatiquement">
            <a:extLst>
              <a:ext uri="{FF2B5EF4-FFF2-40B4-BE49-F238E27FC236}">
                <a16:creationId xmlns:a16="http://schemas.microsoft.com/office/drawing/2014/main" id="{DB2E9A6F-CF8C-46F5-AE3A-663828FF6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9354" y="0"/>
            <a:ext cx="7882842" cy="3091543"/>
          </a:xfrm>
          <a:prstGeom prst="rect">
            <a:avLst/>
          </a:prstGeom>
        </p:spPr>
      </p:pic>
      <p:sp>
        <p:nvSpPr>
          <p:cNvPr id="9" name="ZoneTexte 8">
            <a:extLst>
              <a:ext uri="{FF2B5EF4-FFF2-40B4-BE49-F238E27FC236}">
                <a16:creationId xmlns:a16="http://schemas.microsoft.com/office/drawing/2014/main" id="{A6D224DD-DD50-40A7-B345-17F5D21624FA}"/>
              </a:ext>
            </a:extLst>
          </p:cNvPr>
          <p:cNvSpPr txBox="1"/>
          <p:nvPr/>
        </p:nvSpPr>
        <p:spPr>
          <a:xfrm>
            <a:off x="234372" y="3429000"/>
            <a:ext cx="11157528" cy="3416320"/>
          </a:xfrm>
          <a:prstGeom prst="rect">
            <a:avLst/>
          </a:prstGeom>
          <a:noFill/>
        </p:spPr>
        <p:txBody>
          <a:bodyPr wrap="square" rtlCol="0">
            <a:spAutoFit/>
          </a:bodyPr>
          <a:lstStyle/>
          <a:p>
            <a:pPr algn="just"/>
            <a:r>
              <a:rPr lang="fr-FR" sz="1600" dirty="0">
                <a:latin typeface="Abadi Extra Light" panose="020B0204020104020204" pitchFamily="34" charset="0"/>
              </a:rPr>
              <a:t>Nous avons une classe abstraite User, définie par : un nom, un prénom, un âge, un statut, une situation ou non de handicap, un numéro correspondant à sa priorité(plus ce numéro est grand plus l’User est prioritaire) calculé par la méthode « </a:t>
            </a:r>
            <a:r>
              <a:rPr lang="fr-FR" sz="1600" dirty="0" err="1">
                <a:latin typeface="Abadi Extra Light" panose="020B0204020104020204" pitchFamily="34" charset="0"/>
              </a:rPr>
              <a:t>setPriority</a:t>
            </a:r>
            <a:r>
              <a:rPr lang="fr-FR" sz="1600" dirty="0">
                <a:latin typeface="Abadi Extra Light" panose="020B0204020104020204" pitchFamily="34" charset="0"/>
              </a:rPr>
              <a:t>() », un étage de départ, un étage d’arrivé, un étage final (dont nous détaillerons l’utilité) ainsi qu’une direction calculée à partir de l’étage de départ et celui d’arrivé dans la méthode « </a:t>
            </a:r>
            <a:r>
              <a:rPr lang="fr-FR" sz="1600" dirty="0" err="1">
                <a:latin typeface="Abadi Extra Light" panose="020B0204020104020204" pitchFamily="34" charset="0"/>
              </a:rPr>
              <a:t>setDirection</a:t>
            </a:r>
            <a:r>
              <a:rPr lang="fr-FR" sz="1600" dirty="0">
                <a:latin typeface="Abadi Extra Light" panose="020B0204020104020204" pitchFamily="34" charset="0"/>
              </a:rPr>
              <a:t>() ».</a:t>
            </a:r>
          </a:p>
          <a:p>
            <a:pPr algn="just"/>
            <a:r>
              <a:rPr lang="fr-FR" sz="1600" dirty="0">
                <a:latin typeface="Abadi Extra Light" panose="020B0204020104020204" pitchFamily="34" charset="0"/>
              </a:rPr>
              <a:t>Nous avons créé plusieurs méthodes :</a:t>
            </a:r>
          </a:p>
          <a:p>
            <a:pPr lvl="0" algn="just"/>
            <a:r>
              <a:rPr lang="fr-FR" sz="1600" dirty="0">
                <a:latin typeface="Abadi Extra Light" panose="020B0204020104020204" pitchFamily="34" charset="0"/>
              </a:rPr>
              <a:t>« </a:t>
            </a:r>
            <a:r>
              <a:rPr lang="fr-FR" sz="1600" dirty="0" err="1">
                <a:latin typeface="Abadi Extra Light" panose="020B0204020104020204" pitchFamily="34" charset="0"/>
              </a:rPr>
              <a:t>callElevator</a:t>
            </a:r>
            <a:r>
              <a:rPr lang="fr-FR" sz="1600" dirty="0">
                <a:latin typeface="Abadi Extra Light" panose="020B0204020104020204" pitchFamily="34" charset="0"/>
              </a:rPr>
              <a:t>() » qui crée une nouvelle demande,</a:t>
            </a:r>
          </a:p>
          <a:p>
            <a:pPr lvl="0" algn="just"/>
            <a:r>
              <a:rPr lang="fr-FR" sz="1600" dirty="0">
                <a:latin typeface="Abadi Extra Light" panose="020B0204020104020204" pitchFamily="34" charset="0"/>
              </a:rPr>
              <a:t>« </a:t>
            </a:r>
            <a:r>
              <a:rPr lang="fr-FR" sz="1600" dirty="0" err="1">
                <a:latin typeface="Abadi Extra Light" panose="020B0204020104020204" pitchFamily="34" charset="0"/>
              </a:rPr>
              <a:t>setCorrespondance</a:t>
            </a:r>
            <a:r>
              <a:rPr lang="fr-FR" sz="1600" dirty="0">
                <a:latin typeface="Abadi Extra Light" panose="020B0204020104020204" pitchFamily="34" charset="0"/>
              </a:rPr>
              <a:t>() », « </a:t>
            </a:r>
            <a:r>
              <a:rPr lang="fr-FR" sz="1600" dirty="0" err="1">
                <a:latin typeface="Abadi Extra Light" panose="020B0204020104020204" pitchFamily="34" charset="0"/>
              </a:rPr>
              <a:t>isFinalDestination</a:t>
            </a:r>
            <a:r>
              <a:rPr lang="fr-FR" sz="1600" dirty="0">
                <a:latin typeface="Abadi Extra Light" panose="020B0204020104020204" pitchFamily="34" charset="0"/>
              </a:rPr>
              <a:t> » et « </a:t>
            </a:r>
            <a:r>
              <a:rPr lang="fr-FR" sz="1600" dirty="0" err="1">
                <a:latin typeface="Abadi Extra Light" panose="020B0204020104020204" pitchFamily="34" charset="0"/>
              </a:rPr>
              <a:t>makeChangement</a:t>
            </a:r>
            <a:r>
              <a:rPr lang="fr-FR" sz="1600" dirty="0">
                <a:latin typeface="Abadi Extra Light" panose="020B0204020104020204" pitchFamily="34" charset="0"/>
              </a:rPr>
              <a:t>() » qui servent à traiter les cas d’User devant changer d’ascenseurs pour atteindre leur destination finale,</a:t>
            </a:r>
          </a:p>
          <a:p>
            <a:pPr lvl="0" algn="just"/>
            <a:r>
              <a:rPr lang="fr-FR" sz="1600" dirty="0">
                <a:latin typeface="Abadi Extra Light" panose="020B0204020104020204" pitchFamily="34" charset="0"/>
              </a:rPr>
              <a:t>« </a:t>
            </a:r>
            <a:r>
              <a:rPr lang="fr-FR" sz="1600" dirty="0" err="1">
                <a:latin typeface="Abadi Extra Light" panose="020B0204020104020204" pitchFamily="34" charset="0"/>
              </a:rPr>
              <a:t>compareTo</a:t>
            </a:r>
            <a:r>
              <a:rPr lang="fr-FR" sz="1600" dirty="0">
                <a:latin typeface="Abadi Extra Light" panose="020B0204020104020204" pitchFamily="34" charset="0"/>
              </a:rPr>
              <a:t>() » pour comparer les </a:t>
            </a:r>
            <a:r>
              <a:rPr lang="fr-FR" sz="1600" dirty="0" err="1">
                <a:latin typeface="Abadi Extra Light" panose="020B0204020104020204" pitchFamily="34" charset="0"/>
              </a:rPr>
              <a:t>Users</a:t>
            </a:r>
            <a:r>
              <a:rPr lang="fr-FR" sz="1600" dirty="0">
                <a:latin typeface="Abadi Extra Light" panose="020B0204020104020204" pitchFamily="34" charset="0"/>
              </a:rPr>
              <a:t> en fonction de leur priorité (notre classe User implémente l’interface Comparable),</a:t>
            </a:r>
          </a:p>
          <a:p>
            <a:pPr lvl="0" algn="just"/>
            <a:r>
              <a:rPr lang="fr-FR" sz="1600" dirty="0">
                <a:latin typeface="Abadi Extra Light" panose="020B0204020104020204" pitchFamily="34" charset="0"/>
              </a:rPr>
              <a:t>Les méthodes « </a:t>
            </a:r>
            <a:r>
              <a:rPr lang="fr-FR" sz="1600" dirty="0" err="1">
                <a:latin typeface="Abadi Extra Light" panose="020B0204020104020204" pitchFamily="34" charset="0"/>
              </a:rPr>
              <a:t>equals</a:t>
            </a:r>
            <a:r>
              <a:rPr lang="fr-FR" sz="1600" dirty="0">
                <a:latin typeface="Abadi Extra Light" panose="020B0204020104020204" pitchFamily="34" charset="0"/>
              </a:rPr>
              <a:t>() » et « </a:t>
            </a:r>
            <a:r>
              <a:rPr lang="fr-FR" sz="1600" dirty="0" err="1">
                <a:latin typeface="Abadi Extra Light" panose="020B0204020104020204" pitchFamily="34" charset="0"/>
              </a:rPr>
              <a:t>hashCode</a:t>
            </a:r>
            <a:r>
              <a:rPr lang="fr-FR" sz="1600" dirty="0">
                <a:latin typeface="Abadi Extra Light" panose="020B0204020104020204" pitchFamily="34" charset="0"/>
              </a:rPr>
              <a:t>() » ont été surchargées pour </a:t>
            </a:r>
            <a:r>
              <a:rPr lang="fr-FR" sz="1600" dirty="0" err="1">
                <a:latin typeface="Abadi Extra Light" panose="020B0204020104020204" pitchFamily="34" charset="0"/>
              </a:rPr>
              <a:t>utiiser</a:t>
            </a:r>
            <a:r>
              <a:rPr lang="fr-FR" sz="1600" dirty="0">
                <a:latin typeface="Abadi Extra Light" panose="020B0204020104020204" pitchFamily="34" charset="0"/>
              </a:rPr>
              <a:t> des </a:t>
            </a:r>
            <a:r>
              <a:rPr lang="fr-FR" sz="1600" dirty="0" err="1">
                <a:latin typeface="Abadi Extra Light" panose="020B0204020104020204" pitchFamily="34" charset="0"/>
              </a:rPr>
              <a:t>HashMap</a:t>
            </a:r>
            <a:r>
              <a:rPr lang="fr-FR" sz="1600" dirty="0">
                <a:latin typeface="Abadi Extra Light" panose="020B0204020104020204" pitchFamily="34" charset="0"/>
              </a:rPr>
              <a:t> d’User.</a:t>
            </a:r>
          </a:p>
          <a:p>
            <a:pPr algn="just"/>
            <a:r>
              <a:rPr lang="fr-FR" sz="1600" dirty="0">
                <a:latin typeface="Abadi Extra Light" panose="020B0204020104020204" pitchFamily="34" charset="0"/>
              </a:rPr>
              <a:t> </a:t>
            </a:r>
          </a:p>
          <a:p>
            <a:pPr algn="just"/>
            <a:r>
              <a:rPr lang="fr-FR" sz="1600" dirty="0">
                <a:latin typeface="Abadi Extra Light" panose="020B0204020104020204" pitchFamily="34" charset="0"/>
              </a:rPr>
              <a:t>Dans les classes Administrative, </a:t>
            </a:r>
            <a:r>
              <a:rPr lang="fr-FR" sz="1600" dirty="0" err="1">
                <a:latin typeface="Abadi Extra Light" panose="020B0204020104020204" pitchFamily="34" charset="0"/>
              </a:rPr>
              <a:t>Student</a:t>
            </a:r>
            <a:r>
              <a:rPr lang="fr-FR" sz="1600" dirty="0">
                <a:latin typeface="Abadi Extra Light" panose="020B0204020104020204" pitchFamily="34" charset="0"/>
              </a:rPr>
              <a:t> et Teacher (qui héritent d’User), nous redéfinissons seulement le statut de l’User. </a:t>
            </a:r>
          </a:p>
          <a:p>
            <a:pPr algn="just"/>
            <a:r>
              <a:rPr lang="fr-FR" sz="1600" dirty="0">
                <a:latin typeface="Abadi Extra Light" panose="020B0204020104020204" pitchFamily="34" charset="0"/>
              </a:rPr>
              <a:t>Ce statut sert à l’instanciation pour déterminer l’attribut de priorité.</a:t>
            </a:r>
          </a:p>
        </p:txBody>
      </p:sp>
      <p:sp>
        <p:nvSpPr>
          <p:cNvPr id="10" name="Rectangle 9" descr="Groupe">
            <a:extLst>
              <a:ext uri="{FF2B5EF4-FFF2-40B4-BE49-F238E27FC236}">
                <a16:creationId xmlns:a16="http://schemas.microsoft.com/office/drawing/2014/main" id="{08FD9967-0A22-432E-8B4F-F77CFF0C0DC0}"/>
              </a:ext>
            </a:extLst>
          </p:cNvPr>
          <p:cNvSpPr/>
          <p:nvPr/>
        </p:nvSpPr>
        <p:spPr>
          <a:xfrm>
            <a:off x="1850595" y="1707722"/>
            <a:ext cx="1375634" cy="137563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375077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698" y="31763"/>
            <a:ext cx="3019425" cy="2009774"/>
          </a:xfrm>
          <a:noFill/>
        </p:spPr>
        <p:txBody>
          <a:bodyPr vert="horz" lIns="91440" tIns="45720" rIns="91440" bIns="45720" rtlCol="0" anchor="ctr">
            <a:noAutofit/>
          </a:bodyPr>
          <a:lstStyle/>
          <a:p>
            <a:pPr lvl="0" algn="ctr"/>
            <a:r>
              <a:rPr lang="fr-FR" sz="3200" b="1" dirty="0">
                <a:solidFill>
                  <a:schemeClr val="bg1"/>
                </a:solidFill>
                <a:latin typeface="Abadi Extra Light" panose="020B0204020104020204" pitchFamily="34" charset="0"/>
              </a:rPr>
              <a:t>Gérer les utilisateurs devant faire un changement</a:t>
            </a:r>
            <a:endParaRPr lang="en-US" sz="3200" b="1" dirty="0">
              <a:solidFill>
                <a:schemeClr val="bg1"/>
              </a:solidFill>
              <a:latin typeface="Abadi Extra Light" panose="020B0204020104020204" pitchFamily="34" charset="0"/>
            </a:endParaRPr>
          </a:p>
        </p:txBody>
      </p:sp>
      <p:pic>
        <p:nvPicPr>
          <p:cNvPr id="7" name="Image 6" descr="Une image contenant capture d’écran, ordinateur, portable&#10;&#10;Description générée automatiquement">
            <a:extLst>
              <a:ext uri="{FF2B5EF4-FFF2-40B4-BE49-F238E27FC236}">
                <a16:creationId xmlns:a16="http://schemas.microsoft.com/office/drawing/2014/main" id="{DB2E9A6F-CF8C-46F5-AE3A-663828FF6611}"/>
              </a:ext>
            </a:extLst>
          </p:cNvPr>
          <p:cNvPicPr>
            <a:picLocks noChangeAspect="1"/>
          </p:cNvPicPr>
          <p:nvPr/>
        </p:nvPicPr>
        <p:blipFill rotWithShape="1">
          <a:blip r:embed="rId2">
            <a:extLst>
              <a:ext uri="{28A0092B-C50C-407E-A947-70E740481C1C}">
                <a14:useLocalDpi xmlns:a14="http://schemas.microsoft.com/office/drawing/2010/main" val="0"/>
              </a:ext>
            </a:extLst>
          </a:blip>
          <a:srcRect l="48698" t="15302" r="2572" b="8290"/>
          <a:stretch/>
        </p:blipFill>
        <p:spPr>
          <a:xfrm>
            <a:off x="5551054" y="119940"/>
            <a:ext cx="5195163" cy="3194760"/>
          </a:xfrm>
          <a:prstGeom prst="rect">
            <a:avLst/>
          </a:prstGeom>
        </p:spPr>
      </p:pic>
      <p:sp>
        <p:nvSpPr>
          <p:cNvPr id="11" name="Rectangle 10" descr="Users">
            <a:extLst>
              <a:ext uri="{FF2B5EF4-FFF2-40B4-BE49-F238E27FC236}">
                <a16:creationId xmlns:a16="http://schemas.microsoft.com/office/drawing/2014/main" id="{BF913171-A20E-426D-B882-6472E2CAE219}"/>
              </a:ext>
            </a:extLst>
          </p:cNvPr>
          <p:cNvSpPr/>
          <p:nvPr/>
        </p:nvSpPr>
        <p:spPr>
          <a:xfrm>
            <a:off x="1874407" y="1763534"/>
            <a:ext cx="1328009" cy="132800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2" name="Espace réservé du contenu 2">
            <a:extLst>
              <a:ext uri="{FF2B5EF4-FFF2-40B4-BE49-F238E27FC236}">
                <a16:creationId xmlns:a16="http://schemas.microsoft.com/office/drawing/2014/main" id="{42D79FBA-1DBD-4056-9D25-64DCD07B91A3}"/>
              </a:ext>
            </a:extLst>
          </p:cNvPr>
          <p:cNvSpPr>
            <a:spLocks noGrp="1"/>
          </p:cNvSpPr>
          <p:nvPr>
            <p:ph idx="1"/>
          </p:nvPr>
        </p:nvSpPr>
        <p:spPr>
          <a:xfrm>
            <a:off x="200024" y="3773308"/>
            <a:ext cx="11791951" cy="3228975"/>
          </a:xfrm>
        </p:spPr>
        <p:txBody>
          <a:bodyPr anchor="ctr">
            <a:normAutofit/>
          </a:bodyPr>
          <a:lstStyle/>
          <a:p>
            <a:pPr marL="0" indent="0">
              <a:buNone/>
            </a:pPr>
            <a:r>
              <a:rPr lang="fr-FR" sz="2400" dirty="0">
                <a:latin typeface="Abadi Extra Light" panose="020B0204020104020204" pitchFamily="34" charset="0"/>
              </a:rPr>
              <a:t>Dans le cas où la couleur de départ est différente de la couleur d’arrivée :</a:t>
            </a:r>
          </a:p>
          <a:p>
            <a:pPr marL="0" indent="0">
              <a:buNone/>
            </a:pPr>
            <a:endParaRPr lang="fr-FR" sz="2400" dirty="0">
              <a:latin typeface="Abadi Extra Light" panose="020B0204020104020204" pitchFamily="34" charset="0"/>
            </a:endParaRPr>
          </a:p>
          <a:p>
            <a:pPr lvl="1" fontAlgn="base"/>
            <a:r>
              <a:rPr lang="fr-FR" sz="2000" dirty="0">
                <a:latin typeface="Abadi Extra Light" panose="020B0204020104020204" pitchFamily="34" charset="0"/>
              </a:rPr>
              <a:t>A l’instanciation d’un User nous calculons l’étage pivot (à l’aide de la méthode « </a:t>
            </a:r>
            <a:r>
              <a:rPr lang="fr-FR" sz="2000" dirty="0" err="1">
                <a:latin typeface="Abadi Extra Light" panose="020B0204020104020204" pitchFamily="34" charset="0"/>
              </a:rPr>
              <a:t>setCorrespondance</a:t>
            </a:r>
            <a:r>
              <a:rPr lang="fr-FR" sz="2000" dirty="0">
                <a:latin typeface="Abadi Extra Light" panose="020B0204020104020204" pitchFamily="34" charset="0"/>
              </a:rPr>
              <a:t>() »). Cet étage devient la destination et la destination finale est stockée dans l’attribut « </a:t>
            </a:r>
            <a:r>
              <a:rPr lang="fr-FR" sz="2000" dirty="0" err="1">
                <a:latin typeface="Abadi Extra Light" panose="020B0204020104020204" pitchFamily="34" charset="0"/>
              </a:rPr>
              <a:t>finalDestination</a:t>
            </a:r>
            <a:r>
              <a:rPr lang="fr-FR" sz="2000" dirty="0">
                <a:latin typeface="Abadi Extra Light" panose="020B0204020104020204" pitchFamily="34" charset="0"/>
              </a:rPr>
              <a:t> ».</a:t>
            </a:r>
          </a:p>
          <a:p>
            <a:pPr lvl="1" fontAlgn="base"/>
            <a:r>
              <a:rPr lang="fr-FR" sz="2000" dirty="0">
                <a:latin typeface="Abadi Extra Light" panose="020B0204020104020204" pitchFamily="34" charset="0"/>
              </a:rPr>
              <a:t>Quand l’utilisateur arrive à sa destination pivot, le test « </a:t>
            </a:r>
            <a:r>
              <a:rPr lang="fr-FR" sz="2000" dirty="0" err="1">
                <a:latin typeface="Abadi Extra Light" panose="020B0204020104020204" pitchFamily="34" charset="0"/>
              </a:rPr>
              <a:t>isFinalDesination</a:t>
            </a:r>
            <a:r>
              <a:rPr lang="fr-FR" sz="2000" dirty="0">
                <a:latin typeface="Abadi Extra Light" panose="020B0204020104020204" pitchFamily="34" charset="0"/>
              </a:rPr>
              <a:t>() » est faux et permet d’appeler la méthode « </a:t>
            </a:r>
            <a:r>
              <a:rPr lang="fr-FR" sz="2000" dirty="0" err="1">
                <a:latin typeface="Abadi Extra Light" panose="020B0204020104020204" pitchFamily="34" charset="0"/>
              </a:rPr>
              <a:t>makeChangement</a:t>
            </a:r>
            <a:r>
              <a:rPr lang="fr-FR" sz="2000" dirty="0">
                <a:latin typeface="Abadi Extra Light" panose="020B0204020104020204" pitchFamily="34" charset="0"/>
              </a:rPr>
              <a:t>() » (qui met l’User dans la queue du </a:t>
            </a:r>
            <a:r>
              <a:rPr lang="fr-FR" sz="2000" dirty="0" err="1">
                <a:latin typeface="Abadi Extra Light" panose="020B0204020104020204" pitchFamily="34" charset="0"/>
              </a:rPr>
              <a:t>Floor</a:t>
            </a:r>
            <a:r>
              <a:rPr lang="fr-FR" sz="2000" dirty="0">
                <a:latin typeface="Abadi Extra Light" panose="020B0204020104020204" pitchFamily="34" charset="0"/>
              </a:rPr>
              <a:t> correspondant à sa prochaine demande).</a:t>
            </a:r>
          </a:p>
          <a:p>
            <a:pPr marL="0" indent="0" algn="just">
              <a:spcBef>
                <a:spcPts val="2400"/>
              </a:spcBef>
              <a:buNone/>
            </a:pPr>
            <a:endParaRPr lang="fr-FR" sz="2000" dirty="0">
              <a:latin typeface="Abadi Extra Light" panose="020B0204020104020204" pitchFamily="34" charset="0"/>
            </a:endParaRPr>
          </a:p>
        </p:txBody>
      </p:sp>
    </p:spTree>
    <p:extLst>
      <p:ext uri="{BB962C8B-B14F-4D97-AF65-F5344CB8AC3E}">
        <p14:creationId xmlns:p14="http://schemas.microsoft.com/office/powerpoint/2010/main" val="322780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rmAutofit/>
          </a:bodyPr>
          <a:lstStyle/>
          <a:p>
            <a:pPr algn="ctr"/>
            <a:r>
              <a:rPr lang="en-US" sz="4000" dirty="0" err="1">
                <a:solidFill>
                  <a:schemeClr val="bg1"/>
                </a:solidFill>
                <a:latin typeface="Abadi Extra Light" panose="020B0204020104020204" pitchFamily="34" charset="0"/>
              </a:rPr>
              <a:t>Simuler</a:t>
            </a:r>
            <a:r>
              <a:rPr lang="en-US" sz="4000" dirty="0">
                <a:solidFill>
                  <a:schemeClr val="bg1"/>
                </a:solidFill>
                <a:latin typeface="Abadi Extra Light" panose="020B0204020104020204" pitchFamily="34" charset="0"/>
              </a:rPr>
              <a:t> les </a:t>
            </a:r>
            <a:r>
              <a:rPr lang="en-US" sz="4000" dirty="0" err="1">
                <a:solidFill>
                  <a:schemeClr val="bg1"/>
                </a:solidFill>
                <a:latin typeface="Abadi Extra Light" panose="020B0204020104020204" pitchFamily="34" charset="0"/>
              </a:rPr>
              <a:t>demandes</a:t>
            </a:r>
            <a:endParaRPr lang="en-US" sz="4000" dirty="0">
              <a:solidFill>
                <a:schemeClr val="bg1"/>
              </a:solidFill>
              <a:latin typeface="Abadi Extra Light" panose="020B0204020104020204" pitchFamily="34" charset="0"/>
            </a:endParaRPr>
          </a:p>
        </p:txBody>
      </p:sp>
      <p:sp>
        <p:nvSpPr>
          <p:cNvPr id="9" name="ZoneTexte 8">
            <a:extLst>
              <a:ext uri="{FF2B5EF4-FFF2-40B4-BE49-F238E27FC236}">
                <a16:creationId xmlns:a16="http://schemas.microsoft.com/office/drawing/2014/main" id="{A6D224DD-DD50-40A7-B345-17F5D21624FA}"/>
              </a:ext>
            </a:extLst>
          </p:cNvPr>
          <p:cNvSpPr txBox="1"/>
          <p:nvPr/>
        </p:nvSpPr>
        <p:spPr>
          <a:xfrm>
            <a:off x="184728" y="3620511"/>
            <a:ext cx="11275291" cy="3046988"/>
          </a:xfrm>
          <a:prstGeom prst="rect">
            <a:avLst/>
          </a:prstGeom>
          <a:noFill/>
        </p:spPr>
        <p:txBody>
          <a:bodyPr wrap="square" rtlCol="0">
            <a:spAutoFit/>
          </a:bodyPr>
          <a:lstStyle/>
          <a:p>
            <a:pPr algn="just"/>
            <a:r>
              <a:rPr lang="fr-FR" sz="2400" dirty="0">
                <a:latin typeface="Abadi Extra Light" panose="020B0204020104020204" pitchFamily="34" charset="0"/>
              </a:rPr>
              <a:t>La classe </a:t>
            </a:r>
            <a:r>
              <a:rPr lang="fr-FR" sz="2400" dirty="0" err="1">
                <a:latin typeface="Abadi Extra Light" panose="020B0204020104020204" pitchFamily="34" charset="0"/>
              </a:rPr>
              <a:t>Demand</a:t>
            </a:r>
            <a:r>
              <a:rPr lang="fr-FR" sz="2400" dirty="0">
                <a:latin typeface="Abadi Extra Light" panose="020B0204020104020204" pitchFamily="34" charset="0"/>
              </a:rPr>
              <a:t> représente l’appel d’un utilisateur à un étage. Cette demande contient deux attributs correspondants aux deux informations envoyées par un bouton « Appuyé » dans le système d’ascenseur : </a:t>
            </a:r>
          </a:p>
          <a:p>
            <a:pPr marL="800100" lvl="1" indent="-342900" algn="just" fontAlgn="base">
              <a:buFont typeface="Arial" panose="020B0604020202020204" pitchFamily="34" charset="0"/>
              <a:buChar char="•"/>
            </a:pPr>
            <a:r>
              <a:rPr lang="en-US" sz="2400" dirty="0">
                <a:latin typeface="Abadi Extra Light" panose="020B0204020104020204" pitchFamily="34" charset="0"/>
              </a:rPr>
              <a:t>Un </a:t>
            </a:r>
            <a:r>
              <a:rPr lang="en-US" sz="2400" dirty="0" err="1">
                <a:latin typeface="Abadi Extra Light" panose="020B0204020104020204" pitchFamily="34" charset="0"/>
              </a:rPr>
              <a:t>étage</a:t>
            </a:r>
            <a:r>
              <a:rPr lang="en-US" sz="2400" dirty="0">
                <a:latin typeface="Abadi Extra Light" panose="020B0204020104020204" pitchFamily="34" charset="0"/>
              </a:rPr>
              <a:t> </a:t>
            </a:r>
            <a:r>
              <a:rPr lang="en-US" sz="2400" dirty="0" err="1">
                <a:latin typeface="Abadi Extra Light" panose="020B0204020104020204" pitchFamily="34" charset="0"/>
              </a:rPr>
              <a:t>d’appel</a:t>
            </a:r>
            <a:endParaRPr lang="fr-FR" sz="2400" dirty="0">
              <a:latin typeface="Abadi Extra Light" panose="020B0204020104020204" pitchFamily="34" charset="0"/>
            </a:endParaRPr>
          </a:p>
          <a:p>
            <a:pPr marL="800100" lvl="1" indent="-342900" algn="just" fontAlgn="base">
              <a:buFont typeface="Arial" panose="020B0604020202020204" pitchFamily="34" charset="0"/>
              <a:buChar char="•"/>
            </a:pPr>
            <a:r>
              <a:rPr lang="fr-FR" sz="2400" dirty="0">
                <a:latin typeface="Abadi Extra Light" panose="020B0204020104020204" pitchFamily="34" charset="0"/>
              </a:rPr>
              <a:t>Une direction pouvant être égale à « up » ou « down »</a:t>
            </a:r>
          </a:p>
          <a:p>
            <a:pPr marL="800100" lvl="1" indent="-342900" algn="just" fontAlgn="base">
              <a:buFont typeface="Arial" panose="020B0604020202020204" pitchFamily="34" charset="0"/>
              <a:buChar char="•"/>
            </a:pPr>
            <a:endParaRPr lang="fr-FR" sz="2400" dirty="0">
              <a:latin typeface="Abadi Extra Light" panose="020B0204020104020204" pitchFamily="34" charset="0"/>
            </a:endParaRPr>
          </a:p>
          <a:p>
            <a:pPr algn="just"/>
            <a:r>
              <a:rPr lang="fr-FR" sz="2400" dirty="0">
                <a:latin typeface="Abadi Extra Light" panose="020B0204020104020204" pitchFamily="34" charset="0"/>
              </a:rPr>
              <a:t>Les méthode « </a:t>
            </a:r>
            <a:r>
              <a:rPr lang="fr-FR" sz="2400" dirty="0" err="1">
                <a:latin typeface="Abadi Extra Light" panose="020B0204020104020204" pitchFamily="34" charset="0"/>
              </a:rPr>
              <a:t>equals</a:t>
            </a:r>
            <a:r>
              <a:rPr lang="fr-FR" sz="2400" dirty="0">
                <a:latin typeface="Abadi Extra Light" panose="020B0204020104020204" pitchFamily="34" charset="0"/>
              </a:rPr>
              <a:t>() » et « </a:t>
            </a:r>
            <a:r>
              <a:rPr lang="fr-FR" sz="2400" dirty="0" err="1">
                <a:latin typeface="Abadi Extra Light" panose="020B0204020104020204" pitchFamily="34" charset="0"/>
              </a:rPr>
              <a:t>hashCode</a:t>
            </a:r>
            <a:r>
              <a:rPr lang="fr-FR" sz="2400" dirty="0">
                <a:latin typeface="Abadi Extra Light" panose="020B0204020104020204" pitchFamily="34" charset="0"/>
              </a:rPr>
              <a:t>() » ont été surchargées pour utiliser des Sets de </a:t>
            </a:r>
            <a:r>
              <a:rPr lang="fr-FR" sz="2400" dirty="0" err="1">
                <a:latin typeface="Abadi Extra Light" panose="020B0204020104020204" pitchFamily="34" charset="0"/>
              </a:rPr>
              <a:t>Demand</a:t>
            </a:r>
            <a:r>
              <a:rPr lang="fr-FR" sz="2400" dirty="0">
                <a:latin typeface="Abadi Extra Light" panose="020B0204020104020204" pitchFamily="34" charset="0"/>
              </a:rPr>
              <a:t>.</a:t>
            </a:r>
          </a:p>
        </p:txBody>
      </p:sp>
      <p:pic>
        <p:nvPicPr>
          <p:cNvPr id="4" name="Image 3" descr="Une image contenant assis, oiseau&#10;&#10;Description générée automatiquement">
            <a:extLst>
              <a:ext uri="{FF2B5EF4-FFF2-40B4-BE49-F238E27FC236}">
                <a16:creationId xmlns:a16="http://schemas.microsoft.com/office/drawing/2014/main" id="{EAD0DE53-F027-4B62-ABEC-D29C3511229A}"/>
              </a:ext>
            </a:extLst>
          </p:cNvPr>
          <p:cNvPicPr>
            <a:picLocks noChangeAspect="1"/>
          </p:cNvPicPr>
          <p:nvPr/>
        </p:nvPicPr>
        <p:blipFill rotWithShape="1">
          <a:blip r:embed="rId2">
            <a:extLst>
              <a:ext uri="{28A0092B-C50C-407E-A947-70E740481C1C}">
                <a14:useLocalDpi xmlns:a14="http://schemas.microsoft.com/office/drawing/2010/main" val="0"/>
              </a:ext>
            </a:extLst>
          </a:blip>
          <a:srcRect l="10239" t="14752" r="12394" b="15147"/>
          <a:stretch/>
        </p:blipFill>
        <p:spPr>
          <a:xfrm>
            <a:off x="5661024" y="668714"/>
            <a:ext cx="2944092" cy="1885950"/>
          </a:xfrm>
          <a:prstGeom prst="rect">
            <a:avLst/>
          </a:prstGeom>
        </p:spPr>
      </p:pic>
      <p:sp>
        <p:nvSpPr>
          <p:cNvPr id="10" name="Rectangle 9" descr="Parole">
            <a:extLst>
              <a:ext uri="{FF2B5EF4-FFF2-40B4-BE49-F238E27FC236}">
                <a16:creationId xmlns:a16="http://schemas.microsoft.com/office/drawing/2014/main" id="{BFD4121F-6E53-435A-A31E-CFF80A8C8DF5}"/>
              </a:ext>
            </a:extLst>
          </p:cNvPr>
          <p:cNvSpPr/>
          <p:nvPr/>
        </p:nvSpPr>
        <p:spPr>
          <a:xfrm>
            <a:off x="1712482" y="1865613"/>
            <a:ext cx="1356584" cy="1356584"/>
          </a:xfrm>
          <a:prstGeom prst="rect">
            <a:avLst/>
          </a:prstGeom>
          <a:blipFill>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pic>
        <p:nvPicPr>
          <p:cNvPr id="11" name="Image 10">
            <a:extLst>
              <a:ext uri="{FF2B5EF4-FFF2-40B4-BE49-F238E27FC236}">
                <a16:creationId xmlns:a16="http://schemas.microsoft.com/office/drawing/2014/main" id="{4F2EB906-BDC9-414A-B786-0482E6D3B3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28672" y="393472"/>
            <a:ext cx="2269255" cy="2269255"/>
          </a:xfrm>
          <a:prstGeom prst="rect">
            <a:avLst/>
          </a:prstGeom>
        </p:spPr>
      </p:pic>
      <p:sp>
        <p:nvSpPr>
          <p:cNvPr id="5" name="ZoneTexte 4">
            <a:extLst>
              <a:ext uri="{FF2B5EF4-FFF2-40B4-BE49-F238E27FC236}">
                <a16:creationId xmlns:a16="http://schemas.microsoft.com/office/drawing/2014/main" id="{AEF3797F-E8CE-49D4-A86A-025A5F8BCEFF}"/>
              </a:ext>
            </a:extLst>
          </p:cNvPr>
          <p:cNvSpPr txBox="1"/>
          <p:nvPr/>
        </p:nvSpPr>
        <p:spPr>
          <a:xfrm>
            <a:off x="10601689" y="668714"/>
            <a:ext cx="1123222" cy="1569660"/>
          </a:xfrm>
          <a:prstGeom prst="rect">
            <a:avLst/>
          </a:prstGeom>
          <a:noFill/>
        </p:spPr>
        <p:txBody>
          <a:bodyPr wrap="square" rtlCol="0">
            <a:spAutoFit/>
          </a:bodyPr>
          <a:lstStyle/>
          <a:p>
            <a:pPr algn="ctr"/>
            <a:r>
              <a:rPr lang="fr-FR" sz="2400" dirty="0">
                <a:solidFill>
                  <a:schemeClr val="bg1"/>
                </a:solidFill>
              </a:rPr>
              <a:t>UP</a:t>
            </a:r>
          </a:p>
          <a:p>
            <a:pPr algn="ctr"/>
            <a:endParaRPr lang="fr-FR" sz="2400" dirty="0">
              <a:solidFill>
                <a:schemeClr val="bg1"/>
              </a:solidFill>
            </a:endParaRPr>
          </a:p>
          <a:p>
            <a:pPr algn="ctr"/>
            <a:endParaRPr lang="fr-FR" sz="2400" dirty="0">
              <a:solidFill>
                <a:schemeClr val="bg1"/>
              </a:solidFill>
            </a:endParaRPr>
          </a:p>
          <a:p>
            <a:pPr algn="ctr"/>
            <a:r>
              <a:rPr lang="fr-FR" sz="2400" dirty="0">
                <a:solidFill>
                  <a:schemeClr val="bg1"/>
                </a:solidFill>
              </a:rPr>
              <a:t>DOWN</a:t>
            </a:r>
          </a:p>
        </p:txBody>
      </p:sp>
    </p:spTree>
    <p:extLst>
      <p:ext uri="{BB962C8B-B14F-4D97-AF65-F5344CB8AC3E}">
        <p14:creationId xmlns:p14="http://schemas.microsoft.com/office/powerpoint/2010/main" val="94042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Autofit/>
          </a:bodyPr>
          <a:lstStyle/>
          <a:p>
            <a:pPr lvl="0" algn="ctr"/>
            <a:r>
              <a:rPr lang="fr-FR" sz="3200" dirty="0">
                <a:solidFill>
                  <a:schemeClr val="bg1"/>
                </a:solidFill>
                <a:latin typeface="Abadi Extra Light" panose="020B0204020104020204" pitchFamily="34" charset="0"/>
              </a:rPr>
              <a:t>Attribuer les demandes dans les différents ascenseurs</a:t>
            </a:r>
            <a:endParaRPr lang="en-US" sz="3200" dirty="0">
              <a:solidFill>
                <a:schemeClr val="bg1"/>
              </a:solidFill>
              <a:latin typeface="Abadi Extra Light" panose="020B0204020104020204" pitchFamily="34" charset="0"/>
            </a:endParaRPr>
          </a:p>
        </p:txBody>
      </p:sp>
      <p:sp>
        <p:nvSpPr>
          <p:cNvPr id="7" name="Rectangle 6" descr="Engrenages">
            <a:extLst>
              <a:ext uri="{FF2B5EF4-FFF2-40B4-BE49-F238E27FC236}">
                <a16:creationId xmlns:a16="http://schemas.microsoft.com/office/drawing/2014/main" id="{5C845951-47D5-4CA6-ACFB-A506027D0DB3}"/>
              </a:ext>
            </a:extLst>
          </p:cNvPr>
          <p:cNvSpPr/>
          <p:nvPr/>
        </p:nvSpPr>
        <p:spPr>
          <a:xfrm>
            <a:off x="1990128" y="2113358"/>
            <a:ext cx="1096567" cy="1096567"/>
          </a:xfrm>
          <a:prstGeom prst="rect">
            <a:avLst/>
          </a:prstGeom>
          <a:blipFill>
            <a:blip r:embed="rId2">
              <a:extLs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pic>
        <p:nvPicPr>
          <p:cNvPr id="11" name="Image 10" descr="Une image contenant capture d’écran&#10;&#10;Description générée automatiquement">
            <a:extLst>
              <a:ext uri="{FF2B5EF4-FFF2-40B4-BE49-F238E27FC236}">
                <a16:creationId xmlns:a16="http://schemas.microsoft.com/office/drawing/2014/main" id="{BD619AEF-8A51-48B0-8548-3041C6AC98A7}"/>
              </a:ext>
            </a:extLst>
          </p:cNvPr>
          <p:cNvPicPr>
            <a:picLocks noChangeAspect="1"/>
          </p:cNvPicPr>
          <p:nvPr/>
        </p:nvPicPr>
        <p:blipFill rotWithShape="1">
          <a:blip r:embed="rId4">
            <a:extLst>
              <a:ext uri="{28A0092B-C50C-407E-A947-70E740481C1C}">
                <a14:useLocalDpi xmlns:a14="http://schemas.microsoft.com/office/drawing/2010/main" val="0"/>
              </a:ext>
            </a:extLst>
          </a:blip>
          <a:srcRect t="62539"/>
          <a:stretch/>
        </p:blipFill>
        <p:spPr>
          <a:xfrm>
            <a:off x="5432202" y="285043"/>
            <a:ext cx="5251901" cy="2009774"/>
          </a:xfrm>
          <a:prstGeom prst="rect">
            <a:avLst/>
          </a:prstGeom>
        </p:spPr>
      </p:pic>
      <p:sp>
        <p:nvSpPr>
          <p:cNvPr id="12" name="ZoneTexte 11">
            <a:extLst>
              <a:ext uri="{FF2B5EF4-FFF2-40B4-BE49-F238E27FC236}">
                <a16:creationId xmlns:a16="http://schemas.microsoft.com/office/drawing/2014/main" id="{9107E57E-92EA-4C5F-8F9F-1936231BD5C3}"/>
              </a:ext>
            </a:extLst>
          </p:cNvPr>
          <p:cNvSpPr txBox="1"/>
          <p:nvPr/>
        </p:nvSpPr>
        <p:spPr>
          <a:xfrm>
            <a:off x="264679" y="3394364"/>
            <a:ext cx="11157528" cy="3477875"/>
          </a:xfrm>
          <a:prstGeom prst="rect">
            <a:avLst/>
          </a:prstGeom>
          <a:noFill/>
        </p:spPr>
        <p:txBody>
          <a:bodyPr wrap="square" rtlCol="0">
            <a:spAutoFit/>
          </a:bodyPr>
          <a:lstStyle/>
          <a:p>
            <a:pPr algn="just"/>
            <a:r>
              <a:rPr lang="fr-FR" sz="2000" dirty="0">
                <a:latin typeface="Abadi Extra Light" panose="020B0204020104020204" pitchFamily="34" charset="0"/>
              </a:rPr>
              <a:t>La classe Dispatcher contient un Set de toutes les demandes rempli par la méthode « </a:t>
            </a:r>
            <a:r>
              <a:rPr lang="fr-FR" sz="2000" dirty="0" err="1">
                <a:latin typeface="Abadi Extra Light" panose="020B0204020104020204" pitchFamily="34" charset="0"/>
              </a:rPr>
              <a:t>addDemand</a:t>
            </a:r>
            <a:r>
              <a:rPr lang="fr-FR" sz="2000" dirty="0">
                <a:latin typeface="Abadi Extra Light" panose="020B0204020104020204" pitchFamily="34" charset="0"/>
              </a:rPr>
              <a:t>(</a:t>
            </a:r>
            <a:r>
              <a:rPr lang="fr-FR" sz="2000" dirty="0" err="1">
                <a:latin typeface="Abadi Extra Light" panose="020B0204020104020204" pitchFamily="34" charset="0"/>
              </a:rPr>
              <a:t>demand</a:t>
            </a:r>
            <a:r>
              <a:rPr lang="fr-FR" sz="2000" dirty="0">
                <a:latin typeface="Abadi Extra Light" panose="020B0204020104020204" pitchFamily="34" charset="0"/>
              </a:rPr>
              <a:t>) » et a pour rôle de les attribuer aux </a:t>
            </a:r>
            <a:r>
              <a:rPr lang="fr-FR" sz="2000" dirty="0" err="1">
                <a:latin typeface="Abadi Extra Light" panose="020B0204020104020204" pitchFamily="34" charset="0"/>
              </a:rPr>
              <a:t>Elevators</a:t>
            </a:r>
            <a:r>
              <a:rPr lang="fr-FR" sz="2000" dirty="0">
                <a:latin typeface="Abadi Extra Light" panose="020B0204020104020204" pitchFamily="34" charset="0"/>
              </a:rPr>
              <a:t> à travers la méthode « dispatch() ». Pour chaque demande en cours :</a:t>
            </a:r>
          </a:p>
          <a:p>
            <a:pPr marL="800100" lvl="1" indent="-342900" algn="just" fontAlgn="base">
              <a:buFont typeface="Arial" panose="020B0604020202020204" pitchFamily="34" charset="0"/>
              <a:buChar char="•"/>
            </a:pPr>
            <a:r>
              <a:rPr lang="fr-FR" sz="2000" dirty="0">
                <a:latin typeface="Abadi Extra Light" panose="020B0204020104020204" pitchFamily="34" charset="0"/>
              </a:rPr>
              <a:t>Le dispatcher la donne en priorité à un </a:t>
            </a:r>
            <a:r>
              <a:rPr lang="fr-FR" sz="2000" dirty="0" err="1">
                <a:latin typeface="Abadi Extra Light" panose="020B0204020104020204" pitchFamily="34" charset="0"/>
              </a:rPr>
              <a:t>Elevator</a:t>
            </a:r>
            <a:r>
              <a:rPr lang="fr-FR" sz="2000" dirty="0">
                <a:latin typeface="Abadi Extra Light" panose="020B0204020104020204" pitchFamily="34" charset="0"/>
              </a:rPr>
              <a:t> à l’arrêt de la bonne couleur (qu’il récupère à l’aide de la méthode « </a:t>
            </a:r>
            <a:r>
              <a:rPr lang="fr-FR" sz="2000" dirty="0" err="1">
                <a:latin typeface="Abadi Extra Light" panose="020B0204020104020204" pitchFamily="34" charset="0"/>
              </a:rPr>
              <a:t>grapNullElevator</a:t>
            </a:r>
            <a:r>
              <a:rPr lang="fr-FR" sz="2000" dirty="0">
                <a:latin typeface="Abadi Extra Light" panose="020B0204020104020204" pitchFamily="34" charset="0"/>
              </a:rPr>
              <a:t>(</a:t>
            </a:r>
            <a:r>
              <a:rPr lang="fr-FR" sz="2000" dirty="0" err="1">
                <a:latin typeface="Abadi Extra Light" panose="020B0204020104020204" pitchFamily="34" charset="0"/>
              </a:rPr>
              <a:t>ElevatorColor</a:t>
            </a:r>
            <a:r>
              <a:rPr lang="fr-FR" sz="2000" dirty="0">
                <a:latin typeface="Abadi Extra Light" panose="020B0204020104020204" pitchFamily="34" charset="0"/>
              </a:rPr>
              <a:t>) »). </a:t>
            </a:r>
          </a:p>
          <a:p>
            <a:pPr marL="800100" lvl="1" indent="-342900" algn="just" fontAlgn="base">
              <a:buFont typeface="Arial" panose="020B0604020202020204" pitchFamily="34" charset="0"/>
              <a:buChar char="•"/>
            </a:pPr>
            <a:r>
              <a:rPr lang="fr-FR" sz="2000" dirty="0">
                <a:latin typeface="Abadi Extra Light" panose="020B0204020104020204" pitchFamily="34" charset="0"/>
              </a:rPr>
              <a:t>Si </a:t>
            </a:r>
            <a:r>
              <a:rPr lang="fr-FR" sz="2000" dirty="0" err="1">
                <a:latin typeface="Abadi Extra Light" panose="020B0204020104020204" pitchFamily="34" charset="0"/>
              </a:rPr>
              <a:t>cetElevator</a:t>
            </a:r>
            <a:r>
              <a:rPr lang="fr-FR" sz="2000" dirty="0">
                <a:latin typeface="Abadi Extra Light" panose="020B0204020104020204" pitchFamily="34" charset="0"/>
              </a:rPr>
              <a:t> est en dessous d’une demande et en monté ou au-dessus d’une demande et en descente on calcule le nombre d’itération (« </a:t>
            </a:r>
            <a:r>
              <a:rPr lang="fr-FR" sz="2000" dirty="0" err="1">
                <a:latin typeface="Abadi Extra Light" panose="020B0204020104020204" pitchFamily="34" charset="0"/>
              </a:rPr>
              <a:t>getNbFloorToReachDemand</a:t>
            </a:r>
            <a:r>
              <a:rPr lang="fr-FR" sz="2000" dirty="0">
                <a:latin typeface="Abadi Extra Light" panose="020B0204020104020204" pitchFamily="34" charset="0"/>
              </a:rPr>
              <a:t>(</a:t>
            </a:r>
            <a:r>
              <a:rPr lang="fr-FR" sz="2000" dirty="0" err="1">
                <a:latin typeface="Abadi Extra Light" panose="020B0204020104020204" pitchFamily="34" charset="0"/>
              </a:rPr>
              <a:t>choosen</a:t>
            </a:r>
            <a:r>
              <a:rPr lang="fr-FR" sz="2000" dirty="0">
                <a:latin typeface="Abadi Extra Light" panose="020B0204020104020204" pitchFamily="34" charset="0"/>
              </a:rPr>
              <a:t>, </a:t>
            </a:r>
            <a:r>
              <a:rPr lang="fr-FR" sz="2000" dirty="0" err="1">
                <a:latin typeface="Abadi Extra Light" panose="020B0204020104020204" pitchFamily="34" charset="0"/>
              </a:rPr>
              <a:t>demand</a:t>
            </a:r>
            <a:r>
              <a:rPr lang="fr-FR" sz="2000" dirty="0">
                <a:latin typeface="Abadi Extra Light" panose="020B0204020104020204" pitchFamily="34" charset="0"/>
              </a:rPr>
              <a:t>) ») sur les </a:t>
            </a:r>
            <a:r>
              <a:rPr lang="fr-FR" sz="2000" dirty="0" err="1">
                <a:latin typeface="Abadi Extra Light" panose="020B0204020104020204" pitchFamily="34" charset="0"/>
              </a:rPr>
              <a:t>Floors</a:t>
            </a:r>
            <a:r>
              <a:rPr lang="fr-FR" sz="2000" dirty="0">
                <a:latin typeface="Abadi Extra Light" panose="020B0204020104020204" pitchFamily="34" charset="0"/>
              </a:rPr>
              <a:t> à effectuer par l’</a:t>
            </a:r>
            <a:r>
              <a:rPr lang="fr-FR" sz="2000" dirty="0" err="1">
                <a:latin typeface="Abadi Extra Light" panose="020B0204020104020204" pitchFamily="34" charset="0"/>
              </a:rPr>
              <a:t>Elevator</a:t>
            </a:r>
            <a:r>
              <a:rPr lang="fr-FR" sz="2000" dirty="0">
                <a:latin typeface="Abadi Extra Light" panose="020B0204020104020204" pitchFamily="34" charset="0"/>
              </a:rPr>
              <a:t> avant de prendre des </a:t>
            </a:r>
            <a:r>
              <a:rPr lang="fr-FR" sz="2000" dirty="0" err="1">
                <a:latin typeface="Abadi Extra Light" panose="020B0204020104020204" pitchFamily="34" charset="0"/>
              </a:rPr>
              <a:t>Users</a:t>
            </a:r>
            <a:r>
              <a:rPr lang="fr-FR" sz="2000" dirty="0">
                <a:latin typeface="Abadi Extra Light" panose="020B0204020104020204" pitchFamily="34" charset="0"/>
              </a:rPr>
              <a:t> et de changer de direction. On ajoute la demande via « </a:t>
            </a:r>
            <a:r>
              <a:rPr lang="fr-FR" sz="2000" dirty="0" err="1">
                <a:latin typeface="Abadi Extra Light" panose="020B0204020104020204" pitchFamily="34" charset="0"/>
              </a:rPr>
              <a:t>addDemandOnChoosen</a:t>
            </a:r>
            <a:r>
              <a:rPr lang="fr-FR" sz="2000" dirty="0">
                <a:latin typeface="Abadi Extra Light" panose="020B0204020104020204" pitchFamily="34" charset="0"/>
              </a:rPr>
              <a:t>(</a:t>
            </a:r>
            <a:r>
              <a:rPr lang="fr-FR" sz="2000" dirty="0" err="1">
                <a:latin typeface="Abadi Extra Light" panose="020B0204020104020204" pitchFamily="34" charset="0"/>
              </a:rPr>
              <a:t>choosen</a:t>
            </a:r>
            <a:r>
              <a:rPr lang="fr-FR" sz="2000" dirty="0">
                <a:latin typeface="Abadi Extra Light" panose="020B0204020104020204" pitchFamily="34" charset="0"/>
              </a:rPr>
              <a:t>, </a:t>
            </a:r>
            <a:r>
              <a:rPr lang="fr-FR" sz="2000" dirty="0" err="1">
                <a:latin typeface="Abadi Extra Light" panose="020B0204020104020204" pitchFamily="34" charset="0"/>
              </a:rPr>
              <a:t>demand</a:t>
            </a:r>
            <a:r>
              <a:rPr lang="fr-FR" sz="2000" dirty="0">
                <a:latin typeface="Abadi Extra Light" panose="020B0204020104020204" pitchFamily="34" charset="0"/>
              </a:rPr>
              <a:t>) »</a:t>
            </a:r>
          </a:p>
          <a:p>
            <a:pPr marL="800100" lvl="1" indent="-342900" algn="just" fontAlgn="base">
              <a:buFont typeface="Arial" panose="020B0604020202020204" pitchFamily="34" charset="0"/>
              <a:buChar char="•"/>
            </a:pPr>
            <a:r>
              <a:rPr lang="fr-FR" sz="2000" dirty="0">
                <a:latin typeface="Abadi Extra Light" panose="020B0204020104020204" pitchFamily="34" charset="0"/>
              </a:rPr>
              <a:t>Si aucun </a:t>
            </a:r>
            <a:r>
              <a:rPr lang="fr-FR" sz="2000" dirty="0" err="1">
                <a:latin typeface="Abadi Extra Light" panose="020B0204020104020204" pitchFamily="34" charset="0"/>
              </a:rPr>
              <a:t>Elevator</a:t>
            </a:r>
            <a:r>
              <a:rPr lang="fr-FR" sz="2000" dirty="0">
                <a:latin typeface="Abadi Extra Light" panose="020B0204020104020204" pitchFamily="34" charset="0"/>
              </a:rPr>
              <a:t> n’est à l’arrêt, il va calculer l’</a:t>
            </a:r>
            <a:r>
              <a:rPr lang="fr-FR" sz="2000" dirty="0" err="1">
                <a:latin typeface="Abadi Extra Light" panose="020B0204020104020204" pitchFamily="34" charset="0"/>
              </a:rPr>
              <a:t>Elevator</a:t>
            </a:r>
            <a:r>
              <a:rPr lang="fr-FR" sz="2000" dirty="0">
                <a:latin typeface="Abadi Extra Light" panose="020B0204020104020204" pitchFamily="34" charset="0"/>
              </a:rPr>
              <a:t> le plus proche dont le chemin passe par la demande</a:t>
            </a:r>
          </a:p>
        </p:txBody>
      </p:sp>
    </p:spTree>
    <p:extLst>
      <p:ext uri="{BB962C8B-B14F-4D97-AF65-F5344CB8AC3E}">
        <p14:creationId xmlns:p14="http://schemas.microsoft.com/office/powerpoint/2010/main" val="2951855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Autofit/>
          </a:bodyPr>
          <a:lstStyle/>
          <a:p>
            <a:pPr lvl="0" algn="ctr"/>
            <a:r>
              <a:rPr lang="fr-FR" sz="3200" dirty="0">
                <a:solidFill>
                  <a:schemeClr val="bg1"/>
                </a:solidFill>
                <a:latin typeface="Abadi Extra Light" panose="020B0204020104020204" pitchFamily="34" charset="0"/>
              </a:rPr>
              <a:t>Faire rentrer les utilisateurs dans l’ascenseur correspondant </a:t>
            </a:r>
            <a:endParaRPr lang="en-US" sz="3200" dirty="0">
              <a:solidFill>
                <a:schemeClr val="bg1"/>
              </a:solidFill>
              <a:latin typeface="Abadi Extra Light" panose="020B0204020104020204" pitchFamily="34" charset="0"/>
            </a:endParaRPr>
          </a:p>
        </p:txBody>
      </p:sp>
      <p:sp>
        <p:nvSpPr>
          <p:cNvPr id="9" name="Rectangle 8" descr="Flèche : courbe légère">
            <a:extLst>
              <a:ext uri="{FF2B5EF4-FFF2-40B4-BE49-F238E27FC236}">
                <a16:creationId xmlns:a16="http://schemas.microsoft.com/office/drawing/2014/main" id="{7517AEF1-8D26-4539-8E99-21ED6D678C96}"/>
              </a:ext>
            </a:extLst>
          </p:cNvPr>
          <p:cNvSpPr/>
          <p:nvPr/>
        </p:nvSpPr>
        <p:spPr>
          <a:xfrm>
            <a:off x="1926794" y="2062165"/>
            <a:ext cx="1080359" cy="108035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pic>
        <p:nvPicPr>
          <p:cNvPr id="4" name="Image 3" descr="Une image contenant capture d’écran&#10;&#10;Description générée automatiquement">
            <a:extLst>
              <a:ext uri="{FF2B5EF4-FFF2-40B4-BE49-F238E27FC236}">
                <a16:creationId xmlns:a16="http://schemas.microsoft.com/office/drawing/2014/main" id="{48A2CDF7-60DE-4DF9-8714-5ACA4655C7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8216" y="185737"/>
            <a:ext cx="3464584" cy="3000375"/>
          </a:xfrm>
          <a:prstGeom prst="rect">
            <a:avLst/>
          </a:prstGeom>
        </p:spPr>
      </p:pic>
      <p:pic>
        <p:nvPicPr>
          <p:cNvPr id="6" name="Image 5" descr="Une image contenant capture d’écran&#10;&#10;Description générée automatiquement">
            <a:extLst>
              <a:ext uri="{FF2B5EF4-FFF2-40B4-BE49-F238E27FC236}">
                <a16:creationId xmlns:a16="http://schemas.microsoft.com/office/drawing/2014/main" id="{4D97E60C-75F7-4813-A4A7-3887577E4D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2800" y="185737"/>
            <a:ext cx="4507708" cy="3005138"/>
          </a:xfrm>
          <a:prstGeom prst="rect">
            <a:avLst/>
          </a:prstGeom>
        </p:spPr>
      </p:pic>
      <p:sp>
        <p:nvSpPr>
          <p:cNvPr id="13" name="ZoneTexte 12">
            <a:extLst>
              <a:ext uri="{FF2B5EF4-FFF2-40B4-BE49-F238E27FC236}">
                <a16:creationId xmlns:a16="http://schemas.microsoft.com/office/drawing/2014/main" id="{07190285-C6BD-4C81-B765-31400C531D8D}"/>
              </a:ext>
            </a:extLst>
          </p:cNvPr>
          <p:cNvSpPr txBox="1"/>
          <p:nvPr/>
        </p:nvSpPr>
        <p:spPr>
          <a:xfrm>
            <a:off x="253855" y="3667125"/>
            <a:ext cx="11684289" cy="3477875"/>
          </a:xfrm>
          <a:prstGeom prst="rect">
            <a:avLst/>
          </a:prstGeom>
          <a:noFill/>
        </p:spPr>
        <p:txBody>
          <a:bodyPr wrap="square" rtlCol="0">
            <a:spAutoFit/>
          </a:bodyPr>
          <a:lstStyle/>
          <a:p>
            <a:pPr lvl="0" algn="just" fontAlgn="base"/>
            <a:r>
              <a:rPr lang="fr-FR" sz="2400" dirty="0">
                <a:latin typeface="Abadi Extra Light" panose="020B0204020104020204" pitchFamily="34" charset="0"/>
              </a:rPr>
              <a:t>Si aucun </a:t>
            </a:r>
            <a:r>
              <a:rPr lang="fr-FR" sz="2400" dirty="0" err="1">
                <a:latin typeface="Abadi Extra Light" panose="020B0204020104020204" pitchFamily="34" charset="0"/>
              </a:rPr>
              <a:t>Elevator</a:t>
            </a:r>
            <a:r>
              <a:rPr lang="fr-FR" sz="2400" dirty="0">
                <a:latin typeface="Abadi Extra Light" panose="020B0204020104020204" pitchFamily="34" charset="0"/>
              </a:rPr>
              <a:t> ne répond à cette demande il laisse la demande pour le prochain appel à « dispatch() ». Chaque </a:t>
            </a:r>
            <a:r>
              <a:rPr lang="fr-FR" sz="2400" dirty="0" err="1">
                <a:latin typeface="Abadi Extra Light" panose="020B0204020104020204" pitchFamily="34" charset="0"/>
              </a:rPr>
              <a:t>Floor</a:t>
            </a:r>
            <a:r>
              <a:rPr lang="fr-FR" sz="2400" dirty="0">
                <a:latin typeface="Abadi Extra Light" panose="020B0204020104020204" pitchFamily="34" charset="0"/>
              </a:rPr>
              <a:t> possède deux </a:t>
            </a:r>
            <a:r>
              <a:rPr lang="fr-FR" sz="2400" dirty="0" err="1">
                <a:latin typeface="Abadi Extra Light" panose="020B0204020104020204" pitchFamily="34" charset="0"/>
              </a:rPr>
              <a:t>PriorityQueue</a:t>
            </a:r>
            <a:r>
              <a:rPr lang="fr-FR" sz="2400" dirty="0">
                <a:latin typeface="Abadi Extra Light" panose="020B0204020104020204" pitchFamily="34" charset="0"/>
              </a:rPr>
              <a:t> représentant respectivement les </a:t>
            </a:r>
            <a:r>
              <a:rPr lang="fr-FR" sz="2400" dirty="0" err="1">
                <a:latin typeface="Abadi Extra Light" panose="020B0204020104020204" pitchFamily="34" charset="0"/>
              </a:rPr>
              <a:t>Users</a:t>
            </a:r>
            <a:r>
              <a:rPr lang="fr-FR" sz="2400" dirty="0">
                <a:latin typeface="Abadi Extra Light" panose="020B0204020104020204" pitchFamily="34" charset="0"/>
              </a:rPr>
              <a:t> attendant pour monter (</a:t>
            </a:r>
            <a:r>
              <a:rPr lang="fr-FR" sz="2400" dirty="0" err="1">
                <a:latin typeface="Abadi Extra Light" panose="020B0204020104020204" pitchFamily="34" charset="0"/>
              </a:rPr>
              <a:t>userUp</a:t>
            </a:r>
            <a:r>
              <a:rPr lang="fr-FR" sz="2400" dirty="0">
                <a:latin typeface="Abadi Extra Light" panose="020B0204020104020204" pitchFamily="34" charset="0"/>
              </a:rPr>
              <a:t>) et ceux pour descendre (</a:t>
            </a:r>
            <a:r>
              <a:rPr lang="fr-FR" sz="2400" dirty="0" err="1">
                <a:latin typeface="Abadi Extra Light" panose="020B0204020104020204" pitchFamily="34" charset="0"/>
              </a:rPr>
              <a:t>userDown</a:t>
            </a:r>
            <a:r>
              <a:rPr lang="fr-FR" sz="2400" dirty="0">
                <a:latin typeface="Abadi Extra Light" panose="020B0204020104020204" pitchFamily="34" charset="0"/>
              </a:rPr>
              <a:t>). Les </a:t>
            </a:r>
            <a:r>
              <a:rPr lang="fr-FR" sz="2400" dirty="0" err="1">
                <a:latin typeface="Abadi Extra Light" panose="020B0204020104020204" pitchFamily="34" charset="0"/>
              </a:rPr>
              <a:t>Users</a:t>
            </a:r>
            <a:r>
              <a:rPr lang="fr-FR" sz="2400" dirty="0">
                <a:latin typeface="Abadi Extra Light" panose="020B0204020104020204" pitchFamily="34" charset="0"/>
              </a:rPr>
              <a:t> sont rangés par ordre de priorité.</a:t>
            </a:r>
          </a:p>
          <a:p>
            <a:pPr algn="just"/>
            <a:r>
              <a:rPr lang="fr-FR" sz="2400" dirty="0">
                <a:latin typeface="Abadi Extra Light" panose="020B0204020104020204" pitchFamily="34" charset="0"/>
              </a:rPr>
              <a:t>La méthode « enter() » permet de faire rentrer les utilisateurs se trouvant à l’étage de la position de l’</a:t>
            </a:r>
            <a:r>
              <a:rPr lang="fr-FR" sz="2400" dirty="0" err="1">
                <a:latin typeface="Abadi Extra Light" panose="020B0204020104020204" pitchFamily="34" charset="0"/>
              </a:rPr>
              <a:t>Elevator</a:t>
            </a:r>
            <a:r>
              <a:rPr lang="fr-FR" sz="2400" dirty="0">
                <a:latin typeface="Abadi Extra Light" panose="020B0204020104020204" pitchFamily="34" charset="0"/>
              </a:rPr>
              <a:t> et étant dans la queue correspondant à la direction de l’</a:t>
            </a:r>
            <a:r>
              <a:rPr lang="fr-FR" sz="2400" dirty="0" err="1">
                <a:latin typeface="Abadi Extra Light" panose="020B0204020104020204" pitchFamily="34" charset="0"/>
              </a:rPr>
              <a:t>Elevator</a:t>
            </a:r>
            <a:r>
              <a:rPr lang="fr-FR" sz="2400" dirty="0">
                <a:latin typeface="Abadi Extra Light" panose="020B0204020104020204" pitchFamily="34" charset="0"/>
              </a:rPr>
              <a:t>. Elle appelle la méthode « </a:t>
            </a:r>
            <a:r>
              <a:rPr lang="fr-FR" sz="2400" dirty="0" err="1">
                <a:latin typeface="Abadi Extra Light" panose="020B0204020104020204" pitchFamily="34" charset="0"/>
              </a:rPr>
              <a:t>floorToElevator</a:t>
            </a:r>
            <a:r>
              <a:rPr lang="fr-FR" sz="2400" dirty="0">
                <a:latin typeface="Abadi Extra Light" panose="020B0204020104020204" pitchFamily="34" charset="0"/>
              </a:rPr>
              <a:t>(</a:t>
            </a:r>
            <a:r>
              <a:rPr lang="fr-FR" sz="2400" dirty="0" err="1">
                <a:latin typeface="Abadi Extra Light" panose="020B0204020104020204" pitchFamily="34" charset="0"/>
              </a:rPr>
              <a:t>PriorityQueue</a:t>
            </a:r>
            <a:r>
              <a:rPr lang="fr-FR" sz="2400" dirty="0">
                <a:latin typeface="Abadi Extra Light" panose="020B0204020104020204" pitchFamily="34" charset="0"/>
              </a:rPr>
              <a:t>) » tant que le poids (« </a:t>
            </a:r>
            <a:r>
              <a:rPr lang="fr-FR" sz="2400" dirty="0" err="1">
                <a:latin typeface="Abadi Extra Light" panose="020B0204020104020204" pitchFamily="34" charset="0"/>
              </a:rPr>
              <a:t>weightCheck</a:t>
            </a:r>
            <a:r>
              <a:rPr lang="fr-FR" sz="2400" dirty="0">
                <a:latin typeface="Abadi Extra Light" panose="020B0204020104020204" pitchFamily="34" charset="0"/>
              </a:rPr>
              <a:t>() ») ou la surface (« </a:t>
            </a:r>
            <a:r>
              <a:rPr lang="fr-FR" sz="2400" dirty="0" err="1">
                <a:latin typeface="Abadi Extra Light" panose="020B0204020104020204" pitchFamily="34" charset="0"/>
              </a:rPr>
              <a:t>surfaceCheck</a:t>
            </a:r>
            <a:r>
              <a:rPr lang="fr-FR" sz="2400" dirty="0">
                <a:latin typeface="Abadi Extra Light" panose="020B0204020104020204" pitchFamily="34" charset="0"/>
              </a:rPr>
              <a:t>() ») le permet.</a:t>
            </a:r>
          </a:p>
          <a:p>
            <a:pPr algn="just"/>
            <a:endParaRPr lang="fr-FR" sz="2800" dirty="0">
              <a:latin typeface="Abadi Extra Light" panose="020B0204020104020204" pitchFamily="34" charset="0"/>
            </a:endParaRPr>
          </a:p>
        </p:txBody>
      </p:sp>
    </p:spTree>
    <p:extLst>
      <p:ext uri="{BB962C8B-B14F-4D97-AF65-F5344CB8AC3E}">
        <p14:creationId xmlns:p14="http://schemas.microsoft.com/office/powerpoint/2010/main" val="3481932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Autofit/>
          </a:bodyPr>
          <a:lstStyle/>
          <a:p>
            <a:pPr lvl="0" algn="ctr"/>
            <a:r>
              <a:rPr lang="fr-FR" sz="3200" b="1" dirty="0">
                <a:solidFill>
                  <a:schemeClr val="bg1"/>
                </a:solidFill>
                <a:latin typeface="Abadi Extra Light" panose="020B0204020104020204" pitchFamily="34" charset="0"/>
              </a:rPr>
              <a:t>Gérer la priorité des entrées et des sorties</a:t>
            </a:r>
            <a:endParaRPr lang="en-US" sz="3200" b="1" dirty="0">
              <a:solidFill>
                <a:schemeClr val="bg1"/>
              </a:solidFill>
              <a:latin typeface="Abadi Extra Light" panose="020B0204020104020204" pitchFamily="34" charset="0"/>
            </a:endParaRPr>
          </a:p>
        </p:txBody>
      </p:sp>
      <p:pic>
        <p:nvPicPr>
          <p:cNvPr id="6" name="Image 5" descr="Une image contenant capture d’écran&#10;&#10;Description générée automatiquement">
            <a:extLst>
              <a:ext uri="{FF2B5EF4-FFF2-40B4-BE49-F238E27FC236}">
                <a16:creationId xmlns:a16="http://schemas.microsoft.com/office/drawing/2014/main" id="{4D97E60C-75F7-4813-A4A7-3887577E4D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543" y="85726"/>
            <a:ext cx="5414962" cy="3609974"/>
          </a:xfrm>
          <a:prstGeom prst="rect">
            <a:avLst/>
          </a:prstGeom>
        </p:spPr>
      </p:pic>
      <p:sp>
        <p:nvSpPr>
          <p:cNvPr id="13" name="ZoneTexte 12">
            <a:extLst>
              <a:ext uri="{FF2B5EF4-FFF2-40B4-BE49-F238E27FC236}">
                <a16:creationId xmlns:a16="http://schemas.microsoft.com/office/drawing/2014/main" id="{07190285-C6BD-4C81-B765-31400C531D8D}"/>
              </a:ext>
            </a:extLst>
          </p:cNvPr>
          <p:cNvSpPr txBox="1"/>
          <p:nvPr/>
        </p:nvSpPr>
        <p:spPr>
          <a:xfrm>
            <a:off x="253855" y="4475499"/>
            <a:ext cx="11684289" cy="1200329"/>
          </a:xfrm>
          <a:prstGeom prst="rect">
            <a:avLst/>
          </a:prstGeom>
          <a:noFill/>
        </p:spPr>
        <p:txBody>
          <a:bodyPr wrap="square" rtlCol="0">
            <a:spAutoFit/>
          </a:bodyPr>
          <a:lstStyle/>
          <a:p>
            <a:pPr algn="just"/>
            <a:r>
              <a:rPr lang="fr-FR" sz="2400" dirty="0">
                <a:latin typeface="Abadi Extra Light" panose="020B0204020104020204" pitchFamily="34" charset="0"/>
              </a:rPr>
              <a:t>Les </a:t>
            </a:r>
            <a:r>
              <a:rPr lang="fr-FR" sz="2400" dirty="0" err="1">
                <a:latin typeface="Abadi Extra Light" panose="020B0204020104020204" pitchFamily="34" charset="0"/>
              </a:rPr>
              <a:t>Users</a:t>
            </a:r>
            <a:r>
              <a:rPr lang="fr-FR" sz="2400" dirty="0">
                <a:latin typeface="Abadi Extra Light" panose="020B0204020104020204" pitchFamily="34" charset="0"/>
              </a:rPr>
              <a:t> sont ajoutés par ordre de priorité (« </a:t>
            </a:r>
            <a:r>
              <a:rPr lang="fr-FR" sz="2400" dirty="0" err="1">
                <a:latin typeface="Abadi Extra Light" panose="020B0204020104020204" pitchFamily="34" charset="0"/>
              </a:rPr>
              <a:t>addPassagengerToElevator</a:t>
            </a:r>
            <a:r>
              <a:rPr lang="fr-FR" sz="2400" dirty="0">
                <a:latin typeface="Abadi Extra Light" panose="020B0204020104020204" pitchFamily="34" charset="0"/>
              </a:rPr>
              <a:t>(</a:t>
            </a:r>
            <a:r>
              <a:rPr lang="fr-FR" sz="2400" dirty="0" err="1">
                <a:latin typeface="Abadi Extra Light" panose="020B0204020104020204" pitchFamily="34" charset="0"/>
              </a:rPr>
              <a:t>PriorityQueue</a:t>
            </a:r>
            <a:r>
              <a:rPr lang="fr-FR" sz="2400" dirty="0">
                <a:latin typeface="Abadi Extra Light" panose="020B0204020104020204" pitchFamily="34" charset="0"/>
              </a:rPr>
              <a:t>) »). S’il reste un PMR dans la queue qui n’a pas pu rentrer, la fonction « </a:t>
            </a:r>
            <a:r>
              <a:rPr lang="fr-FR" sz="2400" dirty="0" err="1">
                <a:latin typeface="Abadi Extra Light" panose="020B0204020104020204" pitchFamily="34" charset="0"/>
              </a:rPr>
              <a:t>exitWhenPMR</a:t>
            </a:r>
            <a:r>
              <a:rPr lang="fr-FR" sz="2400" dirty="0">
                <a:latin typeface="Abadi Extra Light" panose="020B0204020104020204" pitchFamily="34" charset="0"/>
              </a:rPr>
              <a:t>() » est appelée. Elle retire les utilisateurs par ordre décroissant de priorité jusqu’à que le PMR puisse rentrer.</a:t>
            </a:r>
          </a:p>
        </p:txBody>
      </p:sp>
      <p:sp>
        <p:nvSpPr>
          <p:cNvPr id="10" name="Rectangle 9" descr="Fauteuil roulant neuf">
            <a:extLst>
              <a:ext uri="{FF2B5EF4-FFF2-40B4-BE49-F238E27FC236}">
                <a16:creationId xmlns:a16="http://schemas.microsoft.com/office/drawing/2014/main" id="{B2AE2AC4-2F71-4E30-A3E1-BE305318E1BE}"/>
              </a:ext>
            </a:extLst>
          </p:cNvPr>
          <p:cNvSpPr/>
          <p:nvPr/>
        </p:nvSpPr>
        <p:spPr>
          <a:xfrm>
            <a:off x="1931557" y="1985963"/>
            <a:ext cx="1128712" cy="112871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Tree>
    <p:extLst>
      <p:ext uri="{BB962C8B-B14F-4D97-AF65-F5344CB8AC3E}">
        <p14:creationId xmlns:p14="http://schemas.microsoft.com/office/powerpoint/2010/main" val="153155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AD156C-2034-45B6-AD2B-19B2FAC07076}"/>
              </a:ext>
            </a:extLst>
          </p:cNvPr>
          <p:cNvSpPr>
            <a:spLocks noGrp="1"/>
          </p:cNvSpPr>
          <p:nvPr>
            <p:ph type="title"/>
          </p:nvPr>
        </p:nvSpPr>
        <p:spPr>
          <a:xfrm>
            <a:off x="1028700" y="190501"/>
            <a:ext cx="3019425" cy="2009774"/>
          </a:xfrm>
          <a:noFill/>
        </p:spPr>
        <p:txBody>
          <a:bodyPr vert="horz" lIns="91440" tIns="45720" rIns="91440" bIns="45720" rtlCol="0" anchor="ctr">
            <a:noAutofit/>
          </a:bodyPr>
          <a:lstStyle/>
          <a:p>
            <a:pPr lvl="0" algn="ctr"/>
            <a:r>
              <a:rPr lang="fr-FR" sz="4000" b="1" dirty="0">
                <a:solidFill>
                  <a:schemeClr val="bg1"/>
                </a:solidFill>
                <a:latin typeface="Abadi Extra Light" panose="020B0204020104020204" pitchFamily="34" charset="0"/>
              </a:rPr>
              <a:t>Déplacer les ascenseurs</a:t>
            </a:r>
            <a:endParaRPr lang="en-US" sz="4000" b="1" dirty="0">
              <a:solidFill>
                <a:schemeClr val="bg1"/>
              </a:solidFill>
              <a:latin typeface="Abadi Extra Light" panose="020B0204020104020204" pitchFamily="34" charset="0"/>
            </a:endParaRPr>
          </a:p>
        </p:txBody>
      </p:sp>
      <p:pic>
        <p:nvPicPr>
          <p:cNvPr id="4" name="Image 3" descr="Une image contenant capture d’écran&#10;&#10;Description générée automatiquement">
            <a:extLst>
              <a:ext uri="{FF2B5EF4-FFF2-40B4-BE49-F238E27FC236}">
                <a16:creationId xmlns:a16="http://schemas.microsoft.com/office/drawing/2014/main" id="{48A2CDF7-60DE-4DF9-8714-5ACA4655C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8216" y="185737"/>
            <a:ext cx="3464584" cy="3000375"/>
          </a:xfrm>
          <a:prstGeom prst="rect">
            <a:avLst/>
          </a:prstGeom>
        </p:spPr>
      </p:pic>
      <p:pic>
        <p:nvPicPr>
          <p:cNvPr id="6" name="Image 5" descr="Une image contenant capture d’écran&#10;&#10;Description générée automatiquement">
            <a:extLst>
              <a:ext uri="{FF2B5EF4-FFF2-40B4-BE49-F238E27FC236}">
                <a16:creationId xmlns:a16="http://schemas.microsoft.com/office/drawing/2014/main" id="{4D97E60C-75F7-4813-A4A7-3887577E4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2800" y="185737"/>
            <a:ext cx="4507708" cy="3005138"/>
          </a:xfrm>
          <a:prstGeom prst="rect">
            <a:avLst/>
          </a:prstGeom>
        </p:spPr>
      </p:pic>
      <p:sp>
        <p:nvSpPr>
          <p:cNvPr id="13" name="ZoneTexte 12">
            <a:extLst>
              <a:ext uri="{FF2B5EF4-FFF2-40B4-BE49-F238E27FC236}">
                <a16:creationId xmlns:a16="http://schemas.microsoft.com/office/drawing/2014/main" id="{07190285-C6BD-4C81-B765-31400C531D8D}"/>
              </a:ext>
            </a:extLst>
          </p:cNvPr>
          <p:cNvSpPr txBox="1"/>
          <p:nvPr/>
        </p:nvSpPr>
        <p:spPr>
          <a:xfrm>
            <a:off x="253855" y="3989843"/>
            <a:ext cx="11684289" cy="2677656"/>
          </a:xfrm>
          <a:prstGeom prst="rect">
            <a:avLst/>
          </a:prstGeom>
          <a:noFill/>
        </p:spPr>
        <p:txBody>
          <a:bodyPr wrap="square" rtlCol="0">
            <a:spAutoFit/>
          </a:bodyPr>
          <a:lstStyle/>
          <a:p>
            <a:pPr algn="just"/>
            <a:r>
              <a:rPr lang="fr-FR" sz="2400" dirty="0">
                <a:latin typeface="Abadi Extra Light" panose="020B0204020104020204" pitchFamily="34" charset="0"/>
              </a:rPr>
              <a:t>Les étages sont définis par une couleur et un numéro. A la création du système (</a:t>
            </a:r>
            <a:r>
              <a:rPr lang="fr-FR" sz="2400" dirty="0" err="1">
                <a:latin typeface="Abadi Extra Light" panose="020B0204020104020204" pitchFamily="34" charset="0"/>
              </a:rPr>
              <a:t>SystemInit</a:t>
            </a:r>
            <a:r>
              <a:rPr lang="fr-FR" sz="2400" dirty="0">
                <a:latin typeface="Abadi Extra Light" panose="020B0204020104020204" pitchFamily="34" charset="0"/>
              </a:rPr>
              <a:t>), les étages sont créés à travers notre propre liste chainée. Ainsi nous pouvons simplement accéder à l’étage précédent ou suivant par les méthodes « </a:t>
            </a:r>
            <a:r>
              <a:rPr lang="fr-FR" sz="2400" dirty="0" err="1">
                <a:latin typeface="Abadi Extra Light" panose="020B0204020104020204" pitchFamily="34" charset="0"/>
              </a:rPr>
              <a:t>getNextFloor</a:t>
            </a:r>
            <a:r>
              <a:rPr lang="fr-FR" sz="2400" dirty="0">
                <a:latin typeface="Abadi Extra Light" panose="020B0204020104020204" pitchFamily="34" charset="0"/>
              </a:rPr>
              <a:t>() » et « </a:t>
            </a:r>
            <a:r>
              <a:rPr lang="fr-FR" sz="2400" dirty="0" err="1">
                <a:latin typeface="Abadi Extra Light" panose="020B0204020104020204" pitchFamily="34" charset="0"/>
              </a:rPr>
              <a:t>getPreviousFloor</a:t>
            </a:r>
            <a:r>
              <a:rPr lang="fr-FR" sz="2400" dirty="0">
                <a:latin typeface="Abadi Extra Light" panose="020B0204020104020204" pitchFamily="34" charset="0"/>
              </a:rPr>
              <a:t>() ». </a:t>
            </a:r>
          </a:p>
          <a:p>
            <a:pPr algn="just"/>
            <a:r>
              <a:rPr lang="fr-FR" sz="2400" dirty="0">
                <a:latin typeface="Abadi Extra Light" panose="020B0204020104020204" pitchFamily="34" charset="0"/>
              </a:rPr>
              <a:t>Les </a:t>
            </a:r>
            <a:r>
              <a:rPr lang="fr-FR" sz="2400" dirty="0" err="1">
                <a:latin typeface="Abadi Extra Light" panose="020B0204020104020204" pitchFamily="34" charset="0"/>
              </a:rPr>
              <a:t>methodes</a:t>
            </a:r>
            <a:r>
              <a:rPr lang="fr-FR" sz="2400" dirty="0">
                <a:latin typeface="Abadi Extra Light" panose="020B0204020104020204" pitchFamily="34" charset="0"/>
              </a:rPr>
              <a:t> « </a:t>
            </a:r>
            <a:r>
              <a:rPr lang="fr-FR" sz="2400" dirty="0" err="1">
                <a:latin typeface="Abadi Extra Light" panose="020B0204020104020204" pitchFamily="34" charset="0"/>
              </a:rPr>
              <a:t>goUp</a:t>
            </a:r>
            <a:r>
              <a:rPr lang="fr-FR" sz="2400" dirty="0">
                <a:latin typeface="Abadi Extra Light" panose="020B0204020104020204" pitchFamily="34" charset="0"/>
              </a:rPr>
              <a:t>() » et « </a:t>
            </a:r>
            <a:r>
              <a:rPr lang="fr-FR" sz="2400" dirty="0" err="1">
                <a:latin typeface="Abadi Extra Light" panose="020B0204020104020204" pitchFamily="34" charset="0"/>
              </a:rPr>
              <a:t>goDown</a:t>
            </a:r>
            <a:r>
              <a:rPr lang="fr-FR" sz="2400" dirty="0">
                <a:latin typeface="Abadi Extra Light" panose="020B0204020104020204" pitchFamily="34" charset="0"/>
              </a:rPr>
              <a:t>() » utilisent ces méthodes pour changer la position d’un </a:t>
            </a:r>
            <a:r>
              <a:rPr lang="fr-FR" sz="2400" dirty="0" err="1">
                <a:latin typeface="Abadi Extra Light" panose="020B0204020104020204" pitchFamily="34" charset="0"/>
              </a:rPr>
              <a:t>Elevator</a:t>
            </a:r>
            <a:r>
              <a:rPr lang="fr-FR" sz="2400" dirty="0">
                <a:latin typeface="Abadi Extra Light" panose="020B0204020104020204" pitchFamily="34" charset="0"/>
              </a:rPr>
              <a:t>. </a:t>
            </a:r>
          </a:p>
          <a:p>
            <a:pPr algn="just"/>
            <a:r>
              <a:rPr lang="fr-FR" sz="2400" dirty="0">
                <a:latin typeface="Abadi Extra Light" panose="020B0204020104020204" pitchFamily="34" charset="0"/>
              </a:rPr>
              <a:t>Les exceptions </a:t>
            </a:r>
            <a:r>
              <a:rPr lang="fr-FR" sz="2400" dirty="0" err="1">
                <a:latin typeface="Abadi Extra Light" panose="020B0204020104020204" pitchFamily="34" charset="0"/>
              </a:rPr>
              <a:t>LastFloorException</a:t>
            </a:r>
            <a:r>
              <a:rPr lang="fr-FR" sz="2400" dirty="0">
                <a:latin typeface="Abadi Extra Light" panose="020B0204020104020204" pitchFamily="34" charset="0"/>
              </a:rPr>
              <a:t> et </a:t>
            </a:r>
            <a:r>
              <a:rPr lang="fr-FR" sz="2400" dirty="0" err="1">
                <a:latin typeface="Abadi Extra Light" panose="020B0204020104020204" pitchFamily="34" charset="0"/>
              </a:rPr>
              <a:t>FirstFloorException</a:t>
            </a:r>
            <a:r>
              <a:rPr lang="fr-FR" sz="2400" dirty="0">
                <a:latin typeface="Abadi Extra Light" panose="020B0204020104020204" pitchFamily="34" charset="0"/>
              </a:rPr>
              <a:t> sont lancées si on essaye d’accéder respectivement au suivant du dernier </a:t>
            </a:r>
            <a:r>
              <a:rPr lang="fr-FR" sz="2400" dirty="0" err="1">
                <a:latin typeface="Abadi Extra Light" panose="020B0204020104020204" pitchFamily="34" charset="0"/>
              </a:rPr>
              <a:t>Floor</a:t>
            </a:r>
            <a:r>
              <a:rPr lang="fr-FR" sz="2400" dirty="0">
                <a:latin typeface="Abadi Extra Light" panose="020B0204020104020204" pitchFamily="34" charset="0"/>
              </a:rPr>
              <a:t> et au précédent du premier </a:t>
            </a:r>
            <a:r>
              <a:rPr lang="fr-FR" sz="2400" dirty="0" err="1">
                <a:latin typeface="Abadi Extra Light" panose="020B0204020104020204" pitchFamily="34" charset="0"/>
              </a:rPr>
              <a:t>Floor</a:t>
            </a:r>
            <a:r>
              <a:rPr lang="fr-FR" sz="2400" dirty="0">
                <a:latin typeface="Abadi Extra Light" panose="020B0204020104020204" pitchFamily="34" charset="0"/>
              </a:rPr>
              <a:t>.</a:t>
            </a:r>
          </a:p>
        </p:txBody>
      </p:sp>
      <p:sp>
        <p:nvSpPr>
          <p:cNvPr id="10" name="Rectangle 9" descr="Fin">
            <a:extLst>
              <a:ext uri="{FF2B5EF4-FFF2-40B4-BE49-F238E27FC236}">
                <a16:creationId xmlns:a16="http://schemas.microsoft.com/office/drawing/2014/main" id="{48355A8F-1EEA-487F-9668-8EFC1BC2741F}"/>
              </a:ext>
            </a:extLst>
          </p:cNvPr>
          <p:cNvSpPr/>
          <p:nvPr/>
        </p:nvSpPr>
        <p:spPr>
          <a:xfrm>
            <a:off x="2009082" y="2026807"/>
            <a:ext cx="1013684" cy="1013684"/>
          </a:xfrm>
          <a:prstGeom prst="rect">
            <a:avLst/>
          </a:prstGeom>
          <a:blipFill>
            <a:blip r:embed="rId4">
              <a:extLs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sp>
    </p:spTree>
    <p:extLst>
      <p:ext uri="{BB962C8B-B14F-4D97-AF65-F5344CB8AC3E}">
        <p14:creationId xmlns:p14="http://schemas.microsoft.com/office/powerpoint/2010/main" val="407641186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1383</Words>
  <Application>Microsoft Office PowerPoint</Application>
  <PresentationFormat>Grand écran</PresentationFormat>
  <Paragraphs>106</Paragraphs>
  <Slides>22</Slides>
  <Notes>1</Notes>
  <HiddenSlides>0</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1</vt:i4>
      </vt:variant>
      <vt:variant>
        <vt:lpstr>Titres des diapositives</vt:lpstr>
      </vt:variant>
      <vt:variant>
        <vt:i4>22</vt:i4>
      </vt:variant>
    </vt:vector>
  </HeadingPairs>
  <TitlesOfParts>
    <vt:vector size="29" baseType="lpstr">
      <vt:lpstr>Abadi Extra Light</vt:lpstr>
      <vt:lpstr>Arial</vt:lpstr>
      <vt:lpstr>Calibri</vt:lpstr>
      <vt:lpstr>Calibri Light</vt:lpstr>
      <vt:lpstr>Tw Cen MT</vt:lpstr>
      <vt:lpstr>Thème Office</vt:lpstr>
      <vt:lpstr>Feuille de calcul Microsoft Excel</vt:lpstr>
      <vt:lpstr>Présentation PowerPoint</vt:lpstr>
      <vt:lpstr>Que doit faire notre système d’ascenseur ?</vt:lpstr>
      <vt:lpstr>Simuler les utilisateurs</vt:lpstr>
      <vt:lpstr>Gérer les utilisateurs devant faire un changement</vt:lpstr>
      <vt:lpstr>Simuler les demandes</vt:lpstr>
      <vt:lpstr>Attribuer les demandes dans les différents ascenseurs</vt:lpstr>
      <vt:lpstr>Faire rentrer les utilisateurs dans l’ascenseur correspondant </vt:lpstr>
      <vt:lpstr>Gérer la priorité des entrées et des sorties</vt:lpstr>
      <vt:lpstr>Déplacer les ascenseurs</vt:lpstr>
      <vt:lpstr>Faire sortir les utilisateurs à leurs étages</vt:lpstr>
      <vt:lpstr>Séquence</vt:lpstr>
      <vt:lpstr>Resultats</vt:lpstr>
      <vt:lpstr>Tests Unitaires</vt:lpstr>
      <vt:lpstr>Maven</vt:lpstr>
      <vt:lpstr>Javadoc</vt:lpstr>
      <vt:lpstr>IHM</vt:lpstr>
      <vt:lpstr>SystemStats</vt:lpstr>
      <vt:lpstr>Statistiques sur notre système</vt:lpstr>
      <vt:lpstr>Corrélation entre le nombre d’utilisateur et le nombre d’itérations</vt:lpstr>
      <vt:lpstr>Corrélation entre le nombre d’utilisateur et la durée d’éxécution du programme</vt:lpstr>
      <vt:lpstr>Corrélation entre la durée d’éxécution du programme et le nombre d’itérations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david Ekchajzer</dc:creator>
  <cp:lastModifiedBy>david Ekchajzer</cp:lastModifiedBy>
  <cp:revision>5</cp:revision>
  <dcterms:created xsi:type="dcterms:W3CDTF">2019-12-16T10:01:03Z</dcterms:created>
  <dcterms:modified xsi:type="dcterms:W3CDTF">2019-12-16T12:41:47Z</dcterms:modified>
</cp:coreProperties>
</file>