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357" r:id="rId2"/>
    <p:sldId id="260" r:id="rId3"/>
    <p:sldId id="3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p:scale>
          <a:sx n="134" d="100"/>
          <a:sy n="134" d="100"/>
        </p:scale>
        <p:origin x="-26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D859F-6918-2942-B413-D370C491D621}" type="datetimeFigureOut">
              <a:rPr lang="en-US" smtClean="0"/>
              <a:t>9/26/25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9BE77-1D42-0E41-8593-71B1F0533E48}" type="slidenum">
              <a:rPr lang="en-US" smtClean="0"/>
              <a:t>‹#›</a:t>
            </a:fld>
            <a:endParaRPr lang="en-US"/>
          </a:p>
        </p:txBody>
      </p:sp>
    </p:spTree>
    <p:extLst>
      <p:ext uri="{BB962C8B-B14F-4D97-AF65-F5344CB8AC3E}">
        <p14:creationId xmlns:p14="http://schemas.microsoft.com/office/powerpoint/2010/main" val="1014282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lets look at Asia. This plot shows the seasonal shift in the latitude of the westerly jet. In Asia, the shift is especially large because the Tibetan Plateau deflects the jet. We are particularly interested in eastern Asia, so lets zoom in there</a:t>
            </a:r>
          </a:p>
        </p:txBody>
      </p:sp>
      <p:sp>
        <p:nvSpPr>
          <p:cNvPr id="4" name="Slide Number Placeholder 3"/>
          <p:cNvSpPr>
            <a:spLocks noGrp="1"/>
          </p:cNvSpPr>
          <p:nvPr>
            <p:ph type="sldNum" sz="quarter" idx="5"/>
          </p:nvPr>
        </p:nvSpPr>
        <p:spPr/>
        <p:txBody>
          <a:bodyPr/>
          <a:lstStyle/>
          <a:p>
            <a:fld id="{4E1F6782-09C2-9B4F-ACED-88BC95DE1B6E}" type="slidenum">
              <a:rPr lang="en-US" smtClean="0"/>
              <a:t>3</a:t>
            </a:fld>
            <a:endParaRPr lang="en-US"/>
          </a:p>
        </p:txBody>
      </p:sp>
    </p:spTree>
    <p:extLst>
      <p:ext uri="{BB962C8B-B14F-4D97-AF65-F5344CB8AC3E}">
        <p14:creationId xmlns:p14="http://schemas.microsoft.com/office/powerpoint/2010/main" val="351462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18C8-124D-0DB5-FFAD-07C0B29598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A92811-F59B-1A0A-0879-417F10585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354AD-9B21-E22B-F575-CAF65B063084}"/>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5" name="Footer Placeholder 4">
            <a:extLst>
              <a:ext uri="{FF2B5EF4-FFF2-40B4-BE49-F238E27FC236}">
                <a16:creationId xmlns:a16="http://schemas.microsoft.com/office/drawing/2014/main" id="{3CEB872A-613E-F53F-9B62-A975FE7A8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BAAD7-7477-6E39-1D06-9FF2C795A39D}"/>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206786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D828-E084-9390-9FBD-C32C000C6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9A8536-A9F8-225B-C1F7-34E38FC610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41ED2-D224-8E3F-93A7-4BD6F181F5AA}"/>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5" name="Footer Placeholder 4">
            <a:extLst>
              <a:ext uri="{FF2B5EF4-FFF2-40B4-BE49-F238E27FC236}">
                <a16:creationId xmlns:a16="http://schemas.microsoft.com/office/drawing/2014/main" id="{A1CC0444-81ED-C71D-38E0-67BBF4AC7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8302-4AFC-EB35-DB59-2F6CE959270B}"/>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390706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7C866-37F4-769F-0DAF-D5FA52CDAD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11B8EA-6A07-3694-4584-FBEF49DFB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C1C3F-E749-92BE-B1D8-CE1287E8223C}"/>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5" name="Footer Placeholder 4">
            <a:extLst>
              <a:ext uri="{FF2B5EF4-FFF2-40B4-BE49-F238E27FC236}">
                <a16:creationId xmlns:a16="http://schemas.microsoft.com/office/drawing/2014/main" id="{B0955507-82F5-F356-2CC8-F992C9040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A862F-25DA-0F61-4EF5-624FE8997128}"/>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93170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506E-628B-C698-A658-CF45B538E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EA76A7-F14D-CCD1-82C0-AFE1D5A103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EDB07-0AD6-28BD-4250-38037099C5A7}"/>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5" name="Footer Placeholder 4">
            <a:extLst>
              <a:ext uri="{FF2B5EF4-FFF2-40B4-BE49-F238E27FC236}">
                <a16:creationId xmlns:a16="http://schemas.microsoft.com/office/drawing/2014/main" id="{FEC69FD1-D2AF-36B6-4832-441D1597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27FED-90FC-D28F-8F04-B5CC500D06B2}"/>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199126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D2BC-052B-F10D-FADC-7CAABDC25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0C8C9A-888A-5FC0-6F13-7C4614FE49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97AAA4-77A9-B677-9BD2-CA4FA7D43D3C}"/>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5" name="Footer Placeholder 4">
            <a:extLst>
              <a:ext uri="{FF2B5EF4-FFF2-40B4-BE49-F238E27FC236}">
                <a16:creationId xmlns:a16="http://schemas.microsoft.com/office/drawing/2014/main" id="{68DA91B1-348D-E26D-8800-F8881F0A6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61837-C75F-0935-3CE1-977EC6292501}"/>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196685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F891-ABBC-DCCC-8D22-BC0C11509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88CD35-AA1D-D49D-CCAA-6764901B63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5EB486-B870-BFF0-F296-E3B0BB5CBB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0F7B6-C820-8BBB-FE18-2F118B693757}"/>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6" name="Footer Placeholder 5">
            <a:extLst>
              <a:ext uri="{FF2B5EF4-FFF2-40B4-BE49-F238E27FC236}">
                <a16:creationId xmlns:a16="http://schemas.microsoft.com/office/drawing/2014/main" id="{1DC0531B-F5C6-3210-8C3F-BD5A22756F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63679-C830-5751-23E2-AF33E2AF6951}"/>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142772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C3D9-07F0-A4BB-A463-75069DDB85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383608-E1BC-2336-EDD7-3A24E6A71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37BBAD-E1A9-7946-9863-4839F86FC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3F07D-B708-2E4C-70A3-378325DA7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455E75-6276-45F2-FE67-0F2F41BCB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4E08B-3F6E-C8A2-1CCF-970EACE5C877}"/>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8" name="Footer Placeholder 7">
            <a:extLst>
              <a:ext uri="{FF2B5EF4-FFF2-40B4-BE49-F238E27FC236}">
                <a16:creationId xmlns:a16="http://schemas.microsoft.com/office/drawing/2014/main" id="{49584FA0-3571-2A75-0089-D97F80139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BB1481-C8FF-EC15-35D7-FDE39746350A}"/>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323222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5262-46DC-28C6-82C2-540554BE2E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BFAFF-9168-C956-A730-8D46F5EBD48E}"/>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4" name="Footer Placeholder 3">
            <a:extLst>
              <a:ext uri="{FF2B5EF4-FFF2-40B4-BE49-F238E27FC236}">
                <a16:creationId xmlns:a16="http://schemas.microsoft.com/office/drawing/2014/main" id="{8CE5E24E-4C62-67B8-F996-795EEF8061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96B111-CAB2-FD79-49FE-2B85A11BAA8C}"/>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160364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7A1A1-2F44-82EE-1F56-1DBD22AE3483}"/>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3" name="Footer Placeholder 2">
            <a:extLst>
              <a:ext uri="{FF2B5EF4-FFF2-40B4-BE49-F238E27FC236}">
                <a16:creationId xmlns:a16="http://schemas.microsoft.com/office/drawing/2014/main" id="{48E8BB15-4964-3CBD-D91D-3A3F1925CC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42A3D8-C011-1778-DA97-56BEE6DE7CE8}"/>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341597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D611-11E0-C929-4E31-DC9EF0B62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B34F2A-8D7D-44BB-6AFF-5AEF3F036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8CF78-469B-1678-4989-C6CCF83F8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24BC9-8668-5BC1-8E0D-F150036DB1AB}"/>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6" name="Footer Placeholder 5">
            <a:extLst>
              <a:ext uri="{FF2B5EF4-FFF2-40B4-BE49-F238E27FC236}">
                <a16:creationId xmlns:a16="http://schemas.microsoft.com/office/drawing/2014/main" id="{D04DEC2F-2040-2CF8-C10C-5AC35E277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F62689-0C83-5E46-840D-53BB9B3BEC20}"/>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191602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F61D-9DD6-161D-88D1-BF88AA2DE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ADFDE-FA17-3498-CD07-69D7D78E8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AF378-F303-4C52-4CBD-B5378023CC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10750-4C41-BA9D-29A5-F7A81D2F56DD}"/>
              </a:ext>
            </a:extLst>
          </p:cNvPr>
          <p:cNvSpPr>
            <a:spLocks noGrp="1"/>
          </p:cNvSpPr>
          <p:nvPr>
            <p:ph type="dt" sz="half" idx="10"/>
          </p:nvPr>
        </p:nvSpPr>
        <p:spPr/>
        <p:txBody>
          <a:bodyPr/>
          <a:lstStyle/>
          <a:p>
            <a:fld id="{78E0BFDE-B0A8-C947-9FA6-1CAE5C57BBC1}" type="datetimeFigureOut">
              <a:rPr lang="en-US" smtClean="0"/>
              <a:t>9/25/25</a:t>
            </a:fld>
            <a:endParaRPr lang="en-US"/>
          </a:p>
        </p:txBody>
      </p:sp>
      <p:sp>
        <p:nvSpPr>
          <p:cNvPr id="6" name="Footer Placeholder 5">
            <a:extLst>
              <a:ext uri="{FF2B5EF4-FFF2-40B4-BE49-F238E27FC236}">
                <a16:creationId xmlns:a16="http://schemas.microsoft.com/office/drawing/2014/main" id="{86A515EB-C17F-D137-7F00-14FCF005F6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06615-8954-8EFE-8C1E-6F82CC255F52}"/>
              </a:ext>
            </a:extLst>
          </p:cNvPr>
          <p:cNvSpPr>
            <a:spLocks noGrp="1"/>
          </p:cNvSpPr>
          <p:nvPr>
            <p:ph type="sldNum" sz="quarter" idx="12"/>
          </p:nvPr>
        </p:nvSpPr>
        <p:spPr/>
        <p:txBody>
          <a:bodyPr/>
          <a:lstStyle/>
          <a:p>
            <a:fld id="{1EA1024B-6887-A242-9976-A8E54F5AB8E4}" type="slidenum">
              <a:rPr lang="en-US" smtClean="0"/>
              <a:t>‹#›</a:t>
            </a:fld>
            <a:endParaRPr lang="en-US"/>
          </a:p>
        </p:txBody>
      </p:sp>
    </p:spTree>
    <p:extLst>
      <p:ext uri="{BB962C8B-B14F-4D97-AF65-F5344CB8AC3E}">
        <p14:creationId xmlns:p14="http://schemas.microsoft.com/office/powerpoint/2010/main" val="2732616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F29EFD-272B-437B-A4F9-2833CEC95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3E64B-0220-75C7-B8CF-C74D29F8D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75C8-D01F-A9DD-8571-82F4B7B9D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E0BFDE-B0A8-C947-9FA6-1CAE5C57BBC1}" type="datetimeFigureOut">
              <a:rPr lang="en-US" smtClean="0"/>
              <a:t>9/25/25</a:t>
            </a:fld>
            <a:endParaRPr lang="en-US"/>
          </a:p>
        </p:txBody>
      </p:sp>
      <p:sp>
        <p:nvSpPr>
          <p:cNvPr id="5" name="Footer Placeholder 4">
            <a:extLst>
              <a:ext uri="{FF2B5EF4-FFF2-40B4-BE49-F238E27FC236}">
                <a16:creationId xmlns:a16="http://schemas.microsoft.com/office/drawing/2014/main" id="{489C9907-0D63-44FC-9134-6E2B292DE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EBDA73A-1042-38A5-408B-06A805DD8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A1024B-6887-A242-9976-A8E54F5AB8E4}" type="slidenum">
              <a:rPr lang="en-US" smtClean="0"/>
              <a:t>‹#›</a:t>
            </a:fld>
            <a:endParaRPr lang="en-US"/>
          </a:p>
        </p:txBody>
      </p:sp>
    </p:spTree>
    <p:extLst>
      <p:ext uri="{BB962C8B-B14F-4D97-AF65-F5344CB8AC3E}">
        <p14:creationId xmlns:p14="http://schemas.microsoft.com/office/powerpoint/2010/main" val="313799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461D4B-51AE-8849-9CEB-EDBC0210813E}"/>
              </a:ext>
            </a:extLst>
          </p:cNvPr>
          <p:cNvSpPr txBox="1"/>
          <p:nvPr/>
        </p:nvSpPr>
        <p:spPr>
          <a:xfrm>
            <a:off x="142330" y="151738"/>
            <a:ext cx="11907340" cy="7971413"/>
          </a:xfrm>
          <a:prstGeom prst="rect">
            <a:avLst/>
          </a:prstGeom>
          <a:noFill/>
        </p:spPr>
        <p:txBody>
          <a:bodyPr wrap="square" rtlCol="0">
            <a:spAutoFit/>
          </a:bodyPr>
          <a:lstStyle/>
          <a:p>
            <a:r>
              <a:rPr lang="en-US" sz="1600" dirty="0"/>
              <a:t>Some thoughts and suggestions:</a:t>
            </a:r>
          </a:p>
          <a:p>
            <a:pPr marL="171450" indent="-171450">
              <a:buFont typeface="Arial" panose="020B0604020202020204" pitchFamily="34" charset="0"/>
              <a:buChar char="•"/>
            </a:pPr>
            <a:r>
              <a:rPr lang="en-US" sz="1600" dirty="0"/>
              <a:t>Showing a figure with the interpreted position of the spring and summer jet/rain bands from 7 to 1 Ma connects the oxygen and carbon isotope records through a single mechanism. I think we should include such a figure. In fact, I think we might consider titling the paper something like ”Westerly jet transition explains </a:t>
            </a:r>
            <a:r>
              <a:rPr lang="en-US" sz="1600" dirty="0" err="1"/>
              <a:t>Plio</a:t>
            </a:r>
            <a:r>
              <a:rPr lang="en-US" sz="1600" dirty="0"/>
              <a:t>-Pleistocene climate and </a:t>
            </a:r>
            <a:r>
              <a:rPr lang="en-US" sz="1600" dirty="0" err="1"/>
              <a:t>envrionmental</a:t>
            </a:r>
            <a:r>
              <a:rPr lang="en-US" sz="1600" dirty="0"/>
              <a:t> change across East Asia"</a:t>
            </a:r>
          </a:p>
          <a:p>
            <a:pPr marL="171450" indent="-171450">
              <a:buFont typeface="Arial" panose="020B0604020202020204" pitchFamily="34" charset="0"/>
              <a:buChar char="•"/>
            </a:pPr>
            <a:r>
              <a:rPr lang="en-US" sz="1600" dirty="0"/>
              <a:t>I suggest we draw the position of the summer rain band such that when it crosses the latitude of a given site, that is when C4 abundance reaches its maximum value.</a:t>
            </a:r>
          </a:p>
          <a:p>
            <a:pPr marL="171450" indent="-171450">
              <a:buFont typeface="Arial" panose="020B0604020202020204" pitchFamily="34" charset="0"/>
              <a:buChar char="•"/>
            </a:pPr>
            <a:r>
              <a:rPr lang="en-US" sz="1600" dirty="0"/>
              <a:t>Following this suggestion, it makes sense to me that the summer rain band hovered around the U1430 source latitude and was at persistently higher latitude than </a:t>
            </a:r>
            <a:r>
              <a:rPr lang="en-US" sz="1600" dirty="0" err="1"/>
              <a:t>Lingtai</a:t>
            </a:r>
            <a:r>
              <a:rPr lang="en-US" sz="1600" dirty="0"/>
              <a:t> until the Pleistocene.</a:t>
            </a:r>
          </a:p>
          <a:p>
            <a:pPr marL="171450" indent="-171450">
              <a:buFont typeface="Arial" panose="020B0604020202020204" pitchFamily="34" charset="0"/>
              <a:buChar char="•"/>
            </a:pPr>
            <a:r>
              <a:rPr lang="en-US" sz="1600" dirty="0"/>
              <a:t>In order to explain BOTH 1) substantial changes in Pliocene summer/spring rain ratio across the CLP (to explain our d18O data) AND 2) C4 migration as considered in the bullets above, I had to make the variation in the latitude of the April westerly jet LARGER than the variation in the latitude of the summer jet. THIS MAKES SENSE! In the modern climate, the jet jumps across the Tibetan Plateau during spring- meaning its position during spring is especially sensitive (e.g., to the MTG). I wonder if this is borne out in Pliocene climate models – in other words, do we see larger shifts from preindustrial (OR from LGM) in the mean position of the jet during April than during July or August?</a:t>
            </a:r>
          </a:p>
          <a:p>
            <a:pPr marL="171450" indent="-171450">
              <a:buFont typeface="Arial" panose="020B0604020202020204" pitchFamily="34" charset="0"/>
              <a:buChar char="•"/>
            </a:pPr>
            <a:r>
              <a:rPr lang="en-US" sz="1600" dirty="0"/>
              <a:t>The configuration as I have drawn it explains most of our observations. But it does not explain 1) why </a:t>
            </a:r>
            <a:r>
              <a:rPr lang="en-US" sz="1600" dirty="0" err="1"/>
              <a:t>Lingtai</a:t>
            </a:r>
            <a:r>
              <a:rPr lang="en-US" sz="1600" dirty="0"/>
              <a:t> d18Osw values are lower than </a:t>
            </a:r>
            <a:r>
              <a:rPr lang="en-US" sz="1600" dirty="0" err="1"/>
              <a:t>Jiaxian</a:t>
            </a:r>
            <a:r>
              <a:rPr lang="en-US" sz="1600" dirty="0"/>
              <a:t> or Shilou at ~4 and 5.5 Ma or 2) some of the smaller shifts in d13C values including the apparent C4 pulse across the CLP at 3.5 Ma when MTG and d18O suggest spring rain.</a:t>
            </a:r>
          </a:p>
          <a:p>
            <a:endParaRPr lang="en-US" sz="1600" dirty="0"/>
          </a:p>
          <a:p>
            <a:r>
              <a:rPr lang="en-US" sz="1600" dirty="0"/>
              <a:t>Some other ideas to improve figure:</a:t>
            </a:r>
          </a:p>
          <a:p>
            <a:pPr marL="171450" indent="-171450">
              <a:buFont typeface="Arial" panose="020B0604020202020204" pitchFamily="34" charset="0"/>
              <a:buChar char="•"/>
            </a:pPr>
            <a:r>
              <a:rPr lang="en-US" sz="1600" dirty="0"/>
              <a:t>Could we express </a:t>
            </a:r>
            <a:r>
              <a:rPr lang="en-US" sz="1600" dirty="0">
                <a:latin typeface="Symbol" pitchFamily="2" charset="2"/>
              </a:rPr>
              <a:t>D</a:t>
            </a:r>
            <a:r>
              <a:rPr lang="en-US" sz="1600" dirty="0"/>
              <a:t>SST instead as MTG (e.g., divide by approx. difference in latitude between sites)? Many people will look at </a:t>
            </a:r>
            <a:r>
              <a:rPr lang="en-US" sz="1600" dirty="0">
                <a:latin typeface="Symbol" pitchFamily="2" charset="2"/>
              </a:rPr>
              <a:t>D</a:t>
            </a:r>
            <a:r>
              <a:rPr lang="en-US" sz="1600" dirty="0"/>
              <a:t>SST and think it is change from modern. More importantly, that might also allow us to extend the MTG curve forward in time through the Pleistocene (using other data sets?), which would be helpful to see here because it would (I’m pretty sure) support the inference that the summer rain band migrated equatorward during the Pleistocene. </a:t>
            </a:r>
          </a:p>
          <a:p>
            <a:pPr marL="171450" indent="-171450">
              <a:buFont typeface="Arial" panose="020B0604020202020204" pitchFamily="34" charset="0"/>
              <a:buChar char="•"/>
            </a:pPr>
            <a:r>
              <a:rPr lang="en-US" sz="1600" dirty="0"/>
              <a:t>Do you think it would make sense to use a smoothed version of the MTG as the summer rain band curve? With the obliquity amplitude used to draw the size of the variation envelope around the the MTG?</a:t>
            </a:r>
          </a:p>
          <a:p>
            <a:pPr marL="171450" indent="-171450">
              <a:buFont typeface="Arial" panose="020B0604020202020204" pitchFamily="34" charset="0"/>
              <a:buChar char="•"/>
            </a:pPr>
            <a:r>
              <a:rPr lang="en-US" sz="1600" dirty="0"/>
              <a:t>The latitude of the U1430 source could be shown to expand through time (as you explain in the text and as I show schematically here- my representation may be wrong). </a:t>
            </a:r>
          </a:p>
          <a:p>
            <a:endParaRPr lang="en-US" sz="1600"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22051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E3B42-CAF7-9E33-720B-B0B4E4C4B89B}"/>
            </a:ext>
          </a:extLst>
        </p:cNvPr>
        <p:cNvGrpSpPr/>
        <p:nvPr/>
      </p:nvGrpSpPr>
      <p:grpSpPr>
        <a:xfrm>
          <a:off x="0" y="0"/>
          <a:ext cx="0" cy="0"/>
          <a:chOff x="0" y="0"/>
          <a:chExt cx="0" cy="0"/>
        </a:xfrm>
      </p:grpSpPr>
      <p:sp>
        <p:nvSpPr>
          <p:cNvPr id="141" name="Freeform 140">
            <a:extLst>
              <a:ext uri="{FF2B5EF4-FFF2-40B4-BE49-F238E27FC236}">
                <a16:creationId xmlns:a16="http://schemas.microsoft.com/office/drawing/2014/main" id="{34401FB8-8BD7-0002-418C-5EBB1262B4CC}"/>
              </a:ext>
            </a:extLst>
          </p:cNvPr>
          <p:cNvSpPr/>
          <p:nvPr/>
        </p:nvSpPr>
        <p:spPr>
          <a:xfrm>
            <a:off x="10067925" y="2095500"/>
            <a:ext cx="876300" cy="1495425"/>
          </a:xfrm>
          <a:custGeom>
            <a:avLst/>
            <a:gdLst>
              <a:gd name="connsiteX0" fmla="*/ 476250 w 876300"/>
              <a:gd name="connsiteY0" fmla="*/ 1495425 h 1495425"/>
              <a:gd name="connsiteX1" fmla="*/ 171450 w 876300"/>
              <a:gd name="connsiteY1" fmla="*/ 1333500 h 1495425"/>
              <a:gd name="connsiteX2" fmla="*/ 114300 w 876300"/>
              <a:gd name="connsiteY2" fmla="*/ 1076325 h 1495425"/>
              <a:gd name="connsiteX3" fmla="*/ 342900 w 876300"/>
              <a:gd name="connsiteY3" fmla="*/ 866775 h 1495425"/>
              <a:gd name="connsiteX4" fmla="*/ 85725 w 876300"/>
              <a:gd name="connsiteY4" fmla="*/ 590550 h 1495425"/>
              <a:gd name="connsiteX5" fmla="*/ 323850 w 876300"/>
              <a:gd name="connsiteY5" fmla="*/ 352425 h 1495425"/>
              <a:gd name="connsiteX6" fmla="*/ 0 w 876300"/>
              <a:gd name="connsiteY6" fmla="*/ 0 h 1495425"/>
              <a:gd name="connsiteX7" fmla="*/ 876300 w 876300"/>
              <a:gd name="connsiteY7" fmla="*/ 381000 h 1495425"/>
              <a:gd name="connsiteX8" fmla="*/ 114300 w 876300"/>
              <a:gd name="connsiteY8" fmla="*/ 609600 h 1495425"/>
              <a:gd name="connsiteX9" fmla="*/ 742950 w 876300"/>
              <a:gd name="connsiteY9" fmla="*/ 885825 h 1495425"/>
              <a:gd name="connsiteX10" fmla="*/ 161925 w 876300"/>
              <a:gd name="connsiteY10" fmla="*/ 1066800 h 1495425"/>
              <a:gd name="connsiteX11" fmla="*/ 495300 w 876300"/>
              <a:gd name="connsiteY11" fmla="*/ 1228725 h 1495425"/>
              <a:gd name="connsiteX12" fmla="*/ 552450 w 876300"/>
              <a:gd name="connsiteY12" fmla="*/ 1419225 h 1495425"/>
              <a:gd name="connsiteX13" fmla="*/ 476250 w 876300"/>
              <a:gd name="connsiteY13" fmla="*/ 1495425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0" h="1495425">
                <a:moveTo>
                  <a:pt x="476250" y="1495425"/>
                </a:moveTo>
                <a:lnTo>
                  <a:pt x="171450" y="1333500"/>
                </a:lnTo>
                <a:lnTo>
                  <a:pt x="114300" y="1076325"/>
                </a:lnTo>
                <a:lnTo>
                  <a:pt x="342900" y="866775"/>
                </a:lnTo>
                <a:lnTo>
                  <a:pt x="85725" y="590550"/>
                </a:lnTo>
                <a:lnTo>
                  <a:pt x="323850" y="352425"/>
                </a:lnTo>
                <a:lnTo>
                  <a:pt x="0" y="0"/>
                </a:lnTo>
                <a:lnTo>
                  <a:pt x="876300" y="381000"/>
                </a:lnTo>
                <a:lnTo>
                  <a:pt x="114300" y="609600"/>
                </a:lnTo>
                <a:lnTo>
                  <a:pt x="742950" y="885825"/>
                </a:lnTo>
                <a:lnTo>
                  <a:pt x="161925" y="1066800"/>
                </a:lnTo>
                <a:lnTo>
                  <a:pt x="495300" y="1228725"/>
                </a:lnTo>
                <a:lnTo>
                  <a:pt x="552450" y="1419225"/>
                </a:lnTo>
                <a:lnTo>
                  <a:pt x="476250" y="1495425"/>
                </a:lnTo>
                <a:close/>
              </a:path>
            </a:pathLst>
          </a:custGeom>
          <a:solidFill>
            <a:srgbClr val="FF0000">
              <a:alpha val="2134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different types of weather&#10;&#10;AI-generated content may be incorrect.">
            <a:extLst>
              <a:ext uri="{FF2B5EF4-FFF2-40B4-BE49-F238E27FC236}">
                <a16:creationId xmlns:a16="http://schemas.microsoft.com/office/drawing/2014/main" id="{4711CA6F-DE41-05F2-87FB-BEED942CB7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420" y="357735"/>
            <a:ext cx="8771238" cy="4600214"/>
          </a:xfrm>
          <a:prstGeom prst="rect">
            <a:avLst/>
          </a:prstGeom>
        </p:spPr>
      </p:pic>
      <p:sp>
        <p:nvSpPr>
          <p:cNvPr id="9" name="Rectangle 8">
            <a:extLst>
              <a:ext uri="{FF2B5EF4-FFF2-40B4-BE49-F238E27FC236}">
                <a16:creationId xmlns:a16="http://schemas.microsoft.com/office/drawing/2014/main" id="{1CA9B19B-42DF-17ED-C0AD-C13E86C9230D}"/>
              </a:ext>
            </a:extLst>
          </p:cNvPr>
          <p:cNvSpPr/>
          <p:nvPr/>
        </p:nvSpPr>
        <p:spPr>
          <a:xfrm>
            <a:off x="9019309" y="1311451"/>
            <a:ext cx="1731818" cy="26739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02FB4D-C69C-B045-EBAB-00AAC78E63A1}"/>
              </a:ext>
            </a:extLst>
          </p:cNvPr>
          <p:cNvSpPr txBox="1"/>
          <p:nvPr/>
        </p:nvSpPr>
        <p:spPr>
          <a:xfrm rot="5400000">
            <a:off x="9591116" y="787728"/>
            <a:ext cx="625492" cy="276999"/>
          </a:xfrm>
          <a:prstGeom prst="rect">
            <a:avLst/>
          </a:prstGeom>
          <a:noFill/>
        </p:spPr>
        <p:txBody>
          <a:bodyPr wrap="none" rtlCol="0">
            <a:spAutoFit/>
          </a:bodyPr>
          <a:lstStyle/>
          <a:p>
            <a:r>
              <a:rPr lang="en-US" sz="1200" dirty="0" err="1"/>
              <a:t>Jiaxian</a:t>
            </a:r>
            <a:endParaRPr lang="en-US" sz="1200" dirty="0"/>
          </a:p>
        </p:txBody>
      </p:sp>
      <p:sp>
        <p:nvSpPr>
          <p:cNvPr id="11" name="TextBox 10">
            <a:extLst>
              <a:ext uri="{FF2B5EF4-FFF2-40B4-BE49-F238E27FC236}">
                <a16:creationId xmlns:a16="http://schemas.microsoft.com/office/drawing/2014/main" id="{D97B4C73-1418-AC48-C6D4-72B54EA57E77}"/>
              </a:ext>
            </a:extLst>
          </p:cNvPr>
          <p:cNvSpPr txBox="1"/>
          <p:nvPr/>
        </p:nvSpPr>
        <p:spPr>
          <a:xfrm rot="5400000">
            <a:off x="9136459" y="812950"/>
            <a:ext cx="626518" cy="276999"/>
          </a:xfrm>
          <a:prstGeom prst="rect">
            <a:avLst/>
          </a:prstGeom>
          <a:noFill/>
        </p:spPr>
        <p:txBody>
          <a:bodyPr wrap="none" rtlCol="0">
            <a:spAutoFit/>
          </a:bodyPr>
          <a:lstStyle/>
          <a:p>
            <a:r>
              <a:rPr lang="en-US" sz="1200" dirty="0" err="1"/>
              <a:t>Lingtai</a:t>
            </a:r>
            <a:endParaRPr lang="en-US" sz="1200" dirty="0"/>
          </a:p>
        </p:txBody>
      </p:sp>
      <p:sp>
        <p:nvSpPr>
          <p:cNvPr id="12" name="TextBox 11">
            <a:extLst>
              <a:ext uri="{FF2B5EF4-FFF2-40B4-BE49-F238E27FC236}">
                <a16:creationId xmlns:a16="http://schemas.microsoft.com/office/drawing/2014/main" id="{C095AC84-D70F-DDE8-6D7C-917CAA59A5D3}"/>
              </a:ext>
            </a:extLst>
          </p:cNvPr>
          <p:cNvSpPr txBox="1"/>
          <p:nvPr/>
        </p:nvSpPr>
        <p:spPr>
          <a:xfrm rot="5400000">
            <a:off x="9637757" y="744548"/>
            <a:ext cx="865430" cy="276999"/>
          </a:xfrm>
          <a:prstGeom prst="rect">
            <a:avLst/>
          </a:prstGeom>
          <a:noFill/>
        </p:spPr>
        <p:txBody>
          <a:bodyPr wrap="none" rtlCol="0">
            <a:spAutoFit/>
          </a:bodyPr>
          <a:lstStyle/>
          <a:p>
            <a:r>
              <a:rPr lang="en-US" sz="1200" dirty="0"/>
              <a:t>G3 source</a:t>
            </a:r>
          </a:p>
        </p:txBody>
      </p:sp>
      <p:sp>
        <p:nvSpPr>
          <p:cNvPr id="13" name="TextBox 12">
            <a:extLst>
              <a:ext uri="{FF2B5EF4-FFF2-40B4-BE49-F238E27FC236}">
                <a16:creationId xmlns:a16="http://schemas.microsoft.com/office/drawing/2014/main" id="{75AEA38E-1458-8E9A-C690-BE574807EC44}"/>
              </a:ext>
            </a:extLst>
          </p:cNvPr>
          <p:cNvSpPr txBox="1"/>
          <p:nvPr/>
        </p:nvSpPr>
        <p:spPr>
          <a:xfrm rot="5400000">
            <a:off x="9803369" y="654442"/>
            <a:ext cx="1105880" cy="276999"/>
          </a:xfrm>
          <a:prstGeom prst="rect">
            <a:avLst/>
          </a:prstGeom>
          <a:noFill/>
        </p:spPr>
        <p:txBody>
          <a:bodyPr wrap="none" rtlCol="0">
            <a:spAutoFit/>
          </a:bodyPr>
          <a:lstStyle/>
          <a:p>
            <a:r>
              <a:rPr lang="en-US" sz="1200" dirty="0"/>
              <a:t>U1430 source</a:t>
            </a:r>
          </a:p>
        </p:txBody>
      </p:sp>
      <p:sp>
        <p:nvSpPr>
          <p:cNvPr id="14" name="TextBox 13">
            <a:extLst>
              <a:ext uri="{FF2B5EF4-FFF2-40B4-BE49-F238E27FC236}">
                <a16:creationId xmlns:a16="http://schemas.microsoft.com/office/drawing/2014/main" id="{A5BDFBBA-3C4F-DB55-21FC-924069964C70}"/>
              </a:ext>
            </a:extLst>
          </p:cNvPr>
          <p:cNvSpPr txBox="1"/>
          <p:nvPr/>
        </p:nvSpPr>
        <p:spPr>
          <a:xfrm rot="5400000">
            <a:off x="9195455" y="765721"/>
            <a:ext cx="849913" cy="276999"/>
          </a:xfrm>
          <a:prstGeom prst="rect">
            <a:avLst/>
          </a:prstGeom>
          <a:noFill/>
        </p:spPr>
        <p:txBody>
          <a:bodyPr wrap="none" rtlCol="0">
            <a:spAutoFit/>
          </a:bodyPr>
          <a:lstStyle/>
          <a:p>
            <a:r>
              <a:rPr lang="en-US" sz="1200" dirty="0"/>
              <a:t>ODP 1208</a:t>
            </a:r>
          </a:p>
        </p:txBody>
      </p:sp>
      <p:sp>
        <p:nvSpPr>
          <p:cNvPr id="42" name="TextBox 41">
            <a:extLst>
              <a:ext uri="{FF2B5EF4-FFF2-40B4-BE49-F238E27FC236}">
                <a16:creationId xmlns:a16="http://schemas.microsoft.com/office/drawing/2014/main" id="{3CB2BC1B-D926-ADD5-C061-739D5BC9DE40}"/>
              </a:ext>
            </a:extLst>
          </p:cNvPr>
          <p:cNvSpPr txBox="1"/>
          <p:nvPr/>
        </p:nvSpPr>
        <p:spPr>
          <a:xfrm>
            <a:off x="9252068" y="100897"/>
            <a:ext cx="950453" cy="369332"/>
          </a:xfrm>
          <a:prstGeom prst="rect">
            <a:avLst/>
          </a:prstGeom>
          <a:noFill/>
        </p:spPr>
        <p:txBody>
          <a:bodyPr wrap="none" rtlCol="0">
            <a:spAutoFit/>
          </a:bodyPr>
          <a:lstStyle/>
          <a:p>
            <a:r>
              <a:rPr lang="en-US" dirty="0"/>
              <a:t>latitude</a:t>
            </a:r>
          </a:p>
        </p:txBody>
      </p:sp>
      <p:cxnSp>
        <p:nvCxnSpPr>
          <p:cNvPr id="43" name="Straight Connector 42">
            <a:extLst>
              <a:ext uri="{FF2B5EF4-FFF2-40B4-BE49-F238E27FC236}">
                <a16:creationId xmlns:a16="http://schemas.microsoft.com/office/drawing/2014/main" id="{23F345E9-42CC-116A-B164-F35B21A4DF3C}"/>
              </a:ext>
            </a:extLst>
          </p:cNvPr>
          <p:cNvCxnSpPr>
            <a:cxnSpLocks/>
          </p:cNvCxnSpPr>
          <p:nvPr/>
        </p:nvCxnSpPr>
        <p:spPr>
          <a:xfrm>
            <a:off x="9070307" y="1432670"/>
            <a:ext cx="1623997" cy="105360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3134216F-ECF1-7D18-EA98-D24844CEBF53}"/>
              </a:ext>
            </a:extLst>
          </p:cNvPr>
          <p:cNvCxnSpPr>
            <a:cxnSpLocks/>
          </p:cNvCxnSpPr>
          <p:nvPr/>
        </p:nvCxnSpPr>
        <p:spPr>
          <a:xfrm flipH="1">
            <a:off x="3727342" y="2468163"/>
            <a:ext cx="6388086" cy="0"/>
          </a:xfrm>
          <a:prstGeom prst="line">
            <a:avLst/>
          </a:prstGeom>
          <a:ln>
            <a:solidFill>
              <a:srgbClr val="00B0F0"/>
            </a:solidFill>
            <a:prstDash val="sysDot"/>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4B00455-984A-72F1-61ED-F61D14E156D6}"/>
              </a:ext>
            </a:extLst>
          </p:cNvPr>
          <p:cNvCxnSpPr>
            <a:cxnSpLocks/>
          </p:cNvCxnSpPr>
          <p:nvPr/>
        </p:nvCxnSpPr>
        <p:spPr>
          <a:xfrm flipH="1" flipV="1">
            <a:off x="7010400" y="2127644"/>
            <a:ext cx="3060072" cy="1061"/>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9ED5CEAF-B49E-462B-D2A6-E4AB195DE260}"/>
              </a:ext>
            </a:extLst>
          </p:cNvPr>
          <p:cNvCxnSpPr>
            <a:cxnSpLocks/>
          </p:cNvCxnSpPr>
          <p:nvPr/>
        </p:nvCxnSpPr>
        <p:spPr>
          <a:xfrm flipH="1">
            <a:off x="5755758" y="1626107"/>
            <a:ext cx="3622251" cy="0"/>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6E83D3BA-96E9-DAA8-9F82-CF628019A94A}"/>
              </a:ext>
            </a:extLst>
          </p:cNvPr>
          <p:cNvSpPr txBox="1"/>
          <p:nvPr/>
        </p:nvSpPr>
        <p:spPr>
          <a:xfrm>
            <a:off x="10600750" y="3064413"/>
            <a:ext cx="1083665" cy="184666"/>
          </a:xfrm>
          <a:prstGeom prst="rect">
            <a:avLst/>
          </a:prstGeom>
          <a:solidFill>
            <a:schemeClr val="bg1"/>
          </a:solidFill>
          <a:ln>
            <a:solidFill>
              <a:srgbClr val="FF0000"/>
            </a:solidFill>
          </a:ln>
        </p:spPr>
        <p:txBody>
          <a:bodyPr wrap="square" rtlCol="0">
            <a:spAutoFit/>
          </a:bodyPr>
          <a:lstStyle/>
          <a:p>
            <a:r>
              <a:rPr lang="en-US" sz="600" dirty="0">
                <a:solidFill>
                  <a:srgbClr val="FF0000"/>
                </a:solidFill>
              </a:rPr>
              <a:t>More Summer rain CLP</a:t>
            </a:r>
          </a:p>
        </p:txBody>
      </p:sp>
      <p:cxnSp>
        <p:nvCxnSpPr>
          <p:cNvPr id="88" name="Straight Connector 87">
            <a:extLst>
              <a:ext uri="{FF2B5EF4-FFF2-40B4-BE49-F238E27FC236}">
                <a16:creationId xmlns:a16="http://schemas.microsoft.com/office/drawing/2014/main" id="{9A137BDD-F634-9FDB-2BF9-773822EC34BC}"/>
              </a:ext>
            </a:extLst>
          </p:cNvPr>
          <p:cNvCxnSpPr>
            <a:cxnSpLocks/>
          </p:cNvCxnSpPr>
          <p:nvPr/>
        </p:nvCxnSpPr>
        <p:spPr>
          <a:xfrm flipV="1">
            <a:off x="10159228" y="2486271"/>
            <a:ext cx="535076" cy="19656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6A98BF1F-126B-E937-953D-B01D7F746C6A}"/>
              </a:ext>
            </a:extLst>
          </p:cNvPr>
          <p:cNvSpPr txBox="1"/>
          <p:nvPr/>
        </p:nvSpPr>
        <p:spPr>
          <a:xfrm>
            <a:off x="10539005" y="2558200"/>
            <a:ext cx="1083665" cy="184666"/>
          </a:xfrm>
          <a:prstGeom prst="rect">
            <a:avLst/>
          </a:prstGeom>
          <a:solidFill>
            <a:schemeClr val="bg1"/>
          </a:solidFill>
          <a:ln>
            <a:solidFill>
              <a:srgbClr val="FF0000"/>
            </a:solidFill>
          </a:ln>
        </p:spPr>
        <p:txBody>
          <a:bodyPr wrap="square" rtlCol="0">
            <a:spAutoFit/>
          </a:bodyPr>
          <a:lstStyle/>
          <a:p>
            <a:r>
              <a:rPr lang="en-US" sz="600" dirty="0">
                <a:solidFill>
                  <a:srgbClr val="FF0000"/>
                </a:solidFill>
              </a:rPr>
              <a:t>More Summer rain CLP</a:t>
            </a:r>
          </a:p>
        </p:txBody>
      </p:sp>
      <p:sp>
        <p:nvSpPr>
          <p:cNvPr id="109" name="TextBox 108">
            <a:extLst>
              <a:ext uri="{FF2B5EF4-FFF2-40B4-BE49-F238E27FC236}">
                <a16:creationId xmlns:a16="http://schemas.microsoft.com/office/drawing/2014/main" id="{7855B6B9-A49E-AF52-D0E2-0632BEBD54CE}"/>
              </a:ext>
            </a:extLst>
          </p:cNvPr>
          <p:cNvSpPr txBox="1"/>
          <p:nvPr/>
        </p:nvSpPr>
        <p:spPr>
          <a:xfrm>
            <a:off x="7138385" y="1944039"/>
            <a:ext cx="827382" cy="184666"/>
          </a:xfrm>
          <a:prstGeom prst="rect">
            <a:avLst/>
          </a:prstGeom>
          <a:solidFill>
            <a:schemeClr val="bg1"/>
          </a:solidFill>
          <a:ln>
            <a:solidFill>
              <a:srgbClr val="FF0000"/>
            </a:solidFill>
          </a:ln>
        </p:spPr>
        <p:txBody>
          <a:bodyPr wrap="square" rtlCol="0">
            <a:spAutoFit/>
          </a:bodyPr>
          <a:lstStyle/>
          <a:p>
            <a:r>
              <a:rPr lang="en-US" sz="600" dirty="0">
                <a:solidFill>
                  <a:srgbClr val="FF0000"/>
                </a:solidFill>
              </a:rPr>
              <a:t>Max C4 G3 latitude</a:t>
            </a:r>
          </a:p>
        </p:txBody>
      </p:sp>
      <p:sp>
        <p:nvSpPr>
          <p:cNvPr id="65" name="TextBox 64">
            <a:extLst>
              <a:ext uri="{FF2B5EF4-FFF2-40B4-BE49-F238E27FC236}">
                <a16:creationId xmlns:a16="http://schemas.microsoft.com/office/drawing/2014/main" id="{8BB06CF0-BCFF-7D10-472D-090436E115F0}"/>
              </a:ext>
            </a:extLst>
          </p:cNvPr>
          <p:cNvSpPr txBox="1"/>
          <p:nvPr/>
        </p:nvSpPr>
        <p:spPr>
          <a:xfrm>
            <a:off x="6879456" y="1583454"/>
            <a:ext cx="741409" cy="184666"/>
          </a:xfrm>
          <a:prstGeom prst="rect">
            <a:avLst/>
          </a:prstGeom>
          <a:solidFill>
            <a:schemeClr val="bg1"/>
          </a:solidFill>
          <a:ln>
            <a:solidFill>
              <a:srgbClr val="FF0000"/>
            </a:solidFill>
          </a:ln>
        </p:spPr>
        <p:txBody>
          <a:bodyPr wrap="square" rtlCol="0">
            <a:spAutoFit/>
          </a:bodyPr>
          <a:lstStyle/>
          <a:p>
            <a:r>
              <a:rPr lang="en-US" sz="600" dirty="0">
                <a:solidFill>
                  <a:srgbClr val="FF0000"/>
                </a:solidFill>
              </a:rPr>
              <a:t>Max C4 </a:t>
            </a:r>
            <a:r>
              <a:rPr lang="en-US" sz="600" dirty="0" err="1">
                <a:solidFill>
                  <a:srgbClr val="FF0000"/>
                </a:solidFill>
              </a:rPr>
              <a:t>Lingtai</a:t>
            </a:r>
            <a:r>
              <a:rPr lang="en-US" sz="600" dirty="0">
                <a:solidFill>
                  <a:srgbClr val="FF0000"/>
                </a:solidFill>
              </a:rPr>
              <a:t> </a:t>
            </a:r>
          </a:p>
        </p:txBody>
      </p:sp>
      <p:sp>
        <p:nvSpPr>
          <p:cNvPr id="91" name="TextBox 90">
            <a:extLst>
              <a:ext uri="{FF2B5EF4-FFF2-40B4-BE49-F238E27FC236}">
                <a16:creationId xmlns:a16="http://schemas.microsoft.com/office/drawing/2014/main" id="{37122284-A291-12E2-1C56-3E5B5C052B52}"/>
              </a:ext>
            </a:extLst>
          </p:cNvPr>
          <p:cNvSpPr txBox="1"/>
          <p:nvPr/>
        </p:nvSpPr>
        <p:spPr>
          <a:xfrm>
            <a:off x="10767236" y="3807635"/>
            <a:ext cx="1497696" cy="430887"/>
          </a:xfrm>
          <a:prstGeom prst="rect">
            <a:avLst/>
          </a:prstGeom>
          <a:solidFill>
            <a:schemeClr val="bg1"/>
          </a:solidFill>
        </p:spPr>
        <p:txBody>
          <a:bodyPr wrap="square" rtlCol="0">
            <a:spAutoFit/>
          </a:bodyPr>
          <a:lstStyle/>
          <a:p>
            <a:r>
              <a:rPr lang="en-US" sz="1100" dirty="0">
                <a:solidFill>
                  <a:srgbClr val="FF0000"/>
                </a:solidFill>
              </a:rPr>
              <a:t>Summer jet/ rain band (based on MTG) </a:t>
            </a:r>
          </a:p>
        </p:txBody>
      </p:sp>
      <p:sp>
        <p:nvSpPr>
          <p:cNvPr id="111" name="TextBox 110">
            <a:extLst>
              <a:ext uri="{FF2B5EF4-FFF2-40B4-BE49-F238E27FC236}">
                <a16:creationId xmlns:a16="http://schemas.microsoft.com/office/drawing/2014/main" id="{AC07F99C-A488-C2DC-9114-859BCEC5AED2}"/>
              </a:ext>
            </a:extLst>
          </p:cNvPr>
          <p:cNvSpPr txBox="1"/>
          <p:nvPr/>
        </p:nvSpPr>
        <p:spPr>
          <a:xfrm>
            <a:off x="8417298" y="2386603"/>
            <a:ext cx="699856" cy="184666"/>
          </a:xfrm>
          <a:prstGeom prst="rect">
            <a:avLst/>
          </a:prstGeom>
          <a:solidFill>
            <a:schemeClr val="bg1"/>
          </a:solidFill>
          <a:ln>
            <a:solidFill>
              <a:srgbClr val="00B0F0"/>
            </a:solidFill>
          </a:ln>
        </p:spPr>
        <p:txBody>
          <a:bodyPr wrap="square" rtlCol="0">
            <a:spAutoFit/>
          </a:bodyPr>
          <a:lstStyle/>
          <a:p>
            <a:r>
              <a:rPr lang="en-US" sz="600" dirty="0">
                <a:solidFill>
                  <a:srgbClr val="00B0F0"/>
                </a:solidFill>
              </a:rPr>
              <a:t>Spring rain CLP</a:t>
            </a:r>
          </a:p>
        </p:txBody>
      </p:sp>
      <p:cxnSp>
        <p:nvCxnSpPr>
          <p:cNvPr id="5" name="Straight Connector 4">
            <a:extLst>
              <a:ext uri="{FF2B5EF4-FFF2-40B4-BE49-F238E27FC236}">
                <a16:creationId xmlns:a16="http://schemas.microsoft.com/office/drawing/2014/main" id="{95181EE4-B963-3372-4138-D1B8E68EF95D}"/>
              </a:ext>
            </a:extLst>
          </p:cNvPr>
          <p:cNvCxnSpPr>
            <a:cxnSpLocks/>
          </p:cNvCxnSpPr>
          <p:nvPr/>
        </p:nvCxnSpPr>
        <p:spPr>
          <a:xfrm flipH="1">
            <a:off x="4037308" y="2712800"/>
            <a:ext cx="6501697" cy="0"/>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CA26899-B188-47D0-D8D8-A7B4E9B1A3A2}"/>
              </a:ext>
            </a:extLst>
          </p:cNvPr>
          <p:cNvCxnSpPr>
            <a:cxnSpLocks/>
          </p:cNvCxnSpPr>
          <p:nvPr/>
        </p:nvCxnSpPr>
        <p:spPr>
          <a:xfrm flipH="1" flipV="1">
            <a:off x="10159228" y="2706556"/>
            <a:ext cx="473678" cy="27673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B6002C2-C3EE-B838-3BA0-9BFD44756ACF}"/>
              </a:ext>
            </a:extLst>
          </p:cNvPr>
          <p:cNvCxnSpPr>
            <a:cxnSpLocks/>
          </p:cNvCxnSpPr>
          <p:nvPr/>
        </p:nvCxnSpPr>
        <p:spPr>
          <a:xfrm flipH="1" flipV="1">
            <a:off x="2537156" y="2955106"/>
            <a:ext cx="8085550" cy="23731"/>
          </a:xfrm>
          <a:prstGeom prst="line">
            <a:avLst/>
          </a:prstGeom>
          <a:ln>
            <a:solidFill>
              <a:srgbClr val="00B0F0"/>
            </a:solidFill>
            <a:prstDash val="sysDot"/>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07F1EA8-B11C-6D4B-E954-E253B2A2DD96}"/>
              </a:ext>
            </a:extLst>
          </p:cNvPr>
          <p:cNvCxnSpPr>
            <a:cxnSpLocks/>
          </p:cNvCxnSpPr>
          <p:nvPr/>
        </p:nvCxnSpPr>
        <p:spPr>
          <a:xfrm flipH="1">
            <a:off x="4037308" y="3165021"/>
            <a:ext cx="6585398" cy="0"/>
          </a:xfrm>
          <a:prstGeom prst="line">
            <a:avLst/>
          </a:prstGeom>
          <a:ln>
            <a:solidFill>
              <a:srgbClr val="FF0000"/>
            </a:solidFill>
            <a:prstDash val="sysDot"/>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B9F91A9-B445-1FB9-FDE6-88F381CD6B4E}"/>
              </a:ext>
            </a:extLst>
          </p:cNvPr>
          <p:cNvCxnSpPr>
            <a:cxnSpLocks/>
          </p:cNvCxnSpPr>
          <p:nvPr/>
        </p:nvCxnSpPr>
        <p:spPr>
          <a:xfrm flipV="1">
            <a:off x="10183523" y="2978155"/>
            <a:ext cx="464295" cy="1715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510CCB9-A3B4-464E-153B-A08FF3D51846}"/>
              </a:ext>
            </a:extLst>
          </p:cNvPr>
          <p:cNvCxnSpPr>
            <a:cxnSpLocks/>
          </p:cNvCxnSpPr>
          <p:nvPr/>
        </p:nvCxnSpPr>
        <p:spPr>
          <a:xfrm flipH="1" flipV="1">
            <a:off x="10183523" y="3156746"/>
            <a:ext cx="631152" cy="63671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EDE2904-132F-2F51-2682-FC2184983CBA}"/>
              </a:ext>
            </a:extLst>
          </p:cNvPr>
          <p:cNvCxnSpPr>
            <a:cxnSpLocks/>
          </p:cNvCxnSpPr>
          <p:nvPr/>
        </p:nvCxnSpPr>
        <p:spPr>
          <a:xfrm>
            <a:off x="8297191" y="1655221"/>
            <a:ext cx="1788695" cy="81050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124213DA-7164-53B8-A4EE-0A559BA37B41}"/>
              </a:ext>
            </a:extLst>
          </p:cNvPr>
          <p:cNvCxnSpPr>
            <a:cxnSpLocks/>
          </p:cNvCxnSpPr>
          <p:nvPr/>
        </p:nvCxnSpPr>
        <p:spPr>
          <a:xfrm flipV="1">
            <a:off x="8547018" y="2469710"/>
            <a:ext cx="1539299" cy="230965"/>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7A2793A-4210-2680-85EC-C9F89D9E4C6D}"/>
              </a:ext>
            </a:extLst>
          </p:cNvPr>
          <p:cNvCxnSpPr>
            <a:cxnSpLocks/>
          </p:cNvCxnSpPr>
          <p:nvPr/>
        </p:nvCxnSpPr>
        <p:spPr>
          <a:xfrm flipH="1" flipV="1">
            <a:off x="8540436" y="2732651"/>
            <a:ext cx="1539149" cy="236253"/>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7D96096-E955-85DB-F8E1-F7A01BB3E1B3}"/>
              </a:ext>
            </a:extLst>
          </p:cNvPr>
          <p:cNvCxnSpPr>
            <a:cxnSpLocks/>
          </p:cNvCxnSpPr>
          <p:nvPr/>
        </p:nvCxnSpPr>
        <p:spPr>
          <a:xfrm flipV="1">
            <a:off x="8554783" y="2984113"/>
            <a:ext cx="1524802" cy="149187"/>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682744B-ABE0-B784-0A89-9E69466BF0DE}"/>
              </a:ext>
            </a:extLst>
          </p:cNvPr>
          <p:cNvCxnSpPr>
            <a:cxnSpLocks/>
          </p:cNvCxnSpPr>
          <p:nvPr/>
        </p:nvCxnSpPr>
        <p:spPr>
          <a:xfrm flipH="1" flipV="1">
            <a:off x="8565546" y="3168886"/>
            <a:ext cx="1539742" cy="681086"/>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4A50C1A4-0225-A66A-505E-6211644D077D}"/>
              </a:ext>
            </a:extLst>
          </p:cNvPr>
          <p:cNvSpPr/>
          <p:nvPr/>
        </p:nvSpPr>
        <p:spPr>
          <a:xfrm>
            <a:off x="9858171" y="1311451"/>
            <a:ext cx="45719" cy="2681441"/>
          </a:xfrm>
          <a:prstGeom prst="rect">
            <a:avLst/>
          </a:prstGeom>
          <a:noFill/>
          <a:ln>
            <a:solidFill>
              <a:schemeClr val="tx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4BD0860B-AC32-9922-A142-89078705BCD4}"/>
              </a:ext>
            </a:extLst>
          </p:cNvPr>
          <p:cNvCxnSpPr>
            <a:cxnSpLocks/>
          </p:cNvCxnSpPr>
          <p:nvPr/>
        </p:nvCxnSpPr>
        <p:spPr>
          <a:xfrm flipH="1">
            <a:off x="4258794" y="2228313"/>
            <a:ext cx="5373329" cy="361"/>
          </a:xfrm>
          <a:prstGeom prst="line">
            <a:avLst/>
          </a:prstGeom>
          <a:ln>
            <a:solidFill>
              <a:srgbClr val="00B0F0"/>
            </a:solidFill>
            <a:prstDash val="sysDot"/>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E26D23C8-443C-7B3E-F00E-D20CB3E323E3}"/>
              </a:ext>
            </a:extLst>
          </p:cNvPr>
          <p:cNvSpPr/>
          <p:nvPr/>
        </p:nvSpPr>
        <p:spPr>
          <a:xfrm>
            <a:off x="10018062" y="1306998"/>
            <a:ext cx="45719" cy="2690476"/>
          </a:xfrm>
          <a:prstGeom prst="rect">
            <a:avLst/>
          </a:prstGeom>
          <a:noFill/>
          <a:ln>
            <a:solidFill>
              <a:schemeClr val="tx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F40863F-E631-5104-7FC3-12D323FBC267}"/>
              </a:ext>
            </a:extLst>
          </p:cNvPr>
          <p:cNvSpPr/>
          <p:nvPr/>
        </p:nvSpPr>
        <p:spPr>
          <a:xfrm>
            <a:off x="9378009" y="1307587"/>
            <a:ext cx="45719" cy="2681656"/>
          </a:xfrm>
          <a:prstGeom prst="rect">
            <a:avLst/>
          </a:prstGeom>
          <a:noFill/>
          <a:ln>
            <a:solidFill>
              <a:schemeClr val="tx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5033E5A8-1BCB-0678-12C2-33613DC34A21}"/>
              </a:ext>
            </a:extLst>
          </p:cNvPr>
          <p:cNvSpPr txBox="1"/>
          <p:nvPr/>
        </p:nvSpPr>
        <p:spPr>
          <a:xfrm>
            <a:off x="8493829" y="2182033"/>
            <a:ext cx="936654" cy="184666"/>
          </a:xfrm>
          <a:prstGeom prst="rect">
            <a:avLst/>
          </a:prstGeom>
          <a:solidFill>
            <a:schemeClr val="bg1"/>
          </a:solidFill>
          <a:ln>
            <a:solidFill>
              <a:srgbClr val="00B0F0"/>
            </a:solidFill>
          </a:ln>
        </p:spPr>
        <p:txBody>
          <a:bodyPr wrap="square" rtlCol="0">
            <a:spAutoFit/>
          </a:bodyPr>
          <a:lstStyle/>
          <a:p>
            <a:r>
              <a:rPr lang="en-US" sz="600" dirty="0">
                <a:solidFill>
                  <a:srgbClr val="00B0F0"/>
                </a:solidFill>
              </a:rPr>
              <a:t>Apr jet at 1208 latitude</a:t>
            </a:r>
          </a:p>
        </p:txBody>
      </p:sp>
      <p:sp>
        <p:nvSpPr>
          <p:cNvPr id="78" name="Rectangle 77">
            <a:extLst>
              <a:ext uri="{FF2B5EF4-FFF2-40B4-BE49-F238E27FC236}">
                <a16:creationId xmlns:a16="http://schemas.microsoft.com/office/drawing/2014/main" id="{57655E24-27E4-7A26-4821-6C8662A770D7}"/>
              </a:ext>
            </a:extLst>
          </p:cNvPr>
          <p:cNvSpPr/>
          <p:nvPr/>
        </p:nvSpPr>
        <p:spPr>
          <a:xfrm>
            <a:off x="9595043" y="1311451"/>
            <a:ext cx="45719" cy="2681513"/>
          </a:xfrm>
          <a:prstGeom prst="rect">
            <a:avLst/>
          </a:prstGeom>
          <a:noFill/>
          <a:ln>
            <a:solidFill>
              <a:schemeClr val="tx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046279C-B9B2-97B5-567F-EA680A27D53B}"/>
              </a:ext>
            </a:extLst>
          </p:cNvPr>
          <p:cNvSpPr/>
          <p:nvPr/>
        </p:nvSpPr>
        <p:spPr>
          <a:xfrm>
            <a:off x="9460024" y="1322722"/>
            <a:ext cx="914678" cy="2661350"/>
          </a:xfrm>
          <a:custGeom>
            <a:avLst/>
            <a:gdLst>
              <a:gd name="connsiteX0" fmla="*/ 396815 w 580846"/>
              <a:gd name="connsiteY0" fmla="*/ 2668438 h 2668438"/>
              <a:gd name="connsiteX1" fmla="*/ 448574 w 580846"/>
              <a:gd name="connsiteY1" fmla="*/ 2668438 h 2668438"/>
              <a:gd name="connsiteX2" fmla="*/ 442823 w 580846"/>
              <a:gd name="connsiteY2" fmla="*/ 977660 h 2668438"/>
              <a:gd name="connsiteX3" fmla="*/ 580846 w 580846"/>
              <a:gd name="connsiteY3" fmla="*/ 0 h 2668438"/>
              <a:gd name="connsiteX4" fmla="*/ 0 w 580846"/>
              <a:gd name="connsiteY4" fmla="*/ 0 h 2668438"/>
              <a:gd name="connsiteX5" fmla="*/ 385314 w 580846"/>
              <a:gd name="connsiteY5" fmla="*/ 1023668 h 2668438"/>
              <a:gd name="connsiteX6" fmla="*/ 396815 w 580846"/>
              <a:gd name="connsiteY6" fmla="*/ 2668438 h 2668438"/>
              <a:gd name="connsiteX0" fmla="*/ 664445 w 848476"/>
              <a:gd name="connsiteY0" fmla="*/ 2668438 h 2668438"/>
              <a:gd name="connsiteX1" fmla="*/ 716204 w 848476"/>
              <a:gd name="connsiteY1" fmla="*/ 2668438 h 2668438"/>
              <a:gd name="connsiteX2" fmla="*/ 710453 w 848476"/>
              <a:gd name="connsiteY2" fmla="*/ 977660 h 2668438"/>
              <a:gd name="connsiteX3" fmla="*/ 848476 w 848476"/>
              <a:gd name="connsiteY3" fmla="*/ 0 h 2668438"/>
              <a:gd name="connsiteX4" fmla="*/ 0 w 848476"/>
              <a:gd name="connsiteY4" fmla="*/ 0 h 2668438"/>
              <a:gd name="connsiteX5" fmla="*/ 652944 w 848476"/>
              <a:gd name="connsiteY5" fmla="*/ 1023668 h 2668438"/>
              <a:gd name="connsiteX6" fmla="*/ 664445 w 848476"/>
              <a:gd name="connsiteY6" fmla="*/ 2668438 h 2668438"/>
              <a:gd name="connsiteX0" fmla="*/ 664445 w 716204"/>
              <a:gd name="connsiteY0" fmla="*/ 2668438 h 2668438"/>
              <a:gd name="connsiteX1" fmla="*/ 716204 w 716204"/>
              <a:gd name="connsiteY1" fmla="*/ 2668438 h 2668438"/>
              <a:gd name="connsiteX2" fmla="*/ 710453 w 716204"/>
              <a:gd name="connsiteY2" fmla="*/ 977660 h 2668438"/>
              <a:gd name="connsiteX3" fmla="*/ 591998 w 716204"/>
              <a:gd name="connsiteY3" fmla="*/ 11151 h 2668438"/>
              <a:gd name="connsiteX4" fmla="*/ 0 w 716204"/>
              <a:gd name="connsiteY4" fmla="*/ 0 h 2668438"/>
              <a:gd name="connsiteX5" fmla="*/ 652944 w 716204"/>
              <a:gd name="connsiteY5" fmla="*/ 1023668 h 2668438"/>
              <a:gd name="connsiteX6" fmla="*/ 664445 w 716204"/>
              <a:gd name="connsiteY6" fmla="*/ 2668438 h 2668438"/>
              <a:gd name="connsiteX0" fmla="*/ 862919 w 914678"/>
              <a:gd name="connsiteY0" fmla="*/ 2661350 h 2661350"/>
              <a:gd name="connsiteX1" fmla="*/ 914678 w 914678"/>
              <a:gd name="connsiteY1" fmla="*/ 2661350 h 2661350"/>
              <a:gd name="connsiteX2" fmla="*/ 908927 w 914678"/>
              <a:gd name="connsiteY2" fmla="*/ 970572 h 2661350"/>
              <a:gd name="connsiteX3" fmla="*/ 790472 w 914678"/>
              <a:gd name="connsiteY3" fmla="*/ 4063 h 2661350"/>
              <a:gd name="connsiteX4" fmla="*/ 0 w 914678"/>
              <a:gd name="connsiteY4" fmla="*/ 0 h 2661350"/>
              <a:gd name="connsiteX5" fmla="*/ 851418 w 914678"/>
              <a:gd name="connsiteY5" fmla="*/ 1016580 h 2661350"/>
              <a:gd name="connsiteX6" fmla="*/ 862919 w 914678"/>
              <a:gd name="connsiteY6" fmla="*/ 2661350 h 266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678" h="2661350">
                <a:moveTo>
                  <a:pt x="862919" y="2661350"/>
                </a:moveTo>
                <a:lnTo>
                  <a:pt x="914678" y="2661350"/>
                </a:lnTo>
                <a:lnTo>
                  <a:pt x="908927" y="970572"/>
                </a:lnTo>
                <a:lnTo>
                  <a:pt x="790472" y="4063"/>
                </a:lnTo>
                <a:lnTo>
                  <a:pt x="0" y="0"/>
                </a:lnTo>
                <a:cubicBezTo>
                  <a:pt x="128438" y="341223"/>
                  <a:pt x="722980" y="675357"/>
                  <a:pt x="851418" y="1016580"/>
                </a:cubicBezTo>
                <a:cubicBezTo>
                  <a:pt x="853335" y="1568670"/>
                  <a:pt x="855251" y="2120761"/>
                  <a:pt x="862919" y="2661350"/>
                </a:cubicBezTo>
                <a:close/>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910FCAAB-D4D4-02E8-AFA5-A7F63E2B6B12}"/>
              </a:ext>
            </a:extLst>
          </p:cNvPr>
          <p:cNvSpPr txBox="1"/>
          <p:nvPr/>
        </p:nvSpPr>
        <p:spPr>
          <a:xfrm>
            <a:off x="8417298" y="2823915"/>
            <a:ext cx="699856" cy="184666"/>
          </a:xfrm>
          <a:prstGeom prst="rect">
            <a:avLst/>
          </a:prstGeom>
          <a:solidFill>
            <a:schemeClr val="bg1"/>
          </a:solidFill>
          <a:ln>
            <a:solidFill>
              <a:srgbClr val="00B0F0"/>
            </a:solidFill>
          </a:ln>
        </p:spPr>
        <p:txBody>
          <a:bodyPr wrap="square" rtlCol="0">
            <a:spAutoFit/>
          </a:bodyPr>
          <a:lstStyle/>
          <a:p>
            <a:r>
              <a:rPr lang="en-US" sz="600" dirty="0">
                <a:solidFill>
                  <a:srgbClr val="00B0F0"/>
                </a:solidFill>
              </a:rPr>
              <a:t>Spring rain CLP</a:t>
            </a:r>
          </a:p>
        </p:txBody>
      </p:sp>
      <p:sp>
        <p:nvSpPr>
          <p:cNvPr id="95" name="TextBox 94">
            <a:extLst>
              <a:ext uri="{FF2B5EF4-FFF2-40B4-BE49-F238E27FC236}">
                <a16:creationId xmlns:a16="http://schemas.microsoft.com/office/drawing/2014/main" id="{3CFE3EE6-4412-B0FE-F961-DAD8EF97433C}"/>
              </a:ext>
            </a:extLst>
          </p:cNvPr>
          <p:cNvSpPr txBox="1"/>
          <p:nvPr/>
        </p:nvSpPr>
        <p:spPr>
          <a:xfrm>
            <a:off x="10063781" y="3307767"/>
            <a:ext cx="3706849" cy="276999"/>
          </a:xfrm>
          <a:prstGeom prst="rect">
            <a:avLst/>
          </a:prstGeom>
          <a:noFill/>
        </p:spPr>
        <p:txBody>
          <a:bodyPr wrap="none" rtlCol="0">
            <a:spAutoFit/>
          </a:bodyPr>
          <a:lstStyle/>
          <a:p>
            <a:r>
              <a:rPr lang="en-US" sz="1200" dirty="0"/>
              <a:t>C4 expansion in Pakistan (not yet reached East Asia?)</a:t>
            </a:r>
          </a:p>
        </p:txBody>
      </p:sp>
      <p:sp>
        <p:nvSpPr>
          <p:cNvPr id="105" name="TextBox 104">
            <a:extLst>
              <a:ext uri="{FF2B5EF4-FFF2-40B4-BE49-F238E27FC236}">
                <a16:creationId xmlns:a16="http://schemas.microsoft.com/office/drawing/2014/main" id="{2E26C34E-6FB2-88CA-8276-B5EDE7544953}"/>
              </a:ext>
            </a:extLst>
          </p:cNvPr>
          <p:cNvSpPr txBox="1"/>
          <p:nvPr/>
        </p:nvSpPr>
        <p:spPr>
          <a:xfrm>
            <a:off x="10745844" y="2764477"/>
            <a:ext cx="2706510" cy="369332"/>
          </a:xfrm>
          <a:prstGeom prst="rect">
            <a:avLst/>
          </a:prstGeom>
          <a:noFill/>
        </p:spPr>
        <p:txBody>
          <a:bodyPr wrap="none" rtlCol="0">
            <a:spAutoFit/>
          </a:bodyPr>
          <a:lstStyle/>
          <a:p>
            <a:r>
              <a:rPr lang="en-US" dirty="0"/>
              <a:t>Large obliquity amplitude</a:t>
            </a:r>
          </a:p>
        </p:txBody>
      </p:sp>
      <p:sp>
        <p:nvSpPr>
          <p:cNvPr id="126" name="TextBox 125">
            <a:extLst>
              <a:ext uri="{FF2B5EF4-FFF2-40B4-BE49-F238E27FC236}">
                <a16:creationId xmlns:a16="http://schemas.microsoft.com/office/drawing/2014/main" id="{ECC95763-1460-529F-B70A-8A6BD3ABB9DE}"/>
              </a:ext>
            </a:extLst>
          </p:cNvPr>
          <p:cNvSpPr txBox="1"/>
          <p:nvPr/>
        </p:nvSpPr>
        <p:spPr>
          <a:xfrm>
            <a:off x="11548708" y="2466863"/>
            <a:ext cx="2710999" cy="369332"/>
          </a:xfrm>
          <a:prstGeom prst="rect">
            <a:avLst/>
          </a:prstGeom>
          <a:noFill/>
        </p:spPr>
        <p:txBody>
          <a:bodyPr wrap="none" rtlCol="0">
            <a:spAutoFit/>
          </a:bodyPr>
          <a:lstStyle/>
          <a:p>
            <a:r>
              <a:rPr lang="en-US" dirty="0"/>
              <a:t>small obliquity amplitude</a:t>
            </a:r>
          </a:p>
        </p:txBody>
      </p:sp>
      <p:sp>
        <p:nvSpPr>
          <p:cNvPr id="127" name="TextBox 126">
            <a:extLst>
              <a:ext uri="{FF2B5EF4-FFF2-40B4-BE49-F238E27FC236}">
                <a16:creationId xmlns:a16="http://schemas.microsoft.com/office/drawing/2014/main" id="{BD7A4FBB-888A-B549-B858-5006C2D799C4}"/>
              </a:ext>
            </a:extLst>
          </p:cNvPr>
          <p:cNvSpPr txBox="1"/>
          <p:nvPr/>
        </p:nvSpPr>
        <p:spPr>
          <a:xfrm>
            <a:off x="392420" y="5265682"/>
            <a:ext cx="11596843" cy="1200329"/>
          </a:xfrm>
          <a:prstGeom prst="rect">
            <a:avLst/>
          </a:prstGeom>
          <a:noFill/>
        </p:spPr>
        <p:txBody>
          <a:bodyPr wrap="square" rtlCol="0">
            <a:spAutoFit/>
          </a:bodyPr>
          <a:lstStyle/>
          <a:p>
            <a:r>
              <a:rPr lang="en-US" dirty="0"/>
              <a:t>Jiawei, this is an older version of the figure, but I worked from this one because I think it is important to show our interpreted position of the April and summer westerly jet </a:t>
            </a:r>
            <a:r>
              <a:rPr lang="en-US" b="1" dirty="0"/>
              <a:t>through the entire interval </a:t>
            </a:r>
            <a:r>
              <a:rPr lang="en-US" dirty="0"/>
              <a:t>in one figure. Doing that emphasizes that the jet transition explains a number of observations and, I think, makes for the most convincing argument.</a:t>
            </a:r>
          </a:p>
        </p:txBody>
      </p:sp>
      <p:sp>
        <p:nvSpPr>
          <p:cNvPr id="90" name="TextBox 89">
            <a:extLst>
              <a:ext uri="{FF2B5EF4-FFF2-40B4-BE49-F238E27FC236}">
                <a16:creationId xmlns:a16="http://schemas.microsoft.com/office/drawing/2014/main" id="{000866E1-BDA4-05F8-62B0-F1870A8BB3DA}"/>
              </a:ext>
            </a:extLst>
          </p:cNvPr>
          <p:cNvSpPr txBox="1"/>
          <p:nvPr/>
        </p:nvSpPr>
        <p:spPr>
          <a:xfrm rot="1481844">
            <a:off x="8745937" y="3450497"/>
            <a:ext cx="644728" cy="261610"/>
          </a:xfrm>
          <a:prstGeom prst="rect">
            <a:avLst/>
          </a:prstGeom>
          <a:solidFill>
            <a:schemeClr val="bg1"/>
          </a:solidFill>
        </p:spPr>
        <p:txBody>
          <a:bodyPr wrap="none" rtlCol="0">
            <a:spAutoFit/>
          </a:bodyPr>
          <a:lstStyle/>
          <a:p>
            <a:r>
              <a:rPr lang="en-US" sz="1100" dirty="0">
                <a:solidFill>
                  <a:srgbClr val="00B0F0"/>
                </a:solidFill>
              </a:rPr>
              <a:t>April jet</a:t>
            </a:r>
          </a:p>
        </p:txBody>
      </p:sp>
      <p:sp>
        <p:nvSpPr>
          <p:cNvPr id="142" name="TextBox 141">
            <a:extLst>
              <a:ext uri="{FF2B5EF4-FFF2-40B4-BE49-F238E27FC236}">
                <a16:creationId xmlns:a16="http://schemas.microsoft.com/office/drawing/2014/main" id="{341FA7B5-47DC-F6CB-F53D-BBCF8D039020}"/>
              </a:ext>
            </a:extLst>
          </p:cNvPr>
          <p:cNvSpPr txBox="1"/>
          <p:nvPr/>
        </p:nvSpPr>
        <p:spPr>
          <a:xfrm>
            <a:off x="10453914" y="1494293"/>
            <a:ext cx="1695657" cy="523220"/>
          </a:xfrm>
          <a:prstGeom prst="rect">
            <a:avLst/>
          </a:prstGeom>
          <a:noFill/>
        </p:spPr>
        <p:txBody>
          <a:bodyPr wrap="none" rtlCol="0">
            <a:spAutoFit/>
          </a:bodyPr>
          <a:lstStyle/>
          <a:p>
            <a:r>
              <a:rPr lang="en-US" sz="1400" dirty="0"/>
              <a:t>Variability envelope</a:t>
            </a:r>
          </a:p>
          <a:p>
            <a:r>
              <a:rPr lang="en-US" sz="1400" dirty="0"/>
              <a:t>(include?)</a:t>
            </a:r>
          </a:p>
        </p:txBody>
      </p:sp>
      <p:cxnSp>
        <p:nvCxnSpPr>
          <p:cNvPr id="144" name="Straight Arrow Connector 143">
            <a:extLst>
              <a:ext uri="{FF2B5EF4-FFF2-40B4-BE49-F238E27FC236}">
                <a16:creationId xmlns:a16="http://schemas.microsoft.com/office/drawing/2014/main" id="{A5404369-D986-E0B8-9ADB-1A237E646B12}"/>
              </a:ext>
            </a:extLst>
          </p:cNvPr>
          <p:cNvCxnSpPr/>
          <p:nvPr/>
        </p:nvCxnSpPr>
        <p:spPr>
          <a:xfrm flipH="1">
            <a:off x="10814675" y="1959470"/>
            <a:ext cx="327907" cy="4271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782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610" b="1210"/>
          <a:stretch/>
        </p:blipFill>
        <p:spPr>
          <a:xfrm>
            <a:off x="0" y="772842"/>
            <a:ext cx="11713029" cy="5924200"/>
          </a:xfrm>
          <a:prstGeom prst="rect">
            <a:avLst/>
          </a:prstGeom>
        </p:spPr>
      </p:pic>
      <p:sp>
        <p:nvSpPr>
          <p:cNvPr id="3" name="TextBox 2">
            <a:extLst>
              <a:ext uri="{FF2B5EF4-FFF2-40B4-BE49-F238E27FC236}">
                <a16:creationId xmlns:a16="http://schemas.microsoft.com/office/drawing/2014/main" id="{575D7BF3-555F-F54D-9FF5-9D361EC88A39}"/>
              </a:ext>
            </a:extLst>
          </p:cNvPr>
          <p:cNvSpPr txBox="1"/>
          <p:nvPr/>
        </p:nvSpPr>
        <p:spPr>
          <a:xfrm>
            <a:off x="8654664" y="6334780"/>
            <a:ext cx="3058365" cy="307777"/>
          </a:xfrm>
          <a:prstGeom prst="rect">
            <a:avLst/>
          </a:prstGeom>
          <a:noFill/>
        </p:spPr>
        <p:txBody>
          <a:bodyPr wrap="square" rtlCol="0">
            <a:spAutoFit/>
          </a:bodyPr>
          <a:lstStyle/>
          <a:p>
            <a:r>
              <a:rPr lang="en-US" sz="1400" dirty="0" err="1"/>
              <a:t>Schiemann</a:t>
            </a:r>
            <a:r>
              <a:rPr lang="en-US" sz="1400" dirty="0"/>
              <a:t> 2009 , Chiang et al 2015</a:t>
            </a:r>
          </a:p>
        </p:txBody>
      </p:sp>
      <p:sp>
        <p:nvSpPr>
          <p:cNvPr id="5" name="TextBox 4">
            <a:extLst>
              <a:ext uri="{FF2B5EF4-FFF2-40B4-BE49-F238E27FC236}">
                <a16:creationId xmlns:a16="http://schemas.microsoft.com/office/drawing/2014/main" id="{1B4EB250-8BC9-9242-8E6D-303EB50BEE1D}"/>
              </a:ext>
            </a:extLst>
          </p:cNvPr>
          <p:cNvSpPr txBox="1"/>
          <p:nvPr/>
        </p:nvSpPr>
        <p:spPr>
          <a:xfrm>
            <a:off x="119744" y="6327710"/>
            <a:ext cx="2362199" cy="369332"/>
          </a:xfrm>
          <a:prstGeom prst="rect">
            <a:avLst/>
          </a:prstGeom>
          <a:noFill/>
        </p:spPr>
        <p:txBody>
          <a:bodyPr wrap="square" rtlCol="0">
            <a:spAutoFit/>
          </a:bodyPr>
          <a:lstStyle/>
          <a:p>
            <a:r>
              <a:rPr lang="en-US" dirty="0"/>
              <a:t>Total jet occurrences:</a:t>
            </a:r>
          </a:p>
        </p:txBody>
      </p:sp>
      <p:sp>
        <p:nvSpPr>
          <p:cNvPr id="6" name="TextBox 5">
            <a:extLst>
              <a:ext uri="{FF2B5EF4-FFF2-40B4-BE49-F238E27FC236}">
                <a16:creationId xmlns:a16="http://schemas.microsoft.com/office/drawing/2014/main" id="{8D8626EC-FD71-3B4C-BCB0-F87188E35A3A}"/>
              </a:ext>
            </a:extLst>
          </p:cNvPr>
          <p:cNvSpPr txBox="1"/>
          <p:nvPr/>
        </p:nvSpPr>
        <p:spPr>
          <a:xfrm>
            <a:off x="119744" y="160958"/>
            <a:ext cx="11998684" cy="954107"/>
          </a:xfrm>
          <a:prstGeom prst="rect">
            <a:avLst/>
          </a:prstGeom>
          <a:noFill/>
        </p:spPr>
        <p:txBody>
          <a:bodyPr wrap="square" rtlCol="0">
            <a:spAutoFit/>
          </a:bodyPr>
          <a:lstStyle/>
          <a:p>
            <a:r>
              <a:rPr lang="en-US" sz="2800" dirty="0"/>
              <a:t>The jet moves a lot in spring- therefore, spring jet position is likely quite </a:t>
            </a:r>
            <a:r>
              <a:rPr lang="en-US" sz="2800" dirty="0" err="1"/>
              <a:t>senstivite</a:t>
            </a:r>
            <a:r>
              <a:rPr lang="en-US" sz="2800" dirty="0"/>
              <a:t> to MTG. In a warmer climate, April position could look like June.</a:t>
            </a:r>
          </a:p>
        </p:txBody>
      </p:sp>
      <p:sp>
        <p:nvSpPr>
          <p:cNvPr id="2" name="TextBox 1">
            <a:extLst>
              <a:ext uri="{FF2B5EF4-FFF2-40B4-BE49-F238E27FC236}">
                <a16:creationId xmlns:a16="http://schemas.microsoft.com/office/drawing/2014/main" id="{7EB36604-F019-354A-8AC4-0F3A4C3D3500}"/>
              </a:ext>
            </a:extLst>
          </p:cNvPr>
          <p:cNvSpPr txBox="1"/>
          <p:nvPr/>
        </p:nvSpPr>
        <p:spPr>
          <a:xfrm>
            <a:off x="10696965" y="3203760"/>
            <a:ext cx="1601079" cy="1169551"/>
          </a:xfrm>
          <a:prstGeom prst="rect">
            <a:avLst/>
          </a:prstGeom>
          <a:noFill/>
        </p:spPr>
        <p:txBody>
          <a:bodyPr wrap="none" rtlCol="0">
            <a:spAutoFit/>
          </a:bodyPr>
          <a:lstStyle/>
          <a:p>
            <a:r>
              <a:rPr lang="en-US" sz="1400" dirty="0"/>
              <a:t>Jet occurrence:</a:t>
            </a:r>
          </a:p>
          <a:p>
            <a:r>
              <a:rPr lang="en-US" sz="1400" dirty="0"/>
              <a:t>westerly, local max </a:t>
            </a:r>
          </a:p>
          <a:p>
            <a:r>
              <a:rPr lang="en-US" sz="1400" dirty="0"/>
              <a:t>in vert. column, </a:t>
            </a:r>
          </a:p>
          <a:p>
            <a:r>
              <a:rPr lang="en-US" sz="1400" dirty="0"/>
              <a:t>&gt; 30 m/s</a:t>
            </a:r>
          </a:p>
          <a:p>
            <a:endParaRPr lang="en-US" sz="1400" dirty="0"/>
          </a:p>
        </p:txBody>
      </p:sp>
    </p:spTree>
    <p:extLst>
      <p:ext uri="{BB962C8B-B14F-4D97-AF65-F5344CB8AC3E}">
        <p14:creationId xmlns:p14="http://schemas.microsoft.com/office/powerpoint/2010/main" val="829266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1470</TotalTime>
  <Words>764</Words>
  <Application>Microsoft Macintosh PowerPoint</Application>
  <PresentationFormat>Widescreen</PresentationFormat>
  <Paragraphs>44</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Symbol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Breecker, Daniel O</dc:creator>
  <cp:lastModifiedBy>Breecker, Daniel O</cp:lastModifiedBy>
  <cp:revision>19</cp:revision>
  <dcterms:created xsi:type="dcterms:W3CDTF">2025-09-25T16:15:26Z</dcterms:created>
  <dcterms:modified xsi:type="dcterms:W3CDTF">2025-09-26T16:45:44Z</dcterms:modified>
</cp:coreProperties>
</file>