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30"/>
  </p:normalViewPr>
  <p:slideViewPr>
    <p:cSldViewPr snapToGrid="0">
      <p:cViewPr varScale="1">
        <p:scale>
          <a:sx n="93" d="100"/>
          <a:sy n="93" d="100"/>
        </p:scale>
        <p:origin x="21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C2452-6E74-BB46-BF3A-CA25C2FACA65}" type="datetimeFigureOut">
              <a:rPr lang="en-US" smtClean="0"/>
              <a:t>9/20/24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73242-A30A-FB46-897A-1E78A7ABB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11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B2CE-2B47-6463-4077-7E5FFF606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F3FF9-A960-1C7A-374B-3707EF781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21CB7-2A72-C447-2C93-B18906A55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07FA-2BC7-024D-8E63-A57F6DC8E546}" type="datetime1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AD01F-C300-893F-62DB-F4D81FF17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380AC-B858-BD5C-2EE4-968A0A7E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6C87-098C-3E4D-AAE7-61A1835B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9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4F126-1AF8-8865-7903-C914E862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8B664-C35A-73D9-F2CE-DBFDC2D59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BECE2-B352-5E4E-AD38-09FC3252D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C222-3C23-844B-A32B-243452935EFB}" type="datetime1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D7C74-AC95-46DF-3E12-AAA5CE0A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F4E94-A432-B7C0-9AC1-7D353D13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6C87-098C-3E4D-AAE7-61A1835B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7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384844-1262-BA7E-BEE1-820A77437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C9C2B-861E-4A61-68C5-24FA1B2D5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5A499-51A6-EBA1-EB92-85D0AB166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62B6-D43E-DF4B-B42F-18FB3930DBD4}" type="datetime1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6D6AB-5BEC-EF81-1642-B08816CA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36B09-9023-D67F-7BA5-49807152D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6C87-098C-3E4D-AAE7-61A1835B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9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3D5B-BB2E-7424-B5EE-4A3884330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2F908-3563-1F0E-24FA-EFF4116ED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D9CEB-F71D-819A-F5EF-4D2B6AF88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1587-3753-AE40-9623-50B0634BC3B6}" type="datetime1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CF0BA-1B56-B986-49CB-A2D64251C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C97E6-A79A-FD78-2788-10E7ECB2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6C87-098C-3E4D-AAE7-61A1835B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71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5898-704E-5BBC-17E2-7D7453102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F25DB-4CBB-C491-9124-E3519D9B6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1BF14-8488-8A08-A880-948D705FE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8465-6FA3-5641-B4BC-B7CE0CCB862B}" type="datetime1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02ED1-987D-31FF-3BDF-6CB3503C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C3973-B1D0-E926-0268-3B85FE1B8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6C87-098C-3E4D-AAE7-61A1835B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2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65730-2890-9DE3-4AE1-3AF9EA14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27DDA-2B19-ABE8-83E1-D57E06F2A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16ED1-7A7E-4F65-3C83-37322D357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75C4A-DD83-667E-0740-0C67F616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3406-48B1-1044-926C-2A42C2AA29D1}" type="datetime1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89B4F-8C17-11D3-AA84-015663F4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0512F-CBE1-87EC-2651-634349E1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6C87-098C-3E4D-AAE7-61A1835B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7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2EF5-C540-0DD0-2B98-FA35E30B0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96145-87DB-2930-33D3-41E957064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853A4-A758-35C2-7F50-DDD419139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82523-A600-913B-4490-766EFC1FC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D8ECA-7025-6A60-4842-C5879B2D8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1349F-AADE-8DA2-F488-A89E9625C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4737-E16F-2B44-90FF-1F60D589BAD4}" type="datetime1">
              <a:rPr lang="en-US" smtClean="0"/>
              <a:t>9/20/24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9826E3-1662-E83B-2C60-0E5AB8CA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DB8C4D-FDCF-F115-031D-BCE2CFC0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6C87-098C-3E4D-AAE7-61A1835B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C819-3871-9A04-C21A-57511D29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04CB48-E500-2AF5-02ED-24033CECB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D64D-6D7C-0644-B0F6-3E84EAB034B8}" type="datetime1">
              <a:rPr lang="en-US" smtClean="0"/>
              <a:t>9/20/24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744AB9-A97C-09E3-D939-6CA88ACC0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0DC5F-B6E1-404A-94E3-F945A35A7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6C87-098C-3E4D-AAE7-61A1835B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43D7B-4131-2DA3-035E-FCD061506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76DA-7DD8-184C-AFC8-EFF50C03D2CE}" type="datetime1">
              <a:rPr lang="en-US" smtClean="0"/>
              <a:t>9/20/24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8DAE1C-54C1-1289-E351-3C88B5C2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F282B-8FE3-D6BD-07B5-0382B32F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6C87-098C-3E4D-AAE7-61A1835B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7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57C4E-8CA0-B42E-C6FE-D39DA8784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3A0D1-27C1-F19F-74FF-A1BDE6C58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AC0B5-6A5C-62FB-C939-0C8F00A88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053CF-1E0B-980C-7118-FBEFE6AD5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A4CF-778E-E142-B4B5-332BD2C85D52}" type="datetime1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EFA31-12BC-0028-1C98-3DEA993A8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B92F9-CBA7-E1A2-BB12-2077EDEC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6C87-098C-3E4D-AAE7-61A1835B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FE08-FDB4-828B-7251-3F5DCBEA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B2A27C-4EE8-B19E-09E6-863D099B1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2C05C-38A7-545F-676C-CC04E09F7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27FBD-BFC2-C862-B3DA-3CEEE46F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9716-DA30-604F-998E-DF74968F1B70}" type="datetime1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D1FC7-6A55-0CDD-45F7-8D3493E49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4626F-52DA-2BBF-2951-1D701AB4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6C87-098C-3E4D-AAE7-61A1835B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E002FD-3BC5-2AA1-B500-B995AA27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BF1A8-0226-5BA5-9E7C-C030C171E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C3DA1-14C9-6947-E2AF-963CBE1E8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5AFDDE-DADE-0545-A0FF-5DCC987E6C72}" type="datetime1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DD64C-5C28-2916-8DB2-5BA13F34B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186E5-A5A1-DA9B-8EFE-1499D96F3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C46C87-098C-3E4D-AAE7-61A1835B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3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63C630-52A3-0874-D387-367E5773DF48}"/>
              </a:ext>
            </a:extLst>
          </p:cNvPr>
          <p:cNvSpPr txBox="1"/>
          <p:nvPr/>
        </p:nvSpPr>
        <p:spPr>
          <a:xfrm>
            <a:off x="214489" y="1365955"/>
            <a:ext cx="48542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Participants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Elizabeth Strychalski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Alex Johnson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Eyal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Kate </a:t>
            </a:r>
            <a:r>
              <a:rPr lang="en-US" dirty="0" err="1"/>
              <a:t>Adamala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Marcus Fletcher (Technical lead)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Fletcher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Conary</a:t>
            </a:r>
            <a:r>
              <a:rPr lang="en-US" dirty="0"/>
              <a:t> Meyer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Juan 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Jianming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Joe Jacobsen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Carlise</a:t>
            </a:r>
            <a:r>
              <a:rPr lang="en-US" dirty="0"/>
              <a:t> (Admin lead)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B35B2E-6863-D82B-ED47-FA89E0F8F769}"/>
              </a:ext>
            </a:extLst>
          </p:cNvPr>
          <p:cNvSpPr txBox="1"/>
          <p:nvPr/>
        </p:nvSpPr>
        <p:spPr>
          <a:xfrm>
            <a:off x="214489" y="248356"/>
            <a:ext cx="6209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Tools for Build a Cell Office Hour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CCB062-4AAD-7D29-6801-929A807140BD}"/>
              </a:ext>
            </a:extLst>
          </p:cNvPr>
          <p:cNvSpPr txBox="1"/>
          <p:nvPr/>
        </p:nvSpPr>
        <p:spPr>
          <a:xfrm>
            <a:off x="11734282" y="6386945"/>
            <a:ext cx="4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A87C2-B971-924F-8687-C15719EACC4F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38AF6A-F157-DEBB-B09A-CB21DE26F460}"/>
              </a:ext>
            </a:extLst>
          </p:cNvPr>
          <p:cNvSpPr txBox="1"/>
          <p:nvPr/>
        </p:nvSpPr>
        <p:spPr>
          <a:xfrm>
            <a:off x="9153501" y="101723"/>
            <a:ext cx="284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m.fletcher@imperial.ac.uk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63C630-52A3-0874-D387-367E5773DF48}"/>
              </a:ext>
            </a:extLst>
          </p:cNvPr>
          <p:cNvSpPr txBox="1"/>
          <p:nvPr/>
        </p:nvSpPr>
        <p:spPr>
          <a:xfrm>
            <a:off x="214488" y="959555"/>
            <a:ext cx="10905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do we need from our instrumentation that isn’t available currently?</a:t>
            </a:r>
          </a:p>
          <a:p>
            <a:r>
              <a:rPr lang="en-US" b="1" dirty="0"/>
              <a:t>How can we repurpose existing instrumentation?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B35B2E-6863-D82B-ED47-FA89E0F8F769}"/>
              </a:ext>
            </a:extLst>
          </p:cNvPr>
          <p:cNvSpPr txBox="1"/>
          <p:nvPr/>
        </p:nvSpPr>
        <p:spPr>
          <a:xfrm>
            <a:off x="214489" y="248356"/>
            <a:ext cx="6407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Instrumentation for building cells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BE7B5E-3E69-759E-BEF9-D79D0DF83F48}"/>
              </a:ext>
            </a:extLst>
          </p:cNvPr>
          <p:cNvSpPr txBox="1"/>
          <p:nvPr/>
        </p:nvSpPr>
        <p:spPr>
          <a:xfrm>
            <a:off x="214488" y="1726131"/>
            <a:ext cx="1137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Bullets for discussion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 create life from non-living 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 lasers for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Distributed control systems for online adaptation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Democratizing general techniques to track multiple quantities in a cell-free reaction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Assay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Multiband light microscope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the ability to quickly change the chemical composition of synthetic cells to test variants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D0A4FB-838E-1D73-7FC0-DBFAAA2B5D33}"/>
              </a:ext>
            </a:extLst>
          </p:cNvPr>
          <p:cNvSpPr txBox="1"/>
          <p:nvPr/>
        </p:nvSpPr>
        <p:spPr>
          <a:xfrm>
            <a:off x="11734282" y="6386945"/>
            <a:ext cx="4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A87C2-B971-924F-8687-C15719EACC4F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31044B-ED04-A2CE-5B7B-7B5FFFF0A9FB}"/>
              </a:ext>
            </a:extLst>
          </p:cNvPr>
          <p:cNvSpPr txBox="1"/>
          <p:nvPr/>
        </p:nvSpPr>
        <p:spPr>
          <a:xfrm>
            <a:off x="9153501" y="101723"/>
            <a:ext cx="284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m.fletcher@imperial.ac.uk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91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B35B2E-6863-D82B-ED47-FA89E0F8F769}"/>
              </a:ext>
            </a:extLst>
          </p:cNvPr>
          <p:cNvSpPr txBox="1"/>
          <p:nvPr/>
        </p:nvSpPr>
        <p:spPr>
          <a:xfrm>
            <a:off x="214489" y="248356"/>
            <a:ext cx="7152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Instrumentation for cell-like vesicles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BE7B5E-3E69-759E-BEF9-D79D0DF83F48}"/>
              </a:ext>
            </a:extLst>
          </p:cNvPr>
          <p:cNvSpPr txBox="1"/>
          <p:nvPr/>
        </p:nvSpPr>
        <p:spPr>
          <a:xfrm>
            <a:off x="214489" y="833131"/>
            <a:ext cx="113792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Vesicle synthetic cell, tools and protocols for standardizing how this is done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Goal of more reproducible, monodisperse, </a:t>
            </a:r>
            <a:r>
              <a:rPr lang="en-US" dirty="0" err="1"/>
              <a:t>unilamellar</a:t>
            </a:r>
            <a:r>
              <a:rPr lang="en-US" dirty="0"/>
              <a:t> vesicles, get surfactants out,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Challenge of the vesicles being biologically active during characterization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good is good enough for research versus applications, e.g. rejection of vesicles of the wrong size in a flow system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Kate </a:t>
            </a:r>
            <a:r>
              <a:rPr lang="en-US" dirty="0" err="1"/>
              <a:t>Adamala</a:t>
            </a:r>
            <a:r>
              <a:rPr lang="en-US" dirty="0"/>
              <a:t> to send Neil paper on homemade flow sorter, which had a protocol that was difficult to reproduce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Problems of reproducibility of microfluidic-based platforms and protocols in different labs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Instrumentation and measurement challenge: need to make vesicles fresh on-site and need characterization within 30 min and longer if you keep it cold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Consider the test case of a microfluidic chip for making and sorting cell-sized vesicles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Neil says that &lt;$10K lasers, automatic tool-changing milling machine, and resin printer can democratize access to the fluidic platforms needed for this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Output: documenting how to put together an under $10K microfluidic fabrication system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Output: led, raspberry pi cam system for optical sorting of the vesicles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Output: make these “controller-less machines”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/>
              <a:t>Every sensors, motor, and actuator, etc. is a node on a real-time network, so the machine is controllerless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/>
              <a:t>This means it’s easy to control high-level control loops and </a:t>
            </a:r>
            <a:r>
              <a:rPr lang="en-US" dirty="0" err="1"/>
              <a:t>tghen</a:t>
            </a:r>
            <a:r>
              <a:rPr lang="en-US" dirty="0"/>
              <a:t> write a low level control loop to control the process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/>
              <a:t>This also means it’s easy to add more degrees of freedom by adding </a:t>
            </a:r>
            <a:r>
              <a:rPr lang="en-US" dirty="0" err="1"/>
              <a:t>htem</a:t>
            </a:r>
            <a:r>
              <a:rPr lang="en-US" dirty="0"/>
              <a:t> to the network, rather than to the hardware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6F0F6A-7289-8E5D-B012-AC2734751B6F}"/>
              </a:ext>
            </a:extLst>
          </p:cNvPr>
          <p:cNvSpPr txBox="1"/>
          <p:nvPr/>
        </p:nvSpPr>
        <p:spPr>
          <a:xfrm>
            <a:off x="11734282" y="6386945"/>
            <a:ext cx="4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A87C2-B971-924F-8687-C15719EACC4F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A3D8DE-DF8C-E304-C707-42D2AB5BBF92}"/>
              </a:ext>
            </a:extLst>
          </p:cNvPr>
          <p:cNvSpPr txBox="1"/>
          <p:nvPr/>
        </p:nvSpPr>
        <p:spPr>
          <a:xfrm>
            <a:off x="9153501" y="101723"/>
            <a:ext cx="284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m.fletcher@imperial.ac.uk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2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B35B2E-6863-D82B-ED47-FA89E0F8F769}"/>
              </a:ext>
            </a:extLst>
          </p:cNvPr>
          <p:cNvSpPr txBox="1"/>
          <p:nvPr/>
        </p:nvSpPr>
        <p:spPr>
          <a:xfrm>
            <a:off x="214489" y="248356"/>
            <a:ext cx="7152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Instrumentation for cell-like vesicles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BE7B5E-3E69-759E-BEF9-D79D0DF83F48}"/>
              </a:ext>
            </a:extLst>
          </p:cNvPr>
          <p:cNvSpPr txBox="1"/>
          <p:nvPr/>
        </p:nvSpPr>
        <p:spPr>
          <a:xfrm>
            <a:off x="214489" y="833131"/>
            <a:ext cx="1137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/>
              <a:t>This also means it’s easy to add more degrees of freedom by adding them to the network, rather than to the hardware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How to interface with fluidics upstream?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/>
              <a:t>Piezo loading?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 err="1"/>
              <a:t>Labcraft</a:t>
            </a:r>
            <a:r>
              <a:rPr lang="en-US" dirty="0"/>
              <a:t>, positive pressure for loading fluidic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/>
              <a:t>Challenge of coupling to the microfluidics and vesicles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/>
              <a:t>Neil: how much do you need motion systems vs fluidics?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dirty="0"/>
              <a:t>Use liquid handlers to pipette/dispense into the wells of the microfluidic chips, so you don’t have lots of tubing and dead volume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Neil proposes a big table, 10 people, a day, and setting up this demonstration showing this is feasible along with documentation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Encapsulate a cell-free </a:t>
            </a:r>
            <a:r>
              <a:rPr lang="en-US" dirty="0" err="1"/>
              <a:t>sytem</a:t>
            </a:r>
            <a:r>
              <a:rPr lang="en-US" dirty="0"/>
              <a:t> to make GFP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is the “wafer tweezer” for synthetic cells?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Keep everything in the microfluidics as long as you can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How to make it modular?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What does the standard interface look like, to minimize human manipulation?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How to not lose product at each transfer or handling step?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Nope, better to just make a new device with a new design, rather than modular parts.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F32E0B-E037-E029-A13C-FFA0FB49BC9C}"/>
              </a:ext>
            </a:extLst>
          </p:cNvPr>
          <p:cNvSpPr txBox="1"/>
          <p:nvPr/>
        </p:nvSpPr>
        <p:spPr>
          <a:xfrm>
            <a:off x="11734282" y="6386945"/>
            <a:ext cx="4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A87C2-B971-924F-8687-C15719EACC4F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0306F9-F4E8-10DA-56F7-C7FC928BF951}"/>
              </a:ext>
            </a:extLst>
          </p:cNvPr>
          <p:cNvSpPr txBox="1"/>
          <p:nvPr/>
        </p:nvSpPr>
        <p:spPr>
          <a:xfrm>
            <a:off x="9153501" y="101723"/>
            <a:ext cx="284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m.fletcher@imperial.ac.uk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31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B35B2E-6863-D82B-ED47-FA89E0F8F769}"/>
              </a:ext>
            </a:extLst>
          </p:cNvPr>
          <p:cNvSpPr txBox="1"/>
          <p:nvPr/>
        </p:nvSpPr>
        <p:spPr>
          <a:xfrm>
            <a:off x="214489" y="248356"/>
            <a:ext cx="4131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How to move forward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C25043-9032-DB81-C793-C6DC58F3EE9C}"/>
              </a:ext>
            </a:extLst>
          </p:cNvPr>
          <p:cNvSpPr txBox="1"/>
          <p:nvPr/>
        </p:nvSpPr>
        <p:spPr>
          <a:xfrm>
            <a:off x="361244" y="1140177"/>
            <a:ext cx="1149208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Slow specification meetings and then a sprint for the demonstration of the integrated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Common need for a task is 3 sources of fluid going into the microfluidic droplet generation, then characterize their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Task for the automation system is to dial the flows to get consistent droplets of a desired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Automating reproducible, predictable droplet generation in varying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this is an example of computation metrology, where you measure a model not a 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Markus will be the technical lead, </a:t>
            </a:r>
            <a:r>
              <a:rPr lang="en-US" dirty="0" err="1"/>
              <a:t>Carlise</a:t>
            </a:r>
            <a:r>
              <a:rPr lang="en-US" dirty="0"/>
              <a:t> will help with admin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 will set up shared documents for collaborative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Everyone email Kate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Deliverables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Predictable vesicles for build a cell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Tools, how to do this with $10k for democratizing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lab automation, how to close high-level control loops</a:t>
            </a:r>
          </a:p>
          <a:p>
            <a:endParaRPr lang="en-US" b="1" dirty="0"/>
          </a:p>
          <a:p>
            <a:r>
              <a:rPr lang="en-US" b="1" dirty="0"/>
              <a:t>Demonstration in the Spring 2025 and done a year from now</a:t>
            </a:r>
          </a:p>
          <a:p>
            <a:r>
              <a:rPr lang="en-US" b="1" dirty="0"/>
              <a:t>Maybe make part of the class how to grow (</a:t>
            </a:r>
            <a:r>
              <a:rPr lang="en-US" b="1" dirty="0" err="1"/>
              <a:t>amost</a:t>
            </a:r>
            <a:r>
              <a:rPr lang="en-US" b="1" dirty="0"/>
              <a:t>) anything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B7C1F-90DF-5236-B94B-3EB16D7EDC46}"/>
              </a:ext>
            </a:extLst>
          </p:cNvPr>
          <p:cNvSpPr txBox="1"/>
          <p:nvPr/>
        </p:nvSpPr>
        <p:spPr>
          <a:xfrm>
            <a:off x="11734282" y="6386945"/>
            <a:ext cx="4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A87C2-B971-924F-8687-C15719EACC4F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06DD4-A32B-ED09-039A-FD855D58F8BA}"/>
              </a:ext>
            </a:extLst>
          </p:cNvPr>
          <p:cNvSpPr txBox="1"/>
          <p:nvPr/>
        </p:nvSpPr>
        <p:spPr>
          <a:xfrm>
            <a:off x="9153501" y="101723"/>
            <a:ext cx="284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m.fletcher@imperial.ac.uk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664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B35B2E-6863-D82B-ED47-FA89E0F8F769}"/>
              </a:ext>
            </a:extLst>
          </p:cNvPr>
          <p:cNvSpPr txBox="1"/>
          <p:nvPr/>
        </p:nvSpPr>
        <p:spPr>
          <a:xfrm>
            <a:off x="214489" y="248356"/>
            <a:ext cx="117696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Summary: Automating predictable, reproducible droplet generation under varying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C25043-9032-DB81-C793-C6DC58F3EE9C}"/>
              </a:ext>
            </a:extLst>
          </p:cNvPr>
          <p:cNvSpPr txBox="1"/>
          <p:nvPr/>
        </p:nvSpPr>
        <p:spPr>
          <a:xfrm>
            <a:off x="242193" y="2601293"/>
            <a:ext cx="114920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Deliverables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Biological: Predictable vesicles for building cells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Democratization: How to do this with $10k for democratizing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Automation: How to close high-level control loops for bioproduction/synthetic biology/synthetic cells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Task for the automation system is to dial the flows to get consistent droplets of a desired size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Marcus will be the technical lead, </a:t>
            </a:r>
            <a:r>
              <a:rPr lang="en-US" dirty="0" err="1"/>
              <a:t>Carlise</a:t>
            </a:r>
            <a:r>
              <a:rPr lang="en-US" dirty="0"/>
              <a:t> will help with admin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 will set up shared documents for collaborative 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email Marcus: </a:t>
            </a:r>
            <a:r>
              <a:rPr lang="en-US" dirty="0" err="1"/>
              <a:t>m.fletcher@imperial.ac.uk</a:t>
            </a:r>
            <a:r>
              <a:rPr lang="en-US" dirty="0"/>
              <a:t> and </a:t>
            </a:r>
            <a:r>
              <a:rPr lang="en-US" dirty="0" err="1"/>
              <a:t>ccCarlise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Slow specification meetings and then a sprint for the demonstration of the integrated system</a:t>
            </a:r>
          </a:p>
          <a:p>
            <a:endParaRPr lang="en-US" b="1" dirty="0"/>
          </a:p>
          <a:p>
            <a:r>
              <a:rPr lang="en-US" b="1" dirty="0"/>
              <a:t>Demonstration in the Spring 2025 and done a year from now</a:t>
            </a:r>
          </a:p>
          <a:p>
            <a:r>
              <a:rPr lang="en-US" b="1" dirty="0"/>
              <a:t>Maybe make part of the class how to grow (</a:t>
            </a:r>
            <a:r>
              <a:rPr lang="en-US" b="1" dirty="0" err="1"/>
              <a:t>amost</a:t>
            </a:r>
            <a:r>
              <a:rPr lang="en-US" b="1" dirty="0"/>
              <a:t>) anything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B7C1F-90DF-5236-B94B-3EB16D7EDC46}"/>
              </a:ext>
            </a:extLst>
          </p:cNvPr>
          <p:cNvSpPr txBox="1"/>
          <p:nvPr/>
        </p:nvSpPr>
        <p:spPr>
          <a:xfrm>
            <a:off x="11734282" y="6386945"/>
            <a:ext cx="4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A87C2-B971-924F-8687-C15719EACC4F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EC89289-C9C1-74A7-A749-1F46949FE76B}"/>
              </a:ext>
            </a:extLst>
          </p:cNvPr>
          <p:cNvGrpSpPr/>
          <p:nvPr/>
        </p:nvGrpSpPr>
        <p:grpSpPr>
          <a:xfrm>
            <a:off x="242193" y="1427617"/>
            <a:ext cx="11748652" cy="1077218"/>
            <a:chOff x="214489" y="2854036"/>
            <a:chExt cx="11748652" cy="107721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0732C3B-DE54-3C80-754F-2A8DC5C1DAF8}"/>
                </a:ext>
              </a:extLst>
            </p:cNvPr>
            <p:cNvSpPr/>
            <p:nvPr/>
          </p:nvSpPr>
          <p:spPr>
            <a:xfrm>
              <a:off x="214489" y="2854036"/>
              <a:ext cx="11748652" cy="107721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E514B0-9FA3-EE44-45D0-094F55B4C580}"/>
                </a:ext>
              </a:extLst>
            </p:cNvPr>
            <p:cNvSpPr txBox="1"/>
            <p:nvPr/>
          </p:nvSpPr>
          <p:spPr>
            <a:xfrm>
              <a:off x="301205" y="2898015"/>
              <a:ext cx="1158958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Vesicle manufacturing must be possible on-site, on-demand, with a suitable </a:t>
              </a:r>
              <a:r>
                <a:rPr lang="en-US" dirty="0" err="1"/>
                <a:t>monodispersity</a:t>
              </a:r>
              <a:r>
                <a:rPr lang="en-US" dirty="0"/>
                <a:t> in vesicle size, and characterized in minutes. This common task remains challenging for researchers. Solution: build a low-cost, integrated system with computational metrology for non-expert vesicle production.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3191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957</Words>
  <Application>Microsoft Macintosh PowerPoint</Application>
  <PresentationFormat>Widescreen</PresentationFormat>
  <Paragraphs>106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Strychalski, Elizabeth A. (Fed)</dc:creator>
  <cp:lastModifiedBy>Strychalski, Elizabeth A. (Fed)</cp:lastModifiedBy>
  <cp:revision>17</cp:revision>
  <dcterms:created xsi:type="dcterms:W3CDTF">2024-09-20T13:29:12Z</dcterms:created>
  <dcterms:modified xsi:type="dcterms:W3CDTF">2024-09-20T15:25:05Z</dcterms:modified>
</cp:coreProperties>
</file>