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51" r:id="rId3"/>
    <p:sldId id="323" r:id="rId4"/>
    <p:sldId id="329" r:id="rId5"/>
    <p:sldId id="325" r:id="rId6"/>
    <p:sldId id="326" r:id="rId7"/>
  </p:sldIdLst>
  <p:sldSz cx="9144000" cy="6858000" type="screen4x3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164">
          <p15:clr>
            <a:srgbClr val="A4A3A4"/>
          </p15:clr>
        </p15:guide>
        <p15:guide id="7" pos="5602">
          <p15:clr>
            <a:srgbClr val="A4A3A4"/>
          </p15:clr>
        </p15:guide>
        <p15:guide id="8" pos="4604">
          <p15:clr>
            <a:srgbClr val="A4A3A4"/>
          </p15:clr>
        </p15:guide>
        <p15:guide id="9" pos="158">
          <p15:clr>
            <a:srgbClr val="A4A3A4"/>
          </p15:clr>
        </p15:guide>
        <p15:guide id="10" pos="4468">
          <p15:clr>
            <a:srgbClr val="A4A3A4"/>
          </p15:clr>
        </p15:guide>
        <p15:guide id="11" pos="2925">
          <p15:clr>
            <a:srgbClr val="A4A3A4"/>
          </p15:clr>
        </p15:guide>
        <p15:guide id="12" orient="horz" pos="1298" userDrawn="1">
          <p15:clr>
            <a:srgbClr val="A4A3A4"/>
          </p15:clr>
        </p15:guide>
        <p15:guide id="13" orient="horz" pos="27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44">
          <p15:clr>
            <a:srgbClr val="A4A3A4"/>
          </p15:clr>
        </p15:guide>
        <p15:guide id="2" pos="164">
          <p15:clr>
            <a:srgbClr val="A4A3A4"/>
          </p15:clr>
        </p15:guide>
        <p15:guide id="3" pos="4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4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84174" autoAdjust="0"/>
  </p:normalViewPr>
  <p:slideViewPr>
    <p:cSldViewPr showGuides="1">
      <p:cViewPr>
        <p:scale>
          <a:sx n="100" d="100"/>
          <a:sy n="100" d="100"/>
        </p:scale>
        <p:origin x="-2094" y="72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orient="horz" pos="1298"/>
        <p:guide orient="horz" pos="2750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56" y="-786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Anhand von</a:t>
            </a:r>
            <a:r>
              <a:rPr lang="de-DE" baseline="0" dirty="0" smtClean="0"/>
              <a:t> dem Bild die Idee erklären; eventuell noch eine „fachliche“ Folie spendieren. Aber das Bild sagt eigentlich eh alles…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602-74D8-4B4F-8474-446B42DB312B}" type="datetime1">
              <a:rPr lang="de-DE" smtClean="0"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92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13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09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eykq4b" TargetMode="External"/><Relationship Id="rId2" Type="http://schemas.openxmlformats.org/officeDocument/2006/relationships/hyperlink" Target="http://www.ethereum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etherscan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lidity.readthedocs.io/en/develop/installing-solidity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Smart </a:t>
            </a:r>
            <a:r>
              <a:rPr lang="de-DE" dirty="0" err="1" smtClean="0"/>
              <a:t>Contracts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err="1" smtClean="0"/>
              <a:t>Ethereum</a:t>
            </a:r>
            <a:r>
              <a:rPr lang="de-DE" dirty="0" smtClean="0"/>
              <a:t>: </a:t>
            </a:r>
            <a:r>
              <a:rPr lang="de-DE" dirty="0" err="1" smtClean="0"/>
              <a:t>Hello</a:t>
            </a:r>
            <a:r>
              <a:rPr lang="de-DE" dirty="0" smtClean="0"/>
              <a:t> World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indent="-180000"/>
            <a:r>
              <a:rPr lang="de-DE" dirty="0" err="1" smtClean="0"/>
              <a:t>Munich</a:t>
            </a:r>
            <a:r>
              <a:rPr lang="de-DE" dirty="0" smtClean="0"/>
              <a:t>, </a:t>
            </a:r>
            <a:r>
              <a:rPr lang="de-DE" dirty="0"/>
              <a:t>N</a:t>
            </a:r>
            <a:r>
              <a:rPr lang="de-DE" dirty="0" smtClean="0"/>
              <a:t>ovember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48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Ethereum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sz="quarter" idx="13"/>
          </p:nvPr>
        </p:nvSpPr>
        <p:spPr>
          <a:xfrm>
            <a:off x="250824" y="2708920"/>
            <a:ext cx="5041256" cy="345693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0" dirty="0" smtClean="0"/>
              <a:t>Initial release:	</a:t>
            </a:r>
            <a:r>
              <a:rPr lang="en-US" b="0" dirty="0" smtClean="0">
                <a:solidFill>
                  <a:schemeClr val="tx1"/>
                </a:solidFill>
              </a:rPr>
              <a:t>30 </a:t>
            </a:r>
            <a:r>
              <a:rPr lang="en-US" b="0" dirty="0">
                <a:solidFill>
                  <a:schemeClr val="tx1"/>
                </a:solidFill>
              </a:rPr>
              <a:t>July </a:t>
            </a:r>
            <a:r>
              <a:rPr lang="en-US" b="0" dirty="0" smtClean="0">
                <a:solidFill>
                  <a:schemeClr val="tx1"/>
                </a:solidFill>
              </a:rPr>
              <a:t>2015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0" dirty="0" smtClean="0"/>
              <a:t>Status:		</a:t>
            </a:r>
            <a:r>
              <a:rPr lang="en-US" b="0" dirty="0" smtClean="0">
                <a:solidFill>
                  <a:schemeClr val="tx1"/>
                </a:solidFill>
              </a:rPr>
              <a:t>Active</a:t>
            </a:r>
            <a:endParaRPr lang="en-US" b="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0" dirty="0" smtClean="0"/>
              <a:t>Clients: 	</a:t>
            </a:r>
            <a:r>
              <a:rPr lang="en-US" b="0" dirty="0" smtClean="0">
                <a:solidFill>
                  <a:schemeClr val="tx1"/>
                </a:solidFill>
              </a:rPr>
              <a:t>Linux</a:t>
            </a:r>
            <a:r>
              <a:rPr lang="en-US" b="0" dirty="0">
                <a:solidFill>
                  <a:schemeClr val="tx1"/>
                </a:solidFill>
              </a:rPr>
              <a:t>, Windows, OS X, </a:t>
            </a:r>
            <a:r>
              <a:rPr lang="en-US" b="0" dirty="0" smtClean="0">
                <a:solidFill>
                  <a:schemeClr val="tx1"/>
                </a:solidFill>
              </a:rPr>
              <a:t>POSIX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b="0" dirty="0" err="1" smtClean="0"/>
              <a:t>License</a:t>
            </a:r>
            <a:r>
              <a:rPr lang="de-DE" b="0" dirty="0" smtClean="0"/>
              <a:t>:</a:t>
            </a:r>
            <a:r>
              <a:rPr lang="de-DE" b="0" dirty="0"/>
              <a:t>	</a:t>
            </a:r>
            <a:r>
              <a:rPr lang="de-DE" b="0" dirty="0" smtClean="0"/>
              <a:t>	</a:t>
            </a:r>
            <a:r>
              <a:rPr lang="de-DE" b="0" dirty="0" smtClean="0">
                <a:solidFill>
                  <a:schemeClr val="tx1"/>
                </a:solidFill>
              </a:rPr>
              <a:t>Open-Source</a:t>
            </a:r>
            <a:endParaRPr lang="de-DE" b="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b="0" dirty="0" smtClean="0"/>
              <a:t>Website:</a:t>
            </a:r>
            <a:r>
              <a:rPr lang="de-DE" b="0" dirty="0"/>
              <a:t>	</a:t>
            </a:r>
            <a:r>
              <a:rPr lang="de-DE" b="0" dirty="0" smtClean="0">
                <a:solidFill>
                  <a:schemeClr val="tx1"/>
                </a:solidFill>
                <a:hlinkClick r:id="rId2"/>
              </a:rPr>
              <a:t>www.ethereum.org</a:t>
            </a:r>
            <a:endParaRPr lang="de-DE" b="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b="0" dirty="0" smtClean="0"/>
              <a:t>Repository:</a:t>
            </a:r>
            <a:r>
              <a:rPr lang="de-DE" b="0" dirty="0"/>
              <a:t>	</a:t>
            </a:r>
            <a:r>
              <a:rPr lang="de-DE" b="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de-DE" b="0" dirty="0" smtClean="0">
                <a:solidFill>
                  <a:schemeClr val="tx1"/>
                </a:solidFill>
                <a:hlinkClick r:id="rId3"/>
              </a:rPr>
              <a:t>bit.ly/2eykq4b</a:t>
            </a:r>
            <a:endParaRPr lang="de-DE" b="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b="0" dirty="0" smtClean="0"/>
              <a:t>Currency:</a:t>
            </a:r>
            <a:r>
              <a:rPr lang="de-DE" b="0" dirty="0" smtClean="0"/>
              <a:t>	</a:t>
            </a:r>
            <a:r>
              <a:rPr lang="de-DE" b="0" dirty="0" smtClean="0">
                <a:solidFill>
                  <a:schemeClr val="tx1"/>
                </a:solidFill>
              </a:rPr>
              <a:t>Ether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b="0" dirty="0" smtClean="0"/>
              <a:t>Explorer:</a:t>
            </a:r>
            <a:r>
              <a:rPr lang="de-DE" b="0" dirty="0"/>
              <a:t>	</a:t>
            </a:r>
            <a:r>
              <a:rPr lang="de-DE" b="0" dirty="0">
                <a:solidFill>
                  <a:schemeClr val="tx1"/>
                </a:solidFill>
                <a:hlinkClick r:id="rId4"/>
              </a:rPr>
              <a:t>https://etherscan.io/</a:t>
            </a:r>
            <a:endParaRPr lang="de-DE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Tool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124" name="Picture 4" descr="https://www.ethereum.org/images/logos/ETHEREUM-LOGO_PORTRAIT_Black_small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863" y="2708920"/>
            <a:ext cx="4249737" cy="34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3"/>
          <p:cNvSpPr txBox="1">
            <a:spLocks/>
          </p:cNvSpPr>
          <p:nvPr/>
        </p:nvSpPr>
        <p:spPr bwMode="gray">
          <a:xfrm>
            <a:off x="250825" y="1449010"/>
            <a:ext cx="7993685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</a:pPr>
            <a:r>
              <a:rPr lang="de-DE" dirty="0"/>
              <a:t>Vollständigste Implementierung einer Smart Contracts </a:t>
            </a:r>
            <a:r>
              <a:rPr lang="de-DE" dirty="0" smtClean="0"/>
              <a:t>Plattform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717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Ethereum</a:t>
            </a:r>
            <a:r>
              <a:rPr lang="de-DE" dirty="0" smtClean="0"/>
              <a:t> </a:t>
            </a:r>
            <a:r>
              <a:rPr lang="de-DE" dirty="0" err="1" smtClean="0"/>
              <a:t>Hello</a:t>
            </a:r>
            <a:r>
              <a:rPr lang="de-DE" dirty="0" smtClean="0"/>
              <a:t> World</a:t>
            </a:r>
            <a:r>
              <a:rPr lang="de-DE" dirty="0" smtClean="0"/>
              <a:t>: </a:t>
            </a:r>
            <a:r>
              <a:rPr lang="de-DE" dirty="0" smtClean="0"/>
              <a:t>The </a:t>
            </a:r>
            <a:r>
              <a:rPr lang="de-DE" dirty="0" err="1" smtClean="0"/>
              <a:t>Greeter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"/>
          <a:stretch/>
        </p:blipFill>
        <p:spPr bwMode="auto">
          <a:xfrm>
            <a:off x="0" y="1196752"/>
            <a:ext cx="91440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702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Ethereum</a:t>
            </a:r>
            <a:r>
              <a:rPr lang="de-DE" dirty="0"/>
              <a:t> </a:t>
            </a:r>
            <a:r>
              <a:rPr lang="de-DE" dirty="0" err="1"/>
              <a:t>Hello</a:t>
            </a:r>
            <a:r>
              <a:rPr lang="de-DE" dirty="0"/>
              <a:t> World: The </a:t>
            </a:r>
            <a:r>
              <a:rPr lang="de-DE" dirty="0" err="1"/>
              <a:t>Greeter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4537099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de-DE" dirty="0" err="1" smtClean="0">
                <a:solidFill>
                  <a:srgbClr val="0C4650"/>
                </a:solidFill>
              </a:rPr>
              <a:t>Contract</a:t>
            </a:r>
            <a:r>
              <a:rPr lang="de-DE" dirty="0" smtClean="0">
                <a:solidFill>
                  <a:srgbClr val="0C4650"/>
                </a:solidFill>
              </a:rPr>
              <a:t> </a:t>
            </a:r>
            <a:r>
              <a:rPr lang="de-DE" dirty="0" err="1" smtClean="0">
                <a:solidFill>
                  <a:srgbClr val="0C4650"/>
                </a:solidFill>
              </a:rPr>
              <a:t>Coding</a:t>
            </a:r>
            <a:r>
              <a:rPr lang="de-DE" dirty="0" smtClean="0">
                <a:solidFill>
                  <a:srgbClr val="0C4650"/>
                </a:solidFill>
              </a:rPr>
              <a:t> in </a:t>
            </a:r>
            <a:r>
              <a:rPr lang="de-DE" dirty="0" err="1" smtClean="0">
                <a:solidFill>
                  <a:srgbClr val="0C4650"/>
                </a:solidFill>
              </a:rPr>
              <a:t>Solidity</a:t>
            </a:r>
            <a:r>
              <a:rPr lang="de-DE" dirty="0" smtClean="0">
                <a:solidFill>
                  <a:srgbClr val="0C4650"/>
                </a:solidFill>
              </a:rPr>
              <a:t>:</a:t>
            </a:r>
            <a:endParaRPr lang="de-DE" dirty="0">
              <a:solidFill>
                <a:srgbClr val="0C4650"/>
              </a:solidFill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Required</a:t>
            </a:r>
            <a:r>
              <a:rPr lang="de-DE" dirty="0" smtClean="0"/>
              <a:t>: Text Editor, Mist, (</a:t>
            </a:r>
            <a:r>
              <a:rPr lang="de-DE" dirty="0" err="1" smtClean="0"/>
              <a:t>Solidity</a:t>
            </a:r>
            <a:r>
              <a:rPr lang="de-DE" dirty="0" smtClean="0"/>
              <a:t> Browser IDE)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Start </a:t>
            </a:r>
            <a:r>
              <a:rPr lang="de-DE" dirty="0" err="1" smtClean="0"/>
              <a:t>Here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solidity.readthedocs.io/en/develop/installing-solidity.html</a:t>
            </a:r>
            <a:r>
              <a:rPr lang="de-DE" dirty="0" smtClean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 err="1" smtClean="0">
                <a:solidFill>
                  <a:srgbClr val="0C4650"/>
                </a:solidFill>
              </a:rPr>
              <a:t>Contract</a:t>
            </a:r>
            <a:r>
              <a:rPr lang="de-DE" dirty="0" smtClean="0">
                <a:solidFill>
                  <a:srgbClr val="0C4650"/>
                </a:solidFill>
              </a:rPr>
              <a:t> </a:t>
            </a:r>
            <a:r>
              <a:rPr lang="de-DE" dirty="0" err="1" smtClean="0">
                <a:solidFill>
                  <a:srgbClr val="0C4650"/>
                </a:solidFill>
              </a:rPr>
              <a:t>Deployment</a:t>
            </a:r>
            <a:endParaRPr lang="de-DE" dirty="0" smtClean="0">
              <a:solidFill>
                <a:srgbClr val="0C4650"/>
              </a:solidFill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In Mist: </a:t>
            </a:r>
            <a:r>
              <a:rPr lang="de-DE" dirty="0" smtClean="0">
                <a:sym typeface="Wingdings" panose="05000000000000000000" pitchFamily="2" charset="2"/>
              </a:rPr>
              <a:t> Verträge  Neue Verträge </a:t>
            </a:r>
            <a:r>
              <a:rPr lang="de-DE" dirty="0" err="1" smtClean="0">
                <a:sym typeface="Wingdings" panose="05000000000000000000" pitchFamily="2" charset="2"/>
              </a:rPr>
              <a:t>Veröffenlichen</a:t>
            </a:r>
            <a:endParaRPr lang="de-DE" dirty="0">
              <a:sym typeface="Wingdings" panose="05000000000000000000" pitchFamily="2" charset="2"/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Code in „</a:t>
            </a:r>
            <a:r>
              <a:rPr lang="de-DE" dirty="0" err="1" smtClean="0">
                <a:sym typeface="Wingdings" panose="05000000000000000000" pitchFamily="2" charset="2"/>
              </a:rPr>
              <a:t>Solidity</a:t>
            </a:r>
            <a:r>
              <a:rPr lang="de-DE" dirty="0" smtClean="0">
                <a:sym typeface="Wingdings" panose="05000000000000000000" pitchFamily="2" charset="2"/>
              </a:rPr>
              <a:t> Vertragsquellcode“ </a:t>
            </a:r>
            <a:r>
              <a:rPr lang="de-DE" dirty="0" err="1" smtClean="0">
                <a:sym typeface="Wingdings" panose="05000000000000000000" pitchFamily="2" charset="2"/>
              </a:rPr>
              <a:t>pasten</a:t>
            </a:r>
            <a:r>
              <a:rPr lang="de-DE" dirty="0" smtClean="0">
                <a:sym typeface="Wingdings" panose="05000000000000000000" pitchFamily="2" charset="2"/>
              </a:rPr>
              <a:t>  Erstellen (Auslöser für Transaktion)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 smtClean="0">
                <a:solidFill>
                  <a:srgbClr val="0C4650"/>
                </a:solidFill>
              </a:rPr>
              <a:t>Transaktionsergebnis und Inbetriebnahme:</a:t>
            </a:r>
            <a:endParaRPr lang="de-DE" dirty="0">
              <a:solidFill>
                <a:srgbClr val="0C4650"/>
              </a:solidFill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Sobald die Transaktion im neuen Block bestätigt wurde </a:t>
            </a:r>
            <a:r>
              <a:rPr lang="de-DE" dirty="0" smtClean="0">
                <a:sym typeface="Wingdings" panose="05000000000000000000" pitchFamily="2" charset="2"/>
              </a:rPr>
              <a:t>kann man aus Mist Funktionen des </a:t>
            </a:r>
            <a:r>
              <a:rPr lang="de-DE" dirty="0" err="1" smtClean="0">
                <a:sym typeface="Wingdings" panose="05000000000000000000" pitchFamily="2" charset="2"/>
              </a:rPr>
              <a:t>Contract</a:t>
            </a:r>
            <a:r>
              <a:rPr lang="de-DE" dirty="0" smtClean="0">
                <a:sym typeface="Wingdings" panose="05000000000000000000" pitchFamily="2" charset="2"/>
              </a:rPr>
              <a:t> aufrufen und ein „</a:t>
            </a:r>
            <a:r>
              <a:rPr lang="de-DE" dirty="0" err="1" smtClean="0">
                <a:sym typeface="Wingdings" panose="05000000000000000000" pitchFamily="2" charset="2"/>
              </a:rPr>
              <a:t>Crowdsale</a:t>
            </a:r>
            <a:r>
              <a:rPr lang="de-DE" dirty="0" smtClean="0">
                <a:sym typeface="Wingdings" panose="05000000000000000000" pitchFamily="2" charset="2"/>
              </a:rPr>
              <a:t>“ starten.</a:t>
            </a:r>
            <a:endParaRPr lang="de-DE" dirty="0"/>
          </a:p>
          <a:p>
            <a:pPr lvl="1" indent="0">
              <a:buNone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61038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</a:t>
            </a:r>
            <a:r>
              <a:rPr lang="de-DE" dirty="0" err="1" smtClean="0"/>
              <a:t>Greeter</a:t>
            </a:r>
            <a:r>
              <a:rPr lang="de-DE" dirty="0" smtClean="0"/>
              <a:t> (1/2)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>
          <a:xfrm>
            <a:off x="1748410" y="6525430"/>
            <a:ext cx="735300" cy="333613"/>
          </a:xfrm>
        </p:spPr>
        <p:txBody>
          <a:bodyPr/>
          <a:lstStyle/>
          <a:p>
            <a:fld id="{7299ED31-B6BD-4CFC-8C77-58961B6150E5}" type="datetime1">
              <a:rPr lang="de-DE" smtClean="0"/>
              <a:pPr/>
              <a:t>11.11.2016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0"/>
          </p:nvPr>
        </p:nvSpPr>
        <p:spPr>
          <a:xfrm>
            <a:off x="8244510" y="6525430"/>
            <a:ext cx="648664" cy="331526"/>
          </a:xfrm>
        </p:spPr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55576" y="1700808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solidity ^0.4.2;</a:t>
            </a:r>
          </a:p>
          <a:p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contracts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„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killable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mortal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variable owner of the type address*/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 owner;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this function is executed at initialization and sets the owner of 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mortal() { owner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to recover the funds on the contract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kill() {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owner)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selfdestruct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(owner);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 is mortal {</a:t>
            </a:r>
          </a:p>
          <a:p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*/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825" y="261030"/>
            <a:ext cx="6842125" cy="431590"/>
          </a:xfrm>
        </p:spPr>
        <p:txBody>
          <a:bodyPr/>
          <a:lstStyle/>
          <a:p>
            <a:r>
              <a:rPr lang="de-DE" dirty="0" err="1"/>
              <a:t>Ethereum</a:t>
            </a:r>
            <a:r>
              <a:rPr lang="de-DE" dirty="0"/>
              <a:t> </a:t>
            </a:r>
            <a:r>
              <a:rPr lang="de-DE" dirty="0" err="1"/>
              <a:t>Hello</a:t>
            </a:r>
            <a:r>
              <a:rPr lang="de-DE" dirty="0"/>
              <a:t> World: The </a:t>
            </a:r>
            <a:r>
              <a:rPr lang="de-DE" dirty="0" err="1"/>
              <a:t>Greeter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54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</a:t>
            </a:r>
            <a:r>
              <a:rPr lang="de-DE" dirty="0" err="1" smtClean="0"/>
              <a:t>Greeter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Ethereum</a:t>
            </a:r>
            <a:r>
              <a:rPr lang="de-DE" dirty="0"/>
              <a:t> </a:t>
            </a:r>
            <a:r>
              <a:rPr lang="de-DE" dirty="0" err="1"/>
              <a:t>Hello</a:t>
            </a:r>
            <a:r>
              <a:rPr lang="de-DE" dirty="0"/>
              <a:t> World: The </a:t>
            </a:r>
            <a:r>
              <a:rPr lang="de-DE" dirty="0" err="1"/>
              <a:t>Greeter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>
          <a:xfrm>
            <a:off x="1748410" y="6525430"/>
            <a:ext cx="735300" cy="333613"/>
          </a:xfrm>
        </p:spPr>
        <p:txBody>
          <a:bodyPr/>
          <a:lstStyle/>
          <a:p>
            <a:fld id="{7299ED31-B6BD-4CFC-8C77-58961B6150E5}" type="datetime1">
              <a:rPr lang="de-DE" smtClean="0"/>
              <a:pPr/>
              <a:t>11.11.2016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0"/>
          </p:nvPr>
        </p:nvSpPr>
        <p:spPr>
          <a:xfrm>
            <a:off x="8244510" y="6525430"/>
            <a:ext cx="648664" cy="331526"/>
          </a:xfrm>
        </p:spPr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55576" y="1628800"/>
            <a:ext cx="78438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saves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a variable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greets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upon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 smtClean="0">
              <a:solidFill>
                <a:schemeClr val="accent3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1400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greeter is mortal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variable greeting of the type string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greeting;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this runs when the contract is executed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greeter(string _greeting) public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greeting = _greeting;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main function 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greet() constant returns (string)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greeting;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changeGreeting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_greeting)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greeting = _greeting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31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20121107_Senacor Vorlage_neuesCICD</Template>
  <TotalTime>0</TotalTime>
  <Words>377</Words>
  <Application>Microsoft Office PowerPoint</Application>
  <PresentationFormat>Bildschirmpräsentation (4:3)</PresentationFormat>
  <Paragraphs>83</Paragraphs>
  <Slides>6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20121107_Senacor Vorlage_neuesCICD</vt:lpstr>
      <vt:lpstr>think-cell Slide</vt:lpstr>
      <vt:lpstr>Smart Contracts</vt:lpstr>
      <vt:lpstr>Ethereum</vt:lpstr>
      <vt:lpstr>PowerPoint-Präsentation</vt:lpstr>
      <vt:lpstr>Vorgehen</vt:lpstr>
      <vt:lpstr>Hello World Greeter (1/2)</vt:lpstr>
      <vt:lpstr>Hello World Greeter (2/2)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Bösch, Christoph</dc:creator>
  <dc:description>Optimiert für MS PowerPoint 2010/2011.</dc:description>
  <cp:lastModifiedBy>Daniel Karzel</cp:lastModifiedBy>
  <cp:revision>304</cp:revision>
  <dcterms:created xsi:type="dcterms:W3CDTF">2016-10-11T21:21:32Z</dcterms:created>
  <dcterms:modified xsi:type="dcterms:W3CDTF">2016-11-11T13:14:18Z</dcterms:modified>
</cp:coreProperties>
</file>