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77" r:id="rId3"/>
    <p:sldId id="384" r:id="rId4"/>
    <p:sldId id="378" r:id="rId5"/>
    <p:sldId id="379" r:id="rId6"/>
    <p:sldId id="382" r:id="rId7"/>
    <p:sldId id="380" r:id="rId8"/>
    <p:sldId id="381" r:id="rId9"/>
    <p:sldId id="383" r:id="rId10"/>
  </p:sldIdLst>
  <p:sldSz cx="9144000" cy="6858000" type="screen4x3"/>
  <p:notesSz cx="6858000" cy="9144000"/>
  <p:custDataLst>
    <p:tags r:id="rId1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84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436">
          <p15:clr>
            <a:srgbClr val="A4A3A4"/>
          </p15:clr>
        </p15:guide>
        <p15:guide id="5" orient="horz" pos="663">
          <p15:clr>
            <a:srgbClr val="A4A3A4"/>
          </p15:clr>
        </p15:guide>
        <p15:guide id="6" orient="horz" pos="164">
          <p15:clr>
            <a:srgbClr val="A4A3A4"/>
          </p15:clr>
        </p15:guide>
        <p15:guide id="7" pos="5602">
          <p15:clr>
            <a:srgbClr val="A4A3A4"/>
          </p15:clr>
        </p15:guide>
        <p15:guide id="8" pos="4604">
          <p15:clr>
            <a:srgbClr val="A4A3A4"/>
          </p15:clr>
        </p15:guide>
        <p15:guide id="9" pos="158">
          <p15:clr>
            <a:srgbClr val="A4A3A4"/>
          </p15:clr>
        </p15:guide>
        <p15:guide id="10" pos="4468">
          <p15:clr>
            <a:srgbClr val="A4A3A4"/>
          </p15:clr>
        </p15:guide>
        <p15:guide id="11" pos="2925">
          <p15:clr>
            <a:srgbClr val="A4A3A4"/>
          </p15:clr>
        </p15:guide>
        <p15:guide id="12" orient="horz" pos="1298" userDrawn="1">
          <p15:clr>
            <a:srgbClr val="A4A3A4"/>
          </p15:clr>
        </p15:guide>
        <p15:guide id="13" orient="horz" pos="27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744">
          <p15:clr>
            <a:srgbClr val="A4A3A4"/>
          </p15:clr>
        </p15:guide>
        <p15:guide id="2" pos="164">
          <p15:clr>
            <a:srgbClr val="A4A3A4"/>
          </p15:clr>
        </p15:guide>
        <p15:guide id="3" pos="4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64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2" autoAdjust="0"/>
    <p:restoredTop sz="84174" autoAdjust="0"/>
  </p:normalViewPr>
  <p:slideViewPr>
    <p:cSldViewPr showGuides="1">
      <p:cViewPr>
        <p:scale>
          <a:sx n="100" d="100"/>
          <a:sy n="100" d="100"/>
        </p:scale>
        <p:origin x="-2094" y="72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orient="horz" pos="1298"/>
        <p:guide orient="horz" pos="2750"/>
        <p:guide pos="5602"/>
        <p:guide pos="4604"/>
        <p:guide pos="158"/>
        <p:guide pos="4468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4056" y="-786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heme" Target="../theme/theme3.xml"/><Relationship Id="rId4" Type="http://schemas.openxmlformats.org/officeDocument/2006/relationships/tags" Target="../tags/tag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heme" Target="../theme/theme2.xml"/><Relationship Id="rId4" Type="http://schemas.openxmlformats.org/officeDocument/2006/relationships/tags" Target="../tags/tag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0688-D9EA-4C18-8769-A31CDD557FC9}" type="datetime1">
              <a:rPr lang="de-DE" smtClean="0"/>
              <a:t>11.11.2016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42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http://ethereum.stackexchange.com/questions/315/why-are-suicides-used-in-contract-programming</a:t>
            </a:r>
          </a:p>
          <a:p>
            <a:endParaRPr lang="en-US" dirty="0" smtClean="0"/>
          </a:p>
          <a:p>
            <a:r>
              <a:rPr lang="en-US" dirty="0" smtClean="0"/>
              <a:t>Suicides in </a:t>
            </a:r>
            <a:r>
              <a:rPr lang="en-US" dirty="0" err="1" smtClean="0"/>
              <a:t>Ethereum</a:t>
            </a:r>
            <a:r>
              <a:rPr lang="en-US" dirty="0" smtClean="0"/>
              <a:t> are an operation (an OPCODE actually) at the EVM level, independent of what language or client you are using. </a:t>
            </a:r>
          </a:p>
          <a:p>
            <a:r>
              <a:rPr lang="en-US" dirty="0" smtClean="0"/>
              <a:t>For example, calling suicide(address) sends all of the contract's current balance to address. </a:t>
            </a:r>
          </a:p>
          <a:p>
            <a:r>
              <a:rPr lang="en-US" dirty="0" smtClean="0"/>
              <a:t>This is useful when you are finished with a contract, because it costs far less gas than just sending the balance with </a:t>
            </a:r>
            <a:r>
              <a:rPr lang="en-US" dirty="0" err="1" smtClean="0"/>
              <a:t>address.send</a:t>
            </a:r>
            <a:r>
              <a:rPr lang="en-US" dirty="0" smtClean="0"/>
              <a:t>(</a:t>
            </a:r>
            <a:r>
              <a:rPr lang="en-US" dirty="0" err="1" smtClean="0"/>
              <a:t>this.balance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In fact, the SUICIDE opcode uses </a:t>
            </a:r>
            <a:r>
              <a:rPr lang="en-US" b="1" dirty="0" smtClean="0"/>
              <a:t>negative gas</a:t>
            </a:r>
            <a:r>
              <a:rPr lang="en-US" dirty="0" smtClean="0"/>
              <a:t> because the operation frees up space on the </a:t>
            </a:r>
            <a:r>
              <a:rPr lang="en-US" dirty="0" err="1" smtClean="0"/>
              <a:t>blockchain</a:t>
            </a:r>
            <a:r>
              <a:rPr lang="en-US" dirty="0" smtClean="0"/>
              <a:t> by clearing all of the contract's data.</a:t>
            </a:r>
          </a:p>
          <a:p>
            <a:r>
              <a:rPr lang="en-US" dirty="0" smtClean="0"/>
              <a:t>This negative gas deducts from the total gas cost of the transaction, so if you're doing some clean-up operations first, SUICIDE can reduce your gas costs. 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9DC1-67D1-4580-9461-3DB294A70AD3}" type="datetime1">
              <a:rPr lang="de-DE" smtClean="0"/>
              <a:t>11.11.2016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392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7D4-110F-478D-8743-35457688468F}" type="datetime1">
              <a:rPr lang="de-DE" smtClean="0"/>
              <a:t>11.11.2016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779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BE38-0778-427D-AAC0-EBE6D62C815A}" type="datetime1">
              <a:rPr lang="de-DE" smtClean="0"/>
              <a:t>11.11.2016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664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16E5-FABB-41EE-A386-90D4077CBA0B}" type="datetime1">
              <a:rPr lang="de-DE" smtClean="0"/>
              <a:t>11.11.2016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057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D770-1133-4A8A-81B2-A96697FCF8BC}" type="datetime1">
              <a:rPr lang="de-DE" smtClean="0"/>
              <a:t>11.11.2016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8520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A775-C48D-40C6-828B-84BA20E2A014}" type="datetime1">
              <a:rPr lang="de-DE" smtClean="0"/>
              <a:t>11.11.2016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9747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2745-20EB-4FF7-9BF2-4A0743C49FED}" type="datetime1">
              <a:rPr lang="de-DE" smtClean="0"/>
              <a:t>11.11.2016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3705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854C-3300-4DA4-A93B-29EA4C8B2970}" type="datetime1">
              <a:rPr lang="de-DE" smtClean="0"/>
              <a:t>11.11.2016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92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4.xml"/><Relationship Id="rId7" Type="http://schemas.openxmlformats.org/officeDocument/2006/relationships/oleObject" Target="../embeddings/oleObject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6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 smtClean="0"/>
              <a:t>„Hier steht das Zitat“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 smtClean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 smtClean="0"/>
              <a:t>Smart Contracts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 smtClean="0"/>
              <a:t>Solidity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pPr indent="-180000"/>
            <a:r>
              <a:rPr lang="en-US" dirty="0" smtClean="0"/>
              <a:t>Munich, November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89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6" y="4293096"/>
            <a:ext cx="7956376" cy="207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/>
        </p:nvSpPr>
        <p:spPr bwMode="gray">
          <a:xfrm>
            <a:off x="755576" y="3265497"/>
            <a:ext cx="7704856" cy="261389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self_destruct</a:t>
            </a:r>
            <a:r>
              <a:rPr lang="en-US" dirty="0" smtClean="0"/>
              <a:t>(owner)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Solidity Language-features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en-US" smtClean="0"/>
              <a:pPr/>
              <a:t>11.11.2016</a:t>
            </a:fld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55576" y="898842"/>
            <a:ext cx="784887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contract is used to make other contracts „killable“</a:t>
            </a:r>
          </a:p>
          <a:p>
            <a:r>
              <a:rPr lang="en-US" sz="1400" b="1" dirty="0" smtClean="0">
                <a:solidFill>
                  <a:schemeClr val="accent3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mortal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Define variable owner of the type address*/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address owner;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this function sets the owner of the contract (at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*/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mortal() { owner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Function to recover the funds on the contract */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kill() { if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owner)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selfdestruct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(owner); 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accent3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greeter is mortal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see next slide ... */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83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gray">
          <a:xfrm>
            <a:off x="755576" y="2636912"/>
            <a:ext cx="7704856" cy="261389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(</a:t>
            </a:r>
            <a:r>
              <a:rPr lang="en-US" dirty="0" err="1" smtClean="0"/>
              <a:t>msg</a:t>
            </a:r>
            <a:r>
              <a:rPr lang="en-US" dirty="0" smtClean="0"/>
              <a:t>) Object, this, send()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Solidity Language-features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en-US" smtClean="0"/>
              <a:pPr/>
              <a:t>11.11.2016</a:t>
            </a:fld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55576" y="898842"/>
            <a:ext cx="78488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contract is used to make other contracts „killable“</a:t>
            </a:r>
          </a:p>
          <a:p>
            <a:r>
              <a:rPr lang="en-US" sz="1400" b="1" dirty="0" smtClean="0">
                <a:solidFill>
                  <a:schemeClr val="accent3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mortal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Define variable owner of the type address*/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address owner;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this function sets the owner of the contract (at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*/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mortal() { owner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Function to recover the funds on the contract */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kill() { if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owner)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selfdestruct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(owner); 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453709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msg.sender</a:t>
            </a:r>
            <a:r>
              <a:rPr lang="en-US" dirty="0" smtClean="0"/>
              <a:t> = the address of the account (Contract-Account or User-Account) that triggered the transaction.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msg.value</a:t>
            </a:r>
            <a:r>
              <a:rPr lang="en-US" dirty="0" smtClean="0"/>
              <a:t> = the money amount set in the transaction.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retrieving the address of the current contract use the key-word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smtClean="0"/>
              <a:t>.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 send money from one contract to another use the function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11" name="Rechteck 10"/>
          <p:cNvSpPr/>
          <p:nvPr/>
        </p:nvSpPr>
        <p:spPr>
          <a:xfrm>
            <a:off x="755576" y="4797152"/>
            <a:ext cx="78488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//(...)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msg.sender.send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//(...)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605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gray">
          <a:xfrm>
            <a:off x="755576" y="3509634"/>
            <a:ext cx="7704856" cy="261389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2" name="Rechteck 1"/>
          <p:cNvSpPr/>
          <p:nvPr/>
        </p:nvSpPr>
        <p:spPr bwMode="gray">
          <a:xfrm>
            <a:off x="755576" y="2012288"/>
            <a:ext cx="7704856" cy="261389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(Logging)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Solidity Language-features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en-US" smtClean="0"/>
              <a:pPr/>
              <a:t>11.11.2016</a:t>
            </a:fld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55576" y="1124744"/>
            <a:ext cx="784387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 smtClean="0">
              <a:solidFill>
                <a:schemeClr val="accent3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accent3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</a:t>
            </a:r>
            <a:r>
              <a:rPr lang="en-US" sz="1400" dirty="0" smtClean="0">
                <a:solidFill>
                  <a:schemeClr val="accent3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greeter is mortal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define variable greeting of the type string */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string greeting;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event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ChangedGreetingMessage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(address changer);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(...)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change the greeting message */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changeGreeting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_greeting)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greeting = _greeting;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ChangedGreetingMessage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4253697"/>
            <a:ext cx="3198319" cy="205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95729" y="4290430"/>
            <a:ext cx="3892695" cy="209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319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gray">
          <a:xfrm>
            <a:off x="755576" y="3302237"/>
            <a:ext cx="7704856" cy="63082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Umrechnungseinheiten</a:t>
            </a:r>
            <a:r>
              <a:rPr lang="en-US" dirty="0" smtClean="0"/>
              <a:t> (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Floating-Point </a:t>
            </a:r>
            <a:r>
              <a:rPr lang="en-US" dirty="0" err="1" smtClean="0"/>
              <a:t>Typen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Solidity Language-features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en-US" smtClean="0"/>
              <a:pPr/>
              <a:t>11.11.2016</a:t>
            </a:fld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755576" y="1124744"/>
            <a:ext cx="78438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initialization, setup the owner */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Crowdsale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address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ifSuccessfulSendTo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fundingGoalInEthers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durationInMinutes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etherCostOfEachToken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token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addressOfTokenUsedAsReward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beneficiary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ifSuccessfulSendTo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fundingGoal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fundingGoalInEthers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1 ether;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deadline = now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durationInMinutes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1 minutes;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price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etherCostOfEachToken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1 ether;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tokenReward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token(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addressOfTokenUsedAsReward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4463109"/>
            <a:ext cx="7704856" cy="92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feld 10"/>
          <p:cNvSpPr txBox="1"/>
          <p:nvPr/>
        </p:nvSpPr>
        <p:spPr bwMode="gray">
          <a:xfrm>
            <a:off x="2699792" y="4941168"/>
            <a:ext cx="42484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1400" dirty="0" smtClean="0"/>
              <a:t>= 4 hours in hundred milliseconds</a:t>
            </a:r>
            <a:endParaRPr lang="en-US" sz="1400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7" y="5392464"/>
            <a:ext cx="7704856" cy="96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549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gray">
          <a:xfrm>
            <a:off x="755576" y="1358020"/>
            <a:ext cx="7704856" cy="261389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Unnamed function (Fallback function)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Solidity Language-features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en-US" smtClean="0"/>
              <a:pPr/>
              <a:t>11.11.2016</a:t>
            </a:fld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55576" y="1124744"/>
            <a:ext cx="784387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payable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crowdsaleClosed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throw;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amount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balanceOf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+= amount;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amountRaised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+= amount;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tokenReward.transfer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amount / price);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FundTransfer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amount, true);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453709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Die empty function is the fallback function of the contract.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function is called when no other function matches the signature.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function can neither specify input parameters nor a return value.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function is used to accept money transactions to a contract</a:t>
            </a:r>
            <a:r>
              <a:rPr lang="en-US" dirty="0" smtClean="0"/>
              <a:t> </a:t>
            </a:r>
            <a:r>
              <a:rPr lang="en-US" dirty="0" smtClean="0"/>
              <a:t>(see „send()“).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0635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gray">
          <a:xfrm>
            <a:off x="755576" y="1358020"/>
            <a:ext cx="7704856" cy="261389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gray">
          <a:xfrm>
            <a:off x="755576" y="1782207"/>
            <a:ext cx="7704856" cy="261389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 (</a:t>
            </a:r>
            <a:r>
              <a:rPr lang="en-US" dirty="0" err="1" smtClean="0"/>
              <a:t>generell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Solidity Language-features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en-US" smtClean="0"/>
              <a:pPr/>
              <a:t>11.11.2016</a:t>
            </a:fld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453709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Modifiers are code pieces that are executed before a certain function is executed (similar to an aspect in AOP). Usually they contain check-criteria that define if a function is to be executed or not.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you</a:t>
            </a:r>
            <a:r>
              <a:rPr lang="en-US" dirty="0" smtClean="0"/>
              <a:t> decorate a function with a modifier the modifier will be called first upon function call. The modifier can then decide if the function‘s code should be executed or not.</a:t>
            </a:r>
            <a:endParaRPr lang="en-US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execution of the function code is triggered by “_”.</a:t>
            </a:r>
            <a:endParaRPr lang="en-US" dirty="0" smtClean="0"/>
          </a:p>
        </p:txBody>
      </p:sp>
      <p:sp>
        <p:nvSpPr>
          <p:cNvPr id="9" name="Rechteck 8"/>
          <p:cNvSpPr/>
          <p:nvPr/>
        </p:nvSpPr>
        <p:spPr>
          <a:xfrm>
            <a:off x="755576" y="1124744"/>
            <a:ext cx="78438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afterDeadline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if (now &gt;= deadline) _;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checkGoalReached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afterDeadline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amountRaised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fundingGoal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fundingGoalReached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true;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GoalReached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(beneficiary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amountRaised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crowdsaleClosed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true;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501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gray">
          <a:xfrm>
            <a:off x="755576" y="1358020"/>
            <a:ext cx="7704856" cy="261389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Modifier: payable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Solidity Language-features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en-US" smtClean="0"/>
              <a:pPr/>
              <a:t>11.11.2016</a:t>
            </a:fld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755576" y="1124744"/>
            <a:ext cx="784387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payable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crowdsaleClosed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throw;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amount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balanceOf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+= amount;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amountRaised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+= amount;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tokenReward.transfer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amount / price);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FundTransfer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amount, true);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payable is a special modifier that marks a function as money-transaction function. If you decorate a function with payable you can send ether to the contract through this function.</a:t>
            </a:r>
            <a:endParaRPr lang="en-US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Since solidity 0.4.x you also have to decorate the empty function with payable in order to let her accept money transactions to the contract.</a:t>
            </a:r>
            <a:endParaRPr lang="en-US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also decorate other functions than the empty function with payable. If you do this these functions will accept money transaction</a:t>
            </a:r>
            <a:r>
              <a:rPr lang="en-US" dirty="0" smtClean="0"/>
              <a:t>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0382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gray">
          <a:xfrm>
            <a:off x="755576" y="2231507"/>
            <a:ext cx="7704856" cy="261389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Handling: throw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Solidity Language-features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en-US" smtClean="0"/>
              <a:pPr/>
              <a:t>11.11.2016</a:t>
            </a:fld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453709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Throw stops the execution of a contract (exception).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actually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r>
              <a:rPr lang="de-DE" dirty="0" smtClean="0"/>
              <a:t> a </a:t>
            </a:r>
            <a:r>
              <a:rPr lang="de-DE" dirty="0" err="1" smtClean="0"/>
              <a:t>function</a:t>
            </a:r>
            <a:r>
              <a:rPr lang="de-DE" dirty="0" smtClean="0"/>
              <a:t> (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prepare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send a </a:t>
            </a:r>
            <a:r>
              <a:rPr lang="de-DE" dirty="0" err="1" smtClean="0"/>
              <a:t>transaction</a:t>
            </a:r>
            <a:r>
              <a:rPr lang="de-DE" dirty="0" smtClean="0"/>
              <a:t>) </a:t>
            </a:r>
            <a:r>
              <a:rPr lang="de-DE" dirty="0" err="1" smtClean="0"/>
              <a:t>the</a:t>
            </a:r>
            <a:r>
              <a:rPr lang="de-DE" dirty="0" smtClean="0"/>
              <a:t> Mist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actually</a:t>
            </a:r>
            <a:r>
              <a:rPr lang="de-DE" dirty="0" smtClean="0"/>
              <a:t>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will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„</a:t>
            </a:r>
            <a:r>
              <a:rPr lang="de-DE" dirty="0" err="1" smtClean="0"/>
              <a:t>throw</a:t>
            </a:r>
            <a:r>
              <a:rPr lang="de-DE" dirty="0" smtClean="0"/>
              <a:t>“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calling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. </a:t>
            </a:r>
            <a:r>
              <a:rPr lang="de-DE" dirty="0" err="1" smtClean="0"/>
              <a:t>If</a:t>
            </a:r>
            <a:r>
              <a:rPr lang="de-DE" dirty="0" smtClean="0"/>
              <a:t> a </a:t>
            </a:r>
            <a:r>
              <a:rPr lang="de-DE" dirty="0" err="1" smtClean="0"/>
              <a:t>throw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reached</a:t>
            </a:r>
            <a:r>
              <a:rPr lang="de-DE" dirty="0" smtClean="0"/>
              <a:t> Mist will </a:t>
            </a:r>
            <a:r>
              <a:rPr lang="de-DE" dirty="0" err="1" smtClean="0"/>
              <a:t>show</a:t>
            </a:r>
            <a:r>
              <a:rPr lang="de-DE" dirty="0" smtClean="0"/>
              <a:t> a „</a:t>
            </a:r>
            <a:r>
              <a:rPr lang="de-DE" dirty="0" err="1" smtClean="0"/>
              <a:t>standard</a:t>
            </a:r>
            <a:r>
              <a:rPr lang="de-DE" dirty="0" smtClean="0"/>
              <a:t>“ </a:t>
            </a:r>
            <a:r>
              <a:rPr lang="de-DE" dirty="0" err="1" smtClean="0"/>
              <a:t>error</a:t>
            </a:r>
            <a:r>
              <a:rPr lang="de-DE" dirty="0" smtClean="0"/>
              <a:t>:</a:t>
            </a:r>
            <a:endParaRPr lang="en-US" dirty="0" smtClean="0"/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DF0917"/>
                </a:solidFill>
              </a:rPr>
              <a:t>„It seems this transaction will fail. If you submit it, it my </a:t>
            </a:r>
            <a:r>
              <a:rPr lang="en-US" i="1" dirty="0" err="1" smtClean="0">
                <a:solidFill>
                  <a:srgbClr val="DF0917"/>
                </a:solidFill>
              </a:rPr>
              <a:t>consum</a:t>
            </a:r>
            <a:r>
              <a:rPr lang="en-US" i="1" dirty="0" smtClean="0">
                <a:solidFill>
                  <a:srgbClr val="DF0917"/>
                </a:solidFill>
              </a:rPr>
              <a:t> all the gas you send.“</a:t>
            </a:r>
          </a:p>
          <a:p>
            <a:pPr marL="1005750" lvl="5" indent="-285750"/>
            <a:r>
              <a:rPr lang="en-US" i="1" dirty="0" smtClean="0">
                <a:solidFill>
                  <a:srgbClr val="DF0917"/>
                </a:solidFill>
              </a:rPr>
              <a:t>„The contract won‘t allow this transaction to be executed.“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At the moment you cannot define any other exceptions. If you see this message you should not execute the transaction but you should find </a:t>
            </a:r>
            <a:r>
              <a:rPr lang="en-US" smtClean="0"/>
              <a:t>the error in your contract code.</a:t>
            </a:r>
            <a:endParaRPr lang="en-US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8" name="Rechteck 7"/>
          <p:cNvSpPr/>
          <p:nvPr/>
        </p:nvSpPr>
        <p:spPr>
          <a:xfrm>
            <a:off x="755576" y="1124744"/>
            <a:ext cx="78438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public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crowdsaleClosed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(...)</a:t>
            </a:r>
          </a:p>
          <a:p>
            <a:endParaRPr lang="en-US" sz="1400" b="1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 payable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crowdsaleClosed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throw;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amount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msg.value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(...)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60032" y="1385530"/>
            <a:ext cx="3007419" cy="198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383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121107_Senacor Vorlage_neuesCICD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20121107_Senacor Vorlage_neuesCICD</Template>
  <TotalTime>0</TotalTime>
  <Words>1075</Words>
  <Application>Microsoft Office PowerPoint</Application>
  <PresentationFormat>Bildschirmpräsentation (4:3)</PresentationFormat>
  <Paragraphs>221</Paragraphs>
  <Slides>9</Slides>
  <Notes>9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20121107_Senacor Vorlage_neuesCICD</vt:lpstr>
      <vt:lpstr>think-cell Slide</vt:lpstr>
      <vt:lpstr>Smart Contracts</vt:lpstr>
      <vt:lpstr>self_destruct(owner)</vt:lpstr>
      <vt:lpstr>Message (msg) Object, this, send()</vt:lpstr>
      <vt:lpstr>Events (Logging)</vt:lpstr>
      <vt:lpstr>Umrechnungseinheiten (es gibt keine Floating-Point Typen)</vt:lpstr>
      <vt:lpstr>Unnamed function (Fallback function)</vt:lpstr>
      <vt:lpstr>Modifier (generell)</vt:lpstr>
      <vt:lpstr>Modifier: payable</vt:lpstr>
      <vt:lpstr>Exception Handling: throw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Bösch, Christoph</dc:creator>
  <dc:description>Optimiert für MS PowerPoint 2010/2011.</dc:description>
  <cp:lastModifiedBy>Daniel Karzel</cp:lastModifiedBy>
  <cp:revision>308</cp:revision>
  <dcterms:created xsi:type="dcterms:W3CDTF">2016-10-11T21:21:32Z</dcterms:created>
  <dcterms:modified xsi:type="dcterms:W3CDTF">2016-11-11T13:27:38Z</dcterms:modified>
</cp:coreProperties>
</file>