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9"/>
  </p:notesMasterIdLst>
  <p:handoutMasterIdLst>
    <p:handoutMasterId r:id="rId30"/>
  </p:handoutMasterIdLst>
  <p:sldIdLst>
    <p:sldId id="342" r:id="rId5"/>
    <p:sldId id="359" r:id="rId6"/>
    <p:sldId id="347" r:id="rId7"/>
    <p:sldId id="368" r:id="rId8"/>
    <p:sldId id="349" r:id="rId9"/>
    <p:sldId id="360" r:id="rId10"/>
    <p:sldId id="348" r:id="rId11"/>
    <p:sldId id="370" r:id="rId12"/>
    <p:sldId id="371" r:id="rId13"/>
    <p:sldId id="369" r:id="rId14"/>
    <p:sldId id="378" r:id="rId15"/>
    <p:sldId id="379" r:id="rId16"/>
    <p:sldId id="380" r:id="rId17"/>
    <p:sldId id="381" r:id="rId18"/>
    <p:sldId id="382" r:id="rId19"/>
    <p:sldId id="351" r:id="rId20"/>
    <p:sldId id="362" r:id="rId21"/>
    <p:sldId id="372" r:id="rId22"/>
    <p:sldId id="373" r:id="rId23"/>
    <p:sldId id="374" r:id="rId24"/>
    <p:sldId id="375" r:id="rId25"/>
    <p:sldId id="376" r:id="rId26"/>
    <p:sldId id="377" r:id="rId27"/>
    <p:sldId id="318" r:id="rId2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27D57F-4969-4C88-9AE1-8E0074A9644F}" v="14" dt="2021-12-28T19:13:47.9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567" autoAdjust="0"/>
  </p:normalViewPr>
  <p:slideViewPr>
    <p:cSldViewPr snapToGrid="0" showGuides="1">
      <p:cViewPr varScale="1">
        <p:scale>
          <a:sx n="123" d="100"/>
          <a:sy n="123" d="100"/>
        </p:scale>
        <p:origin x="114" y="258"/>
      </p:cViewPr>
      <p:guideLst>
        <p:guide orient="horz" pos="2160"/>
        <p:guide pos="3840"/>
      </p:guideLst>
    </p:cSldViewPr>
  </p:slideViewPr>
  <p:notesTextViewPr>
    <p:cViewPr>
      <p:scale>
        <a:sx n="100" d="100"/>
        <a:sy n="100" d="100"/>
      </p:scale>
      <p:origin x="0" y="0"/>
    </p:cViewPr>
  </p:notesTextViewPr>
  <p:notesViewPr>
    <p:cSldViewPr snapToGrid="0" showGuides="1">
      <p:cViewPr varScale="1">
        <p:scale>
          <a:sx n="80" d="100"/>
          <a:sy n="80" d="100"/>
        </p:scale>
        <p:origin x="-19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12/30/2021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12/30/2021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7</a:t>
            </a:fld>
            <a:endParaRPr lang="en-US"/>
          </a:p>
        </p:txBody>
      </p:sp>
    </p:spTree>
    <p:extLst>
      <p:ext uri="{BB962C8B-B14F-4D97-AF65-F5344CB8AC3E}">
        <p14:creationId xmlns:p14="http://schemas.microsoft.com/office/powerpoint/2010/main" val="2237492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BB3BA8B-4FD1-491D-AA77-84F4609CAD44}" type="slidenum">
              <a:rPr lang="en-US"/>
              <a:pPr fontAlgn="base">
                <a:spcBef>
                  <a:spcPct val="0"/>
                </a:spcBef>
                <a:spcAft>
                  <a:spcPct val="0"/>
                </a:spcAft>
              </a:pPr>
              <a:t>24</a:t>
            </a:fld>
            <a:endParaRPr lang="en-US"/>
          </a:p>
        </p:txBody>
      </p:sp>
    </p:spTree>
    <p:extLst>
      <p:ext uri="{BB962C8B-B14F-4D97-AF65-F5344CB8AC3E}">
        <p14:creationId xmlns:p14="http://schemas.microsoft.com/office/powerpoint/2010/main" val="809574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tretch>
            <a:fillRect/>
          </a:stretch>
        </p:blipFill>
        <p:spPr bwMode="ltGray">
          <a:xfrm>
            <a:off x="2118" y="1"/>
            <a:ext cx="2792598" cy="1015490"/>
          </a:xfrm>
          <a:prstGeom prst="rect">
            <a:avLst/>
          </a:prstGeom>
        </p:spPr>
      </p:pic>
      <p:pic>
        <p:nvPicPr>
          <p:cNvPr id="4" name="Picture 11" descr="Mahindra Logo.png"/>
          <p:cNvPicPr>
            <a:picLocks noChangeAspect="1"/>
          </p:cNvPicPr>
          <p:nvPr/>
        </p:nvPicPr>
        <p:blipFill>
          <a:blip r:embed="rId3"/>
          <a:stretch>
            <a:fillRect/>
          </a:stretch>
        </p:blipFill>
        <p:spPr bwMode="gray">
          <a:xfrm>
            <a:off x="9974562" y="467287"/>
            <a:ext cx="1683805" cy="4649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a:t>
            </a:r>
            <a:r>
              <a:rPr lang="en-US" sz="900" baseline="0" dirty="0">
                <a:solidFill>
                  <a:schemeClr val="tx2"/>
                </a:solidFill>
                <a:latin typeface="Arial" pitchFamily="34" charset="0"/>
                <a:cs typeface="Arial" pitchFamily="34" charset="0"/>
              </a:rPr>
              <a:t> </a:t>
            </a:r>
            <a:r>
              <a:rPr lang="en-US" sz="900" dirty="0">
                <a:solidFill>
                  <a:schemeClr val="tx2"/>
                </a:solidFill>
                <a:latin typeface="Arial" pitchFamily="34" charset="0"/>
                <a:cs typeface="Arial" pitchFamily="34" charset="0"/>
              </a:rPr>
              <a:t>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a:t>Click to edit Master title style</a:t>
            </a:r>
            <a:endParaRPr lang="en-US" dirty="0"/>
          </a:p>
        </p:txBody>
      </p:sp>
      <p:pic>
        <p:nvPicPr>
          <p:cNvPr id="8" name="Picture 9" descr="ridge4.png"/>
          <p:cNvPicPr>
            <a:picLocks noChangeAspect="1"/>
          </p:cNvPicPr>
          <p:nvPr userDrawn="1"/>
        </p:nvPicPr>
        <p:blipFill>
          <a:blip r:embed="rId2"/>
          <a:stretch>
            <a:fillRect/>
          </a:stretch>
        </p:blipFill>
        <p:spPr bwMode="ltGray">
          <a:xfrm>
            <a:off x="2118" y="1"/>
            <a:ext cx="2792598" cy="1015490"/>
          </a:xfrm>
          <a:prstGeom prst="rect">
            <a:avLst/>
          </a:prstGeom>
        </p:spPr>
      </p:pic>
      <p:pic>
        <p:nvPicPr>
          <p:cNvPr id="10" name="Picture 11" descr="Mahindra Logo.png"/>
          <p:cNvPicPr>
            <a:picLocks noChangeAspect="1"/>
          </p:cNvPicPr>
          <p:nvPr userDrawn="1"/>
        </p:nvPicPr>
        <p:blipFill>
          <a:blip r:embed="rId3">
            <a:biLevel thresh="25000"/>
          </a:blip>
          <a:stretch>
            <a:fillRect/>
          </a:stretch>
        </p:blipFill>
        <p:spPr bwMode="gray">
          <a:xfrm>
            <a:off x="9974562" y="467287"/>
            <a:ext cx="1683805" cy="4649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5"/>
          <a:stretch>
            <a:fillRect/>
          </a:stretch>
        </p:blipFill>
        <p:spPr bwMode="ltGray">
          <a:xfrm>
            <a:off x="2" y="1"/>
            <a:ext cx="1841678" cy="669701"/>
          </a:xfrm>
          <a:prstGeom prst="rect">
            <a:avLst/>
          </a:prstGeom>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lvl="2"/>
            <a:r>
              <a:rPr lang="en-US" dirty="0"/>
              <a:t>First level</a:t>
            </a:r>
          </a:p>
          <a:p>
            <a:pPr lvl="3"/>
            <a:r>
              <a:rPr lang="en-US" dirty="0"/>
              <a:t>Second level</a:t>
            </a:r>
          </a:p>
          <a:p>
            <a:pPr lvl="4"/>
            <a:r>
              <a:rPr lang="en-US" dirty="0"/>
              <a:t>Third level</a:t>
            </a:r>
          </a:p>
          <a:p>
            <a:pPr lvl="5"/>
            <a:r>
              <a:rPr lang="en-US" dirty="0"/>
              <a:t>Fifth level</a:t>
            </a:r>
          </a:p>
        </p:txBody>
      </p:sp>
      <p:sp>
        <p:nvSpPr>
          <p:cNvPr id="7" name="TextBox 20"/>
          <p:cNvSpPr txBox="1">
            <a:spLocks noChangeArrowheads="1"/>
          </p:cNvSpPr>
          <p:nvPr/>
        </p:nvSpPr>
        <p:spPr bwMode="gray">
          <a:xfrm>
            <a:off x="345137" y="65650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Copyright © 2021 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9" r:id="rId7"/>
    <p:sldLayoutId id="2147483690" r:id="rId8"/>
    <p:sldLayoutId id="2147483682" r:id="rId9"/>
    <p:sldLayoutId id="2147483683" r:id="rId10"/>
    <p:sldLayoutId id="2147483684" r:id="rId11"/>
    <p:sldLayoutId id="2147483691" r:id="rId12"/>
    <p:sldLayoutId id="2147483692" r:id="rId13"/>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6618" y="2507609"/>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AHC - Academy</a:t>
            </a:r>
            <a:endParaRPr lang="en-US" sz="6000" dirty="0">
              <a:effectLst>
                <a:outerShdw blurRad="38100" dist="38100" dir="2700000" algn="tl">
                  <a:srgbClr val="000000">
                    <a:alpha val="43137"/>
                  </a:srgbClr>
                </a:outerShdw>
              </a:effectLst>
              <a:latin typeface="Abadi"/>
            </a:endParaRPr>
          </a:p>
        </p:txBody>
      </p:sp>
    </p:spTree>
    <p:extLst>
      <p:ext uri="{BB962C8B-B14F-4D97-AF65-F5344CB8AC3E}">
        <p14:creationId xmlns:p14="http://schemas.microsoft.com/office/powerpoint/2010/main" val="18187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3F33FF-F5E3-4D4B-B81A-ADA8E32744FB}"/>
              </a:ext>
            </a:extLst>
          </p:cNvPr>
          <p:cNvSpPr>
            <a:spLocks noGrp="1"/>
          </p:cNvSpPr>
          <p:nvPr>
            <p:ph type="title"/>
          </p:nvPr>
        </p:nvSpPr>
        <p:spPr/>
        <p:txBody>
          <a:bodyPr/>
          <a:lstStyle/>
          <a:p>
            <a:r>
              <a:rPr lang="en-US" dirty="0"/>
              <a:t>Read (Select)</a:t>
            </a:r>
          </a:p>
        </p:txBody>
      </p:sp>
      <p:sp>
        <p:nvSpPr>
          <p:cNvPr id="6" name="Text Placeholder 2">
            <a:extLst>
              <a:ext uri="{FF2B5EF4-FFF2-40B4-BE49-F238E27FC236}">
                <a16:creationId xmlns:a16="http://schemas.microsoft.com/office/drawing/2014/main" id="{77D108CC-82EC-4FF9-9A7C-ED72E515108D}"/>
              </a:ext>
            </a:extLst>
          </p:cNvPr>
          <p:cNvSpPr>
            <a:spLocks noGrp="1"/>
          </p:cNvSpPr>
          <p:nvPr>
            <p:ph type="body" sz="quarter" idx="19"/>
          </p:nvPr>
        </p:nvSpPr>
        <p:spPr>
          <a:xfrm>
            <a:off x="1577181" y="2129830"/>
            <a:ext cx="9037637" cy="4001095"/>
          </a:xfrm>
        </p:spPr>
        <p:txBody>
          <a:bodyPr/>
          <a:lstStyle/>
          <a:p>
            <a:pPr marL="0" indent="0">
              <a:buNone/>
            </a:pPr>
            <a:r>
              <a:rPr lang="en-US" sz="2000" dirty="0">
                <a:solidFill>
                  <a:srgbClr val="000000"/>
                </a:solidFill>
                <a:latin typeface="Verdana" panose="020B0604030504040204" pitchFamily="34" charset="0"/>
                <a:cs typeface="Arial" charset="0"/>
              </a:rPr>
              <a:t>The </a:t>
            </a:r>
            <a:r>
              <a:rPr lang="en-US" sz="2000" dirty="0">
                <a:solidFill>
                  <a:srgbClr val="0000FF"/>
                </a:solidFill>
                <a:latin typeface="Verdana" panose="020B0604030504040204" pitchFamily="34" charset="0"/>
                <a:cs typeface="Arial" charset="0"/>
              </a:rPr>
              <a:t>SELECT </a:t>
            </a:r>
            <a:r>
              <a:rPr lang="en-US" sz="2000" dirty="0">
                <a:solidFill>
                  <a:srgbClr val="000000"/>
                </a:solidFill>
                <a:latin typeface="Verdana" panose="020B0604030504040204" pitchFamily="34" charset="0"/>
                <a:cs typeface="Arial" charset="0"/>
              </a:rPr>
              <a:t>statement is used to select data from a database.</a:t>
            </a:r>
          </a:p>
          <a:p>
            <a:pPr marL="0" indent="0">
              <a:buNone/>
            </a:pPr>
            <a:endParaRPr lang="en-US" sz="2000" dirty="0">
              <a:solidFill>
                <a:srgbClr val="4D5156"/>
              </a:solidFill>
              <a:latin typeface="arial" panose="020B0604020202020204" pitchFamily="34" charset="0"/>
            </a:endParaRPr>
          </a:p>
          <a:p>
            <a:pPr marL="0" indent="0">
              <a:buNone/>
            </a:pPr>
            <a:r>
              <a:rPr lang="en-US" sz="2000" dirty="0">
                <a:solidFill>
                  <a:srgbClr val="000000"/>
                </a:solidFill>
                <a:latin typeface="Verdana" panose="020B0604030504040204" pitchFamily="34" charset="0"/>
                <a:cs typeface="Arial" charset="0"/>
              </a:rPr>
              <a:t>Syntax:  </a:t>
            </a:r>
          </a:p>
          <a:p>
            <a:pPr marL="0" indent="0">
              <a:buNone/>
            </a:pPr>
            <a:endParaRPr lang="en-US" sz="2000" dirty="0">
              <a:solidFill>
                <a:srgbClr val="000000"/>
              </a:solidFill>
              <a:latin typeface="Verdana" panose="020B0604030504040204" pitchFamily="34" charset="0"/>
              <a:cs typeface="Arial" charset="0"/>
            </a:endParaRPr>
          </a:p>
          <a:p>
            <a:pPr marL="0" indent="0">
              <a:buNone/>
            </a:pPr>
            <a:r>
              <a:rPr lang="en-US" sz="2000" dirty="0">
                <a:solidFill>
                  <a:srgbClr val="000000"/>
                </a:solidFill>
                <a:latin typeface="Verdana" panose="020B0604030504040204" pitchFamily="34" charset="0"/>
                <a:cs typeface="Arial" charset="0"/>
              </a:rPr>
              <a:t>Specific columns:</a:t>
            </a:r>
          </a:p>
          <a:p>
            <a:pPr marL="0" indent="0">
              <a:buNone/>
            </a:pPr>
            <a:endParaRPr lang="en-US" sz="2000" dirty="0">
              <a:solidFill>
                <a:srgbClr val="4D5156"/>
              </a:solidFill>
              <a:latin typeface="arial" panose="020B0604020202020204" pitchFamily="34" charset="0"/>
            </a:endParaRPr>
          </a:p>
          <a:p>
            <a:pPr marL="0" indent="0">
              <a:buNone/>
            </a:pPr>
            <a:r>
              <a:rPr lang="en-US" sz="2000" b="0" i="0" dirty="0">
                <a:solidFill>
                  <a:srgbClr val="0000CD"/>
                </a:solidFill>
                <a:effectLst/>
                <a:latin typeface="Consolas" panose="020B0609020204030204" pitchFamily="49" charset="0"/>
              </a:rPr>
              <a:t>SELECT</a:t>
            </a: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column1</a:t>
            </a:r>
            <a:r>
              <a:rPr lang="en-US" sz="2000" b="0" i="0" dirty="0">
                <a:solidFill>
                  <a:srgbClr val="000000"/>
                </a:solidFill>
                <a:effectLst/>
                <a:latin typeface="Consolas" panose="020B0609020204030204" pitchFamily="49" charset="0"/>
              </a:rPr>
              <a:t>,</a:t>
            </a:r>
            <a:r>
              <a:rPr lang="en-US" sz="2000" b="0" i="1" dirty="0">
                <a:solidFill>
                  <a:srgbClr val="000000"/>
                </a:solidFill>
                <a:effectLst/>
                <a:latin typeface="Consolas" panose="020B0609020204030204" pitchFamily="49" charset="0"/>
              </a:rPr>
              <a:t> column2, ...</a:t>
            </a:r>
            <a:br>
              <a:rPr lang="en-US" sz="2000" dirty="0"/>
            </a:br>
            <a:r>
              <a:rPr lang="en-US" sz="2000" b="0" i="0" dirty="0">
                <a:solidFill>
                  <a:srgbClr val="0000CD"/>
                </a:solidFill>
                <a:effectLst/>
                <a:latin typeface="Consolas" panose="020B0609020204030204" pitchFamily="49" charset="0"/>
              </a:rPr>
              <a:t>FROM</a:t>
            </a:r>
            <a:r>
              <a:rPr lang="en-US" sz="2000" b="0" i="0" dirty="0">
                <a:solidFill>
                  <a:srgbClr val="000000"/>
                </a:solidFill>
                <a:effectLst/>
                <a:latin typeface="Consolas" panose="020B0609020204030204" pitchFamily="49" charset="0"/>
              </a:rPr>
              <a:t> </a:t>
            </a:r>
            <a:r>
              <a:rPr lang="en-US" sz="2000" b="0" i="1" dirty="0" err="1">
                <a:solidFill>
                  <a:srgbClr val="000000"/>
                </a:solidFill>
                <a:effectLst/>
                <a:latin typeface="Consolas" panose="020B0609020204030204" pitchFamily="49" charset="0"/>
              </a:rPr>
              <a:t>table_name</a:t>
            </a:r>
            <a:r>
              <a:rPr lang="en-US" sz="2000" b="0" i="0" dirty="0">
                <a:solidFill>
                  <a:srgbClr val="000000"/>
                </a:solidFill>
                <a:effectLst/>
                <a:latin typeface="Consolas" panose="020B0609020204030204" pitchFamily="49" charset="0"/>
              </a:rPr>
              <a:t>;</a:t>
            </a:r>
          </a:p>
          <a:p>
            <a:pPr marL="0" indent="0">
              <a:buNone/>
            </a:pP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Verdana" panose="020B0604030504040204" pitchFamily="34" charset="0"/>
                <a:cs typeface="Arial" charset="0"/>
              </a:rPr>
              <a:t>All columns:</a:t>
            </a:r>
          </a:p>
          <a:p>
            <a:pPr marL="0" indent="0">
              <a:buNone/>
            </a:pPr>
            <a:endParaRPr lang="en-US" sz="2000" dirty="0">
              <a:solidFill>
                <a:srgbClr val="000000"/>
              </a:solidFill>
              <a:latin typeface="Consolas" panose="020B0609020204030204" pitchFamily="49" charset="0"/>
            </a:endParaRPr>
          </a:p>
          <a:p>
            <a:pPr marL="0" indent="0">
              <a:buNone/>
            </a:pPr>
            <a:r>
              <a:rPr lang="en-US" sz="2000" b="0" i="0" dirty="0">
                <a:solidFill>
                  <a:srgbClr val="0000CD"/>
                </a:solidFill>
                <a:effectLst/>
                <a:latin typeface="Consolas" panose="020B0609020204030204" pitchFamily="49" charset="0"/>
              </a:rPr>
              <a:t>SELECT</a:t>
            </a:r>
            <a:r>
              <a:rPr lang="en-US" sz="2000" b="0" i="0" dirty="0">
                <a:solidFill>
                  <a:srgbClr val="000000"/>
                </a:solidFill>
                <a:effectLst/>
                <a:latin typeface="Consolas" panose="020B0609020204030204" pitchFamily="49" charset="0"/>
              </a:rPr>
              <a:t> * </a:t>
            </a:r>
            <a:r>
              <a:rPr lang="en-US" sz="2000" b="0" i="0" dirty="0">
                <a:solidFill>
                  <a:srgbClr val="0000CD"/>
                </a:solidFill>
                <a:effectLst/>
                <a:latin typeface="Consolas" panose="020B0609020204030204" pitchFamily="49" charset="0"/>
              </a:rPr>
              <a:t>FROM</a:t>
            </a:r>
            <a:r>
              <a:rPr lang="en-US" sz="2000" b="0" i="0" dirty="0">
                <a:solidFill>
                  <a:srgbClr val="000000"/>
                </a:solidFill>
                <a:effectLst/>
                <a:latin typeface="Consolas" panose="020B0609020204030204" pitchFamily="49" charset="0"/>
              </a:rPr>
              <a:t> </a:t>
            </a:r>
            <a:r>
              <a:rPr lang="en-US" sz="2000" b="0" i="1" dirty="0" err="1">
                <a:solidFill>
                  <a:srgbClr val="000000"/>
                </a:solidFill>
                <a:effectLst/>
                <a:latin typeface="Consolas" panose="020B0609020204030204" pitchFamily="49" charset="0"/>
              </a:rPr>
              <a:t>table_name</a:t>
            </a:r>
            <a:r>
              <a:rPr lang="en-US" sz="2000" b="0" i="0" dirty="0">
                <a:solidFill>
                  <a:srgbClr val="000000"/>
                </a:solidFill>
                <a:effectLst/>
                <a:latin typeface="Consolas" panose="020B0609020204030204" pitchFamily="49" charset="0"/>
              </a:rPr>
              <a:t>;</a:t>
            </a:r>
            <a:endParaRPr lang="en-US" sz="2000" dirty="0">
              <a:solidFill>
                <a:srgbClr val="000000"/>
              </a:solidFill>
              <a:latin typeface="Consolas" panose="020B0609020204030204" pitchFamily="49" charset="0"/>
            </a:endParaRPr>
          </a:p>
          <a:p>
            <a:pPr marL="0" indent="0">
              <a:buNone/>
            </a:pPr>
            <a:endParaRPr lang="en-US" sz="2000" dirty="0">
              <a:solidFill>
                <a:srgbClr val="4D5156"/>
              </a:solidFill>
              <a:latin typeface="arial" panose="020B0604020202020204" pitchFamily="34" charset="0"/>
            </a:endParaRPr>
          </a:p>
        </p:txBody>
      </p:sp>
    </p:spTree>
    <p:extLst>
      <p:ext uri="{BB962C8B-B14F-4D97-AF65-F5344CB8AC3E}">
        <p14:creationId xmlns:p14="http://schemas.microsoft.com/office/powerpoint/2010/main" val="3549478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3F33FF-F5E3-4D4B-B81A-ADA8E32744FB}"/>
              </a:ext>
            </a:extLst>
          </p:cNvPr>
          <p:cNvSpPr>
            <a:spLocks noGrp="1"/>
          </p:cNvSpPr>
          <p:nvPr>
            <p:ph type="title"/>
          </p:nvPr>
        </p:nvSpPr>
        <p:spPr/>
        <p:txBody>
          <a:bodyPr/>
          <a:lstStyle/>
          <a:p>
            <a:r>
              <a:rPr lang="en-US" dirty="0"/>
              <a:t>SQL Joins</a:t>
            </a:r>
          </a:p>
        </p:txBody>
      </p:sp>
      <p:sp>
        <p:nvSpPr>
          <p:cNvPr id="6" name="Text Placeholder 2">
            <a:extLst>
              <a:ext uri="{FF2B5EF4-FFF2-40B4-BE49-F238E27FC236}">
                <a16:creationId xmlns:a16="http://schemas.microsoft.com/office/drawing/2014/main" id="{77D108CC-82EC-4FF9-9A7C-ED72E515108D}"/>
              </a:ext>
            </a:extLst>
          </p:cNvPr>
          <p:cNvSpPr>
            <a:spLocks noGrp="1"/>
          </p:cNvSpPr>
          <p:nvPr>
            <p:ph type="body" sz="quarter" idx="19"/>
          </p:nvPr>
        </p:nvSpPr>
        <p:spPr>
          <a:xfrm>
            <a:off x="935064" y="1556394"/>
            <a:ext cx="10321871" cy="4001095"/>
          </a:xfrm>
        </p:spPr>
        <p:txBody>
          <a:bodyPr/>
          <a:lstStyle/>
          <a:p>
            <a:pPr marL="0" indent="0">
              <a:buNone/>
            </a:pPr>
            <a:r>
              <a:rPr lang="en-US" sz="2000" dirty="0">
                <a:solidFill>
                  <a:srgbClr val="000000"/>
                </a:solidFill>
                <a:latin typeface="Verdana" panose="020B0604030504040204" pitchFamily="34" charset="0"/>
                <a:cs typeface="Arial" charset="0"/>
              </a:rPr>
              <a:t>The </a:t>
            </a:r>
            <a:r>
              <a:rPr lang="en-US" sz="2000" dirty="0">
                <a:solidFill>
                  <a:srgbClr val="0000FF"/>
                </a:solidFill>
                <a:latin typeface="Verdana" panose="020B0604030504040204" pitchFamily="34" charset="0"/>
                <a:cs typeface="Arial" charset="0"/>
              </a:rPr>
              <a:t>JOIN </a:t>
            </a:r>
            <a:r>
              <a:rPr lang="en-US" sz="2000" b="0" i="0" dirty="0">
                <a:solidFill>
                  <a:srgbClr val="000000"/>
                </a:solidFill>
                <a:effectLst/>
                <a:latin typeface="Verdana" panose="020B0604030504040204" pitchFamily="34" charset="0"/>
              </a:rPr>
              <a:t>clause is used to combine rows from two or more tables, based on a related column between them.</a:t>
            </a:r>
            <a:endParaRPr lang="en-US" sz="2000" dirty="0">
              <a:solidFill>
                <a:srgbClr val="000000"/>
              </a:solidFill>
              <a:latin typeface="Verdana" panose="020B0604030504040204" pitchFamily="34" charset="0"/>
              <a:cs typeface="Arial" charset="0"/>
            </a:endParaRPr>
          </a:p>
          <a:p>
            <a:pPr marL="0" indent="0">
              <a:buNone/>
            </a:pPr>
            <a:endParaRPr lang="en-US" sz="2000" dirty="0">
              <a:solidFill>
                <a:srgbClr val="4D5156"/>
              </a:solidFill>
              <a:latin typeface="arial" panose="020B0604020202020204" pitchFamily="34" charset="0"/>
            </a:endParaRPr>
          </a:p>
          <a:p>
            <a:pPr marL="0" indent="0">
              <a:buNone/>
            </a:pPr>
            <a:endParaRPr lang="en-US" sz="2000" dirty="0">
              <a:solidFill>
                <a:srgbClr val="000000"/>
              </a:solidFill>
              <a:latin typeface="Verdana" panose="020B0604030504040204" pitchFamily="34" charset="0"/>
              <a:cs typeface="Arial" charset="0"/>
            </a:endParaRPr>
          </a:p>
          <a:p>
            <a:pPr marL="0" indent="0">
              <a:buNone/>
            </a:pPr>
            <a:r>
              <a:rPr lang="en-US" sz="2000" dirty="0">
                <a:solidFill>
                  <a:srgbClr val="000000"/>
                </a:solidFill>
                <a:latin typeface="Verdana" panose="020B0604030504040204" pitchFamily="34" charset="0"/>
                <a:cs typeface="Arial" charset="0"/>
              </a:rPr>
              <a:t>Here are the different types of the JOINs in SQL:</a:t>
            </a:r>
          </a:p>
          <a:p>
            <a:pPr marL="0" indent="0">
              <a:buNone/>
            </a:pPr>
            <a:endParaRPr lang="en-US" sz="2000" dirty="0">
              <a:solidFill>
                <a:srgbClr val="000000"/>
              </a:solidFill>
              <a:latin typeface="Verdana" panose="020B0604030504040204" pitchFamily="34" charset="0"/>
              <a:cs typeface="Arial" charset="0"/>
            </a:endParaRPr>
          </a:p>
          <a:p>
            <a:r>
              <a:rPr lang="en-US" sz="2000" dirty="0">
                <a:solidFill>
                  <a:srgbClr val="0000FF"/>
                </a:solidFill>
                <a:latin typeface="Verdana" panose="020B0604030504040204" pitchFamily="34" charset="0"/>
                <a:cs typeface="Arial" charset="0"/>
              </a:rPr>
              <a:t>(INNER) JOIN</a:t>
            </a:r>
            <a:r>
              <a:rPr lang="en-US" sz="2000" dirty="0">
                <a:solidFill>
                  <a:srgbClr val="000000"/>
                </a:solidFill>
                <a:latin typeface="Verdana" panose="020B0604030504040204" pitchFamily="34" charset="0"/>
                <a:cs typeface="Arial" charset="0"/>
              </a:rPr>
              <a:t>: Returns records that have matching values in both tables</a:t>
            </a:r>
          </a:p>
          <a:p>
            <a:r>
              <a:rPr lang="en-US" sz="2000" dirty="0">
                <a:solidFill>
                  <a:srgbClr val="0000FF"/>
                </a:solidFill>
                <a:latin typeface="Verdana" panose="020B0604030504040204" pitchFamily="34" charset="0"/>
                <a:cs typeface="Arial" charset="0"/>
              </a:rPr>
              <a:t>LEFT (OUTER) JOIN</a:t>
            </a:r>
            <a:r>
              <a:rPr lang="en-US" sz="2000" dirty="0">
                <a:solidFill>
                  <a:srgbClr val="000000"/>
                </a:solidFill>
                <a:latin typeface="Verdana" panose="020B0604030504040204" pitchFamily="34" charset="0"/>
                <a:cs typeface="Arial" charset="0"/>
              </a:rPr>
              <a:t>: Returns all records from the left table, and the matched records from the right table</a:t>
            </a:r>
          </a:p>
          <a:p>
            <a:r>
              <a:rPr lang="en-US" sz="2000" dirty="0">
                <a:solidFill>
                  <a:srgbClr val="0000FF"/>
                </a:solidFill>
                <a:latin typeface="Verdana" panose="020B0604030504040204" pitchFamily="34" charset="0"/>
                <a:cs typeface="Arial" charset="0"/>
              </a:rPr>
              <a:t>RIGHT (OUTER) JOIN</a:t>
            </a:r>
            <a:r>
              <a:rPr lang="en-US" sz="2000" dirty="0">
                <a:solidFill>
                  <a:srgbClr val="000000"/>
                </a:solidFill>
                <a:latin typeface="Verdana" panose="020B0604030504040204" pitchFamily="34" charset="0"/>
                <a:cs typeface="Arial" charset="0"/>
              </a:rPr>
              <a:t>: Returns all records from the right table, and the matched records from the left table</a:t>
            </a:r>
          </a:p>
          <a:p>
            <a:r>
              <a:rPr lang="en-US" sz="2000" dirty="0">
                <a:solidFill>
                  <a:srgbClr val="0000FF"/>
                </a:solidFill>
                <a:latin typeface="Verdana" panose="020B0604030504040204" pitchFamily="34" charset="0"/>
                <a:cs typeface="Arial" charset="0"/>
              </a:rPr>
              <a:t>FULL (OUTER) JOIN</a:t>
            </a:r>
            <a:r>
              <a:rPr lang="en-US" sz="2000" dirty="0">
                <a:solidFill>
                  <a:srgbClr val="000000"/>
                </a:solidFill>
                <a:latin typeface="Verdana" panose="020B0604030504040204" pitchFamily="34" charset="0"/>
                <a:cs typeface="Arial" charset="0"/>
              </a:rPr>
              <a:t>: Returns all records when there is a match in either left or right table</a:t>
            </a:r>
            <a:endParaRPr lang="en-US" sz="2000" dirty="0">
              <a:solidFill>
                <a:srgbClr val="4D5156"/>
              </a:solidFill>
              <a:latin typeface="arial" panose="020B0604020202020204" pitchFamily="34" charset="0"/>
            </a:endParaRPr>
          </a:p>
        </p:txBody>
      </p:sp>
    </p:spTree>
    <p:extLst>
      <p:ext uri="{BB962C8B-B14F-4D97-AF65-F5344CB8AC3E}">
        <p14:creationId xmlns:p14="http://schemas.microsoft.com/office/powerpoint/2010/main" val="2391773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3F33FF-F5E3-4D4B-B81A-ADA8E32744FB}"/>
              </a:ext>
            </a:extLst>
          </p:cNvPr>
          <p:cNvSpPr>
            <a:spLocks noGrp="1"/>
          </p:cNvSpPr>
          <p:nvPr>
            <p:ph type="title"/>
          </p:nvPr>
        </p:nvSpPr>
        <p:spPr/>
        <p:txBody>
          <a:bodyPr/>
          <a:lstStyle/>
          <a:p>
            <a:r>
              <a:rPr lang="en-US" dirty="0"/>
              <a:t>SQL Joins | INNER JOIN</a:t>
            </a:r>
          </a:p>
        </p:txBody>
      </p:sp>
      <p:sp>
        <p:nvSpPr>
          <p:cNvPr id="6" name="Text Placeholder 2">
            <a:extLst>
              <a:ext uri="{FF2B5EF4-FFF2-40B4-BE49-F238E27FC236}">
                <a16:creationId xmlns:a16="http://schemas.microsoft.com/office/drawing/2014/main" id="{77D108CC-82EC-4FF9-9A7C-ED72E515108D}"/>
              </a:ext>
            </a:extLst>
          </p:cNvPr>
          <p:cNvSpPr>
            <a:spLocks noGrp="1"/>
          </p:cNvSpPr>
          <p:nvPr>
            <p:ph type="body" sz="quarter" idx="19"/>
          </p:nvPr>
        </p:nvSpPr>
        <p:spPr>
          <a:xfrm>
            <a:off x="935064" y="1556394"/>
            <a:ext cx="10321871" cy="2769989"/>
          </a:xfrm>
        </p:spPr>
        <p:txBody>
          <a:bodyPr/>
          <a:lstStyle/>
          <a:p>
            <a:pPr marL="0" indent="0">
              <a:buNone/>
            </a:pPr>
            <a:r>
              <a:rPr lang="en-US" sz="2000" dirty="0">
                <a:solidFill>
                  <a:srgbClr val="000000"/>
                </a:solidFill>
                <a:latin typeface="Verdana" panose="020B0604030504040204" pitchFamily="34" charset="0"/>
                <a:cs typeface="Arial" charset="0"/>
              </a:rPr>
              <a:t>The </a:t>
            </a:r>
            <a:r>
              <a:rPr lang="en-US" sz="2000" dirty="0">
                <a:solidFill>
                  <a:srgbClr val="0000FF"/>
                </a:solidFill>
                <a:latin typeface="Verdana" panose="020B0604030504040204" pitchFamily="34" charset="0"/>
                <a:cs typeface="Arial" charset="0"/>
              </a:rPr>
              <a:t>INNER</a:t>
            </a:r>
            <a:r>
              <a:rPr lang="en-US" sz="2000" dirty="0">
                <a:solidFill>
                  <a:srgbClr val="000000"/>
                </a:solidFill>
                <a:latin typeface="Verdana" panose="020B0604030504040204" pitchFamily="34" charset="0"/>
                <a:cs typeface="Arial" charset="0"/>
              </a:rPr>
              <a:t> </a:t>
            </a:r>
            <a:r>
              <a:rPr lang="en-US" sz="2000" dirty="0">
                <a:solidFill>
                  <a:srgbClr val="0000FF"/>
                </a:solidFill>
                <a:latin typeface="Verdana" panose="020B0604030504040204" pitchFamily="34" charset="0"/>
                <a:cs typeface="Arial" charset="0"/>
              </a:rPr>
              <a:t>JOIN </a:t>
            </a:r>
            <a:r>
              <a:rPr lang="en-US" sz="2000" b="0" i="0" dirty="0">
                <a:solidFill>
                  <a:srgbClr val="000000"/>
                </a:solidFill>
                <a:effectLst/>
                <a:latin typeface="Verdana" panose="020B0604030504040204" pitchFamily="34" charset="0"/>
              </a:rPr>
              <a:t>keyword selects records that have matching values in both tables.</a:t>
            </a:r>
            <a:endParaRPr lang="en-US" sz="2000" dirty="0">
              <a:solidFill>
                <a:srgbClr val="4D5156"/>
              </a:solidFill>
              <a:latin typeface="arial" panose="020B0604020202020204" pitchFamily="34" charset="0"/>
            </a:endParaRPr>
          </a:p>
          <a:p>
            <a:pPr marL="0" indent="0">
              <a:buNone/>
            </a:pPr>
            <a:endParaRPr lang="en-US" sz="2000" dirty="0">
              <a:solidFill>
                <a:srgbClr val="000000"/>
              </a:solidFill>
              <a:latin typeface="Verdana" panose="020B0604030504040204" pitchFamily="34" charset="0"/>
              <a:cs typeface="Arial" charset="0"/>
            </a:endParaRPr>
          </a:p>
          <a:p>
            <a:pPr marL="0" indent="0">
              <a:buNone/>
            </a:pPr>
            <a:r>
              <a:rPr lang="en-US" sz="2000" dirty="0">
                <a:solidFill>
                  <a:srgbClr val="000000"/>
                </a:solidFill>
                <a:latin typeface="Verdana" panose="020B0604030504040204" pitchFamily="34" charset="0"/>
                <a:cs typeface="Arial" charset="0"/>
              </a:rPr>
              <a:t>Syntax:</a:t>
            </a:r>
          </a:p>
          <a:p>
            <a:pPr marL="0" indent="0">
              <a:buNone/>
            </a:pPr>
            <a:endParaRPr lang="en-US" sz="2000" dirty="0">
              <a:solidFill>
                <a:srgbClr val="000000"/>
              </a:solidFill>
              <a:latin typeface="Verdana" panose="020B0604030504040204" pitchFamily="34" charset="0"/>
              <a:cs typeface="Arial" charset="0"/>
            </a:endParaRPr>
          </a:p>
          <a:p>
            <a:pPr marL="0" indent="0">
              <a:buNone/>
            </a:pPr>
            <a:r>
              <a:rPr lang="en-US" sz="2000" b="0" i="0" dirty="0">
                <a:solidFill>
                  <a:srgbClr val="0000CD"/>
                </a:solidFill>
                <a:effectLst/>
                <a:latin typeface="Consolas" panose="020B0609020204030204" pitchFamily="49" charset="0"/>
              </a:rPr>
              <a:t>SELECT</a:t>
            </a:r>
            <a:r>
              <a:rPr lang="en-US" sz="2000" b="0" i="0" dirty="0">
                <a:solidFill>
                  <a:srgbClr val="000000"/>
                </a:solidFill>
                <a:effectLst/>
                <a:latin typeface="Consolas" panose="020B0609020204030204" pitchFamily="49" charset="0"/>
              </a:rPr>
              <a:t> </a:t>
            </a:r>
            <a:r>
              <a:rPr lang="en-US" sz="2000" b="0" i="1" dirty="0" err="1">
                <a:solidFill>
                  <a:srgbClr val="000000"/>
                </a:solidFill>
                <a:effectLst/>
                <a:latin typeface="Consolas" panose="020B0609020204030204" pitchFamily="49" charset="0"/>
              </a:rPr>
              <a:t>column_name</a:t>
            </a:r>
            <a:r>
              <a:rPr lang="en-US" sz="2000" b="0" i="1" dirty="0">
                <a:solidFill>
                  <a:srgbClr val="000000"/>
                </a:solidFill>
                <a:effectLst/>
                <a:latin typeface="Consolas" panose="020B0609020204030204" pitchFamily="49" charset="0"/>
              </a:rPr>
              <a:t>(s)</a:t>
            </a:r>
            <a:br>
              <a:rPr lang="en-US" sz="2000" dirty="0"/>
            </a:br>
            <a:r>
              <a:rPr lang="en-US" sz="2000" b="0" i="0" dirty="0">
                <a:solidFill>
                  <a:srgbClr val="0000CD"/>
                </a:solidFill>
                <a:effectLst/>
                <a:latin typeface="Consolas" panose="020B0609020204030204" pitchFamily="49" charset="0"/>
              </a:rPr>
              <a:t>FROM</a:t>
            </a: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table1</a:t>
            </a:r>
            <a:br>
              <a:rPr lang="en-US" sz="2000" dirty="0"/>
            </a:br>
            <a:r>
              <a:rPr lang="en-US" sz="2000" b="0" i="0" dirty="0">
                <a:solidFill>
                  <a:srgbClr val="0000CD"/>
                </a:solidFill>
                <a:effectLst/>
                <a:latin typeface="Consolas" panose="020B0609020204030204" pitchFamily="49" charset="0"/>
              </a:rPr>
              <a:t>INNER</a:t>
            </a: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JOIN</a:t>
            </a: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table2</a:t>
            </a:r>
            <a:br>
              <a:rPr lang="en-US" sz="2000" b="0" i="1" dirty="0">
                <a:solidFill>
                  <a:srgbClr val="000000"/>
                </a:solidFill>
                <a:effectLst/>
                <a:latin typeface="Consolas" panose="020B0609020204030204" pitchFamily="49" charset="0"/>
              </a:rPr>
            </a:br>
            <a:r>
              <a:rPr lang="en-US" sz="2000" b="0" i="0" dirty="0">
                <a:solidFill>
                  <a:srgbClr val="0000CD"/>
                </a:solidFill>
                <a:effectLst/>
                <a:latin typeface="Consolas" panose="020B0609020204030204" pitchFamily="49" charset="0"/>
              </a:rPr>
              <a:t>ON</a:t>
            </a: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table1.column_name </a:t>
            </a:r>
            <a:r>
              <a:rPr lang="en-US" sz="2000" b="0" i="0" dirty="0">
                <a:solidFill>
                  <a:srgbClr val="000000"/>
                </a:solidFill>
                <a:effectLst/>
                <a:latin typeface="Consolas" panose="020B0609020204030204" pitchFamily="49" charset="0"/>
              </a:rPr>
              <a:t>=</a:t>
            </a:r>
            <a:r>
              <a:rPr lang="en-US" sz="2000" b="0" i="1" dirty="0">
                <a:solidFill>
                  <a:srgbClr val="000000"/>
                </a:solidFill>
                <a:effectLst/>
                <a:latin typeface="Consolas" panose="020B0609020204030204" pitchFamily="49" charset="0"/>
              </a:rPr>
              <a:t> table2.column_name</a:t>
            </a:r>
            <a:r>
              <a:rPr lang="en-US" sz="2000" b="0" i="0" dirty="0">
                <a:solidFill>
                  <a:srgbClr val="000000"/>
                </a:solidFill>
                <a:effectLst/>
                <a:latin typeface="Consolas" panose="020B0609020204030204" pitchFamily="49" charset="0"/>
              </a:rPr>
              <a:t>;</a:t>
            </a:r>
            <a:endParaRPr lang="en-US" sz="2000" dirty="0">
              <a:solidFill>
                <a:srgbClr val="000000"/>
              </a:solidFill>
              <a:latin typeface="Verdana" panose="020B0604030504040204" pitchFamily="34" charset="0"/>
              <a:cs typeface="Arial" charset="0"/>
            </a:endParaRPr>
          </a:p>
        </p:txBody>
      </p:sp>
      <p:pic>
        <p:nvPicPr>
          <p:cNvPr id="3" name="Picture 2" descr="Diagram&#10;&#10;Description automatically generated">
            <a:extLst>
              <a:ext uri="{FF2B5EF4-FFF2-40B4-BE49-F238E27FC236}">
                <a16:creationId xmlns:a16="http://schemas.microsoft.com/office/drawing/2014/main" id="{E0260225-6B5E-4895-B5E0-2031F1F97539}"/>
              </a:ext>
            </a:extLst>
          </p:cNvPr>
          <p:cNvPicPr>
            <a:picLocks noChangeAspect="1"/>
          </p:cNvPicPr>
          <p:nvPr/>
        </p:nvPicPr>
        <p:blipFill>
          <a:blip r:embed="rId2"/>
          <a:stretch>
            <a:fillRect/>
          </a:stretch>
        </p:blipFill>
        <p:spPr>
          <a:xfrm>
            <a:off x="8801100" y="2941388"/>
            <a:ext cx="1905000" cy="1381125"/>
          </a:xfrm>
          <a:prstGeom prst="rect">
            <a:avLst/>
          </a:prstGeom>
        </p:spPr>
      </p:pic>
    </p:spTree>
    <p:extLst>
      <p:ext uri="{BB962C8B-B14F-4D97-AF65-F5344CB8AC3E}">
        <p14:creationId xmlns:p14="http://schemas.microsoft.com/office/powerpoint/2010/main" val="253403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3F33FF-F5E3-4D4B-B81A-ADA8E32744FB}"/>
              </a:ext>
            </a:extLst>
          </p:cNvPr>
          <p:cNvSpPr>
            <a:spLocks noGrp="1"/>
          </p:cNvSpPr>
          <p:nvPr>
            <p:ph type="title"/>
          </p:nvPr>
        </p:nvSpPr>
        <p:spPr/>
        <p:txBody>
          <a:bodyPr/>
          <a:lstStyle/>
          <a:p>
            <a:r>
              <a:rPr lang="en-US" dirty="0"/>
              <a:t>SQL Joins | LEFT (OUTER) JOIN</a:t>
            </a:r>
          </a:p>
        </p:txBody>
      </p:sp>
      <p:sp>
        <p:nvSpPr>
          <p:cNvPr id="6" name="Text Placeholder 2">
            <a:extLst>
              <a:ext uri="{FF2B5EF4-FFF2-40B4-BE49-F238E27FC236}">
                <a16:creationId xmlns:a16="http://schemas.microsoft.com/office/drawing/2014/main" id="{77D108CC-82EC-4FF9-9A7C-ED72E515108D}"/>
              </a:ext>
            </a:extLst>
          </p:cNvPr>
          <p:cNvSpPr>
            <a:spLocks noGrp="1"/>
          </p:cNvSpPr>
          <p:nvPr>
            <p:ph type="body" sz="quarter" idx="19"/>
          </p:nvPr>
        </p:nvSpPr>
        <p:spPr>
          <a:xfrm>
            <a:off x="935064" y="1556394"/>
            <a:ext cx="10321871" cy="3077766"/>
          </a:xfrm>
        </p:spPr>
        <p:txBody>
          <a:bodyPr/>
          <a:lstStyle/>
          <a:p>
            <a:pPr marL="0" indent="0">
              <a:buNone/>
            </a:pPr>
            <a:r>
              <a:rPr lang="en-US" sz="2000" dirty="0">
                <a:solidFill>
                  <a:srgbClr val="000000"/>
                </a:solidFill>
                <a:latin typeface="Verdana" panose="020B0604030504040204" pitchFamily="34" charset="0"/>
                <a:cs typeface="Arial" charset="0"/>
              </a:rPr>
              <a:t>The </a:t>
            </a:r>
            <a:r>
              <a:rPr lang="en-US" sz="2000" dirty="0">
                <a:solidFill>
                  <a:srgbClr val="0000FF"/>
                </a:solidFill>
                <a:latin typeface="Verdana" panose="020B0604030504040204" pitchFamily="34" charset="0"/>
                <a:cs typeface="Arial" charset="0"/>
              </a:rPr>
              <a:t>LEFT</a:t>
            </a:r>
            <a:r>
              <a:rPr lang="en-US" sz="2000" dirty="0">
                <a:solidFill>
                  <a:srgbClr val="000000"/>
                </a:solidFill>
                <a:latin typeface="Verdana" panose="020B0604030504040204" pitchFamily="34" charset="0"/>
                <a:cs typeface="Arial" charset="0"/>
              </a:rPr>
              <a:t> </a:t>
            </a:r>
            <a:r>
              <a:rPr lang="en-US" sz="2000" dirty="0">
                <a:solidFill>
                  <a:srgbClr val="0000FF"/>
                </a:solidFill>
                <a:latin typeface="Verdana" panose="020B0604030504040204" pitchFamily="34" charset="0"/>
                <a:cs typeface="Arial" charset="0"/>
              </a:rPr>
              <a:t>JOIN </a:t>
            </a:r>
            <a:r>
              <a:rPr lang="en-US" sz="2000" b="0" i="0" dirty="0">
                <a:solidFill>
                  <a:srgbClr val="000000"/>
                </a:solidFill>
                <a:effectLst/>
                <a:latin typeface="Verdana" panose="020B0604030504040204" pitchFamily="34" charset="0"/>
              </a:rPr>
              <a:t>keyword returns all records from the left table (table1), and the matching records from the right table (table2). The result is 0 records from the right side, if there is no match.</a:t>
            </a:r>
            <a:endParaRPr lang="en-US" sz="2000" dirty="0">
              <a:solidFill>
                <a:srgbClr val="4D5156"/>
              </a:solidFill>
              <a:latin typeface="arial" panose="020B0604020202020204" pitchFamily="34" charset="0"/>
            </a:endParaRPr>
          </a:p>
          <a:p>
            <a:pPr marL="0" indent="0">
              <a:buNone/>
            </a:pPr>
            <a:endParaRPr lang="en-US" sz="2000" dirty="0">
              <a:solidFill>
                <a:srgbClr val="000000"/>
              </a:solidFill>
              <a:latin typeface="Verdana" panose="020B0604030504040204" pitchFamily="34" charset="0"/>
              <a:cs typeface="Arial" charset="0"/>
            </a:endParaRPr>
          </a:p>
          <a:p>
            <a:pPr marL="0" indent="0">
              <a:buNone/>
            </a:pPr>
            <a:r>
              <a:rPr lang="en-US" sz="2000" dirty="0">
                <a:solidFill>
                  <a:srgbClr val="000000"/>
                </a:solidFill>
                <a:latin typeface="Verdana" panose="020B0604030504040204" pitchFamily="34" charset="0"/>
                <a:cs typeface="Arial" charset="0"/>
              </a:rPr>
              <a:t>Syntax:</a:t>
            </a:r>
          </a:p>
          <a:p>
            <a:pPr marL="0" indent="0">
              <a:buNone/>
            </a:pPr>
            <a:endParaRPr lang="en-US" sz="2000" dirty="0">
              <a:solidFill>
                <a:srgbClr val="000000"/>
              </a:solidFill>
              <a:latin typeface="Verdana" panose="020B0604030504040204" pitchFamily="34" charset="0"/>
              <a:cs typeface="Arial" charset="0"/>
            </a:endParaRPr>
          </a:p>
          <a:p>
            <a:pPr marL="0" indent="0">
              <a:buNone/>
            </a:pPr>
            <a:r>
              <a:rPr lang="en-US" sz="2000" b="0" i="0" dirty="0">
                <a:solidFill>
                  <a:srgbClr val="0000CD"/>
                </a:solidFill>
                <a:effectLst/>
                <a:latin typeface="Consolas" panose="020B0609020204030204" pitchFamily="49" charset="0"/>
              </a:rPr>
              <a:t>SELECT</a:t>
            </a:r>
            <a:r>
              <a:rPr lang="en-US" sz="2000" b="0" i="0" dirty="0">
                <a:solidFill>
                  <a:srgbClr val="000000"/>
                </a:solidFill>
                <a:effectLst/>
                <a:latin typeface="Consolas" panose="020B0609020204030204" pitchFamily="49" charset="0"/>
              </a:rPr>
              <a:t> </a:t>
            </a:r>
            <a:r>
              <a:rPr lang="en-US" sz="2000" b="0" i="1" dirty="0" err="1">
                <a:solidFill>
                  <a:srgbClr val="000000"/>
                </a:solidFill>
                <a:effectLst/>
                <a:latin typeface="Consolas" panose="020B0609020204030204" pitchFamily="49" charset="0"/>
              </a:rPr>
              <a:t>column_name</a:t>
            </a:r>
            <a:r>
              <a:rPr lang="en-US" sz="2000" b="0" i="1" dirty="0">
                <a:solidFill>
                  <a:srgbClr val="000000"/>
                </a:solidFill>
                <a:effectLst/>
                <a:latin typeface="Consolas" panose="020B0609020204030204" pitchFamily="49" charset="0"/>
              </a:rPr>
              <a:t>(s)</a:t>
            </a:r>
            <a:br>
              <a:rPr lang="en-US" sz="2000" dirty="0"/>
            </a:br>
            <a:r>
              <a:rPr lang="en-US" sz="2000" b="0" i="0" dirty="0">
                <a:solidFill>
                  <a:srgbClr val="0000CD"/>
                </a:solidFill>
                <a:effectLst/>
                <a:latin typeface="Consolas" panose="020B0609020204030204" pitchFamily="49" charset="0"/>
              </a:rPr>
              <a:t>FROM</a:t>
            </a: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table1</a:t>
            </a:r>
            <a:br>
              <a:rPr lang="en-US" sz="2000" dirty="0"/>
            </a:br>
            <a:r>
              <a:rPr lang="en-US" sz="2000" b="0" i="0" dirty="0">
                <a:solidFill>
                  <a:srgbClr val="0000CD"/>
                </a:solidFill>
                <a:effectLst/>
                <a:latin typeface="Consolas" panose="020B0609020204030204" pitchFamily="49" charset="0"/>
              </a:rPr>
              <a:t>LEFT</a:t>
            </a: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JOIN</a:t>
            </a: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table2</a:t>
            </a:r>
            <a:br>
              <a:rPr lang="en-US" sz="2000" b="0" i="1" dirty="0">
                <a:solidFill>
                  <a:srgbClr val="000000"/>
                </a:solidFill>
                <a:effectLst/>
                <a:latin typeface="Consolas" panose="020B0609020204030204" pitchFamily="49" charset="0"/>
              </a:rPr>
            </a:br>
            <a:r>
              <a:rPr lang="en-US" sz="2000" b="0" i="0" dirty="0">
                <a:solidFill>
                  <a:srgbClr val="0000CD"/>
                </a:solidFill>
                <a:effectLst/>
                <a:latin typeface="Consolas" panose="020B0609020204030204" pitchFamily="49" charset="0"/>
              </a:rPr>
              <a:t>ON</a:t>
            </a: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table1.column_name </a:t>
            </a:r>
            <a:r>
              <a:rPr lang="en-US" sz="2000" b="0" i="0" dirty="0">
                <a:solidFill>
                  <a:srgbClr val="000000"/>
                </a:solidFill>
                <a:effectLst/>
                <a:latin typeface="Consolas" panose="020B0609020204030204" pitchFamily="49" charset="0"/>
              </a:rPr>
              <a:t>=</a:t>
            </a:r>
            <a:r>
              <a:rPr lang="en-US" sz="2000" b="0" i="1" dirty="0">
                <a:solidFill>
                  <a:srgbClr val="000000"/>
                </a:solidFill>
                <a:effectLst/>
                <a:latin typeface="Consolas" panose="020B0609020204030204" pitchFamily="49" charset="0"/>
              </a:rPr>
              <a:t> table2.column_name</a:t>
            </a:r>
            <a:r>
              <a:rPr lang="en-US" sz="2000" b="0" i="0" dirty="0">
                <a:solidFill>
                  <a:srgbClr val="000000"/>
                </a:solidFill>
                <a:effectLst/>
                <a:latin typeface="Consolas" panose="020B0609020204030204" pitchFamily="49" charset="0"/>
              </a:rPr>
              <a:t>;</a:t>
            </a:r>
            <a:endParaRPr lang="en-US" sz="2000" dirty="0">
              <a:solidFill>
                <a:srgbClr val="000000"/>
              </a:solidFill>
              <a:latin typeface="Verdana" panose="020B0604030504040204" pitchFamily="34" charset="0"/>
              <a:cs typeface="Arial" charset="0"/>
            </a:endParaRPr>
          </a:p>
        </p:txBody>
      </p:sp>
      <p:pic>
        <p:nvPicPr>
          <p:cNvPr id="5" name="Picture 4" descr="Diagram&#10;&#10;Description automatically generated">
            <a:extLst>
              <a:ext uri="{FF2B5EF4-FFF2-40B4-BE49-F238E27FC236}">
                <a16:creationId xmlns:a16="http://schemas.microsoft.com/office/drawing/2014/main" id="{6E2345B9-3924-40E8-A170-5FD3DCC1EBB3}"/>
              </a:ext>
            </a:extLst>
          </p:cNvPr>
          <p:cNvPicPr>
            <a:picLocks noChangeAspect="1"/>
          </p:cNvPicPr>
          <p:nvPr/>
        </p:nvPicPr>
        <p:blipFill>
          <a:blip r:embed="rId2"/>
          <a:stretch>
            <a:fillRect/>
          </a:stretch>
        </p:blipFill>
        <p:spPr>
          <a:xfrm>
            <a:off x="8801101" y="3253035"/>
            <a:ext cx="1905000" cy="1381125"/>
          </a:xfrm>
          <a:prstGeom prst="rect">
            <a:avLst/>
          </a:prstGeom>
        </p:spPr>
      </p:pic>
    </p:spTree>
    <p:extLst>
      <p:ext uri="{BB962C8B-B14F-4D97-AF65-F5344CB8AC3E}">
        <p14:creationId xmlns:p14="http://schemas.microsoft.com/office/powerpoint/2010/main" val="1664580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3F33FF-F5E3-4D4B-B81A-ADA8E32744FB}"/>
              </a:ext>
            </a:extLst>
          </p:cNvPr>
          <p:cNvSpPr>
            <a:spLocks noGrp="1"/>
          </p:cNvSpPr>
          <p:nvPr>
            <p:ph type="title"/>
          </p:nvPr>
        </p:nvSpPr>
        <p:spPr/>
        <p:txBody>
          <a:bodyPr/>
          <a:lstStyle/>
          <a:p>
            <a:r>
              <a:rPr lang="en-US" dirty="0"/>
              <a:t>SQL Joins | RIGHT (OUTER) JOIN</a:t>
            </a:r>
          </a:p>
        </p:txBody>
      </p:sp>
      <p:sp>
        <p:nvSpPr>
          <p:cNvPr id="6" name="Text Placeholder 2">
            <a:extLst>
              <a:ext uri="{FF2B5EF4-FFF2-40B4-BE49-F238E27FC236}">
                <a16:creationId xmlns:a16="http://schemas.microsoft.com/office/drawing/2014/main" id="{77D108CC-82EC-4FF9-9A7C-ED72E515108D}"/>
              </a:ext>
            </a:extLst>
          </p:cNvPr>
          <p:cNvSpPr>
            <a:spLocks noGrp="1"/>
          </p:cNvSpPr>
          <p:nvPr>
            <p:ph type="body" sz="quarter" idx="19"/>
          </p:nvPr>
        </p:nvSpPr>
        <p:spPr>
          <a:xfrm>
            <a:off x="935064" y="1556394"/>
            <a:ext cx="10321871" cy="2769989"/>
          </a:xfrm>
        </p:spPr>
        <p:txBody>
          <a:bodyPr/>
          <a:lstStyle/>
          <a:p>
            <a:pPr marL="0" indent="0">
              <a:buNone/>
            </a:pPr>
            <a:r>
              <a:rPr lang="en-US" sz="2000" dirty="0">
                <a:solidFill>
                  <a:srgbClr val="000000"/>
                </a:solidFill>
                <a:latin typeface="Verdana" panose="020B0604030504040204" pitchFamily="34" charset="0"/>
                <a:cs typeface="Arial" charset="0"/>
              </a:rPr>
              <a:t>The </a:t>
            </a:r>
            <a:r>
              <a:rPr lang="en-US" sz="2000" dirty="0">
                <a:solidFill>
                  <a:srgbClr val="0000FF"/>
                </a:solidFill>
                <a:latin typeface="Verdana" panose="020B0604030504040204" pitchFamily="34" charset="0"/>
                <a:cs typeface="Arial" charset="0"/>
              </a:rPr>
              <a:t>RIGHT</a:t>
            </a:r>
            <a:r>
              <a:rPr lang="en-US" sz="2000" dirty="0">
                <a:solidFill>
                  <a:srgbClr val="000000"/>
                </a:solidFill>
                <a:latin typeface="Verdana" panose="020B0604030504040204" pitchFamily="34" charset="0"/>
                <a:cs typeface="Arial" charset="0"/>
              </a:rPr>
              <a:t> </a:t>
            </a:r>
            <a:r>
              <a:rPr lang="en-US" sz="2000" dirty="0">
                <a:solidFill>
                  <a:srgbClr val="0000FF"/>
                </a:solidFill>
                <a:latin typeface="Verdana" panose="020B0604030504040204" pitchFamily="34" charset="0"/>
                <a:cs typeface="Arial" charset="0"/>
              </a:rPr>
              <a:t>JOIN </a:t>
            </a:r>
            <a:r>
              <a:rPr lang="en-US" sz="2000" b="0" i="0" dirty="0">
                <a:solidFill>
                  <a:srgbClr val="000000"/>
                </a:solidFill>
                <a:effectLst/>
                <a:latin typeface="Verdana" panose="020B0604030504040204" pitchFamily="34" charset="0"/>
              </a:rPr>
              <a:t>keyword returns all records from the right table (table2), and the matching records from the left table (table1). The result is 0 records from the left side, if there is no match.</a:t>
            </a:r>
            <a:endParaRPr lang="en-US" sz="2000" dirty="0">
              <a:solidFill>
                <a:srgbClr val="000000"/>
              </a:solidFill>
              <a:latin typeface="Verdana" panose="020B0604030504040204" pitchFamily="34" charset="0"/>
              <a:cs typeface="Arial" charset="0"/>
            </a:endParaRPr>
          </a:p>
          <a:p>
            <a:pPr marL="0" indent="0">
              <a:buNone/>
            </a:pPr>
            <a:r>
              <a:rPr lang="en-US" sz="2000" dirty="0">
                <a:solidFill>
                  <a:srgbClr val="000000"/>
                </a:solidFill>
                <a:latin typeface="Verdana" panose="020B0604030504040204" pitchFamily="34" charset="0"/>
                <a:cs typeface="Arial" charset="0"/>
              </a:rPr>
              <a:t>Syntax:</a:t>
            </a:r>
          </a:p>
          <a:p>
            <a:pPr marL="0" indent="0">
              <a:buNone/>
            </a:pPr>
            <a:endParaRPr lang="en-US" sz="2000" dirty="0">
              <a:solidFill>
                <a:srgbClr val="000000"/>
              </a:solidFill>
              <a:latin typeface="Verdana" panose="020B0604030504040204" pitchFamily="34" charset="0"/>
              <a:cs typeface="Arial" charset="0"/>
            </a:endParaRPr>
          </a:p>
          <a:p>
            <a:pPr marL="0" indent="0">
              <a:buNone/>
            </a:pPr>
            <a:r>
              <a:rPr lang="en-US" sz="2000" b="0" i="0" dirty="0">
                <a:solidFill>
                  <a:srgbClr val="0000CD"/>
                </a:solidFill>
                <a:effectLst/>
                <a:latin typeface="Consolas" panose="020B0609020204030204" pitchFamily="49" charset="0"/>
              </a:rPr>
              <a:t>SELECT</a:t>
            </a:r>
            <a:r>
              <a:rPr lang="en-US" sz="2000" b="0" i="0" dirty="0">
                <a:solidFill>
                  <a:srgbClr val="000000"/>
                </a:solidFill>
                <a:effectLst/>
                <a:latin typeface="Consolas" panose="020B0609020204030204" pitchFamily="49" charset="0"/>
              </a:rPr>
              <a:t> </a:t>
            </a:r>
            <a:r>
              <a:rPr lang="en-US" sz="2000" b="0" i="1" dirty="0" err="1">
                <a:solidFill>
                  <a:srgbClr val="000000"/>
                </a:solidFill>
                <a:effectLst/>
                <a:latin typeface="Consolas" panose="020B0609020204030204" pitchFamily="49" charset="0"/>
              </a:rPr>
              <a:t>column_name</a:t>
            </a:r>
            <a:r>
              <a:rPr lang="en-US" sz="2000" b="0" i="1" dirty="0">
                <a:solidFill>
                  <a:srgbClr val="000000"/>
                </a:solidFill>
                <a:effectLst/>
                <a:latin typeface="Consolas" panose="020B0609020204030204" pitchFamily="49" charset="0"/>
              </a:rPr>
              <a:t>(s)</a:t>
            </a:r>
            <a:br>
              <a:rPr lang="en-US" sz="2000" dirty="0"/>
            </a:br>
            <a:r>
              <a:rPr lang="en-US" sz="2000" b="0" i="0" dirty="0">
                <a:solidFill>
                  <a:srgbClr val="0000CD"/>
                </a:solidFill>
                <a:effectLst/>
                <a:latin typeface="Consolas" panose="020B0609020204030204" pitchFamily="49" charset="0"/>
              </a:rPr>
              <a:t>FROM</a:t>
            </a: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table1</a:t>
            </a:r>
            <a:br>
              <a:rPr lang="en-US" sz="2000" dirty="0"/>
            </a:br>
            <a:r>
              <a:rPr lang="en-US" sz="2000" b="0" i="0" dirty="0">
                <a:solidFill>
                  <a:srgbClr val="0000CD"/>
                </a:solidFill>
                <a:effectLst/>
                <a:latin typeface="Consolas" panose="020B0609020204030204" pitchFamily="49" charset="0"/>
              </a:rPr>
              <a:t>RIGHT</a:t>
            </a: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JOIN</a:t>
            </a: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table2</a:t>
            </a:r>
            <a:br>
              <a:rPr lang="en-US" sz="2000" b="0" i="1" dirty="0">
                <a:solidFill>
                  <a:srgbClr val="000000"/>
                </a:solidFill>
                <a:effectLst/>
                <a:latin typeface="Consolas" panose="020B0609020204030204" pitchFamily="49" charset="0"/>
              </a:rPr>
            </a:br>
            <a:r>
              <a:rPr lang="en-US" sz="2000" b="0" i="0" dirty="0">
                <a:solidFill>
                  <a:srgbClr val="0000CD"/>
                </a:solidFill>
                <a:effectLst/>
                <a:latin typeface="Consolas" panose="020B0609020204030204" pitchFamily="49" charset="0"/>
              </a:rPr>
              <a:t>ON</a:t>
            </a: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table1.column_name </a:t>
            </a:r>
            <a:r>
              <a:rPr lang="en-US" sz="2000" b="0" i="0" dirty="0">
                <a:solidFill>
                  <a:srgbClr val="000000"/>
                </a:solidFill>
                <a:effectLst/>
                <a:latin typeface="Consolas" panose="020B0609020204030204" pitchFamily="49" charset="0"/>
              </a:rPr>
              <a:t>=</a:t>
            </a:r>
            <a:r>
              <a:rPr lang="en-US" sz="2000" b="0" i="1" dirty="0">
                <a:solidFill>
                  <a:srgbClr val="000000"/>
                </a:solidFill>
                <a:effectLst/>
                <a:latin typeface="Consolas" panose="020B0609020204030204" pitchFamily="49" charset="0"/>
              </a:rPr>
              <a:t> table2.column_name</a:t>
            </a:r>
            <a:r>
              <a:rPr lang="en-US" sz="2000" b="0" i="0" dirty="0">
                <a:solidFill>
                  <a:srgbClr val="000000"/>
                </a:solidFill>
                <a:effectLst/>
                <a:latin typeface="Consolas" panose="020B0609020204030204" pitchFamily="49" charset="0"/>
              </a:rPr>
              <a:t>;</a:t>
            </a:r>
            <a:endParaRPr lang="en-US" sz="2000" dirty="0">
              <a:solidFill>
                <a:srgbClr val="000000"/>
              </a:solidFill>
              <a:latin typeface="Verdana" panose="020B0604030504040204" pitchFamily="34" charset="0"/>
              <a:cs typeface="Arial" charset="0"/>
            </a:endParaRPr>
          </a:p>
        </p:txBody>
      </p:sp>
      <p:pic>
        <p:nvPicPr>
          <p:cNvPr id="3" name="Picture 2" descr="Diagram&#10;&#10;Description automatically generated">
            <a:extLst>
              <a:ext uri="{FF2B5EF4-FFF2-40B4-BE49-F238E27FC236}">
                <a16:creationId xmlns:a16="http://schemas.microsoft.com/office/drawing/2014/main" id="{2B896D8D-0D28-4B21-B29A-D64780972859}"/>
              </a:ext>
            </a:extLst>
          </p:cNvPr>
          <p:cNvPicPr>
            <a:picLocks noChangeAspect="1"/>
          </p:cNvPicPr>
          <p:nvPr/>
        </p:nvPicPr>
        <p:blipFill>
          <a:blip r:embed="rId2"/>
          <a:stretch>
            <a:fillRect/>
          </a:stretch>
        </p:blipFill>
        <p:spPr>
          <a:xfrm>
            <a:off x="8669365" y="2945258"/>
            <a:ext cx="1905000" cy="1381125"/>
          </a:xfrm>
          <a:prstGeom prst="rect">
            <a:avLst/>
          </a:prstGeom>
        </p:spPr>
      </p:pic>
    </p:spTree>
    <p:extLst>
      <p:ext uri="{BB962C8B-B14F-4D97-AF65-F5344CB8AC3E}">
        <p14:creationId xmlns:p14="http://schemas.microsoft.com/office/powerpoint/2010/main" val="610137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3F33FF-F5E3-4D4B-B81A-ADA8E32744FB}"/>
              </a:ext>
            </a:extLst>
          </p:cNvPr>
          <p:cNvSpPr>
            <a:spLocks noGrp="1"/>
          </p:cNvSpPr>
          <p:nvPr>
            <p:ph type="title"/>
          </p:nvPr>
        </p:nvSpPr>
        <p:spPr/>
        <p:txBody>
          <a:bodyPr/>
          <a:lstStyle/>
          <a:p>
            <a:r>
              <a:rPr lang="en-US" dirty="0"/>
              <a:t>SQL Joins | FULL (OUTER) JOIN</a:t>
            </a:r>
          </a:p>
        </p:txBody>
      </p:sp>
      <p:sp>
        <p:nvSpPr>
          <p:cNvPr id="6" name="Text Placeholder 2">
            <a:extLst>
              <a:ext uri="{FF2B5EF4-FFF2-40B4-BE49-F238E27FC236}">
                <a16:creationId xmlns:a16="http://schemas.microsoft.com/office/drawing/2014/main" id="{77D108CC-82EC-4FF9-9A7C-ED72E515108D}"/>
              </a:ext>
            </a:extLst>
          </p:cNvPr>
          <p:cNvSpPr>
            <a:spLocks noGrp="1"/>
          </p:cNvSpPr>
          <p:nvPr>
            <p:ph type="body" sz="quarter" idx="19"/>
          </p:nvPr>
        </p:nvSpPr>
        <p:spPr>
          <a:xfrm>
            <a:off x="935064" y="1556394"/>
            <a:ext cx="10321871" cy="2462213"/>
          </a:xfrm>
        </p:spPr>
        <p:txBody>
          <a:bodyPr/>
          <a:lstStyle/>
          <a:p>
            <a:pPr marL="0" indent="0">
              <a:buNone/>
            </a:pPr>
            <a:r>
              <a:rPr lang="en-US" sz="2000" dirty="0">
                <a:solidFill>
                  <a:srgbClr val="000000"/>
                </a:solidFill>
                <a:latin typeface="Verdana" panose="020B0604030504040204" pitchFamily="34" charset="0"/>
                <a:cs typeface="Arial" charset="0"/>
              </a:rPr>
              <a:t>The </a:t>
            </a:r>
            <a:r>
              <a:rPr lang="en-US" sz="2000" dirty="0">
                <a:solidFill>
                  <a:srgbClr val="0000FF"/>
                </a:solidFill>
                <a:latin typeface="Verdana" panose="020B0604030504040204" pitchFamily="34" charset="0"/>
                <a:cs typeface="Arial" charset="0"/>
              </a:rPr>
              <a:t>FULL JOIN </a:t>
            </a:r>
            <a:r>
              <a:rPr lang="en-US" sz="2000" b="0" i="0" dirty="0">
                <a:solidFill>
                  <a:srgbClr val="000000"/>
                </a:solidFill>
                <a:effectLst/>
                <a:latin typeface="Verdana" panose="020B0604030504040204" pitchFamily="34" charset="0"/>
              </a:rPr>
              <a:t>keyword returns all records when there is a match in left (table1) or right (table2) table records. </a:t>
            </a:r>
            <a:r>
              <a:rPr lang="en-US" sz="2000" dirty="0">
                <a:solidFill>
                  <a:srgbClr val="000000"/>
                </a:solidFill>
                <a:latin typeface="Verdana" panose="020B0604030504040204" pitchFamily="34" charset="0"/>
                <a:cs typeface="Arial" charset="0"/>
              </a:rPr>
              <a:t>Syntax:</a:t>
            </a:r>
          </a:p>
          <a:p>
            <a:pPr marL="0" indent="0">
              <a:buNone/>
            </a:pPr>
            <a:endParaRPr lang="en-US" sz="2000" dirty="0">
              <a:solidFill>
                <a:srgbClr val="000000"/>
              </a:solidFill>
              <a:latin typeface="Verdana" panose="020B0604030504040204" pitchFamily="34" charset="0"/>
              <a:cs typeface="Arial" charset="0"/>
            </a:endParaRPr>
          </a:p>
          <a:p>
            <a:pPr marL="0" indent="0">
              <a:buNone/>
            </a:pPr>
            <a:r>
              <a:rPr lang="en-US" sz="2000" b="0" i="0" dirty="0">
                <a:solidFill>
                  <a:srgbClr val="0000CD"/>
                </a:solidFill>
                <a:effectLst/>
                <a:latin typeface="Consolas" panose="020B0609020204030204" pitchFamily="49" charset="0"/>
              </a:rPr>
              <a:t>SELECT</a:t>
            </a:r>
            <a:r>
              <a:rPr lang="en-US" sz="2000" b="0" i="0" dirty="0">
                <a:solidFill>
                  <a:srgbClr val="000000"/>
                </a:solidFill>
                <a:effectLst/>
                <a:latin typeface="Consolas" panose="020B0609020204030204" pitchFamily="49" charset="0"/>
              </a:rPr>
              <a:t> </a:t>
            </a:r>
            <a:r>
              <a:rPr lang="en-US" sz="2000" b="0" i="1" dirty="0" err="1">
                <a:solidFill>
                  <a:srgbClr val="000000"/>
                </a:solidFill>
                <a:effectLst/>
                <a:latin typeface="Consolas" panose="020B0609020204030204" pitchFamily="49" charset="0"/>
              </a:rPr>
              <a:t>column_name</a:t>
            </a:r>
            <a:r>
              <a:rPr lang="en-US" sz="2000" b="0" i="1" dirty="0">
                <a:solidFill>
                  <a:srgbClr val="000000"/>
                </a:solidFill>
                <a:effectLst/>
                <a:latin typeface="Consolas" panose="020B0609020204030204" pitchFamily="49" charset="0"/>
              </a:rPr>
              <a:t>(s)</a:t>
            </a:r>
            <a:br>
              <a:rPr lang="en-US" sz="2000" dirty="0"/>
            </a:br>
            <a:r>
              <a:rPr lang="en-US" sz="2000" b="0" i="0" dirty="0">
                <a:solidFill>
                  <a:srgbClr val="0000CD"/>
                </a:solidFill>
                <a:effectLst/>
                <a:latin typeface="Consolas" panose="020B0609020204030204" pitchFamily="49" charset="0"/>
              </a:rPr>
              <a:t>FROM</a:t>
            </a: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table1</a:t>
            </a:r>
            <a:br>
              <a:rPr lang="en-US" sz="2000" dirty="0"/>
            </a:br>
            <a:r>
              <a:rPr lang="en-US" sz="2000" b="0" i="0" dirty="0">
                <a:solidFill>
                  <a:srgbClr val="0000CD"/>
                </a:solidFill>
                <a:effectLst/>
                <a:latin typeface="Consolas" panose="020B0609020204030204" pitchFamily="49" charset="0"/>
              </a:rPr>
              <a:t>FULL</a:t>
            </a: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OUTER</a:t>
            </a: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JOIN</a:t>
            </a: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table2</a:t>
            </a:r>
            <a:br>
              <a:rPr lang="en-US" sz="2000" b="0" i="1" dirty="0">
                <a:solidFill>
                  <a:srgbClr val="000000"/>
                </a:solidFill>
                <a:effectLst/>
                <a:latin typeface="Consolas" panose="020B0609020204030204" pitchFamily="49" charset="0"/>
              </a:rPr>
            </a:br>
            <a:r>
              <a:rPr lang="en-US" sz="2000" b="0" i="0" dirty="0">
                <a:solidFill>
                  <a:srgbClr val="0000CD"/>
                </a:solidFill>
                <a:effectLst/>
                <a:latin typeface="Consolas" panose="020B0609020204030204" pitchFamily="49" charset="0"/>
              </a:rPr>
              <a:t>ON</a:t>
            </a: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table1.column_name </a:t>
            </a:r>
            <a:r>
              <a:rPr lang="en-US" sz="2000" b="0" i="0" dirty="0">
                <a:solidFill>
                  <a:srgbClr val="000000"/>
                </a:solidFill>
                <a:effectLst/>
                <a:latin typeface="Consolas" panose="020B0609020204030204" pitchFamily="49" charset="0"/>
              </a:rPr>
              <a:t>=</a:t>
            </a:r>
            <a:r>
              <a:rPr lang="en-US" sz="2000" b="0" i="1" dirty="0">
                <a:solidFill>
                  <a:srgbClr val="000000"/>
                </a:solidFill>
                <a:effectLst/>
                <a:latin typeface="Consolas" panose="020B0609020204030204" pitchFamily="49" charset="0"/>
              </a:rPr>
              <a:t> table2.column_name</a:t>
            </a:r>
            <a:br>
              <a:rPr lang="en-US" sz="2000" b="0" i="1" dirty="0">
                <a:solidFill>
                  <a:srgbClr val="000000"/>
                </a:solidFill>
                <a:effectLst/>
                <a:latin typeface="Consolas" panose="020B0609020204030204" pitchFamily="49" charset="0"/>
              </a:rPr>
            </a:br>
            <a:r>
              <a:rPr lang="en-US" sz="2000" b="0" i="0" dirty="0">
                <a:solidFill>
                  <a:srgbClr val="0000CD"/>
                </a:solidFill>
                <a:effectLst/>
                <a:latin typeface="Consolas" panose="020B0609020204030204" pitchFamily="49" charset="0"/>
              </a:rPr>
              <a:t>WHERE</a:t>
            </a: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condition</a:t>
            </a:r>
            <a:r>
              <a:rPr lang="en-US" sz="2000" b="0" i="0" dirty="0">
                <a:solidFill>
                  <a:srgbClr val="000000"/>
                </a:solidFill>
                <a:effectLst/>
                <a:latin typeface="Consolas" panose="020B0609020204030204" pitchFamily="49" charset="0"/>
              </a:rPr>
              <a:t>;</a:t>
            </a:r>
            <a:endParaRPr lang="en-US" sz="2000" dirty="0">
              <a:solidFill>
                <a:srgbClr val="000000"/>
              </a:solidFill>
              <a:latin typeface="Verdana" panose="020B0604030504040204" pitchFamily="34" charset="0"/>
              <a:cs typeface="Arial" charset="0"/>
            </a:endParaRPr>
          </a:p>
        </p:txBody>
      </p:sp>
      <p:pic>
        <p:nvPicPr>
          <p:cNvPr id="5" name="Picture 4" descr="Diagram, venn diagram&#10;&#10;Description automatically generated">
            <a:extLst>
              <a:ext uri="{FF2B5EF4-FFF2-40B4-BE49-F238E27FC236}">
                <a16:creationId xmlns:a16="http://schemas.microsoft.com/office/drawing/2014/main" id="{46A84EA0-3810-4E69-80CA-0B498537A8CF}"/>
              </a:ext>
            </a:extLst>
          </p:cNvPr>
          <p:cNvPicPr>
            <a:picLocks noChangeAspect="1"/>
          </p:cNvPicPr>
          <p:nvPr/>
        </p:nvPicPr>
        <p:blipFill>
          <a:blip r:embed="rId2"/>
          <a:stretch>
            <a:fillRect/>
          </a:stretch>
        </p:blipFill>
        <p:spPr>
          <a:xfrm>
            <a:off x="8297405" y="2513711"/>
            <a:ext cx="1905000" cy="1381125"/>
          </a:xfrm>
          <a:prstGeom prst="rect">
            <a:avLst/>
          </a:prstGeom>
        </p:spPr>
      </p:pic>
    </p:spTree>
    <p:extLst>
      <p:ext uri="{BB962C8B-B14F-4D97-AF65-F5344CB8AC3E}">
        <p14:creationId xmlns:p14="http://schemas.microsoft.com/office/powerpoint/2010/main" val="1192594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4577" y="2515189"/>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Demo</a:t>
            </a:r>
            <a:endParaRPr lang="en-US" sz="6000" dirty="0">
              <a:effectLst>
                <a:outerShdw blurRad="38100" dist="38100" dir="2700000" algn="tl">
                  <a:srgbClr val="000000">
                    <a:alpha val="43137"/>
                  </a:srgbClr>
                </a:outerShdw>
              </a:effectLst>
              <a:latin typeface="Abadi"/>
            </a:endParaRPr>
          </a:p>
        </p:txBody>
      </p:sp>
      <p:sp>
        <p:nvSpPr>
          <p:cNvPr id="3" name="TextBox 2">
            <a:extLst>
              <a:ext uri="{FF2B5EF4-FFF2-40B4-BE49-F238E27FC236}">
                <a16:creationId xmlns:a16="http://schemas.microsoft.com/office/drawing/2014/main" id="{6A0D9ECB-98CB-AE47-BB48-2BF7DBE7C844}"/>
              </a:ext>
            </a:extLst>
          </p:cNvPr>
          <p:cNvSpPr txBox="1"/>
          <p:nvPr/>
        </p:nvSpPr>
        <p:spPr>
          <a:xfrm>
            <a:off x="4606421" y="3633173"/>
            <a:ext cx="2979158"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buClr>
                <a:schemeClr val="tx2"/>
              </a:buClr>
            </a:pPr>
            <a:r>
              <a:rPr lang="en-US" sz="2800" dirty="0"/>
              <a:t>Read (Select)</a:t>
            </a:r>
            <a:endParaRPr lang="en-MX" sz="2800" dirty="0">
              <a:latin typeface="+mj-lt"/>
            </a:endParaRPr>
          </a:p>
        </p:txBody>
      </p:sp>
    </p:spTree>
    <p:extLst>
      <p:ext uri="{BB962C8B-B14F-4D97-AF65-F5344CB8AC3E}">
        <p14:creationId xmlns:p14="http://schemas.microsoft.com/office/powerpoint/2010/main" val="4037016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4577" y="577438"/>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Exercise</a:t>
            </a:r>
            <a:endParaRPr lang="en-US" sz="6000" dirty="0">
              <a:effectLst>
                <a:outerShdw blurRad="38100" dist="38100" dir="2700000" algn="tl">
                  <a:srgbClr val="000000">
                    <a:alpha val="43137"/>
                  </a:srgbClr>
                </a:outerShdw>
              </a:effectLst>
              <a:latin typeface="Abadi"/>
            </a:endParaRPr>
          </a:p>
        </p:txBody>
      </p:sp>
      <p:sp>
        <p:nvSpPr>
          <p:cNvPr id="3" name="TextBox 2">
            <a:extLst>
              <a:ext uri="{FF2B5EF4-FFF2-40B4-BE49-F238E27FC236}">
                <a16:creationId xmlns:a16="http://schemas.microsoft.com/office/drawing/2014/main" id="{6A0D9ECB-98CB-AE47-BB48-2BF7DBE7C844}"/>
              </a:ext>
            </a:extLst>
          </p:cNvPr>
          <p:cNvSpPr txBox="1"/>
          <p:nvPr/>
        </p:nvSpPr>
        <p:spPr>
          <a:xfrm>
            <a:off x="4871714" y="1540078"/>
            <a:ext cx="2448572"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buClr>
                <a:schemeClr val="tx2"/>
              </a:buClr>
            </a:pPr>
            <a:r>
              <a:rPr lang="en-US" sz="2800" dirty="0"/>
              <a:t>Read (Select)</a:t>
            </a:r>
            <a:endParaRPr lang="en-MX" sz="2800" dirty="0">
              <a:latin typeface="+mj-lt"/>
            </a:endParaRPr>
          </a:p>
        </p:txBody>
      </p:sp>
      <p:sp>
        <p:nvSpPr>
          <p:cNvPr id="4" name="Text Placeholder 2">
            <a:extLst>
              <a:ext uri="{FF2B5EF4-FFF2-40B4-BE49-F238E27FC236}">
                <a16:creationId xmlns:a16="http://schemas.microsoft.com/office/drawing/2014/main" id="{84266621-3A48-FA42-B761-0EE56F0AF11C}"/>
              </a:ext>
            </a:extLst>
          </p:cNvPr>
          <p:cNvSpPr txBox="1">
            <a:spLocks/>
          </p:cNvSpPr>
          <p:nvPr/>
        </p:nvSpPr>
        <p:spPr>
          <a:xfrm>
            <a:off x="2170127" y="2451114"/>
            <a:ext cx="7734300" cy="977886"/>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Get the events by users.</a:t>
            </a:r>
          </a:p>
        </p:txBody>
      </p:sp>
    </p:spTree>
    <p:extLst>
      <p:ext uri="{BB962C8B-B14F-4D97-AF65-F5344CB8AC3E}">
        <p14:creationId xmlns:p14="http://schemas.microsoft.com/office/powerpoint/2010/main" val="2919985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3F33FF-F5E3-4D4B-B81A-ADA8E32744FB}"/>
              </a:ext>
            </a:extLst>
          </p:cNvPr>
          <p:cNvSpPr>
            <a:spLocks noGrp="1"/>
          </p:cNvSpPr>
          <p:nvPr>
            <p:ph type="title"/>
          </p:nvPr>
        </p:nvSpPr>
        <p:spPr/>
        <p:txBody>
          <a:bodyPr/>
          <a:lstStyle/>
          <a:p>
            <a:r>
              <a:rPr lang="en-US" dirty="0"/>
              <a:t>Update</a:t>
            </a:r>
          </a:p>
        </p:txBody>
      </p:sp>
      <p:sp>
        <p:nvSpPr>
          <p:cNvPr id="6" name="Text Placeholder 2">
            <a:extLst>
              <a:ext uri="{FF2B5EF4-FFF2-40B4-BE49-F238E27FC236}">
                <a16:creationId xmlns:a16="http://schemas.microsoft.com/office/drawing/2014/main" id="{77D108CC-82EC-4FF9-9A7C-ED72E515108D}"/>
              </a:ext>
            </a:extLst>
          </p:cNvPr>
          <p:cNvSpPr>
            <a:spLocks noGrp="1"/>
          </p:cNvSpPr>
          <p:nvPr>
            <p:ph type="body" sz="quarter" idx="19"/>
          </p:nvPr>
        </p:nvSpPr>
        <p:spPr>
          <a:xfrm>
            <a:off x="1577181" y="2129830"/>
            <a:ext cx="9037637" cy="2462213"/>
          </a:xfrm>
        </p:spPr>
        <p:txBody>
          <a:bodyPr/>
          <a:lstStyle/>
          <a:p>
            <a:pPr marL="0" indent="0">
              <a:buNone/>
            </a:pPr>
            <a:r>
              <a:rPr lang="en-US" sz="2000" dirty="0">
                <a:solidFill>
                  <a:srgbClr val="000000"/>
                </a:solidFill>
                <a:latin typeface="Verdana" panose="020B0604030504040204" pitchFamily="34" charset="0"/>
                <a:cs typeface="Arial" charset="0"/>
              </a:rPr>
              <a:t>The </a:t>
            </a:r>
            <a:r>
              <a:rPr lang="en-US" sz="2000" dirty="0">
                <a:solidFill>
                  <a:srgbClr val="0000FF"/>
                </a:solidFill>
                <a:latin typeface="Verdana" panose="020B0604030504040204" pitchFamily="34" charset="0"/>
                <a:cs typeface="Arial" charset="0"/>
              </a:rPr>
              <a:t>UPDATE </a:t>
            </a:r>
            <a:r>
              <a:rPr lang="en-US" sz="2000" dirty="0">
                <a:solidFill>
                  <a:srgbClr val="000000"/>
                </a:solidFill>
                <a:latin typeface="Verdana" panose="020B0604030504040204" pitchFamily="34" charset="0"/>
                <a:cs typeface="Arial" charset="0"/>
              </a:rPr>
              <a:t>statement is used </a:t>
            </a:r>
            <a:r>
              <a:rPr lang="en-US" sz="2000" b="0" i="0" dirty="0">
                <a:solidFill>
                  <a:srgbClr val="000000"/>
                </a:solidFill>
                <a:effectLst/>
                <a:latin typeface="Verdana" panose="020B0604030504040204" pitchFamily="34" charset="0"/>
              </a:rPr>
              <a:t>to modify the existing records in a table</a:t>
            </a:r>
            <a:r>
              <a:rPr lang="en-US" sz="2000" dirty="0">
                <a:solidFill>
                  <a:srgbClr val="000000"/>
                </a:solidFill>
                <a:latin typeface="Verdana" panose="020B0604030504040204" pitchFamily="34" charset="0"/>
                <a:cs typeface="Arial" charset="0"/>
              </a:rPr>
              <a:t>.</a:t>
            </a:r>
          </a:p>
          <a:p>
            <a:pPr marL="0" indent="0">
              <a:buNone/>
            </a:pPr>
            <a:endParaRPr lang="en-US" sz="2000" dirty="0">
              <a:solidFill>
                <a:srgbClr val="4D5156"/>
              </a:solidFill>
              <a:latin typeface="arial" panose="020B0604020202020204" pitchFamily="34" charset="0"/>
            </a:endParaRPr>
          </a:p>
          <a:p>
            <a:pPr marL="0" indent="0">
              <a:buNone/>
            </a:pPr>
            <a:r>
              <a:rPr lang="en-US" sz="2000" dirty="0">
                <a:solidFill>
                  <a:srgbClr val="000000"/>
                </a:solidFill>
                <a:latin typeface="Verdana" panose="020B0604030504040204" pitchFamily="34" charset="0"/>
                <a:cs typeface="Arial" charset="0"/>
              </a:rPr>
              <a:t>Syntax:  </a:t>
            </a:r>
          </a:p>
          <a:p>
            <a:pPr marL="0" indent="0">
              <a:buNone/>
            </a:pPr>
            <a:endParaRPr lang="en-US" sz="2000" dirty="0">
              <a:solidFill>
                <a:srgbClr val="000000"/>
              </a:solidFill>
              <a:latin typeface="Verdana" panose="020B0604030504040204" pitchFamily="34" charset="0"/>
              <a:cs typeface="Arial" charset="0"/>
            </a:endParaRPr>
          </a:p>
          <a:p>
            <a:pPr marL="0" indent="0">
              <a:buNone/>
            </a:pPr>
            <a:r>
              <a:rPr lang="en-US" sz="2000" b="0" i="0" dirty="0">
                <a:solidFill>
                  <a:srgbClr val="0000CD"/>
                </a:solidFill>
                <a:effectLst/>
                <a:latin typeface="Consolas" panose="020B0609020204030204" pitchFamily="49" charset="0"/>
              </a:rPr>
              <a:t>UPDATE</a:t>
            </a:r>
            <a:r>
              <a:rPr lang="en-US" sz="2000" b="0" i="0" dirty="0">
                <a:solidFill>
                  <a:srgbClr val="000000"/>
                </a:solidFill>
                <a:effectLst/>
                <a:latin typeface="Consolas" panose="020B0609020204030204" pitchFamily="49" charset="0"/>
              </a:rPr>
              <a:t> </a:t>
            </a:r>
            <a:r>
              <a:rPr lang="en-US" sz="2000" b="0" i="1" dirty="0" err="1">
                <a:solidFill>
                  <a:srgbClr val="000000"/>
                </a:solidFill>
                <a:effectLst/>
                <a:latin typeface="Consolas" panose="020B0609020204030204" pitchFamily="49" charset="0"/>
              </a:rPr>
              <a:t>table_name</a:t>
            </a:r>
            <a:br>
              <a:rPr lang="en-US" sz="2000" dirty="0"/>
            </a:br>
            <a:r>
              <a:rPr lang="en-US" sz="2000" b="0" i="0" dirty="0">
                <a:solidFill>
                  <a:srgbClr val="0000CD"/>
                </a:solidFill>
                <a:effectLst/>
                <a:latin typeface="Consolas" panose="020B0609020204030204" pitchFamily="49" charset="0"/>
              </a:rPr>
              <a:t>SET</a:t>
            </a: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column1 </a:t>
            </a:r>
            <a:r>
              <a:rPr lang="en-US" sz="2000" b="0" i="0" dirty="0">
                <a:solidFill>
                  <a:srgbClr val="000000"/>
                </a:solidFill>
                <a:effectLst/>
                <a:latin typeface="Consolas" panose="020B0609020204030204" pitchFamily="49" charset="0"/>
              </a:rPr>
              <a:t>=</a:t>
            </a:r>
            <a:r>
              <a:rPr lang="en-US" sz="2000" b="0" i="1" dirty="0">
                <a:solidFill>
                  <a:srgbClr val="000000"/>
                </a:solidFill>
                <a:effectLst/>
                <a:latin typeface="Consolas" panose="020B0609020204030204" pitchFamily="49" charset="0"/>
              </a:rPr>
              <a:t> value1</a:t>
            </a:r>
            <a:r>
              <a:rPr lang="en-US" sz="2000" b="0" i="0" dirty="0">
                <a:solidFill>
                  <a:srgbClr val="000000"/>
                </a:solidFill>
                <a:effectLst/>
                <a:latin typeface="Consolas" panose="020B0609020204030204" pitchFamily="49" charset="0"/>
              </a:rPr>
              <a:t>,</a:t>
            </a:r>
            <a:r>
              <a:rPr lang="en-US" sz="2000" b="0" i="1" dirty="0">
                <a:solidFill>
                  <a:srgbClr val="000000"/>
                </a:solidFill>
                <a:effectLst/>
                <a:latin typeface="Consolas" panose="020B0609020204030204" pitchFamily="49" charset="0"/>
              </a:rPr>
              <a:t> column2 </a:t>
            </a:r>
            <a:r>
              <a:rPr lang="en-US" sz="2000" b="0" i="0" dirty="0">
                <a:solidFill>
                  <a:srgbClr val="000000"/>
                </a:solidFill>
                <a:effectLst/>
                <a:latin typeface="Consolas" panose="020B0609020204030204" pitchFamily="49" charset="0"/>
              </a:rPr>
              <a:t>=</a:t>
            </a:r>
            <a:r>
              <a:rPr lang="en-US" sz="2000" b="0" i="1" dirty="0">
                <a:solidFill>
                  <a:srgbClr val="000000"/>
                </a:solidFill>
                <a:effectLst/>
                <a:latin typeface="Consolas" panose="020B0609020204030204" pitchFamily="49" charset="0"/>
              </a:rPr>
              <a:t> value2</a:t>
            </a:r>
            <a:r>
              <a:rPr lang="en-US" sz="2000" b="0" i="0" dirty="0">
                <a:solidFill>
                  <a:srgbClr val="000000"/>
                </a:solidFill>
                <a:effectLst/>
                <a:latin typeface="Consolas" panose="020B0609020204030204" pitchFamily="49" charset="0"/>
              </a:rPr>
              <a:t>, ...</a:t>
            </a:r>
            <a:br>
              <a:rPr lang="en-US" sz="2000" dirty="0"/>
            </a:br>
            <a:r>
              <a:rPr lang="en-US" sz="2000" b="0" i="0" dirty="0">
                <a:solidFill>
                  <a:srgbClr val="0000CD"/>
                </a:solidFill>
                <a:effectLst/>
                <a:latin typeface="Consolas" panose="020B0609020204030204" pitchFamily="49" charset="0"/>
              </a:rPr>
              <a:t>WHERE</a:t>
            </a: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condition</a:t>
            </a:r>
            <a:r>
              <a:rPr lang="en-US" sz="2000" b="0" i="0" dirty="0">
                <a:solidFill>
                  <a:srgbClr val="000000"/>
                </a:solidFill>
                <a:effectLst/>
                <a:latin typeface="Consolas" panose="020B0609020204030204" pitchFamily="49" charset="0"/>
              </a:rPr>
              <a:t>;</a:t>
            </a:r>
            <a:endParaRPr lang="en-US" sz="2000" dirty="0">
              <a:solidFill>
                <a:srgbClr val="4D5156"/>
              </a:solidFill>
              <a:latin typeface="arial" panose="020B0604020202020204" pitchFamily="34" charset="0"/>
            </a:endParaRPr>
          </a:p>
        </p:txBody>
      </p:sp>
    </p:spTree>
    <p:extLst>
      <p:ext uri="{BB962C8B-B14F-4D97-AF65-F5344CB8AC3E}">
        <p14:creationId xmlns:p14="http://schemas.microsoft.com/office/powerpoint/2010/main" val="2414911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4577" y="2515189"/>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Demo</a:t>
            </a:r>
            <a:endParaRPr lang="en-US" sz="6000" dirty="0">
              <a:effectLst>
                <a:outerShdw blurRad="38100" dist="38100" dir="2700000" algn="tl">
                  <a:srgbClr val="000000">
                    <a:alpha val="43137"/>
                  </a:srgbClr>
                </a:outerShdw>
              </a:effectLst>
              <a:latin typeface="Abadi"/>
            </a:endParaRPr>
          </a:p>
        </p:txBody>
      </p:sp>
      <p:sp>
        <p:nvSpPr>
          <p:cNvPr id="3" name="TextBox 2">
            <a:extLst>
              <a:ext uri="{FF2B5EF4-FFF2-40B4-BE49-F238E27FC236}">
                <a16:creationId xmlns:a16="http://schemas.microsoft.com/office/drawing/2014/main" id="{6A0D9ECB-98CB-AE47-BB48-2BF7DBE7C844}"/>
              </a:ext>
            </a:extLst>
          </p:cNvPr>
          <p:cNvSpPr txBox="1"/>
          <p:nvPr/>
        </p:nvSpPr>
        <p:spPr>
          <a:xfrm>
            <a:off x="4606421" y="3633173"/>
            <a:ext cx="2979158"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buClr>
                <a:schemeClr val="tx2"/>
              </a:buClr>
            </a:pPr>
            <a:r>
              <a:rPr lang="en-US" sz="2800" dirty="0"/>
              <a:t>Update</a:t>
            </a:r>
            <a:endParaRPr lang="en-MX" sz="2800" dirty="0">
              <a:latin typeface="+mj-lt"/>
            </a:endParaRPr>
          </a:p>
        </p:txBody>
      </p:sp>
    </p:spTree>
    <p:extLst>
      <p:ext uri="{BB962C8B-B14F-4D97-AF65-F5344CB8AC3E}">
        <p14:creationId xmlns:p14="http://schemas.microsoft.com/office/powerpoint/2010/main" val="2259732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6618" y="2507609"/>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SQL Fundamentals</a:t>
            </a:r>
            <a:endParaRPr lang="en-US" sz="6000" dirty="0">
              <a:effectLst>
                <a:outerShdw blurRad="38100" dist="38100" dir="2700000" algn="tl">
                  <a:srgbClr val="000000">
                    <a:alpha val="43137"/>
                  </a:srgbClr>
                </a:outerShdw>
              </a:effectLst>
              <a:latin typeface="Abadi"/>
            </a:endParaRPr>
          </a:p>
        </p:txBody>
      </p:sp>
      <p:sp>
        <p:nvSpPr>
          <p:cNvPr id="3" name="TextBox 2">
            <a:extLst>
              <a:ext uri="{FF2B5EF4-FFF2-40B4-BE49-F238E27FC236}">
                <a16:creationId xmlns:a16="http://schemas.microsoft.com/office/drawing/2014/main" id="{34DCEBAD-1362-4598-9F5E-54E19C8637D1}"/>
              </a:ext>
            </a:extLst>
          </p:cNvPr>
          <p:cNvSpPr txBox="1"/>
          <p:nvPr/>
        </p:nvSpPr>
        <p:spPr>
          <a:xfrm>
            <a:off x="1784577" y="3429000"/>
            <a:ext cx="8622846"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2400" dirty="0">
                <a:effectLst>
                  <a:outerShdw blurRad="38100" dist="38100" dir="2700000" algn="tl">
                    <a:srgbClr val="000000">
                      <a:alpha val="43137"/>
                    </a:srgbClr>
                  </a:outerShdw>
                </a:effectLst>
                <a:latin typeface="Abadi"/>
                <a:cs typeface="Arial"/>
              </a:rPr>
              <a:t>Create, Read, Update, Delete. Constrains and Joins</a:t>
            </a:r>
            <a:endParaRPr lang="en-US" sz="2400" dirty="0">
              <a:effectLst>
                <a:outerShdw blurRad="38100" dist="38100" dir="2700000" algn="tl">
                  <a:srgbClr val="000000">
                    <a:alpha val="43137"/>
                  </a:srgbClr>
                </a:outerShdw>
              </a:effectLst>
              <a:latin typeface="Abadi"/>
            </a:endParaRPr>
          </a:p>
        </p:txBody>
      </p:sp>
    </p:spTree>
    <p:extLst>
      <p:ext uri="{BB962C8B-B14F-4D97-AF65-F5344CB8AC3E}">
        <p14:creationId xmlns:p14="http://schemas.microsoft.com/office/powerpoint/2010/main" val="4165658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4577" y="577438"/>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Exercise</a:t>
            </a:r>
            <a:endParaRPr lang="en-US" sz="6000" dirty="0">
              <a:effectLst>
                <a:outerShdw blurRad="38100" dist="38100" dir="2700000" algn="tl">
                  <a:srgbClr val="000000">
                    <a:alpha val="43137"/>
                  </a:srgbClr>
                </a:outerShdw>
              </a:effectLst>
              <a:latin typeface="Abadi"/>
            </a:endParaRPr>
          </a:p>
        </p:txBody>
      </p:sp>
      <p:sp>
        <p:nvSpPr>
          <p:cNvPr id="3" name="TextBox 2">
            <a:extLst>
              <a:ext uri="{FF2B5EF4-FFF2-40B4-BE49-F238E27FC236}">
                <a16:creationId xmlns:a16="http://schemas.microsoft.com/office/drawing/2014/main" id="{6A0D9ECB-98CB-AE47-BB48-2BF7DBE7C844}"/>
              </a:ext>
            </a:extLst>
          </p:cNvPr>
          <p:cNvSpPr txBox="1"/>
          <p:nvPr/>
        </p:nvSpPr>
        <p:spPr>
          <a:xfrm>
            <a:off x="4871714" y="1540078"/>
            <a:ext cx="2448572"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buClr>
                <a:schemeClr val="tx2"/>
              </a:buClr>
            </a:pPr>
            <a:r>
              <a:rPr lang="en-US" sz="2800" dirty="0"/>
              <a:t>Update</a:t>
            </a:r>
            <a:endParaRPr lang="en-MX" sz="2800" dirty="0">
              <a:latin typeface="+mj-lt"/>
            </a:endParaRPr>
          </a:p>
        </p:txBody>
      </p:sp>
      <p:sp>
        <p:nvSpPr>
          <p:cNvPr id="4" name="Text Placeholder 2">
            <a:extLst>
              <a:ext uri="{FF2B5EF4-FFF2-40B4-BE49-F238E27FC236}">
                <a16:creationId xmlns:a16="http://schemas.microsoft.com/office/drawing/2014/main" id="{84266621-3A48-FA42-B761-0EE56F0AF11C}"/>
              </a:ext>
            </a:extLst>
          </p:cNvPr>
          <p:cNvSpPr txBox="1">
            <a:spLocks/>
          </p:cNvSpPr>
          <p:nvPr/>
        </p:nvSpPr>
        <p:spPr>
          <a:xfrm>
            <a:off x="2170127" y="2451114"/>
            <a:ext cx="7734300" cy="977886"/>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Update one or two columns of each table and at least one record.</a:t>
            </a:r>
          </a:p>
        </p:txBody>
      </p:sp>
    </p:spTree>
    <p:extLst>
      <p:ext uri="{BB962C8B-B14F-4D97-AF65-F5344CB8AC3E}">
        <p14:creationId xmlns:p14="http://schemas.microsoft.com/office/powerpoint/2010/main" val="1334535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3F33FF-F5E3-4D4B-B81A-ADA8E32744FB}"/>
              </a:ext>
            </a:extLst>
          </p:cNvPr>
          <p:cNvSpPr>
            <a:spLocks noGrp="1"/>
          </p:cNvSpPr>
          <p:nvPr>
            <p:ph type="title"/>
          </p:nvPr>
        </p:nvSpPr>
        <p:spPr/>
        <p:txBody>
          <a:bodyPr/>
          <a:lstStyle/>
          <a:p>
            <a:r>
              <a:rPr lang="en-US" dirty="0"/>
              <a:t>Delete</a:t>
            </a:r>
          </a:p>
        </p:txBody>
      </p:sp>
      <p:sp>
        <p:nvSpPr>
          <p:cNvPr id="6" name="Text Placeholder 2">
            <a:extLst>
              <a:ext uri="{FF2B5EF4-FFF2-40B4-BE49-F238E27FC236}">
                <a16:creationId xmlns:a16="http://schemas.microsoft.com/office/drawing/2014/main" id="{77D108CC-82EC-4FF9-9A7C-ED72E515108D}"/>
              </a:ext>
            </a:extLst>
          </p:cNvPr>
          <p:cNvSpPr>
            <a:spLocks noGrp="1"/>
          </p:cNvSpPr>
          <p:nvPr>
            <p:ph type="body" sz="quarter" idx="19"/>
          </p:nvPr>
        </p:nvSpPr>
        <p:spPr>
          <a:xfrm>
            <a:off x="1577181" y="2129830"/>
            <a:ext cx="9037637" cy="1538883"/>
          </a:xfrm>
        </p:spPr>
        <p:txBody>
          <a:bodyPr/>
          <a:lstStyle/>
          <a:p>
            <a:pPr marL="0" indent="0">
              <a:buNone/>
            </a:pPr>
            <a:r>
              <a:rPr lang="en-US" sz="2000" dirty="0">
                <a:solidFill>
                  <a:srgbClr val="000000"/>
                </a:solidFill>
                <a:latin typeface="Verdana" panose="020B0604030504040204" pitchFamily="34" charset="0"/>
                <a:cs typeface="Arial" charset="0"/>
              </a:rPr>
              <a:t>The </a:t>
            </a:r>
            <a:r>
              <a:rPr lang="en-US" sz="2000" dirty="0">
                <a:solidFill>
                  <a:srgbClr val="0000FF"/>
                </a:solidFill>
                <a:latin typeface="Verdana" panose="020B0604030504040204" pitchFamily="34" charset="0"/>
                <a:cs typeface="Arial" charset="0"/>
              </a:rPr>
              <a:t>DELETE </a:t>
            </a:r>
            <a:r>
              <a:rPr lang="en-US" sz="2000" dirty="0">
                <a:solidFill>
                  <a:srgbClr val="000000"/>
                </a:solidFill>
                <a:latin typeface="Verdana" panose="020B0604030504040204" pitchFamily="34" charset="0"/>
                <a:cs typeface="Arial" charset="0"/>
              </a:rPr>
              <a:t>statement is used </a:t>
            </a:r>
            <a:r>
              <a:rPr lang="en-US" sz="2000" b="0" i="0" dirty="0">
                <a:solidFill>
                  <a:srgbClr val="000000"/>
                </a:solidFill>
                <a:effectLst/>
                <a:latin typeface="Verdana" panose="020B0604030504040204" pitchFamily="34" charset="0"/>
              </a:rPr>
              <a:t>to delete existing records in a table.</a:t>
            </a:r>
            <a:endParaRPr lang="en-US" sz="2000" dirty="0">
              <a:solidFill>
                <a:srgbClr val="000000"/>
              </a:solidFill>
              <a:latin typeface="Verdana" panose="020B0604030504040204" pitchFamily="34" charset="0"/>
              <a:cs typeface="Arial" charset="0"/>
            </a:endParaRPr>
          </a:p>
          <a:p>
            <a:pPr marL="0" indent="0">
              <a:buNone/>
            </a:pPr>
            <a:endParaRPr lang="en-US" sz="2000" dirty="0">
              <a:solidFill>
                <a:srgbClr val="4D5156"/>
              </a:solidFill>
              <a:latin typeface="arial" panose="020B0604020202020204" pitchFamily="34" charset="0"/>
            </a:endParaRPr>
          </a:p>
          <a:p>
            <a:pPr marL="0" indent="0">
              <a:buNone/>
            </a:pPr>
            <a:r>
              <a:rPr lang="en-US" sz="2000" dirty="0">
                <a:solidFill>
                  <a:srgbClr val="000000"/>
                </a:solidFill>
                <a:latin typeface="Verdana" panose="020B0604030504040204" pitchFamily="34" charset="0"/>
                <a:cs typeface="Arial" charset="0"/>
              </a:rPr>
              <a:t>Syntax:  </a:t>
            </a:r>
          </a:p>
          <a:p>
            <a:pPr marL="0" indent="0">
              <a:buNone/>
            </a:pPr>
            <a:endParaRPr lang="en-US" sz="2000" dirty="0">
              <a:solidFill>
                <a:srgbClr val="000000"/>
              </a:solidFill>
              <a:latin typeface="Verdana" panose="020B0604030504040204" pitchFamily="34" charset="0"/>
              <a:cs typeface="Arial" charset="0"/>
            </a:endParaRPr>
          </a:p>
          <a:p>
            <a:pPr marL="0" indent="0">
              <a:buNone/>
            </a:pPr>
            <a:r>
              <a:rPr lang="en-US" sz="2000" b="0" i="0" dirty="0">
                <a:solidFill>
                  <a:srgbClr val="0000CD"/>
                </a:solidFill>
                <a:effectLst/>
                <a:latin typeface="Consolas" panose="020B0609020204030204" pitchFamily="49" charset="0"/>
              </a:rPr>
              <a:t>DELETE</a:t>
            </a: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FROM</a:t>
            </a:r>
            <a:r>
              <a:rPr lang="en-US" sz="2000" b="0" i="0" dirty="0">
                <a:solidFill>
                  <a:srgbClr val="000000"/>
                </a:solidFill>
                <a:effectLst/>
                <a:latin typeface="Consolas" panose="020B0609020204030204" pitchFamily="49" charset="0"/>
              </a:rPr>
              <a:t> </a:t>
            </a:r>
            <a:r>
              <a:rPr lang="en-US" sz="2000" b="0" i="1" dirty="0" err="1">
                <a:solidFill>
                  <a:srgbClr val="000000"/>
                </a:solidFill>
                <a:effectLst/>
                <a:latin typeface="Consolas" panose="020B0609020204030204" pitchFamily="49" charset="0"/>
              </a:rPr>
              <a:t>table_name</a:t>
            </a:r>
            <a:r>
              <a:rPr lang="en-US" sz="2000" b="0" i="1"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WHERE</a:t>
            </a: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condition</a:t>
            </a:r>
            <a:r>
              <a:rPr lang="en-US" sz="2000" b="0" i="0" dirty="0">
                <a:solidFill>
                  <a:srgbClr val="000000"/>
                </a:solidFill>
                <a:effectLst/>
                <a:latin typeface="Consolas" panose="020B0609020204030204" pitchFamily="49" charset="0"/>
              </a:rPr>
              <a:t>;</a:t>
            </a:r>
            <a:endParaRPr lang="en-US" sz="2000" dirty="0">
              <a:solidFill>
                <a:srgbClr val="4D5156"/>
              </a:solidFill>
              <a:latin typeface="arial" panose="020B0604020202020204" pitchFamily="34" charset="0"/>
            </a:endParaRPr>
          </a:p>
        </p:txBody>
      </p:sp>
    </p:spTree>
    <p:extLst>
      <p:ext uri="{BB962C8B-B14F-4D97-AF65-F5344CB8AC3E}">
        <p14:creationId xmlns:p14="http://schemas.microsoft.com/office/powerpoint/2010/main" val="932955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4577" y="2515189"/>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Demo</a:t>
            </a:r>
            <a:endParaRPr lang="en-US" sz="6000" dirty="0">
              <a:effectLst>
                <a:outerShdw blurRad="38100" dist="38100" dir="2700000" algn="tl">
                  <a:srgbClr val="000000">
                    <a:alpha val="43137"/>
                  </a:srgbClr>
                </a:outerShdw>
              </a:effectLst>
              <a:latin typeface="Abadi"/>
            </a:endParaRPr>
          </a:p>
        </p:txBody>
      </p:sp>
      <p:sp>
        <p:nvSpPr>
          <p:cNvPr id="3" name="TextBox 2">
            <a:extLst>
              <a:ext uri="{FF2B5EF4-FFF2-40B4-BE49-F238E27FC236}">
                <a16:creationId xmlns:a16="http://schemas.microsoft.com/office/drawing/2014/main" id="{6A0D9ECB-98CB-AE47-BB48-2BF7DBE7C844}"/>
              </a:ext>
            </a:extLst>
          </p:cNvPr>
          <p:cNvSpPr txBox="1"/>
          <p:nvPr/>
        </p:nvSpPr>
        <p:spPr>
          <a:xfrm>
            <a:off x="4606421" y="3633173"/>
            <a:ext cx="2979158"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buClr>
                <a:schemeClr val="tx2"/>
              </a:buClr>
            </a:pPr>
            <a:r>
              <a:rPr lang="en-US" sz="2800" dirty="0"/>
              <a:t>Delete</a:t>
            </a:r>
            <a:endParaRPr lang="en-MX" sz="2800" dirty="0">
              <a:latin typeface="+mj-lt"/>
            </a:endParaRPr>
          </a:p>
        </p:txBody>
      </p:sp>
    </p:spTree>
    <p:extLst>
      <p:ext uri="{BB962C8B-B14F-4D97-AF65-F5344CB8AC3E}">
        <p14:creationId xmlns:p14="http://schemas.microsoft.com/office/powerpoint/2010/main" val="3586741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4577" y="577438"/>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Exercise</a:t>
            </a:r>
            <a:endParaRPr lang="en-US" sz="6000" dirty="0">
              <a:effectLst>
                <a:outerShdw blurRad="38100" dist="38100" dir="2700000" algn="tl">
                  <a:srgbClr val="000000">
                    <a:alpha val="43137"/>
                  </a:srgbClr>
                </a:outerShdw>
              </a:effectLst>
              <a:latin typeface="Abadi"/>
            </a:endParaRPr>
          </a:p>
        </p:txBody>
      </p:sp>
      <p:sp>
        <p:nvSpPr>
          <p:cNvPr id="3" name="TextBox 2">
            <a:extLst>
              <a:ext uri="{FF2B5EF4-FFF2-40B4-BE49-F238E27FC236}">
                <a16:creationId xmlns:a16="http://schemas.microsoft.com/office/drawing/2014/main" id="{6A0D9ECB-98CB-AE47-BB48-2BF7DBE7C844}"/>
              </a:ext>
            </a:extLst>
          </p:cNvPr>
          <p:cNvSpPr txBox="1"/>
          <p:nvPr/>
        </p:nvSpPr>
        <p:spPr>
          <a:xfrm>
            <a:off x="4871714" y="1540078"/>
            <a:ext cx="2448572"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buClr>
                <a:schemeClr val="tx2"/>
              </a:buClr>
            </a:pPr>
            <a:r>
              <a:rPr lang="en-US" sz="2800" dirty="0"/>
              <a:t>Delete</a:t>
            </a:r>
            <a:endParaRPr lang="en-MX" sz="2800" dirty="0">
              <a:latin typeface="+mj-lt"/>
            </a:endParaRPr>
          </a:p>
        </p:txBody>
      </p:sp>
      <p:sp>
        <p:nvSpPr>
          <p:cNvPr id="4" name="Text Placeholder 2">
            <a:extLst>
              <a:ext uri="{FF2B5EF4-FFF2-40B4-BE49-F238E27FC236}">
                <a16:creationId xmlns:a16="http://schemas.microsoft.com/office/drawing/2014/main" id="{84266621-3A48-FA42-B761-0EE56F0AF11C}"/>
              </a:ext>
            </a:extLst>
          </p:cNvPr>
          <p:cNvSpPr txBox="1">
            <a:spLocks/>
          </p:cNvSpPr>
          <p:nvPr/>
        </p:nvSpPr>
        <p:spPr>
          <a:xfrm>
            <a:off x="2170127" y="2451114"/>
            <a:ext cx="7734300" cy="977886"/>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Delete one record of any table that you want (you need to care of table constrains).</a:t>
            </a:r>
          </a:p>
        </p:txBody>
      </p:sp>
    </p:spTree>
    <p:extLst>
      <p:ext uri="{BB962C8B-B14F-4D97-AF65-F5344CB8AC3E}">
        <p14:creationId xmlns:p14="http://schemas.microsoft.com/office/powerpoint/2010/main" val="4010501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E940-21CB-48A3-BA63-AEBD8FB3D514}"/>
              </a:ext>
            </a:extLst>
          </p:cNvPr>
          <p:cNvSpPr>
            <a:spLocks noGrp="1"/>
          </p:cNvSpPr>
          <p:nvPr>
            <p:ph type="title"/>
          </p:nvPr>
        </p:nvSpPr>
        <p:spPr/>
        <p:txBody>
          <a:bodyPr/>
          <a:lstStyle/>
          <a:p>
            <a:r>
              <a:rPr lang="en-US" dirty="0">
                <a:latin typeface="Arial"/>
                <a:cs typeface="Arial"/>
              </a:rPr>
              <a:t>Constrains</a:t>
            </a:r>
            <a:endParaRPr lang="en-US" dirty="0"/>
          </a:p>
        </p:txBody>
      </p:sp>
      <p:sp>
        <p:nvSpPr>
          <p:cNvPr id="3" name="TextBox 2">
            <a:extLst>
              <a:ext uri="{FF2B5EF4-FFF2-40B4-BE49-F238E27FC236}">
                <a16:creationId xmlns:a16="http://schemas.microsoft.com/office/drawing/2014/main" id="{2D13A190-B9C8-3A48-A657-9F739882D7FD}"/>
              </a:ext>
            </a:extLst>
          </p:cNvPr>
          <p:cNvSpPr txBox="1"/>
          <p:nvPr/>
        </p:nvSpPr>
        <p:spPr>
          <a:xfrm>
            <a:off x="1519643" y="1766167"/>
            <a:ext cx="8285922" cy="461664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2000" b="0" i="0" dirty="0">
                <a:solidFill>
                  <a:srgbClr val="000000"/>
                </a:solidFill>
                <a:effectLst/>
                <a:latin typeface="Verdana" panose="020B0604030504040204" pitchFamily="34" charset="0"/>
              </a:rPr>
              <a:t>SQL constraints are used to specify rules for data in a table.</a:t>
            </a:r>
          </a:p>
          <a:p>
            <a:pPr>
              <a:buClr>
                <a:schemeClr val="tx2"/>
              </a:buClr>
            </a:pPr>
            <a:endParaRPr lang="en-US" sz="2000" dirty="0">
              <a:solidFill>
                <a:srgbClr val="000000"/>
              </a:solidFill>
              <a:latin typeface="Verdana" panose="020B0604030504040204" pitchFamily="34" charset="0"/>
            </a:endParaRPr>
          </a:p>
          <a:p>
            <a:pPr>
              <a:buClr>
                <a:schemeClr val="tx2"/>
              </a:buClr>
            </a:pPr>
            <a:r>
              <a:rPr lang="en-US" sz="2000" b="0" i="0" dirty="0">
                <a:solidFill>
                  <a:srgbClr val="000000"/>
                </a:solidFill>
                <a:effectLst/>
                <a:latin typeface="Verdana" panose="020B0604030504040204" pitchFamily="34" charset="0"/>
              </a:rPr>
              <a:t>Constraints can be specified when the table is created with the </a:t>
            </a:r>
            <a:r>
              <a:rPr lang="en-US" sz="2000" b="0" i="0" dirty="0">
                <a:solidFill>
                  <a:srgbClr val="0000FF"/>
                </a:solidFill>
                <a:effectLst/>
                <a:latin typeface="Verdana" panose="020B0604030504040204" pitchFamily="34" charset="0"/>
              </a:rPr>
              <a:t>CREATE TABLE </a:t>
            </a:r>
            <a:r>
              <a:rPr lang="en-US" sz="2000" dirty="0">
                <a:solidFill>
                  <a:srgbClr val="000000"/>
                </a:solidFill>
                <a:latin typeface="Verdana" panose="020B0604030504040204" pitchFamily="34" charset="0"/>
              </a:rPr>
              <a:t>statement</a:t>
            </a:r>
            <a:r>
              <a:rPr lang="en-US" sz="2000" b="0" i="0" dirty="0">
                <a:solidFill>
                  <a:srgbClr val="000000"/>
                </a:solidFill>
                <a:effectLst/>
                <a:latin typeface="Verdana" panose="020B0604030504040204" pitchFamily="34" charset="0"/>
              </a:rPr>
              <a:t>, or after the table is created with the </a:t>
            </a:r>
            <a:r>
              <a:rPr lang="en-US" sz="2000" dirty="0">
                <a:solidFill>
                  <a:srgbClr val="0000FF"/>
                </a:solidFill>
                <a:latin typeface="Verdana" panose="020B0604030504040204" pitchFamily="34" charset="0"/>
              </a:rPr>
              <a:t>ALTER TABLE </a:t>
            </a:r>
            <a:r>
              <a:rPr lang="en-US" sz="2000" dirty="0">
                <a:solidFill>
                  <a:srgbClr val="000000"/>
                </a:solidFill>
                <a:latin typeface="Verdana" panose="020B0604030504040204" pitchFamily="34" charset="0"/>
              </a:rPr>
              <a:t>statement.</a:t>
            </a:r>
          </a:p>
          <a:p>
            <a:pPr>
              <a:buClr>
                <a:schemeClr val="tx2"/>
              </a:buClr>
            </a:pPr>
            <a:endParaRPr lang="en-US" sz="2000" dirty="0">
              <a:solidFill>
                <a:srgbClr val="000000"/>
              </a:solidFill>
              <a:latin typeface="Verdana" panose="020B0604030504040204" pitchFamily="34" charset="0"/>
            </a:endParaRPr>
          </a:p>
          <a:p>
            <a:pPr>
              <a:buClr>
                <a:schemeClr val="tx2"/>
              </a:buClr>
            </a:pPr>
            <a:r>
              <a:rPr lang="en-US" sz="2000" dirty="0">
                <a:solidFill>
                  <a:srgbClr val="000000"/>
                </a:solidFill>
                <a:latin typeface="Verdana" panose="020B0604030504040204" pitchFamily="34" charset="0"/>
              </a:rPr>
              <a:t>Syntax:</a:t>
            </a:r>
          </a:p>
          <a:p>
            <a:pPr>
              <a:buClr>
                <a:schemeClr val="tx2"/>
              </a:buClr>
            </a:pPr>
            <a:endParaRPr lang="en-US" sz="2000" dirty="0">
              <a:solidFill>
                <a:srgbClr val="000000"/>
              </a:solidFill>
              <a:latin typeface="Verdana" panose="020B0604030504040204" pitchFamily="34" charset="0"/>
            </a:endParaRPr>
          </a:p>
          <a:p>
            <a:pPr>
              <a:buClr>
                <a:schemeClr val="tx2"/>
              </a:buClr>
            </a:pPr>
            <a:r>
              <a:rPr lang="en-US" sz="2000" b="0" i="0" dirty="0">
                <a:solidFill>
                  <a:srgbClr val="0000CD"/>
                </a:solidFill>
                <a:effectLst/>
                <a:latin typeface="Consolas" panose="020B0609020204030204" pitchFamily="49" charset="0"/>
              </a:rPr>
              <a:t>CREATE</a:t>
            </a: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TABLE</a:t>
            </a:r>
            <a:r>
              <a:rPr lang="en-US" sz="2000" b="0" i="0" dirty="0">
                <a:solidFill>
                  <a:srgbClr val="000000"/>
                </a:solidFill>
                <a:effectLst/>
                <a:latin typeface="Consolas" panose="020B0609020204030204" pitchFamily="49" charset="0"/>
              </a:rPr>
              <a:t> </a:t>
            </a:r>
            <a:r>
              <a:rPr lang="en-US" sz="2000" b="0" i="1" dirty="0" err="1">
                <a:solidFill>
                  <a:srgbClr val="000000"/>
                </a:solidFill>
                <a:effectLst/>
                <a:latin typeface="Consolas" panose="020B0609020204030204" pitchFamily="49" charset="0"/>
              </a:rPr>
              <a:t>table_name</a:t>
            </a:r>
            <a:r>
              <a:rPr lang="en-US" sz="2000" b="0" i="1" dirty="0">
                <a:solidFill>
                  <a:srgbClr val="000000"/>
                </a:solidFill>
                <a:effectLst/>
                <a:latin typeface="Consolas" panose="020B0609020204030204" pitchFamily="49" charset="0"/>
              </a:rPr>
              <a:t> </a:t>
            </a:r>
            <a:r>
              <a:rPr lang="en-US" sz="2000" b="0" i="0" dirty="0">
                <a:solidFill>
                  <a:srgbClr val="000000"/>
                </a:solidFill>
                <a:effectLst/>
                <a:latin typeface="Consolas" panose="020B0609020204030204" pitchFamily="49" charset="0"/>
              </a:rPr>
              <a:t>(</a:t>
            </a:r>
            <a:br>
              <a:rPr lang="en-US" sz="2000" dirty="0"/>
            </a:br>
            <a:r>
              <a:rPr lang="en-US" sz="2000" b="0" i="1" dirty="0">
                <a:solidFill>
                  <a:srgbClr val="000000"/>
                </a:solidFill>
                <a:effectLst/>
                <a:latin typeface="Consolas" panose="020B0609020204030204" pitchFamily="49" charset="0"/>
              </a:rPr>
              <a:t>    column1 datatype</a:t>
            </a:r>
            <a:r>
              <a:rPr lang="en-US" sz="2000" b="0" i="0" dirty="0">
                <a:solidFill>
                  <a:srgbClr val="000000"/>
                </a:solidFill>
                <a:effectLst/>
                <a:latin typeface="Consolas" panose="020B0609020204030204" pitchFamily="49" charset="0"/>
              </a:rPr>
              <a:t> </a:t>
            </a:r>
            <a:r>
              <a:rPr lang="en-US" sz="2000" b="0" i="1" dirty="0">
                <a:solidFill>
                  <a:srgbClr val="0000CD"/>
                </a:solidFill>
                <a:effectLst/>
                <a:latin typeface="Consolas" panose="020B0609020204030204" pitchFamily="49" charset="0"/>
              </a:rPr>
              <a:t>constraint</a:t>
            </a:r>
            <a:r>
              <a:rPr lang="en-US" sz="2000" b="0" i="0" dirty="0">
                <a:solidFill>
                  <a:srgbClr val="000000"/>
                </a:solidFill>
                <a:effectLst/>
                <a:latin typeface="Consolas" panose="020B0609020204030204" pitchFamily="49" charset="0"/>
              </a:rPr>
              <a:t>,</a:t>
            </a:r>
            <a:br>
              <a:rPr lang="en-US" sz="2000" dirty="0"/>
            </a:br>
            <a:r>
              <a:rPr lang="en-US" sz="2000" b="0" i="1" dirty="0">
                <a:solidFill>
                  <a:srgbClr val="000000"/>
                </a:solidFill>
                <a:effectLst/>
                <a:latin typeface="Consolas" panose="020B0609020204030204" pitchFamily="49" charset="0"/>
              </a:rPr>
              <a:t>    column2 datatype</a:t>
            </a:r>
            <a:r>
              <a:rPr lang="en-US" sz="2000" b="0" i="0" dirty="0">
                <a:solidFill>
                  <a:srgbClr val="000000"/>
                </a:solidFill>
                <a:effectLst/>
                <a:latin typeface="Consolas" panose="020B0609020204030204" pitchFamily="49" charset="0"/>
              </a:rPr>
              <a:t> </a:t>
            </a:r>
            <a:r>
              <a:rPr lang="en-US" sz="2000" b="0" i="1" dirty="0">
                <a:solidFill>
                  <a:srgbClr val="0000CD"/>
                </a:solidFill>
                <a:effectLst/>
                <a:latin typeface="Consolas" panose="020B0609020204030204" pitchFamily="49" charset="0"/>
              </a:rPr>
              <a:t>constraint</a:t>
            </a:r>
            <a:r>
              <a:rPr lang="en-US" sz="2000" b="0" i="0" dirty="0">
                <a:solidFill>
                  <a:srgbClr val="000000"/>
                </a:solidFill>
                <a:effectLst/>
                <a:latin typeface="Consolas" panose="020B0609020204030204" pitchFamily="49" charset="0"/>
              </a:rPr>
              <a:t>,</a:t>
            </a:r>
            <a:br>
              <a:rPr lang="en-US" sz="2000" dirty="0"/>
            </a:br>
            <a:r>
              <a:rPr lang="en-US" sz="2000" b="0" i="1" dirty="0">
                <a:solidFill>
                  <a:srgbClr val="000000"/>
                </a:solidFill>
                <a:effectLst/>
                <a:latin typeface="Consolas" panose="020B0609020204030204" pitchFamily="49" charset="0"/>
              </a:rPr>
              <a:t>    column3 datatype</a:t>
            </a:r>
            <a:r>
              <a:rPr lang="en-US" sz="2000" b="0" i="0" dirty="0">
                <a:solidFill>
                  <a:srgbClr val="000000"/>
                </a:solidFill>
                <a:effectLst/>
                <a:latin typeface="Consolas" panose="020B0609020204030204" pitchFamily="49" charset="0"/>
              </a:rPr>
              <a:t> </a:t>
            </a:r>
            <a:r>
              <a:rPr lang="en-US" sz="2000" b="0" i="1" dirty="0">
                <a:solidFill>
                  <a:srgbClr val="0000CD"/>
                </a:solidFill>
                <a:effectLst/>
                <a:latin typeface="Consolas" panose="020B0609020204030204" pitchFamily="49" charset="0"/>
              </a:rPr>
              <a:t>constraint</a:t>
            </a:r>
            <a:r>
              <a:rPr lang="en-US" sz="2000" b="0" i="0" dirty="0">
                <a:solidFill>
                  <a:srgbClr val="000000"/>
                </a:solidFill>
                <a:effectLst/>
                <a:latin typeface="Consolas" panose="020B0609020204030204" pitchFamily="49" charset="0"/>
              </a:rPr>
              <a:t>,</a:t>
            </a:r>
            <a:br>
              <a:rPr lang="en-US" sz="2000" dirty="0"/>
            </a:br>
            <a:r>
              <a:rPr lang="en-US" sz="2000" b="0" i="0" dirty="0">
                <a:solidFill>
                  <a:srgbClr val="000000"/>
                </a:solidFill>
                <a:effectLst/>
                <a:latin typeface="Consolas" panose="020B0609020204030204" pitchFamily="49" charset="0"/>
              </a:rPr>
              <a:t>    ....</a:t>
            </a:r>
            <a:br>
              <a:rPr lang="en-US" sz="2000" dirty="0"/>
            </a:br>
            <a:r>
              <a:rPr lang="en-US" sz="2000" b="0" i="0" dirty="0">
                <a:solidFill>
                  <a:srgbClr val="000000"/>
                </a:solidFill>
                <a:effectLst/>
                <a:latin typeface="Consolas" panose="020B0609020204030204" pitchFamily="49" charset="0"/>
              </a:rPr>
              <a:t>);</a:t>
            </a:r>
            <a:endParaRPr lang="en-US" sz="2000" dirty="0">
              <a:solidFill>
                <a:srgbClr val="000000"/>
              </a:solidFill>
              <a:latin typeface="Verdana" panose="020B0604030504040204" pitchFamily="34" charset="0"/>
            </a:endParaRPr>
          </a:p>
          <a:p>
            <a:pPr>
              <a:buClr>
                <a:schemeClr val="tx2"/>
              </a:buClr>
            </a:pPr>
            <a:endParaRPr lang="en-US" sz="2000" dirty="0">
              <a:latin typeface="+mj-lt"/>
            </a:endParaRPr>
          </a:p>
        </p:txBody>
      </p:sp>
    </p:spTree>
    <p:extLst>
      <p:ext uri="{BB962C8B-B14F-4D97-AF65-F5344CB8AC3E}">
        <p14:creationId xmlns:p14="http://schemas.microsoft.com/office/powerpoint/2010/main" val="3381218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B4C7-AB6E-4BB9-ADC5-09FFD64E7888}"/>
              </a:ext>
            </a:extLst>
          </p:cNvPr>
          <p:cNvSpPr>
            <a:spLocks noGrp="1"/>
          </p:cNvSpPr>
          <p:nvPr>
            <p:ph type="title"/>
          </p:nvPr>
        </p:nvSpPr>
        <p:spPr/>
        <p:txBody>
          <a:bodyPr/>
          <a:lstStyle/>
          <a:p>
            <a:r>
              <a:rPr lang="en-US" dirty="0"/>
              <a:t>Constrains commonly used</a:t>
            </a:r>
          </a:p>
        </p:txBody>
      </p:sp>
      <p:sp>
        <p:nvSpPr>
          <p:cNvPr id="3" name="Text Placeholder 2">
            <a:extLst>
              <a:ext uri="{FF2B5EF4-FFF2-40B4-BE49-F238E27FC236}">
                <a16:creationId xmlns:a16="http://schemas.microsoft.com/office/drawing/2014/main" id="{832604AA-66D3-40CA-A688-445ABEAF969A}"/>
              </a:ext>
            </a:extLst>
          </p:cNvPr>
          <p:cNvSpPr>
            <a:spLocks noGrp="1"/>
          </p:cNvSpPr>
          <p:nvPr>
            <p:ph type="body" sz="quarter" idx="10"/>
          </p:nvPr>
        </p:nvSpPr>
        <p:spPr>
          <a:xfrm>
            <a:off x="641349" y="1971676"/>
            <a:ext cx="10966451" cy="2462213"/>
          </a:xfrm>
        </p:spPr>
        <p:txBody>
          <a:bodyPr/>
          <a:lstStyle/>
          <a:p>
            <a:r>
              <a:rPr lang="en-US" sz="2000" dirty="0">
                <a:solidFill>
                  <a:srgbClr val="0000FF"/>
                </a:solidFill>
                <a:latin typeface="Verdana" panose="020B0604030504040204" pitchFamily="34" charset="0"/>
                <a:cs typeface="Arial" charset="0"/>
              </a:rPr>
              <a:t>NOT NULL </a:t>
            </a:r>
            <a:r>
              <a:rPr lang="en-US" dirty="0"/>
              <a:t>- </a:t>
            </a:r>
            <a:r>
              <a:rPr lang="en-US" sz="2000" dirty="0">
                <a:solidFill>
                  <a:srgbClr val="000000"/>
                </a:solidFill>
                <a:latin typeface="Verdana" panose="020B0604030504040204" pitchFamily="34" charset="0"/>
                <a:cs typeface="Arial" charset="0"/>
              </a:rPr>
              <a:t>Ensures that a column cannot have a NULL value</a:t>
            </a:r>
          </a:p>
          <a:p>
            <a:r>
              <a:rPr lang="en-US" sz="2000" dirty="0">
                <a:solidFill>
                  <a:srgbClr val="0000FF"/>
                </a:solidFill>
                <a:latin typeface="Verdana" panose="020B0604030504040204" pitchFamily="34" charset="0"/>
                <a:cs typeface="Arial" charset="0"/>
              </a:rPr>
              <a:t>UNIQUE</a:t>
            </a:r>
            <a:r>
              <a:rPr lang="en-US" dirty="0"/>
              <a:t> - </a:t>
            </a:r>
            <a:r>
              <a:rPr lang="en-US" sz="2000" dirty="0">
                <a:solidFill>
                  <a:srgbClr val="000000"/>
                </a:solidFill>
                <a:latin typeface="Verdana" panose="020B0604030504040204" pitchFamily="34" charset="0"/>
                <a:cs typeface="Arial" charset="0"/>
              </a:rPr>
              <a:t>Ensures that all values in a column are different</a:t>
            </a:r>
          </a:p>
          <a:p>
            <a:r>
              <a:rPr lang="en-US" sz="2000" dirty="0">
                <a:solidFill>
                  <a:srgbClr val="0000FF"/>
                </a:solidFill>
                <a:latin typeface="Verdana" panose="020B0604030504040204" pitchFamily="34" charset="0"/>
                <a:cs typeface="Arial" charset="0"/>
              </a:rPr>
              <a:t>PRIMARY KEY </a:t>
            </a:r>
            <a:r>
              <a:rPr lang="en-US" dirty="0"/>
              <a:t>- </a:t>
            </a:r>
            <a:r>
              <a:rPr lang="en-US" sz="2000" dirty="0">
                <a:solidFill>
                  <a:srgbClr val="000000"/>
                </a:solidFill>
                <a:latin typeface="Verdana" panose="020B0604030504040204" pitchFamily="34" charset="0"/>
                <a:cs typeface="Arial" charset="0"/>
              </a:rPr>
              <a:t>A combination of a </a:t>
            </a:r>
            <a:r>
              <a:rPr lang="en-US" sz="2000" dirty="0">
                <a:solidFill>
                  <a:srgbClr val="0000FF"/>
                </a:solidFill>
                <a:latin typeface="Verdana" panose="020B0604030504040204" pitchFamily="34" charset="0"/>
                <a:cs typeface="Arial" charset="0"/>
              </a:rPr>
              <a:t>NOT NULL </a:t>
            </a:r>
            <a:r>
              <a:rPr lang="en-US" sz="2000" dirty="0">
                <a:solidFill>
                  <a:srgbClr val="000000"/>
                </a:solidFill>
                <a:latin typeface="Verdana" panose="020B0604030504040204" pitchFamily="34" charset="0"/>
                <a:cs typeface="Arial" charset="0"/>
              </a:rPr>
              <a:t>and </a:t>
            </a:r>
            <a:r>
              <a:rPr lang="en-US" sz="2000" dirty="0">
                <a:solidFill>
                  <a:srgbClr val="0000FF"/>
                </a:solidFill>
                <a:latin typeface="Verdana" panose="020B0604030504040204" pitchFamily="34" charset="0"/>
                <a:cs typeface="Arial" charset="0"/>
              </a:rPr>
              <a:t>UNIQUE</a:t>
            </a:r>
            <a:r>
              <a:rPr lang="en-US" sz="2000" dirty="0">
                <a:solidFill>
                  <a:srgbClr val="000000"/>
                </a:solidFill>
                <a:latin typeface="Verdana" panose="020B0604030504040204" pitchFamily="34" charset="0"/>
                <a:cs typeface="Arial" charset="0"/>
              </a:rPr>
              <a:t>. Uniquely identifies each row in a table</a:t>
            </a:r>
          </a:p>
          <a:p>
            <a:r>
              <a:rPr lang="en-US" sz="2000" dirty="0">
                <a:solidFill>
                  <a:srgbClr val="0000FF"/>
                </a:solidFill>
                <a:latin typeface="Verdana" panose="020B0604030504040204" pitchFamily="34" charset="0"/>
                <a:cs typeface="Arial" charset="0"/>
              </a:rPr>
              <a:t>FOREIGN KEY </a:t>
            </a:r>
            <a:r>
              <a:rPr lang="en-US" dirty="0"/>
              <a:t>- </a:t>
            </a:r>
            <a:r>
              <a:rPr lang="en-US" sz="2000" dirty="0">
                <a:solidFill>
                  <a:srgbClr val="000000"/>
                </a:solidFill>
                <a:latin typeface="Verdana" panose="020B0604030504040204" pitchFamily="34" charset="0"/>
                <a:cs typeface="Arial" charset="0"/>
              </a:rPr>
              <a:t>Prevents actions that would destroy links between tables</a:t>
            </a:r>
          </a:p>
          <a:p>
            <a:r>
              <a:rPr lang="en-US" sz="2000" dirty="0">
                <a:solidFill>
                  <a:srgbClr val="0000FF"/>
                </a:solidFill>
                <a:latin typeface="Verdana" panose="020B0604030504040204" pitchFamily="34" charset="0"/>
                <a:cs typeface="Arial" charset="0"/>
              </a:rPr>
              <a:t>CHECK</a:t>
            </a:r>
            <a:r>
              <a:rPr lang="en-US" dirty="0"/>
              <a:t> - </a:t>
            </a:r>
            <a:r>
              <a:rPr lang="en-US" sz="2000" dirty="0">
                <a:solidFill>
                  <a:srgbClr val="000000"/>
                </a:solidFill>
                <a:latin typeface="Verdana" panose="020B0604030504040204" pitchFamily="34" charset="0"/>
                <a:cs typeface="Arial" charset="0"/>
              </a:rPr>
              <a:t>Ensures that the values in a column satisfies a specific condition</a:t>
            </a:r>
          </a:p>
          <a:p>
            <a:r>
              <a:rPr lang="en-US" sz="2000" dirty="0">
                <a:solidFill>
                  <a:srgbClr val="0000FF"/>
                </a:solidFill>
                <a:latin typeface="Verdana" panose="020B0604030504040204" pitchFamily="34" charset="0"/>
                <a:cs typeface="Arial" charset="0"/>
              </a:rPr>
              <a:t>DEFAULT</a:t>
            </a:r>
            <a:r>
              <a:rPr lang="en-US" dirty="0"/>
              <a:t> - </a:t>
            </a:r>
            <a:r>
              <a:rPr lang="en-US" sz="2000" dirty="0">
                <a:solidFill>
                  <a:srgbClr val="000000"/>
                </a:solidFill>
                <a:latin typeface="Verdana" panose="020B0604030504040204" pitchFamily="34" charset="0"/>
                <a:cs typeface="Arial" charset="0"/>
              </a:rPr>
              <a:t>Sets a default value for a column if no value is specified</a:t>
            </a:r>
          </a:p>
          <a:p>
            <a:r>
              <a:rPr lang="en-US" sz="2000" dirty="0">
                <a:solidFill>
                  <a:srgbClr val="0000FF"/>
                </a:solidFill>
                <a:latin typeface="Verdana" panose="020B0604030504040204" pitchFamily="34" charset="0"/>
                <a:cs typeface="Arial" charset="0"/>
              </a:rPr>
              <a:t>CREATE INDEX </a:t>
            </a:r>
            <a:r>
              <a:rPr lang="en-US" dirty="0"/>
              <a:t>- </a:t>
            </a:r>
            <a:r>
              <a:rPr lang="en-US" sz="2000" dirty="0">
                <a:solidFill>
                  <a:srgbClr val="000000"/>
                </a:solidFill>
                <a:latin typeface="Verdana" panose="020B0604030504040204" pitchFamily="34" charset="0"/>
                <a:cs typeface="Arial" charset="0"/>
              </a:rPr>
              <a:t>Used to create and retrieve data from the database very quickly</a:t>
            </a:r>
          </a:p>
        </p:txBody>
      </p:sp>
    </p:spTree>
    <p:extLst>
      <p:ext uri="{BB962C8B-B14F-4D97-AF65-F5344CB8AC3E}">
        <p14:creationId xmlns:p14="http://schemas.microsoft.com/office/powerpoint/2010/main" val="634198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6618" y="2507609"/>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Demo</a:t>
            </a:r>
            <a:endParaRPr lang="en-US" sz="6000" dirty="0">
              <a:effectLst>
                <a:outerShdw blurRad="38100" dist="38100" dir="2700000" algn="tl">
                  <a:srgbClr val="000000">
                    <a:alpha val="43137"/>
                  </a:srgbClr>
                </a:outerShdw>
              </a:effectLst>
              <a:latin typeface="Abadi"/>
            </a:endParaRPr>
          </a:p>
        </p:txBody>
      </p:sp>
      <p:sp>
        <p:nvSpPr>
          <p:cNvPr id="3" name="TextBox 2">
            <a:extLst>
              <a:ext uri="{FF2B5EF4-FFF2-40B4-BE49-F238E27FC236}">
                <a16:creationId xmlns:a16="http://schemas.microsoft.com/office/drawing/2014/main" id="{6A0D9ECB-98CB-AE47-BB48-2BF7DBE7C844}"/>
              </a:ext>
            </a:extLst>
          </p:cNvPr>
          <p:cNvSpPr txBox="1"/>
          <p:nvPr/>
        </p:nvSpPr>
        <p:spPr>
          <a:xfrm>
            <a:off x="4671211" y="3716243"/>
            <a:ext cx="2849577"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buClr>
                <a:schemeClr val="tx2"/>
              </a:buClr>
            </a:pPr>
            <a:r>
              <a:rPr lang="en-US" sz="2800" dirty="0"/>
              <a:t>Constrains</a:t>
            </a:r>
          </a:p>
        </p:txBody>
      </p:sp>
    </p:spTree>
    <p:extLst>
      <p:ext uri="{BB962C8B-B14F-4D97-AF65-F5344CB8AC3E}">
        <p14:creationId xmlns:p14="http://schemas.microsoft.com/office/powerpoint/2010/main" val="252164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4577" y="589909"/>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Exercise</a:t>
            </a:r>
            <a:endParaRPr lang="en-US" sz="6000" dirty="0">
              <a:effectLst>
                <a:outerShdw blurRad="38100" dist="38100" dir="2700000" algn="tl">
                  <a:srgbClr val="000000">
                    <a:alpha val="43137"/>
                  </a:srgbClr>
                </a:outerShdw>
              </a:effectLst>
              <a:latin typeface="Abadi"/>
            </a:endParaRPr>
          </a:p>
        </p:txBody>
      </p:sp>
      <p:sp>
        <p:nvSpPr>
          <p:cNvPr id="3" name="TextBox 2">
            <a:extLst>
              <a:ext uri="{FF2B5EF4-FFF2-40B4-BE49-F238E27FC236}">
                <a16:creationId xmlns:a16="http://schemas.microsoft.com/office/drawing/2014/main" id="{6A0D9ECB-98CB-AE47-BB48-2BF7DBE7C844}"/>
              </a:ext>
            </a:extLst>
          </p:cNvPr>
          <p:cNvSpPr txBox="1"/>
          <p:nvPr/>
        </p:nvSpPr>
        <p:spPr>
          <a:xfrm>
            <a:off x="4573048" y="1513239"/>
            <a:ext cx="3045903"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buClr>
                <a:schemeClr val="tx2"/>
              </a:buClr>
            </a:pPr>
            <a:r>
              <a:rPr lang="en-US" sz="2800" dirty="0"/>
              <a:t>Constrains</a:t>
            </a:r>
            <a:endParaRPr lang="en-MX" sz="2800" dirty="0">
              <a:latin typeface="+mj-lt"/>
            </a:endParaRPr>
          </a:p>
        </p:txBody>
      </p:sp>
      <p:sp>
        <p:nvSpPr>
          <p:cNvPr id="4" name="Text Placeholder 2">
            <a:extLst>
              <a:ext uri="{FF2B5EF4-FFF2-40B4-BE49-F238E27FC236}">
                <a16:creationId xmlns:a16="http://schemas.microsoft.com/office/drawing/2014/main" id="{84266621-3A48-FA42-B761-0EE56F0AF11C}"/>
              </a:ext>
            </a:extLst>
          </p:cNvPr>
          <p:cNvSpPr txBox="1">
            <a:spLocks/>
          </p:cNvSpPr>
          <p:nvPr/>
        </p:nvSpPr>
        <p:spPr>
          <a:xfrm>
            <a:off x="3295614" y="2867456"/>
            <a:ext cx="5600769" cy="2769989"/>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itchFamily="2" charset="2"/>
              <a:buAutoNum type="arabicPeriod"/>
            </a:pPr>
            <a:r>
              <a:rPr lang="en-US" sz="2000" dirty="0"/>
              <a:t>Create a unique constrain for </a:t>
            </a:r>
            <a:r>
              <a:rPr lang="en-US" sz="2000" dirty="0" err="1"/>
              <a:t>Place.Name</a:t>
            </a:r>
            <a:endParaRPr lang="en-US" sz="2000" dirty="0"/>
          </a:p>
        </p:txBody>
      </p:sp>
    </p:spTree>
    <p:extLst>
      <p:ext uri="{BB962C8B-B14F-4D97-AF65-F5344CB8AC3E}">
        <p14:creationId xmlns:p14="http://schemas.microsoft.com/office/powerpoint/2010/main" val="3001985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1109663" y="727076"/>
            <a:ext cx="8226425" cy="492443"/>
          </a:xfrm>
        </p:spPr>
        <p:txBody>
          <a:bodyPr/>
          <a:lstStyle/>
          <a:p>
            <a:r>
              <a:rPr lang="en-US" dirty="0">
                <a:latin typeface="Arial"/>
                <a:cs typeface="Arial"/>
              </a:rPr>
              <a:t>Create (Insert)</a:t>
            </a:r>
            <a:endParaRPr dirty="0"/>
          </a:p>
        </p:txBody>
      </p:sp>
      <p:sp>
        <p:nvSpPr>
          <p:cNvPr id="3" name="Text Placeholder 2">
            <a:extLst>
              <a:ext uri="{FF2B5EF4-FFF2-40B4-BE49-F238E27FC236}">
                <a16:creationId xmlns:a16="http://schemas.microsoft.com/office/drawing/2014/main" id="{4494EDF5-4E7E-4D3C-BF8E-77C6A7FDCE0D}"/>
              </a:ext>
            </a:extLst>
          </p:cNvPr>
          <p:cNvSpPr>
            <a:spLocks noGrp="1"/>
          </p:cNvSpPr>
          <p:nvPr>
            <p:ph type="body" sz="quarter" idx="19"/>
          </p:nvPr>
        </p:nvSpPr>
        <p:spPr>
          <a:xfrm>
            <a:off x="1577181" y="1920222"/>
            <a:ext cx="9037637" cy="1846659"/>
          </a:xfrm>
        </p:spPr>
        <p:txBody>
          <a:bodyPr/>
          <a:lstStyle/>
          <a:p>
            <a:pPr marL="0" indent="0">
              <a:buNone/>
            </a:pPr>
            <a:r>
              <a:rPr lang="en-US" sz="2000" dirty="0">
                <a:solidFill>
                  <a:srgbClr val="000000"/>
                </a:solidFill>
                <a:latin typeface="Verdana" panose="020B0604030504040204" pitchFamily="34" charset="0"/>
                <a:cs typeface="Arial" charset="0"/>
              </a:rPr>
              <a:t>The </a:t>
            </a:r>
            <a:r>
              <a:rPr lang="en-US" sz="2000" dirty="0">
                <a:solidFill>
                  <a:srgbClr val="0000FF"/>
                </a:solidFill>
                <a:latin typeface="Verdana" panose="020B0604030504040204" pitchFamily="34" charset="0"/>
                <a:cs typeface="Arial" charset="0"/>
              </a:rPr>
              <a:t>INSERT INTO </a:t>
            </a:r>
            <a:r>
              <a:rPr lang="en-US" sz="2000" dirty="0">
                <a:solidFill>
                  <a:srgbClr val="000000"/>
                </a:solidFill>
                <a:latin typeface="Verdana" panose="020B0604030504040204" pitchFamily="34" charset="0"/>
                <a:cs typeface="Arial" charset="0"/>
              </a:rPr>
              <a:t>statement is used to </a:t>
            </a:r>
            <a:r>
              <a:rPr lang="en-US" sz="2000" b="0" i="0" dirty="0">
                <a:solidFill>
                  <a:srgbClr val="000000"/>
                </a:solidFill>
                <a:effectLst/>
                <a:latin typeface="Verdana" panose="020B0604030504040204" pitchFamily="34" charset="0"/>
              </a:rPr>
              <a:t>insert new records in a table</a:t>
            </a:r>
            <a:r>
              <a:rPr lang="en-US" sz="2000" dirty="0">
                <a:solidFill>
                  <a:srgbClr val="000000"/>
                </a:solidFill>
                <a:latin typeface="Verdana" panose="020B0604030504040204" pitchFamily="34" charset="0"/>
                <a:cs typeface="Arial" charset="0"/>
              </a:rPr>
              <a:t>.</a:t>
            </a:r>
          </a:p>
          <a:p>
            <a:pPr marL="0" indent="0">
              <a:buNone/>
            </a:pPr>
            <a:endParaRPr lang="en-US" sz="2000" dirty="0">
              <a:solidFill>
                <a:srgbClr val="4D5156"/>
              </a:solidFill>
              <a:latin typeface="arial" panose="020B0604020202020204" pitchFamily="34" charset="0"/>
            </a:endParaRPr>
          </a:p>
          <a:p>
            <a:pPr marL="0" indent="0">
              <a:buNone/>
            </a:pPr>
            <a:r>
              <a:rPr lang="en-US" sz="2000" dirty="0">
                <a:solidFill>
                  <a:srgbClr val="4D5156"/>
                </a:solidFill>
                <a:latin typeface="arial" panose="020B0604020202020204" pitchFamily="34" charset="0"/>
              </a:rPr>
              <a:t>Syntax:  </a:t>
            </a:r>
          </a:p>
          <a:p>
            <a:pPr marL="0" indent="0">
              <a:buNone/>
            </a:pPr>
            <a:endParaRPr lang="en-US" sz="2000" dirty="0">
              <a:solidFill>
                <a:srgbClr val="4D5156"/>
              </a:solidFill>
              <a:latin typeface="arial" panose="020B0604020202020204" pitchFamily="34" charset="0"/>
            </a:endParaRPr>
          </a:p>
          <a:p>
            <a:pPr marL="0" indent="0">
              <a:buNone/>
            </a:pPr>
            <a:r>
              <a:rPr lang="en-US" sz="2000" b="0" i="0" dirty="0">
                <a:solidFill>
                  <a:srgbClr val="0000CD"/>
                </a:solidFill>
                <a:effectLst/>
                <a:latin typeface="Consolas" panose="020B0609020204030204" pitchFamily="49" charset="0"/>
              </a:rPr>
              <a:t>INSERT</a:t>
            </a: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INTO</a:t>
            </a:r>
            <a:r>
              <a:rPr lang="en-US" sz="2000" b="0" i="0" dirty="0">
                <a:solidFill>
                  <a:srgbClr val="000000"/>
                </a:solidFill>
                <a:effectLst/>
                <a:latin typeface="Consolas" panose="020B0609020204030204" pitchFamily="49" charset="0"/>
              </a:rPr>
              <a:t> </a:t>
            </a:r>
            <a:r>
              <a:rPr lang="en-US" sz="2000" b="0" i="1" dirty="0" err="1">
                <a:solidFill>
                  <a:srgbClr val="000000"/>
                </a:solidFill>
                <a:effectLst/>
                <a:latin typeface="Consolas" panose="020B0609020204030204" pitchFamily="49" charset="0"/>
              </a:rPr>
              <a:t>table_name</a:t>
            </a: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column1</a:t>
            </a:r>
            <a:r>
              <a:rPr lang="en-US" sz="2000" b="0" i="0" dirty="0">
                <a:solidFill>
                  <a:srgbClr val="000000"/>
                </a:solidFill>
                <a:effectLst/>
                <a:latin typeface="Consolas" panose="020B0609020204030204" pitchFamily="49" charset="0"/>
              </a:rPr>
              <a:t>,</a:t>
            </a:r>
            <a:r>
              <a:rPr lang="en-US" sz="2000" b="0" i="1" dirty="0">
                <a:solidFill>
                  <a:srgbClr val="000000"/>
                </a:solidFill>
                <a:effectLst/>
                <a:latin typeface="Consolas" panose="020B0609020204030204" pitchFamily="49" charset="0"/>
              </a:rPr>
              <a:t> column2</a:t>
            </a:r>
            <a:r>
              <a:rPr lang="en-US" sz="2000" b="0" i="0" dirty="0">
                <a:solidFill>
                  <a:srgbClr val="000000"/>
                </a:solidFill>
                <a:effectLst/>
                <a:latin typeface="Consolas" panose="020B0609020204030204" pitchFamily="49" charset="0"/>
              </a:rPr>
              <a:t>,</a:t>
            </a:r>
            <a:r>
              <a:rPr lang="en-US" sz="2000" b="0" i="1" dirty="0">
                <a:solidFill>
                  <a:srgbClr val="000000"/>
                </a:solidFill>
                <a:effectLst/>
                <a:latin typeface="Consolas" panose="020B0609020204030204" pitchFamily="49" charset="0"/>
              </a:rPr>
              <a:t> column3</a:t>
            </a:r>
            <a:r>
              <a:rPr lang="en-US" sz="2000" b="0" i="0" dirty="0">
                <a:solidFill>
                  <a:srgbClr val="000000"/>
                </a:solidFill>
                <a:effectLst/>
                <a:latin typeface="Consolas" panose="020B0609020204030204" pitchFamily="49" charset="0"/>
              </a:rPr>
              <a:t>, ...)</a:t>
            </a:r>
            <a:br>
              <a:rPr lang="en-US" sz="2000" dirty="0"/>
            </a:br>
            <a:r>
              <a:rPr lang="en-US" sz="2000" b="0" i="0" dirty="0">
                <a:solidFill>
                  <a:srgbClr val="0000CD"/>
                </a:solidFill>
                <a:effectLst/>
                <a:latin typeface="Consolas" panose="020B0609020204030204" pitchFamily="49" charset="0"/>
              </a:rPr>
              <a:t>VALUES</a:t>
            </a: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value1</a:t>
            </a:r>
            <a:r>
              <a:rPr lang="en-US" sz="2000" b="0" i="0" dirty="0">
                <a:solidFill>
                  <a:srgbClr val="000000"/>
                </a:solidFill>
                <a:effectLst/>
                <a:latin typeface="Consolas" panose="020B0609020204030204" pitchFamily="49" charset="0"/>
              </a:rPr>
              <a:t>,</a:t>
            </a:r>
            <a:r>
              <a:rPr lang="en-US" sz="2000" b="0" i="1" dirty="0">
                <a:solidFill>
                  <a:srgbClr val="000000"/>
                </a:solidFill>
                <a:effectLst/>
                <a:latin typeface="Consolas" panose="020B0609020204030204" pitchFamily="49" charset="0"/>
              </a:rPr>
              <a:t> value2</a:t>
            </a:r>
            <a:r>
              <a:rPr lang="en-US" sz="2000" b="0" i="0" dirty="0">
                <a:solidFill>
                  <a:srgbClr val="000000"/>
                </a:solidFill>
                <a:effectLst/>
                <a:latin typeface="Consolas" panose="020B0609020204030204" pitchFamily="49" charset="0"/>
              </a:rPr>
              <a:t>,</a:t>
            </a:r>
            <a:r>
              <a:rPr lang="en-US" sz="2000" b="0" i="1" dirty="0">
                <a:solidFill>
                  <a:srgbClr val="000000"/>
                </a:solidFill>
                <a:effectLst/>
                <a:latin typeface="Consolas" panose="020B0609020204030204" pitchFamily="49" charset="0"/>
              </a:rPr>
              <a:t> value3</a:t>
            </a:r>
            <a:r>
              <a:rPr lang="en-US" sz="2000" b="0" i="0" dirty="0">
                <a:solidFill>
                  <a:srgbClr val="000000"/>
                </a:solidFill>
                <a:effectLst/>
                <a:latin typeface="Consolas" panose="020B0609020204030204" pitchFamily="49" charset="0"/>
              </a:rPr>
              <a:t>, ...);</a:t>
            </a:r>
            <a:endParaRPr lang="en-US" sz="2000" dirty="0">
              <a:solidFill>
                <a:srgbClr val="4D5156"/>
              </a:solidFill>
              <a:latin typeface="arial" panose="020B0604020202020204" pitchFamily="34" charset="0"/>
            </a:endParaRPr>
          </a:p>
        </p:txBody>
      </p:sp>
    </p:spTree>
    <p:extLst>
      <p:ext uri="{BB962C8B-B14F-4D97-AF65-F5344CB8AC3E}">
        <p14:creationId xmlns:p14="http://schemas.microsoft.com/office/powerpoint/2010/main" val="3924272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6618" y="2507609"/>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Demo</a:t>
            </a:r>
            <a:endParaRPr lang="en-US" sz="6000" dirty="0">
              <a:effectLst>
                <a:outerShdw blurRad="38100" dist="38100" dir="2700000" algn="tl">
                  <a:srgbClr val="000000">
                    <a:alpha val="43137"/>
                  </a:srgbClr>
                </a:outerShdw>
              </a:effectLst>
              <a:latin typeface="Abadi"/>
            </a:endParaRPr>
          </a:p>
        </p:txBody>
      </p:sp>
      <p:sp>
        <p:nvSpPr>
          <p:cNvPr id="3" name="TextBox 2">
            <a:extLst>
              <a:ext uri="{FF2B5EF4-FFF2-40B4-BE49-F238E27FC236}">
                <a16:creationId xmlns:a16="http://schemas.microsoft.com/office/drawing/2014/main" id="{6A0D9ECB-98CB-AE47-BB48-2BF7DBE7C844}"/>
              </a:ext>
            </a:extLst>
          </p:cNvPr>
          <p:cNvSpPr txBox="1"/>
          <p:nvPr/>
        </p:nvSpPr>
        <p:spPr>
          <a:xfrm>
            <a:off x="4671211" y="3716243"/>
            <a:ext cx="2849577"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buClr>
                <a:schemeClr val="tx2"/>
              </a:buClr>
            </a:pPr>
            <a:r>
              <a:rPr lang="en-US" sz="2800" dirty="0"/>
              <a:t>Create (Insert)</a:t>
            </a:r>
          </a:p>
        </p:txBody>
      </p:sp>
    </p:spTree>
    <p:extLst>
      <p:ext uri="{BB962C8B-B14F-4D97-AF65-F5344CB8AC3E}">
        <p14:creationId xmlns:p14="http://schemas.microsoft.com/office/powerpoint/2010/main" val="315692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4577" y="589909"/>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Exercise</a:t>
            </a:r>
            <a:endParaRPr lang="en-US" sz="6000" dirty="0">
              <a:effectLst>
                <a:outerShdw blurRad="38100" dist="38100" dir="2700000" algn="tl">
                  <a:srgbClr val="000000">
                    <a:alpha val="43137"/>
                  </a:srgbClr>
                </a:outerShdw>
              </a:effectLst>
              <a:latin typeface="Abadi"/>
            </a:endParaRPr>
          </a:p>
        </p:txBody>
      </p:sp>
      <p:sp>
        <p:nvSpPr>
          <p:cNvPr id="3" name="TextBox 2">
            <a:extLst>
              <a:ext uri="{FF2B5EF4-FFF2-40B4-BE49-F238E27FC236}">
                <a16:creationId xmlns:a16="http://schemas.microsoft.com/office/drawing/2014/main" id="{6A0D9ECB-98CB-AE47-BB48-2BF7DBE7C844}"/>
              </a:ext>
            </a:extLst>
          </p:cNvPr>
          <p:cNvSpPr txBox="1"/>
          <p:nvPr/>
        </p:nvSpPr>
        <p:spPr>
          <a:xfrm>
            <a:off x="4573048" y="1513239"/>
            <a:ext cx="3045903"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buClr>
                <a:schemeClr val="tx2"/>
              </a:buClr>
            </a:pPr>
            <a:r>
              <a:rPr lang="en-US" sz="2800" dirty="0"/>
              <a:t>Create (Insert)</a:t>
            </a:r>
            <a:endParaRPr lang="en-MX" sz="2800" dirty="0">
              <a:latin typeface="+mj-lt"/>
            </a:endParaRPr>
          </a:p>
        </p:txBody>
      </p:sp>
      <p:sp>
        <p:nvSpPr>
          <p:cNvPr id="4" name="Text Placeholder 2">
            <a:extLst>
              <a:ext uri="{FF2B5EF4-FFF2-40B4-BE49-F238E27FC236}">
                <a16:creationId xmlns:a16="http://schemas.microsoft.com/office/drawing/2014/main" id="{84266621-3A48-FA42-B761-0EE56F0AF11C}"/>
              </a:ext>
            </a:extLst>
          </p:cNvPr>
          <p:cNvSpPr txBox="1">
            <a:spLocks/>
          </p:cNvSpPr>
          <p:nvPr/>
        </p:nvSpPr>
        <p:spPr>
          <a:xfrm>
            <a:off x="3295614" y="2867456"/>
            <a:ext cx="5600769" cy="2769989"/>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itchFamily="2" charset="2"/>
              <a:buAutoNum type="arabicPeriod"/>
            </a:pPr>
            <a:r>
              <a:rPr lang="en-US" sz="2000" dirty="0"/>
              <a:t>Insert User info</a:t>
            </a:r>
          </a:p>
          <a:p>
            <a:pPr marL="457200" indent="-457200">
              <a:buFont typeface="Wingdings" pitchFamily="2" charset="2"/>
              <a:buAutoNum type="arabicPeriod"/>
            </a:pPr>
            <a:r>
              <a:rPr lang="en-US" sz="2000" dirty="0"/>
              <a:t>Insert Place info</a:t>
            </a:r>
          </a:p>
          <a:p>
            <a:pPr marL="457200" indent="-457200">
              <a:buFont typeface="Wingdings" pitchFamily="2" charset="2"/>
              <a:buAutoNum type="arabicPeriod"/>
            </a:pPr>
            <a:r>
              <a:rPr lang="en-US" sz="2000" dirty="0"/>
              <a:t>Insert Event info</a:t>
            </a:r>
          </a:p>
          <a:p>
            <a:pPr marL="457200" indent="-457200">
              <a:buFont typeface="Wingdings" pitchFamily="2" charset="2"/>
              <a:buAutoNum type="arabicPeriod"/>
            </a:pPr>
            <a:r>
              <a:rPr lang="en-US" sz="2000" dirty="0"/>
              <a:t>Insert Sales info</a:t>
            </a:r>
          </a:p>
          <a:p>
            <a:pPr marL="457200" indent="-457200">
              <a:buFont typeface="Wingdings" pitchFamily="2" charset="2"/>
              <a:buAutoNum type="arabicPeriod"/>
            </a:pPr>
            <a:endParaRPr lang="en-US" sz="2000" dirty="0"/>
          </a:p>
        </p:txBody>
      </p:sp>
    </p:spTree>
    <p:extLst>
      <p:ext uri="{BB962C8B-B14F-4D97-AF65-F5344CB8AC3E}">
        <p14:creationId xmlns:p14="http://schemas.microsoft.com/office/powerpoint/2010/main" val="737007458"/>
      </p:ext>
    </p:extLst>
  </p:cSld>
  <p:clrMapOvr>
    <a:masterClrMapping/>
  </p:clrMapOvr>
</p:sld>
</file>

<file path=ppt/theme/theme1.xml><?xml version="1.0" encoding="utf-8"?>
<a:theme xmlns:a="http://schemas.openxmlformats.org/drawingml/2006/main" name="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Template - 2021 (002)  -  Read-Only" id="{77D8134E-9280-451F-AD1D-3F7202C4E27F}" vid="{AED80110-D9A5-4400-BF35-2604D12814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95B1B732D6462439120F45A333C6133" ma:contentTypeVersion="11" ma:contentTypeDescription="Create a new document." ma:contentTypeScope="" ma:versionID="0790baaa9726f19e493fef8636b50b17">
  <xsd:schema xmlns:xsd="http://www.w3.org/2001/XMLSchema" xmlns:xs="http://www.w3.org/2001/XMLSchema" xmlns:p="http://schemas.microsoft.com/office/2006/metadata/properties" xmlns:ns2="066e9933-77d1-4047-b499-3bd385b87115" xmlns:ns3="1b35ad18-6c3d-44fc-b188-a02afc5a412e" targetNamespace="http://schemas.microsoft.com/office/2006/metadata/properties" ma:root="true" ma:fieldsID="71e1775f3d933abef2a3de40f4160644" ns2:_="" ns3:_="">
    <xsd:import namespace="066e9933-77d1-4047-b499-3bd385b87115"/>
    <xsd:import namespace="1b35ad18-6c3d-44fc-b188-a02afc5a41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6e9933-77d1-4047-b499-3bd385b871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b35ad18-6c3d-44fc-b188-a02afc5a41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0B3A14-0F09-4A5A-AEC4-1E6EBA155821}">
  <ds:schemaRefs>
    <ds:schemaRef ds:uri="http://purl.org/dc/dcmitype/"/>
    <ds:schemaRef ds:uri="http://schemas.openxmlformats.org/package/2006/metadata/core-properties"/>
    <ds:schemaRef ds:uri="http://purl.org/dc/terms/"/>
    <ds:schemaRef ds:uri="http://schemas.microsoft.com/office/2006/documentManagement/types"/>
    <ds:schemaRef ds:uri="http://purl.org/dc/elements/1.1/"/>
    <ds:schemaRef ds:uri="1b35ad18-6c3d-44fc-b188-a02afc5a412e"/>
    <ds:schemaRef ds:uri="http://schemas.microsoft.com/office/2006/metadata/properties"/>
    <ds:schemaRef ds:uri="http://schemas.microsoft.com/office/infopath/2007/PartnerControls"/>
    <ds:schemaRef ds:uri="066e9933-77d1-4047-b499-3bd385b87115"/>
    <ds:schemaRef ds:uri="http://www.w3.org/XML/1998/namespace"/>
  </ds:schemaRefs>
</ds:datastoreItem>
</file>

<file path=customXml/itemProps2.xml><?xml version="1.0" encoding="utf-8"?>
<ds:datastoreItem xmlns:ds="http://schemas.openxmlformats.org/officeDocument/2006/customXml" ds:itemID="{3A05EFAA-D781-48D5-9730-BF9E5D110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6e9933-77d1-4047-b499-3bd385b87115"/>
    <ds:schemaRef ds:uri="1b35ad18-6c3d-44fc-b188-a02afc5a41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810</Words>
  <Application>Microsoft Office PowerPoint</Application>
  <PresentationFormat>Widescreen</PresentationFormat>
  <Paragraphs>110</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Abadi</vt:lpstr>
      <vt:lpstr>Arial</vt:lpstr>
      <vt:lpstr>Arial</vt:lpstr>
      <vt:lpstr>Calibri</vt:lpstr>
      <vt:lpstr>Consolas</vt:lpstr>
      <vt:lpstr>Verdana</vt:lpstr>
      <vt:lpstr>Wingdings</vt:lpstr>
      <vt:lpstr>Tech Mahindra Template 2014</vt:lpstr>
      <vt:lpstr>PowerPoint Presentation</vt:lpstr>
      <vt:lpstr>PowerPoint Presentation</vt:lpstr>
      <vt:lpstr>Constrains</vt:lpstr>
      <vt:lpstr>Constrains commonly used</vt:lpstr>
      <vt:lpstr>PowerPoint Presentation</vt:lpstr>
      <vt:lpstr>PowerPoint Presentation</vt:lpstr>
      <vt:lpstr>Create (Insert)</vt:lpstr>
      <vt:lpstr>PowerPoint Presentation</vt:lpstr>
      <vt:lpstr>PowerPoint Presentation</vt:lpstr>
      <vt:lpstr>Read (Select)</vt:lpstr>
      <vt:lpstr>SQL Joins</vt:lpstr>
      <vt:lpstr>SQL Joins | INNER JOIN</vt:lpstr>
      <vt:lpstr>SQL Joins | LEFT (OUTER) JOIN</vt:lpstr>
      <vt:lpstr>SQL Joins | RIGHT (OUTER) JOIN</vt:lpstr>
      <vt:lpstr>SQL Joins | FULL (OUTER) JOIN</vt:lpstr>
      <vt:lpstr>PowerPoint Presentation</vt:lpstr>
      <vt:lpstr>PowerPoint Presentation</vt:lpstr>
      <vt:lpstr>Update</vt:lpstr>
      <vt:lpstr>PowerPoint Presentation</vt:lpstr>
      <vt:lpstr>PowerPoint Presentation</vt:lpstr>
      <vt:lpstr>Delete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305</cp:revision>
  <dcterms:created xsi:type="dcterms:W3CDTF">2021-06-24T09:07:39Z</dcterms:created>
  <dcterms:modified xsi:type="dcterms:W3CDTF">2021-12-30T16:37:31Z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0x010100695B1B732D6462439120F45A333C6133</vt:lpwstr>
  </property>
  <property fmtid="{D5CDD505-2E9C-101B-9397-08002B2CF9AE}" pid="3" name="Categories0">
    <vt:lpwstr>System Elements</vt:lpwstr>
  </property>
  <property fmtid="{D5CDD505-2E9C-101B-9397-08002B2CF9AE}" pid="4" name="Buisness">
    <vt:lpwstr>Corporate</vt:lpwstr>
  </property>
  <property fmtid="{D5CDD505-2E9C-101B-9397-08002B2CF9AE}" pid="5" name="DLPManualFileClassification">
    <vt:lpwstr>{1A067545-A4E2-4FA1-8094-0D7902669705}</vt:lpwstr>
  </property>
  <property fmtid="{D5CDD505-2E9C-101B-9397-08002B2CF9AE}" pid="6" name="DLPManualFileClassificationLastModifiedBy">
    <vt:lpwstr>TECHMAHINDRA\EH00502061</vt:lpwstr>
  </property>
  <property fmtid="{D5CDD505-2E9C-101B-9397-08002B2CF9AE}" pid="7" name="DLPManualFileClassificationLastModificationDate">
    <vt:lpwstr>1520406007</vt:lpwstr>
  </property>
  <property fmtid="{D5CDD505-2E9C-101B-9397-08002B2CF9AE}" pid="8" name="DLPManualFileClassificationVersion">
    <vt:lpwstr>10.0.100.37</vt:lpwstr>
  </property>
  <property fmtid="{D5CDD505-2E9C-101B-9397-08002B2CF9AE}" pid="9" name="MSIP_Label_bb66cd3d-c530-4117-97d1-7f27568cc796_Enabled">
    <vt:lpwstr>true</vt:lpwstr>
  </property>
  <property fmtid="{D5CDD505-2E9C-101B-9397-08002B2CF9AE}" pid="10" name="MSIP_Label_bb66cd3d-c530-4117-97d1-7f27568cc796_SetDate">
    <vt:lpwstr>2021-01-15T12:23:32Z</vt:lpwstr>
  </property>
  <property fmtid="{D5CDD505-2E9C-101B-9397-08002B2CF9AE}" pid="11" name="MSIP_Label_bb66cd3d-c530-4117-97d1-7f27568cc796_Method">
    <vt:lpwstr>Privileged</vt:lpwstr>
  </property>
  <property fmtid="{D5CDD505-2E9C-101B-9397-08002B2CF9AE}" pid="12" name="MSIP_Label_bb66cd3d-c530-4117-97d1-7f27568cc796_Name">
    <vt:lpwstr>Tech M Confidential – External</vt:lpwstr>
  </property>
  <property fmtid="{D5CDD505-2E9C-101B-9397-08002B2CF9AE}" pid="13" name="MSIP_Label_bb66cd3d-c530-4117-97d1-7f27568cc796_SiteId">
    <vt:lpwstr>edf442f5-b994-4c86-a131-b42b03a16c95</vt:lpwstr>
  </property>
  <property fmtid="{D5CDD505-2E9C-101B-9397-08002B2CF9AE}" pid="14" name="MSIP_Label_bb66cd3d-c530-4117-97d1-7f27568cc796_ActionId">
    <vt:lpwstr>cd55c869-44a9-4fa3-9cf7-00004b4378cb</vt:lpwstr>
  </property>
  <property fmtid="{D5CDD505-2E9C-101B-9397-08002B2CF9AE}" pid="15" name="Order">
    <vt:r8>11700</vt:r8>
  </property>
  <property fmtid="{D5CDD505-2E9C-101B-9397-08002B2CF9AE}" pid="16" name="ComplianceAssetId">
    <vt:lpwstr/>
  </property>
  <property fmtid="{D5CDD505-2E9C-101B-9397-08002B2CF9AE}" pid="17" name="_ExtendedDescription">
    <vt:lpwstr/>
  </property>
</Properties>
</file>