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342" r:id="rId5"/>
    <p:sldId id="359" r:id="rId6"/>
    <p:sldId id="347" r:id="rId7"/>
    <p:sldId id="368" r:id="rId8"/>
    <p:sldId id="349" r:id="rId9"/>
    <p:sldId id="360" r:id="rId10"/>
    <p:sldId id="348" r:id="rId11"/>
    <p:sldId id="370" r:id="rId12"/>
    <p:sldId id="371" r:id="rId13"/>
    <p:sldId id="372" r:id="rId14"/>
    <p:sldId id="373" r:id="rId15"/>
    <p:sldId id="318"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A6EB3-EE9A-48CA-B68D-4C3C19A2F5C0}" v="11" dt="2022-01-04T20:37:06.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567" autoAdjust="0"/>
  </p:normalViewPr>
  <p:slideViewPr>
    <p:cSldViewPr snapToGrid="0" showGuides="1">
      <p:cViewPr varScale="1">
        <p:scale>
          <a:sx n="123" d="100"/>
          <a:sy n="123" d="100"/>
        </p:scale>
        <p:origin x="114" y="258"/>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223749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AHC - Academy</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8187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Error handling</a:t>
            </a:r>
            <a:endParaRPr lang="en-US" dirty="0"/>
          </a:p>
        </p:txBody>
      </p:sp>
      <p:sp>
        <p:nvSpPr>
          <p:cNvPr id="3" name="TextBox 2">
            <a:extLst>
              <a:ext uri="{FF2B5EF4-FFF2-40B4-BE49-F238E27FC236}">
                <a16:creationId xmlns:a16="http://schemas.microsoft.com/office/drawing/2014/main" id="{2D13A190-B9C8-3A48-A657-9F739882D7FD}"/>
              </a:ext>
            </a:extLst>
          </p:cNvPr>
          <p:cNvSpPr txBox="1"/>
          <p:nvPr/>
        </p:nvSpPr>
        <p:spPr>
          <a:xfrm>
            <a:off x="1420838" y="1582340"/>
            <a:ext cx="9407471" cy="338554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just">
              <a:buClr>
                <a:schemeClr val="tx2"/>
              </a:buClr>
            </a:pPr>
            <a:r>
              <a:rPr lang="en-US" sz="2000" b="0" i="0" dirty="0">
                <a:solidFill>
                  <a:srgbClr val="000000"/>
                </a:solidFill>
                <a:effectLst/>
                <a:latin typeface="Verdana" panose="020B0604030504040204" pitchFamily="34" charset="0"/>
              </a:rPr>
              <a:t>The exception handling features help us deal with the unforeseen errors which could appear in our code.  To handle exceptions, we can use the try-catch block in our code as well as finally keyword to clean up resources afterward.</a:t>
            </a:r>
          </a:p>
          <a:p>
            <a:pPr algn="just">
              <a:buClr>
                <a:schemeClr val="tx2"/>
              </a:buClr>
            </a:pPr>
            <a:endParaRPr lang="en-US" sz="2000" b="0" i="0" dirty="0">
              <a:solidFill>
                <a:srgbClr val="000000"/>
              </a:solidFill>
              <a:effectLst/>
              <a:latin typeface="Verdana" panose="020B0604030504040204" pitchFamily="34" charset="0"/>
            </a:endParaRPr>
          </a:p>
          <a:p>
            <a:pPr algn="just">
              <a:buClr>
                <a:schemeClr val="tx2"/>
              </a:buClr>
            </a:pPr>
            <a:r>
              <a:rPr lang="en-US" sz="2000" b="0" i="0" dirty="0">
                <a:solidFill>
                  <a:srgbClr val="000000"/>
                </a:solidFill>
                <a:effectLst/>
                <a:latin typeface="Verdana" panose="020B0604030504040204" pitchFamily="34" charset="0"/>
              </a:rPr>
              <a:t>Even though there is nothing wrong with the try-catch blocks in our Actions in Web API project, we can extract all the exception handling logic into a single centralized place. By doing that, we make our actions more readable and the error handling process more maintainable. If we want to make our actions even more readable and maintainable, we can implement Action Filters.</a:t>
            </a:r>
            <a:endParaRPr lang="en-US" sz="2000" dirty="0">
              <a:latin typeface="+mj-lt"/>
            </a:endParaRPr>
          </a:p>
        </p:txBody>
      </p:sp>
    </p:spTree>
    <p:extLst>
      <p:ext uri="{BB962C8B-B14F-4D97-AF65-F5344CB8AC3E}">
        <p14:creationId xmlns:p14="http://schemas.microsoft.com/office/powerpoint/2010/main" val="298224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2300907"/>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46A7CCA5-9346-491C-84A7-D15EDD0DE4DA}"/>
              </a:ext>
            </a:extLst>
          </p:cNvPr>
          <p:cNvSpPr txBox="1"/>
          <p:nvPr/>
        </p:nvSpPr>
        <p:spPr>
          <a:xfrm>
            <a:off x="1784577" y="3633763"/>
            <a:ext cx="8622846"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dirty="0">
                <a:effectLst>
                  <a:outerShdw blurRad="38100" dist="38100" dir="2700000" algn="tl">
                    <a:srgbClr val="000000">
                      <a:alpha val="43137"/>
                    </a:srgbClr>
                  </a:outerShdw>
                </a:effectLst>
                <a:latin typeface="Abadi"/>
                <a:cs typeface="Arial"/>
              </a:rPr>
              <a:t>Error Handling</a:t>
            </a:r>
            <a:endParaRPr lang="en-US" sz="24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407091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1706327"/>
            <a:ext cx="8622846" cy="18466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ASP.NET Core Fundamentals</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34DCEBAD-1362-4598-9F5E-54E19C8637D1}"/>
              </a:ext>
            </a:extLst>
          </p:cNvPr>
          <p:cNvSpPr txBox="1"/>
          <p:nvPr/>
        </p:nvSpPr>
        <p:spPr>
          <a:xfrm>
            <a:off x="1784577" y="3723467"/>
            <a:ext cx="8622846"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dirty="0">
                <a:effectLst>
                  <a:outerShdw blurRad="38100" dist="38100" dir="2700000" algn="tl">
                    <a:srgbClr val="000000">
                      <a:alpha val="43137"/>
                    </a:srgbClr>
                  </a:outerShdw>
                </a:effectLst>
                <a:latin typeface="Abadi"/>
                <a:cs typeface="Arial"/>
              </a:rPr>
              <a:t>Middleware, Error Handling</a:t>
            </a:r>
            <a:endParaRPr lang="en-US" sz="24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416565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Middleware</a:t>
            </a:r>
            <a:endParaRPr lang="en-US" dirty="0"/>
          </a:p>
        </p:txBody>
      </p:sp>
      <p:sp>
        <p:nvSpPr>
          <p:cNvPr id="3" name="TextBox 2">
            <a:extLst>
              <a:ext uri="{FF2B5EF4-FFF2-40B4-BE49-F238E27FC236}">
                <a16:creationId xmlns:a16="http://schemas.microsoft.com/office/drawing/2014/main" id="{2D13A190-B9C8-3A48-A657-9F739882D7FD}"/>
              </a:ext>
            </a:extLst>
          </p:cNvPr>
          <p:cNvSpPr txBox="1"/>
          <p:nvPr/>
        </p:nvSpPr>
        <p:spPr>
          <a:xfrm>
            <a:off x="1392264" y="1890117"/>
            <a:ext cx="9407471" cy="27699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just">
              <a:buClr>
                <a:schemeClr val="tx2"/>
              </a:buClr>
            </a:pPr>
            <a:r>
              <a:rPr lang="en-US" sz="2000" b="0" i="0" dirty="0">
                <a:solidFill>
                  <a:srgbClr val="000000"/>
                </a:solidFill>
                <a:effectLst/>
                <a:latin typeface="Verdana" panose="020B0604030504040204" pitchFamily="34" charset="0"/>
              </a:rPr>
              <a:t>ASP.NET Core Middleware is software integrated inside the application’s pipeline that we can use to handle requests and responses. When we talk about the ASP.NET Core middleware, we can think of it as a code section that executes with every request. </a:t>
            </a:r>
          </a:p>
          <a:p>
            <a:pPr algn="just">
              <a:buClr>
                <a:schemeClr val="tx2"/>
              </a:buClr>
            </a:pPr>
            <a:endParaRPr lang="en-US" sz="2000" dirty="0">
              <a:solidFill>
                <a:srgbClr val="000000"/>
              </a:solidFill>
              <a:latin typeface="Verdana" panose="020B0604030504040204" pitchFamily="34" charset="0"/>
            </a:endParaRPr>
          </a:p>
          <a:p>
            <a:pPr marL="342900" indent="-342900" algn="just">
              <a:buClr>
                <a:schemeClr val="tx2"/>
              </a:buClr>
              <a:buFont typeface="Arial" panose="020B0604020202020204" pitchFamily="34" charset="0"/>
              <a:buChar char="•"/>
            </a:pPr>
            <a:r>
              <a:rPr lang="en-US" sz="2000" b="0" i="0" dirty="0">
                <a:solidFill>
                  <a:srgbClr val="000000"/>
                </a:solidFill>
                <a:effectLst/>
                <a:latin typeface="Verdana" panose="020B0604030504040204" pitchFamily="34" charset="0"/>
              </a:rPr>
              <a:t>We are going to learn how to use different methods (Run, Map, Use) during the configuration. </a:t>
            </a:r>
          </a:p>
          <a:p>
            <a:pPr marL="342900" indent="-342900" algn="just">
              <a:buClr>
                <a:schemeClr val="tx2"/>
              </a:buClr>
              <a:buFont typeface="Arial" panose="020B0604020202020204" pitchFamily="34" charset="0"/>
              <a:buChar char="•"/>
            </a:pPr>
            <a:r>
              <a:rPr lang="en-US" sz="2000" b="0" i="0" dirty="0">
                <a:solidFill>
                  <a:srgbClr val="000000"/>
                </a:solidFill>
                <a:effectLst/>
                <a:latin typeface="Verdana" panose="020B0604030504040204" pitchFamily="34" charset="0"/>
              </a:rPr>
              <a:t>Additionally, we are going to take a look in the process of creating custom middleware.</a:t>
            </a:r>
            <a:endParaRPr lang="en-US" sz="2000" dirty="0">
              <a:latin typeface="+mj-lt"/>
            </a:endParaRPr>
          </a:p>
        </p:txBody>
      </p:sp>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B4C7-AB6E-4BB9-ADC5-09FFD64E7888}"/>
              </a:ext>
            </a:extLst>
          </p:cNvPr>
          <p:cNvSpPr>
            <a:spLocks noGrp="1"/>
          </p:cNvSpPr>
          <p:nvPr>
            <p:ph type="title"/>
          </p:nvPr>
        </p:nvSpPr>
        <p:spPr/>
        <p:txBody>
          <a:bodyPr/>
          <a:lstStyle/>
          <a:p>
            <a:r>
              <a:rPr lang="en-US" dirty="0"/>
              <a:t>More About the ASP.NET Core Middleware and Pipeline</a:t>
            </a:r>
          </a:p>
        </p:txBody>
      </p:sp>
      <p:sp>
        <p:nvSpPr>
          <p:cNvPr id="3" name="Text Placeholder 2">
            <a:extLst>
              <a:ext uri="{FF2B5EF4-FFF2-40B4-BE49-F238E27FC236}">
                <a16:creationId xmlns:a16="http://schemas.microsoft.com/office/drawing/2014/main" id="{832604AA-66D3-40CA-A688-445ABEAF969A}"/>
              </a:ext>
            </a:extLst>
          </p:cNvPr>
          <p:cNvSpPr>
            <a:spLocks noGrp="1"/>
          </p:cNvSpPr>
          <p:nvPr>
            <p:ph type="body" sz="quarter" idx="10"/>
          </p:nvPr>
        </p:nvSpPr>
        <p:spPr>
          <a:xfrm>
            <a:off x="641350" y="1700456"/>
            <a:ext cx="10966451" cy="4308872"/>
          </a:xfrm>
        </p:spPr>
        <p:txBody>
          <a:bodyPr/>
          <a:lstStyle/>
          <a:p>
            <a:pPr marL="0" indent="0" algn="just">
              <a:buNone/>
            </a:pPr>
            <a:r>
              <a:rPr lang="en-US" sz="2000" dirty="0">
                <a:solidFill>
                  <a:srgbClr val="000000"/>
                </a:solidFill>
                <a:latin typeface="Verdana" panose="020B0604030504040204" pitchFamily="34" charset="0"/>
                <a:cs typeface="Arial" charset="0"/>
              </a:rPr>
              <a:t>Usually, we have more than a single middleware component in our application. Each component can:</a:t>
            </a:r>
          </a:p>
          <a:p>
            <a:pPr marL="0" indent="0" algn="just">
              <a:buNone/>
            </a:pPr>
            <a:endParaRPr lang="en-US" sz="2000" dirty="0">
              <a:solidFill>
                <a:srgbClr val="000000"/>
              </a:solidFill>
              <a:latin typeface="Verdana" panose="020B0604030504040204" pitchFamily="34" charset="0"/>
              <a:cs typeface="Arial" charset="0"/>
            </a:endParaRPr>
          </a:p>
          <a:p>
            <a:pPr algn="just"/>
            <a:r>
              <a:rPr lang="en-US" sz="2000" dirty="0">
                <a:solidFill>
                  <a:srgbClr val="000000"/>
                </a:solidFill>
                <a:latin typeface="Verdana" panose="020B0604030504040204" pitchFamily="34" charset="0"/>
                <a:cs typeface="Arial" charset="0"/>
              </a:rPr>
              <a:t>Pass the request to the next middleware component in the pipeline</a:t>
            </a:r>
          </a:p>
          <a:p>
            <a:pPr algn="just"/>
            <a:r>
              <a:rPr lang="en-US" sz="2000" dirty="0">
                <a:solidFill>
                  <a:srgbClr val="000000"/>
                </a:solidFill>
                <a:latin typeface="Verdana" panose="020B0604030504040204" pitchFamily="34" charset="0"/>
                <a:cs typeface="Arial" charset="0"/>
              </a:rPr>
              <a:t>It can execute some work before and after the next component in the pipeline</a:t>
            </a:r>
          </a:p>
          <a:p>
            <a:pPr marL="0" indent="0" algn="just">
              <a:buNone/>
            </a:pPr>
            <a:endParaRPr lang="en-US" sz="2000" dirty="0">
              <a:solidFill>
                <a:srgbClr val="000000"/>
              </a:solidFill>
              <a:latin typeface="Verdana" panose="020B0604030504040204" pitchFamily="34" charset="0"/>
              <a:cs typeface="Arial" charset="0"/>
            </a:endParaRPr>
          </a:p>
          <a:p>
            <a:pPr marL="0" indent="0" algn="just">
              <a:buNone/>
            </a:pPr>
            <a:r>
              <a:rPr lang="en-US" sz="2000" dirty="0">
                <a:solidFill>
                  <a:srgbClr val="000000"/>
                </a:solidFill>
                <a:latin typeface="Verdana" panose="020B0604030504040204" pitchFamily="34" charset="0"/>
                <a:cs typeface="Arial" charset="0"/>
              </a:rPr>
              <a:t>To build a pipeline, we are using request delegates, which handle each HTTP request. To configure request delegates, we use the Run, Map, and Use extension methods. We are going to see that we can configure request delegate as an anonymous method, or as a separate reusable class. Whether we use anonymous methods or separate classes, we are creating middleware components.</a:t>
            </a:r>
          </a:p>
          <a:p>
            <a:pPr marL="0" indent="0" algn="just">
              <a:buNone/>
            </a:pPr>
            <a:endParaRPr lang="en-US" sz="2000" dirty="0">
              <a:solidFill>
                <a:srgbClr val="000000"/>
              </a:solidFill>
              <a:latin typeface="Verdana" panose="020B0604030504040204" pitchFamily="34" charset="0"/>
              <a:cs typeface="Arial" charset="0"/>
            </a:endParaRPr>
          </a:p>
          <a:p>
            <a:pPr marL="0" indent="0" algn="just">
              <a:buNone/>
            </a:pPr>
            <a:r>
              <a:rPr lang="en-US" sz="2000" dirty="0">
                <a:solidFill>
                  <a:srgbClr val="000000"/>
                </a:solidFill>
                <a:latin typeface="Verdana" panose="020B0604030504040204" pitchFamily="34" charset="0"/>
                <a:cs typeface="Arial" charset="0"/>
              </a:rPr>
              <a:t>Inside the request pipeline, an application executes each component in the same order they are placed in the code – top to bottom:</a:t>
            </a:r>
          </a:p>
        </p:txBody>
      </p:sp>
    </p:spTree>
    <p:extLst>
      <p:ext uri="{BB962C8B-B14F-4D97-AF65-F5344CB8AC3E}">
        <p14:creationId xmlns:p14="http://schemas.microsoft.com/office/powerpoint/2010/main" val="63419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4D14D16-D5B4-4597-913E-3DA41D19A102}"/>
              </a:ext>
            </a:extLst>
          </p:cNvPr>
          <p:cNvPicPr>
            <a:picLocks noChangeAspect="1"/>
          </p:cNvPicPr>
          <p:nvPr/>
        </p:nvPicPr>
        <p:blipFill>
          <a:blip r:embed="rId2"/>
          <a:stretch>
            <a:fillRect/>
          </a:stretch>
        </p:blipFill>
        <p:spPr>
          <a:xfrm>
            <a:off x="2686050" y="1657350"/>
            <a:ext cx="6819900" cy="3543300"/>
          </a:xfrm>
          <a:prstGeom prst="rect">
            <a:avLst/>
          </a:prstGeom>
        </p:spPr>
      </p:pic>
    </p:spTree>
    <p:extLst>
      <p:ext uri="{BB962C8B-B14F-4D97-AF65-F5344CB8AC3E}">
        <p14:creationId xmlns:p14="http://schemas.microsoft.com/office/powerpoint/2010/main" val="252164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1489128" y="2044005"/>
            <a:ext cx="9213743" cy="276998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t>We can see that each component can execute custom logic before using the next delegate to pass the execution to another component. The last middleware component doesn’t call the next delegate, which means that this component is short-circuiting the pipeline. This is a terminal middleware because it stops further middleware from processing the request. Basically, it executes the additional logic and then returns the execution to the previous middleware components.</a:t>
            </a:r>
          </a:p>
        </p:txBody>
      </p:sp>
    </p:spTree>
    <p:extLst>
      <p:ext uri="{BB962C8B-B14F-4D97-AF65-F5344CB8AC3E}">
        <p14:creationId xmlns:p14="http://schemas.microsoft.com/office/powerpoint/2010/main" val="300198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443"/>
          </a:xfrm>
        </p:spPr>
        <p:txBody>
          <a:bodyPr/>
          <a:lstStyle/>
          <a:p>
            <a:r>
              <a:rPr lang="en-US" dirty="0">
                <a:latin typeface="Arial"/>
                <a:cs typeface="Arial"/>
              </a:rPr>
              <a:t>Middleware Order in ASP.NET Core</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1343422" y="2813447"/>
            <a:ext cx="9505155" cy="923330"/>
          </a:xfrm>
        </p:spPr>
        <p:txBody>
          <a:bodyPr/>
          <a:lstStyle/>
          <a:p>
            <a:pPr marL="0" indent="0" algn="just">
              <a:buNone/>
            </a:pPr>
            <a:r>
              <a:rPr lang="en-US" sz="2000" dirty="0">
                <a:solidFill>
                  <a:srgbClr val="000000"/>
                </a:solidFill>
                <a:latin typeface="Verdana" panose="020B0604030504040204" pitchFamily="34" charset="0"/>
                <a:cs typeface="Arial" charset="0"/>
              </a:rPr>
              <a:t>It is quite important to know about the order in which we should register our middleware components. The order is important for the security, performance, and functionality of our applications:</a:t>
            </a:r>
            <a:endParaRPr lang="en-US" sz="2000" dirty="0">
              <a:solidFill>
                <a:srgbClr val="4D5156"/>
              </a:solidFill>
              <a:latin typeface="arial" panose="020B0604020202020204" pitchFamily="34" charset="0"/>
            </a:endParaRPr>
          </a:p>
        </p:txBody>
      </p:sp>
    </p:spTree>
    <p:extLst>
      <p:ext uri="{BB962C8B-B14F-4D97-AF65-F5344CB8AC3E}">
        <p14:creationId xmlns:p14="http://schemas.microsoft.com/office/powerpoint/2010/main" val="392427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865A308B-54D4-410D-883B-7CAF9ADBDA91}"/>
              </a:ext>
            </a:extLst>
          </p:cNvPr>
          <p:cNvPicPr>
            <a:picLocks noChangeAspect="1"/>
          </p:cNvPicPr>
          <p:nvPr/>
        </p:nvPicPr>
        <p:blipFill>
          <a:blip r:embed="rId2"/>
          <a:stretch>
            <a:fillRect/>
          </a:stretch>
        </p:blipFill>
        <p:spPr>
          <a:xfrm>
            <a:off x="3869410" y="299327"/>
            <a:ext cx="4453180" cy="5964878"/>
          </a:xfrm>
          <a:prstGeom prst="rect">
            <a:avLst/>
          </a:prstGeom>
        </p:spPr>
      </p:pic>
    </p:spTree>
    <p:extLst>
      <p:ext uri="{BB962C8B-B14F-4D97-AF65-F5344CB8AC3E}">
        <p14:creationId xmlns:p14="http://schemas.microsoft.com/office/powerpoint/2010/main" val="315692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2300908"/>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4" name="TextBox 3">
            <a:extLst>
              <a:ext uri="{FF2B5EF4-FFF2-40B4-BE49-F238E27FC236}">
                <a16:creationId xmlns:a16="http://schemas.microsoft.com/office/drawing/2014/main" id="{94CF9721-CE5C-4EE5-AC0A-09FE902146C1}"/>
              </a:ext>
            </a:extLst>
          </p:cNvPr>
          <p:cNvSpPr txBox="1"/>
          <p:nvPr/>
        </p:nvSpPr>
        <p:spPr>
          <a:xfrm>
            <a:off x="1784577" y="3633763"/>
            <a:ext cx="8622846"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dirty="0">
                <a:effectLst>
                  <a:outerShdw blurRad="38100" dist="38100" dir="2700000" algn="tl">
                    <a:srgbClr val="000000">
                      <a:alpha val="43137"/>
                    </a:srgbClr>
                  </a:outerShdw>
                </a:effectLst>
                <a:latin typeface="Abadi"/>
                <a:cs typeface="Arial"/>
              </a:rPr>
              <a:t>Middleware</a:t>
            </a:r>
            <a:endParaRPr lang="en-US" sz="24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865210029"/>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11" ma:contentTypeDescription="Create a new document." ma:contentTypeScope="" ma:versionID="0790baaa9726f19e493fef8636b50b17">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71e1775f3d933abef2a3de40f4160644"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05EFAA-D781-48D5-9730-BF9E5D110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486</Words>
  <Application>Microsoft Office PowerPoint</Application>
  <PresentationFormat>Widescreen</PresentationFormat>
  <Paragraphs>30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Abadi</vt:lpstr>
      <vt:lpstr>Arial</vt:lpstr>
      <vt:lpstr>Arial</vt:lpstr>
      <vt:lpstr>Calibri</vt:lpstr>
      <vt:lpstr>Verdana</vt:lpstr>
      <vt:lpstr>Wingdings</vt:lpstr>
      <vt:lpstr>Tech Mahindra Template 2014</vt:lpstr>
      <vt:lpstr>PowerPoint Presentation</vt:lpstr>
      <vt:lpstr>PowerPoint Presentation</vt:lpstr>
      <vt:lpstr>Middleware</vt:lpstr>
      <vt:lpstr>More About the ASP.NET Core Middleware and Pipeline</vt:lpstr>
      <vt:lpstr>PowerPoint Presentation</vt:lpstr>
      <vt:lpstr>PowerPoint Presentation</vt:lpstr>
      <vt:lpstr>Middleware Order in ASP.NET Core</vt:lpstr>
      <vt:lpstr>PowerPoint Presentation</vt:lpstr>
      <vt:lpstr>PowerPoint Presentation</vt:lpstr>
      <vt:lpstr>Error handling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2021-06-24T09:07:39Z</dcterms:created>
  <dcterms:modified xsi:type="dcterms:W3CDTF">2022-01-04T20:37:49Z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