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1" r:id="rId31"/>
    <p:sldId id="285" r:id="rId32"/>
    <p:sldId id="287" r:id="rId33"/>
    <p:sldId id="288" r:id="rId34"/>
    <p:sldId id="289" r:id="rId35"/>
    <p:sldId id="290"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343D0-36FC-4C32-A8A5-B9BD6A80D9D4}" v="583" dt="2022-08-17T19:51:50.862"/>
    <p1510:client id="{8A648C3C-FF40-B727-D69A-A2933E2571CD}" v="2316" dt="2022-08-23T16:03:15.880"/>
    <p1510:client id="{CC96D185-60CB-CDBC-EC9C-1169D2B62FD3}" v="276" dt="2022-08-18T19:26:57.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232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5998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99270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9355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635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3135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0445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7992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0324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58116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6884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75594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699" r:id="rId6"/>
    <p:sldLayoutId id="2147483704" r:id="rId7"/>
    <p:sldLayoutId id="2147483700" r:id="rId8"/>
    <p:sldLayoutId id="2147483701" r:id="rId9"/>
    <p:sldLayoutId id="2147483702" r:id="rId10"/>
    <p:sldLayoutId id="2147483703"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84814" y="640080"/>
            <a:ext cx="3659246" cy="2850319"/>
          </a:xfrm>
        </p:spPr>
        <p:txBody>
          <a:bodyPr>
            <a:normAutofit/>
          </a:bodyPr>
          <a:lstStyle/>
          <a:p>
            <a:r>
              <a:rPr lang="es-ES" sz="5400">
                <a:solidFill>
                  <a:srgbClr val="FFFFFF"/>
                </a:solidFill>
              </a:rPr>
              <a:t>CI/CD &amp; Cloud</a:t>
            </a:r>
          </a:p>
        </p:txBody>
      </p:sp>
      <p:cxnSp>
        <p:nvCxnSpPr>
          <p:cNvPr id="30" name="Straight Connector 29">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5" name="Picture 2" descr="Geometric white clouds on a blue sky">
            <a:extLst>
              <a:ext uri="{FF2B5EF4-FFF2-40B4-BE49-F238E27FC236}">
                <a16:creationId xmlns:a16="http://schemas.microsoft.com/office/drawing/2014/main" id="{7DEA7D7C-5339-EDB6-A550-FA0ADF42B1D7}"/>
              </a:ext>
            </a:extLst>
          </p:cNvPr>
          <p:cNvPicPr>
            <a:picLocks noChangeAspect="1"/>
          </p:cNvPicPr>
          <p:nvPr/>
        </p:nvPicPr>
        <p:blipFill rotWithShape="1">
          <a:blip r:embed="rId2"/>
          <a:srcRect r="17360" b="4"/>
          <a:stretch/>
        </p:blipFill>
        <p:spPr>
          <a:xfrm>
            <a:off x="4635095" y="10"/>
            <a:ext cx="7556889" cy="6857990"/>
          </a:xfrm>
          <a:prstGeom prst="rect">
            <a:avLst/>
          </a:prstGeom>
        </p:spPr>
      </p:pic>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234D7-9051-0390-3F65-2271D88C4A2A}"/>
              </a:ext>
            </a:extLst>
          </p:cNvPr>
          <p:cNvSpPr>
            <a:spLocks noGrp="1"/>
          </p:cNvSpPr>
          <p:nvPr>
            <p:ph type="title"/>
          </p:nvPr>
        </p:nvSpPr>
        <p:spPr/>
        <p:txBody>
          <a:bodyPr/>
          <a:lstStyle/>
          <a:p>
            <a:r>
              <a:rPr lang="es-ES" dirty="0"/>
              <a:t>Creando la primer pipeline de GH </a:t>
            </a:r>
            <a:r>
              <a:rPr lang="es-ES" dirty="0" err="1"/>
              <a:t>Actions</a:t>
            </a:r>
          </a:p>
        </p:txBody>
      </p:sp>
      <p:sp>
        <p:nvSpPr>
          <p:cNvPr id="3" name="Marcador de contenido 2">
            <a:extLst>
              <a:ext uri="{FF2B5EF4-FFF2-40B4-BE49-F238E27FC236}">
                <a16:creationId xmlns:a16="http://schemas.microsoft.com/office/drawing/2014/main" id="{4E0B70F5-51C7-4D65-827B-C774F38E643A}"/>
              </a:ext>
            </a:extLst>
          </p:cNvPr>
          <p:cNvSpPr>
            <a:spLocks noGrp="1"/>
          </p:cNvSpPr>
          <p:nvPr>
            <p:ph idx="1"/>
          </p:nvPr>
        </p:nvSpPr>
        <p:spPr/>
        <p:txBody>
          <a:bodyPr vert="horz" lIns="0" tIns="45720" rIns="0" bIns="45720" rtlCol="0" anchor="t">
            <a:normAutofit/>
          </a:bodyPr>
          <a:lstStyle/>
          <a:p>
            <a:r>
              <a:rPr lang="es-ES" dirty="0"/>
              <a:t>En nuestro repositorio </a:t>
            </a:r>
            <a:r>
              <a:rPr lang="es-ES" err="1"/>
              <a:t>github</a:t>
            </a:r>
            <a:r>
              <a:rPr lang="es-ES" dirty="0"/>
              <a:t>, necesitamos crear una carpeta llamada ".</a:t>
            </a:r>
            <a:r>
              <a:rPr lang="es-ES" err="1"/>
              <a:t>github</a:t>
            </a:r>
            <a:r>
              <a:rPr lang="es-ES" dirty="0"/>
              <a:t>" dentro de ella, otra llamada "</a:t>
            </a:r>
            <a:r>
              <a:rPr lang="es-ES" dirty="0" err="1"/>
              <a:t>workflows</a:t>
            </a:r>
            <a:r>
              <a:rPr lang="es-ES" dirty="0"/>
              <a:t>", finalmente nuestro archivo .</a:t>
            </a:r>
            <a:r>
              <a:rPr lang="es-ES" dirty="0" err="1"/>
              <a:t>yaml</a:t>
            </a:r>
            <a:r>
              <a:rPr lang="es-ES" dirty="0"/>
              <a:t> con las instrucciones que eremos realizar:</a:t>
            </a:r>
          </a:p>
          <a:p>
            <a:endParaRPr lang="es-ES" dirty="0"/>
          </a:p>
        </p:txBody>
      </p:sp>
      <p:pic>
        <p:nvPicPr>
          <p:cNvPr id="5" name="Imagen 5" descr="Interfaz de usuario gráfica, Texto, Aplicación&#10;&#10;Descripción generada automáticamente">
            <a:extLst>
              <a:ext uri="{FF2B5EF4-FFF2-40B4-BE49-F238E27FC236}">
                <a16:creationId xmlns:a16="http://schemas.microsoft.com/office/drawing/2014/main" id="{C8EEBAAB-22B0-7CB7-A646-B9652B632BE5}"/>
              </a:ext>
            </a:extLst>
          </p:cNvPr>
          <p:cNvPicPr>
            <a:picLocks noChangeAspect="1"/>
          </p:cNvPicPr>
          <p:nvPr/>
        </p:nvPicPr>
        <p:blipFill>
          <a:blip r:embed="rId2"/>
          <a:stretch>
            <a:fillRect/>
          </a:stretch>
        </p:blipFill>
        <p:spPr>
          <a:xfrm>
            <a:off x="1950720" y="3391668"/>
            <a:ext cx="6929120" cy="1984743"/>
          </a:xfrm>
          <a:prstGeom prst="rect">
            <a:avLst/>
          </a:prstGeom>
        </p:spPr>
      </p:pic>
    </p:spTree>
    <p:extLst>
      <p:ext uri="{BB962C8B-B14F-4D97-AF65-F5344CB8AC3E}">
        <p14:creationId xmlns:p14="http://schemas.microsoft.com/office/powerpoint/2010/main" val="79265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195D67D2-D036-F091-977B-21C175B7A7EA}"/>
              </a:ext>
            </a:extLst>
          </p:cNvPr>
          <p:cNvSpPr txBox="1"/>
          <p:nvPr/>
        </p:nvSpPr>
        <p:spPr>
          <a:xfrm>
            <a:off x="4307839" y="1107440"/>
            <a:ext cx="35845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600" dirty="0"/>
              <a:t>¿Qué es Cloud?</a:t>
            </a:r>
          </a:p>
        </p:txBody>
      </p:sp>
      <p:pic>
        <p:nvPicPr>
          <p:cNvPr id="13" name="Gráfico 13">
            <a:extLst>
              <a:ext uri="{FF2B5EF4-FFF2-40B4-BE49-F238E27FC236}">
                <a16:creationId xmlns:a16="http://schemas.microsoft.com/office/drawing/2014/main" id="{D24DBC19-91D8-2053-88FC-704FEC83021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529994" y="2163417"/>
            <a:ext cx="7148164" cy="3760788"/>
          </a:xfrm>
        </p:spPr>
      </p:pic>
    </p:spTree>
    <p:extLst>
      <p:ext uri="{BB962C8B-B14F-4D97-AF65-F5344CB8AC3E}">
        <p14:creationId xmlns:p14="http://schemas.microsoft.com/office/powerpoint/2010/main" val="155798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E6447-AE1A-8C3E-8C43-A3FC7F08C404}"/>
              </a:ext>
            </a:extLst>
          </p:cNvPr>
          <p:cNvSpPr>
            <a:spLocks noGrp="1"/>
          </p:cNvSpPr>
          <p:nvPr>
            <p:ph type="title"/>
          </p:nvPr>
        </p:nvSpPr>
        <p:spPr/>
        <p:txBody>
          <a:bodyPr/>
          <a:lstStyle/>
          <a:p>
            <a:r>
              <a:rPr lang="es-ES" dirty="0">
                <a:ea typeface="+mj-lt"/>
                <a:cs typeface="+mj-lt"/>
              </a:rPr>
              <a:t>¿Qué es Cloud?</a:t>
            </a:r>
          </a:p>
        </p:txBody>
      </p:sp>
      <p:sp>
        <p:nvSpPr>
          <p:cNvPr id="3" name="Marcador de contenido 2">
            <a:extLst>
              <a:ext uri="{FF2B5EF4-FFF2-40B4-BE49-F238E27FC236}">
                <a16:creationId xmlns:a16="http://schemas.microsoft.com/office/drawing/2014/main" id="{311AB5CE-99EA-47FA-377B-419AF20C822C}"/>
              </a:ext>
            </a:extLst>
          </p:cNvPr>
          <p:cNvSpPr>
            <a:spLocks noGrp="1"/>
          </p:cNvSpPr>
          <p:nvPr>
            <p:ph idx="1"/>
          </p:nvPr>
        </p:nvSpPr>
        <p:spPr>
          <a:xfrm>
            <a:off x="1097280" y="2108201"/>
            <a:ext cx="5384800" cy="3760891"/>
          </a:xfrm>
        </p:spPr>
        <p:txBody>
          <a:bodyPr vert="horz" lIns="0" tIns="45720" rIns="0" bIns="45720" rtlCol="0" anchor="t">
            <a:normAutofit/>
          </a:bodyPr>
          <a:lstStyle/>
          <a:p>
            <a:r>
              <a:rPr lang="es-ES" dirty="0">
                <a:ea typeface="+mn-lt"/>
                <a:cs typeface="+mn-lt"/>
              </a:rPr>
              <a:t>Es posible que lo primero que se te venga a la mente, son esos satélites que se encuentra en órbita alrededor de la Tierra, pero no, eso definitivamente no es la nube. ¿Qué si es la nube? Es todo ese conjunto de servidores (supercomputadoras con mucho poder de cómputo) distribuidos en distintas zonas geográficas a través del mundo, que nos proveen de estos servicios.</a:t>
            </a:r>
            <a:endParaRPr lang="es-ES" dirty="0"/>
          </a:p>
        </p:txBody>
      </p:sp>
      <p:pic>
        <p:nvPicPr>
          <p:cNvPr id="4" name="Imagen 4" descr="Diagrama, Dibujo de ingeniería&#10;&#10;Descripción generada automáticamente">
            <a:extLst>
              <a:ext uri="{FF2B5EF4-FFF2-40B4-BE49-F238E27FC236}">
                <a16:creationId xmlns:a16="http://schemas.microsoft.com/office/drawing/2014/main" id="{EFBAD403-1A14-F5CD-C296-8C1530F699C6}"/>
              </a:ext>
            </a:extLst>
          </p:cNvPr>
          <p:cNvPicPr>
            <a:picLocks noChangeAspect="1"/>
          </p:cNvPicPr>
          <p:nvPr/>
        </p:nvPicPr>
        <p:blipFill>
          <a:blip r:embed="rId2"/>
          <a:stretch>
            <a:fillRect/>
          </a:stretch>
        </p:blipFill>
        <p:spPr>
          <a:xfrm>
            <a:off x="6939280" y="2108200"/>
            <a:ext cx="3810000" cy="3810000"/>
          </a:xfrm>
          <a:prstGeom prst="rect">
            <a:avLst/>
          </a:prstGeom>
        </p:spPr>
      </p:pic>
    </p:spTree>
    <p:extLst>
      <p:ext uri="{BB962C8B-B14F-4D97-AF65-F5344CB8AC3E}">
        <p14:creationId xmlns:p14="http://schemas.microsoft.com/office/powerpoint/2010/main" val="218590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648FF-8F25-73C4-B0D7-86AD383D98F9}"/>
              </a:ext>
            </a:extLst>
          </p:cNvPr>
          <p:cNvSpPr>
            <a:spLocks noGrp="1"/>
          </p:cNvSpPr>
          <p:nvPr>
            <p:ph type="title"/>
          </p:nvPr>
        </p:nvSpPr>
        <p:spPr/>
        <p:txBody>
          <a:bodyPr/>
          <a:lstStyle/>
          <a:p>
            <a:r>
              <a:rPr lang="es-ES" dirty="0" err="1"/>
              <a:t>Proovedores</a:t>
            </a:r>
          </a:p>
        </p:txBody>
      </p:sp>
      <p:sp>
        <p:nvSpPr>
          <p:cNvPr id="3" name="Marcador de contenido 2">
            <a:extLst>
              <a:ext uri="{FF2B5EF4-FFF2-40B4-BE49-F238E27FC236}">
                <a16:creationId xmlns:a16="http://schemas.microsoft.com/office/drawing/2014/main" id="{FEAE9C0E-176E-9498-87EC-0C41D5FF9457}"/>
              </a:ext>
            </a:extLst>
          </p:cNvPr>
          <p:cNvSpPr>
            <a:spLocks noGrp="1"/>
          </p:cNvSpPr>
          <p:nvPr>
            <p:ph idx="1"/>
          </p:nvPr>
        </p:nvSpPr>
        <p:spPr>
          <a:xfrm>
            <a:off x="1097280" y="2108201"/>
            <a:ext cx="5069840" cy="3760891"/>
          </a:xfrm>
        </p:spPr>
        <p:txBody>
          <a:bodyPr vert="horz" lIns="0" tIns="45720" rIns="0" bIns="45720" rtlCol="0" anchor="t">
            <a:normAutofit/>
          </a:bodyPr>
          <a:lstStyle/>
          <a:p>
            <a:r>
              <a:rPr lang="es-ES" dirty="0">
                <a:ea typeface="+mn-lt"/>
                <a:cs typeface="+mn-lt"/>
              </a:rPr>
              <a:t>En realidad se les conoce como proveedores de nube, y son todas aquellas empresas que nos ofrecen y permiten acceder a estos servicios informáticos. Es muy similar a cuando contratas tu servicio de Internet, en donde tienes distintas opciones por elegir y terminas escogiendo la que más se ajusta a tu presupuesto y necesidades.</a:t>
            </a:r>
            <a:endParaRPr lang="es-ES" dirty="0"/>
          </a:p>
        </p:txBody>
      </p:sp>
      <p:pic>
        <p:nvPicPr>
          <p:cNvPr id="5" name="Imagen 5" descr="Imagen que contiene tabla, interior, escritorio, lego&#10;&#10;Descripción generada automáticamente">
            <a:extLst>
              <a:ext uri="{FF2B5EF4-FFF2-40B4-BE49-F238E27FC236}">
                <a16:creationId xmlns:a16="http://schemas.microsoft.com/office/drawing/2014/main" id="{66D2F151-5E84-16CF-D287-C57EA90D97A9}"/>
              </a:ext>
            </a:extLst>
          </p:cNvPr>
          <p:cNvPicPr>
            <a:picLocks noChangeAspect="1"/>
          </p:cNvPicPr>
          <p:nvPr/>
        </p:nvPicPr>
        <p:blipFill>
          <a:blip r:embed="rId2"/>
          <a:stretch>
            <a:fillRect/>
          </a:stretch>
        </p:blipFill>
        <p:spPr>
          <a:xfrm>
            <a:off x="6258560" y="2474351"/>
            <a:ext cx="5415280" cy="3037058"/>
          </a:xfrm>
          <a:prstGeom prst="rect">
            <a:avLst/>
          </a:prstGeom>
        </p:spPr>
      </p:pic>
    </p:spTree>
    <p:extLst>
      <p:ext uri="{BB962C8B-B14F-4D97-AF65-F5344CB8AC3E}">
        <p14:creationId xmlns:p14="http://schemas.microsoft.com/office/powerpoint/2010/main" val="323405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648FF-8F25-73C4-B0D7-86AD383D98F9}"/>
              </a:ext>
            </a:extLst>
          </p:cNvPr>
          <p:cNvSpPr>
            <a:spLocks noGrp="1"/>
          </p:cNvSpPr>
          <p:nvPr>
            <p:ph type="title"/>
          </p:nvPr>
        </p:nvSpPr>
        <p:spPr/>
        <p:txBody>
          <a:bodyPr/>
          <a:lstStyle/>
          <a:p>
            <a:r>
              <a:rPr lang="es-ES" dirty="0" err="1"/>
              <a:t>Proovedores</a:t>
            </a:r>
          </a:p>
        </p:txBody>
      </p:sp>
      <p:sp>
        <p:nvSpPr>
          <p:cNvPr id="3" name="Marcador de contenido 2">
            <a:extLst>
              <a:ext uri="{FF2B5EF4-FFF2-40B4-BE49-F238E27FC236}">
                <a16:creationId xmlns:a16="http://schemas.microsoft.com/office/drawing/2014/main" id="{FEAE9C0E-176E-9498-87EC-0C41D5FF9457}"/>
              </a:ext>
            </a:extLst>
          </p:cNvPr>
          <p:cNvSpPr>
            <a:spLocks noGrp="1"/>
          </p:cNvSpPr>
          <p:nvPr>
            <p:ph idx="1"/>
          </p:nvPr>
        </p:nvSpPr>
        <p:spPr>
          <a:xfrm>
            <a:off x="1097280" y="2108201"/>
            <a:ext cx="4155440" cy="3760891"/>
          </a:xfrm>
        </p:spPr>
        <p:txBody>
          <a:bodyPr vert="horz" lIns="0" tIns="45720" rIns="0" bIns="45720" rtlCol="0" anchor="t">
            <a:normAutofit/>
          </a:bodyPr>
          <a:lstStyle/>
          <a:p>
            <a:r>
              <a:rPr lang="es-ES" dirty="0">
                <a:ea typeface="+mn-lt"/>
                <a:cs typeface="+mn-lt"/>
              </a:rPr>
              <a:t>La gran cantidad de opciones que tenemos es muy variada y elegir una dependerá de distintos factores, como las necesidades del proyecto, el tamaño de la empresa, la infraestructura que se cuenta actualmente, si deseas migrar a la nube, etc.</a:t>
            </a:r>
          </a:p>
          <a:p>
            <a:br>
              <a:rPr lang="en-US" dirty="0"/>
            </a:br>
            <a:endParaRPr lang="en-US" dirty="0"/>
          </a:p>
        </p:txBody>
      </p:sp>
      <p:pic>
        <p:nvPicPr>
          <p:cNvPr id="5" name="Imagen 5">
            <a:extLst>
              <a:ext uri="{FF2B5EF4-FFF2-40B4-BE49-F238E27FC236}">
                <a16:creationId xmlns:a16="http://schemas.microsoft.com/office/drawing/2014/main" id="{0F82ECD2-F0D5-E2D1-90E7-FA2140B388FF}"/>
              </a:ext>
            </a:extLst>
          </p:cNvPr>
          <p:cNvPicPr>
            <a:picLocks noChangeAspect="1"/>
          </p:cNvPicPr>
          <p:nvPr/>
        </p:nvPicPr>
        <p:blipFill>
          <a:blip r:embed="rId2"/>
          <a:stretch>
            <a:fillRect/>
          </a:stretch>
        </p:blipFill>
        <p:spPr>
          <a:xfrm>
            <a:off x="5628640" y="2273618"/>
            <a:ext cx="1778000" cy="1050925"/>
          </a:xfrm>
          <a:prstGeom prst="rect">
            <a:avLst/>
          </a:prstGeom>
        </p:spPr>
      </p:pic>
      <p:pic>
        <p:nvPicPr>
          <p:cNvPr id="6" name="Imagen 6" descr="Icono&#10;&#10;Descripción generada automáticamente">
            <a:extLst>
              <a:ext uri="{FF2B5EF4-FFF2-40B4-BE49-F238E27FC236}">
                <a16:creationId xmlns:a16="http://schemas.microsoft.com/office/drawing/2014/main" id="{3EB1E3D4-BCF0-D969-0678-2F9940118CF4}"/>
              </a:ext>
            </a:extLst>
          </p:cNvPr>
          <p:cNvPicPr>
            <a:picLocks noChangeAspect="1"/>
          </p:cNvPicPr>
          <p:nvPr/>
        </p:nvPicPr>
        <p:blipFill>
          <a:blip r:embed="rId3"/>
          <a:stretch>
            <a:fillRect/>
          </a:stretch>
        </p:blipFill>
        <p:spPr>
          <a:xfrm>
            <a:off x="9265920" y="2193925"/>
            <a:ext cx="1778000" cy="1454150"/>
          </a:xfrm>
          <a:prstGeom prst="rect">
            <a:avLst/>
          </a:prstGeom>
        </p:spPr>
      </p:pic>
      <p:pic>
        <p:nvPicPr>
          <p:cNvPr id="7" name="Imagen 7" descr="Icono&#10;&#10;Descripción generada automáticamente">
            <a:extLst>
              <a:ext uri="{FF2B5EF4-FFF2-40B4-BE49-F238E27FC236}">
                <a16:creationId xmlns:a16="http://schemas.microsoft.com/office/drawing/2014/main" id="{DF7FBBB0-2425-DEBC-B726-4AC5CC77F6F9}"/>
              </a:ext>
            </a:extLst>
          </p:cNvPr>
          <p:cNvPicPr>
            <a:picLocks noChangeAspect="1"/>
          </p:cNvPicPr>
          <p:nvPr/>
        </p:nvPicPr>
        <p:blipFill>
          <a:blip r:embed="rId4"/>
          <a:stretch>
            <a:fillRect/>
          </a:stretch>
        </p:blipFill>
        <p:spPr>
          <a:xfrm>
            <a:off x="5445760" y="4038600"/>
            <a:ext cx="1971040" cy="1452880"/>
          </a:xfrm>
          <a:prstGeom prst="rect">
            <a:avLst/>
          </a:prstGeom>
        </p:spPr>
      </p:pic>
      <p:pic>
        <p:nvPicPr>
          <p:cNvPr id="8" name="Imagen 8">
            <a:extLst>
              <a:ext uri="{FF2B5EF4-FFF2-40B4-BE49-F238E27FC236}">
                <a16:creationId xmlns:a16="http://schemas.microsoft.com/office/drawing/2014/main" id="{F1B777A1-38F8-B59B-CA39-CB7E51B12468}"/>
              </a:ext>
            </a:extLst>
          </p:cNvPr>
          <p:cNvPicPr>
            <a:picLocks noChangeAspect="1"/>
          </p:cNvPicPr>
          <p:nvPr/>
        </p:nvPicPr>
        <p:blipFill>
          <a:blip r:embed="rId5"/>
          <a:stretch>
            <a:fillRect/>
          </a:stretch>
        </p:blipFill>
        <p:spPr>
          <a:xfrm>
            <a:off x="9164320" y="4614863"/>
            <a:ext cx="2164080" cy="869315"/>
          </a:xfrm>
          <a:prstGeom prst="rect">
            <a:avLst/>
          </a:prstGeom>
        </p:spPr>
      </p:pic>
      <p:pic>
        <p:nvPicPr>
          <p:cNvPr id="9" name="Imagen 9">
            <a:extLst>
              <a:ext uri="{FF2B5EF4-FFF2-40B4-BE49-F238E27FC236}">
                <a16:creationId xmlns:a16="http://schemas.microsoft.com/office/drawing/2014/main" id="{38DAC100-63AF-C5D9-65D7-BF8827133BE2}"/>
              </a:ext>
            </a:extLst>
          </p:cNvPr>
          <p:cNvPicPr>
            <a:picLocks noChangeAspect="1"/>
          </p:cNvPicPr>
          <p:nvPr/>
        </p:nvPicPr>
        <p:blipFill>
          <a:blip r:embed="rId6"/>
          <a:stretch>
            <a:fillRect/>
          </a:stretch>
        </p:blipFill>
        <p:spPr>
          <a:xfrm>
            <a:off x="7518400" y="2880360"/>
            <a:ext cx="1645920" cy="1645920"/>
          </a:xfrm>
          <a:prstGeom prst="rect">
            <a:avLst/>
          </a:prstGeom>
        </p:spPr>
      </p:pic>
    </p:spTree>
    <p:extLst>
      <p:ext uri="{BB962C8B-B14F-4D97-AF65-F5344CB8AC3E}">
        <p14:creationId xmlns:p14="http://schemas.microsoft.com/office/powerpoint/2010/main" val="34845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A71A3-7A47-1EEB-7A76-44ABCB7D857A}"/>
              </a:ext>
            </a:extLst>
          </p:cNvPr>
          <p:cNvSpPr>
            <a:spLocks noGrp="1"/>
          </p:cNvSpPr>
          <p:nvPr>
            <p:ph type="title"/>
          </p:nvPr>
        </p:nvSpPr>
        <p:spPr/>
        <p:txBody>
          <a:bodyPr/>
          <a:lstStyle/>
          <a:p>
            <a:r>
              <a:rPr lang="es-ES" dirty="0"/>
              <a:t>Beneficios</a:t>
            </a:r>
          </a:p>
        </p:txBody>
      </p:sp>
      <p:sp>
        <p:nvSpPr>
          <p:cNvPr id="3" name="Marcador de contenido 2">
            <a:extLst>
              <a:ext uri="{FF2B5EF4-FFF2-40B4-BE49-F238E27FC236}">
                <a16:creationId xmlns:a16="http://schemas.microsoft.com/office/drawing/2014/main" id="{971F0F60-D5B7-D587-E26B-31A8C82F802B}"/>
              </a:ext>
            </a:extLst>
          </p:cNvPr>
          <p:cNvSpPr>
            <a:spLocks noGrp="1"/>
          </p:cNvSpPr>
          <p:nvPr>
            <p:ph idx="1"/>
          </p:nvPr>
        </p:nvSpPr>
        <p:spPr/>
        <p:txBody>
          <a:bodyPr vert="horz" lIns="0" tIns="45720" rIns="0" bIns="45720" rtlCol="0" anchor="t">
            <a:normAutofit fontScale="85000" lnSpcReduction="20000"/>
          </a:bodyPr>
          <a:lstStyle/>
          <a:p>
            <a:r>
              <a:rPr lang="es-ES" b="1" dirty="0">
                <a:ea typeface="+mn-lt"/>
                <a:cs typeface="+mn-lt"/>
              </a:rPr>
              <a:t>Confiable:</a:t>
            </a:r>
            <a:r>
              <a:rPr lang="es-ES" dirty="0">
                <a:ea typeface="+mn-lt"/>
                <a:cs typeface="+mn-lt"/>
              </a:rPr>
              <a:t> segura, asegurada, y disponible. Obtienes acceso 24×7 al sistema en la nube desde cualquier lugar con un excelente tiempo de respuesta.  Operar en servidores seguros con un equipo de expertos en seguridad a tiempo completo. Tener conocimiento de que los datos son redundantes y que se les hace un back-up remoto.</a:t>
            </a:r>
            <a:endParaRPr lang="es-ES" dirty="0"/>
          </a:p>
          <a:p>
            <a:r>
              <a:rPr lang="es-ES" b="1" dirty="0">
                <a:ea typeface="+mn-lt"/>
                <a:cs typeface="+mn-lt"/>
              </a:rPr>
              <a:t>Flexible:</a:t>
            </a:r>
            <a:r>
              <a:rPr lang="es-ES" dirty="0">
                <a:ea typeface="+mn-lt"/>
                <a:cs typeface="+mn-lt"/>
              </a:rPr>
              <a:t> obtener el poder de computación que necesitas cuando lo necesitas. Agregas o reduces servidores, redes o almacenamiento. Incorporas nuevos usuarios al instante. </a:t>
            </a:r>
            <a:r>
              <a:rPr lang="es-ES" dirty="0" err="1">
                <a:ea typeface="+mn-lt"/>
                <a:cs typeface="+mn-lt"/>
              </a:rPr>
              <a:t>Expándes</a:t>
            </a:r>
            <a:r>
              <a:rPr lang="es-ES" dirty="0">
                <a:ea typeface="+mn-lt"/>
                <a:cs typeface="+mn-lt"/>
              </a:rPr>
              <a:t> a nuevas zonas geográficas. Todo de modo rápido y fácil.</a:t>
            </a:r>
            <a:endParaRPr lang="es-ES" dirty="0"/>
          </a:p>
          <a:p>
            <a:r>
              <a:rPr lang="es-ES" b="1" dirty="0">
                <a:ea typeface="+mn-lt"/>
                <a:cs typeface="+mn-lt"/>
              </a:rPr>
              <a:t>Financiera:</a:t>
            </a:r>
            <a:r>
              <a:rPr lang="es-ES" dirty="0">
                <a:ea typeface="+mn-lt"/>
                <a:cs typeface="+mn-lt"/>
              </a:rPr>
              <a:t> pagas solo por lo que necesitas. Sin gastos financieros iniciales de hardware ni instalaciones. Reduce el tiempo del personal de TI usado para mantener y actualizar sistemas. En cambio, inviertes tus fondos y personal en proyectos generadores de ingresos.</a:t>
            </a:r>
            <a:endParaRPr lang="es-ES" dirty="0"/>
          </a:p>
          <a:p>
            <a:r>
              <a:rPr lang="es-ES" b="1" dirty="0">
                <a:ea typeface="+mn-lt"/>
                <a:cs typeface="+mn-lt"/>
              </a:rPr>
              <a:t>Actualizada:</a:t>
            </a:r>
            <a:r>
              <a:rPr lang="es-ES" dirty="0">
                <a:ea typeface="+mn-lt"/>
                <a:cs typeface="+mn-lt"/>
              </a:rPr>
              <a:t> siempre tienes la última versión de la plataforma, la base de datos y las aplicaciones de software. Además, aprovechas tecnologías emergentes como machine </a:t>
            </a:r>
            <a:r>
              <a:rPr lang="es-ES" dirty="0" err="1">
                <a:ea typeface="+mn-lt"/>
                <a:cs typeface="+mn-lt"/>
              </a:rPr>
              <a:t>learning</a:t>
            </a:r>
            <a:r>
              <a:rPr lang="es-ES" dirty="0">
                <a:ea typeface="+mn-lt"/>
                <a:cs typeface="+mn-lt"/>
              </a:rPr>
              <a:t> (ML), inteligencia artificial (IA), internet de las cosas (</a:t>
            </a:r>
            <a:r>
              <a:rPr lang="es-ES" dirty="0" err="1">
                <a:ea typeface="+mn-lt"/>
                <a:cs typeface="+mn-lt"/>
              </a:rPr>
              <a:t>IoT</a:t>
            </a:r>
            <a:r>
              <a:rPr lang="es-ES" dirty="0">
                <a:ea typeface="+mn-lt"/>
                <a:cs typeface="+mn-lt"/>
              </a:rPr>
              <a:t>), y más.</a:t>
            </a:r>
            <a:endParaRPr lang="es-ES" dirty="0"/>
          </a:p>
          <a:p>
            <a:endParaRPr lang="es-ES" dirty="0"/>
          </a:p>
        </p:txBody>
      </p:sp>
    </p:spTree>
    <p:extLst>
      <p:ext uri="{BB962C8B-B14F-4D97-AF65-F5344CB8AC3E}">
        <p14:creationId xmlns:p14="http://schemas.microsoft.com/office/powerpoint/2010/main" val="1160366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30709C-70E7-CBD5-BF72-EA68E2FB9874}"/>
              </a:ext>
            </a:extLst>
          </p:cNvPr>
          <p:cNvSpPr>
            <a:spLocks noGrp="1"/>
          </p:cNvSpPr>
          <p:nvPr>
            <p:ph type="title"/>
          </p:nvPr>
        </p:nvSpPr>
        <p:spPr/>
        <p:txBody>
          <a:bodyPr/>
          <a:lstStyle/>
          <a:p>
            <a:r>
              <a:rPr lang="es-ES" dirty="0"/>
              <a:t>Tipos de Servicios</a:t>
            </a:r>
          </a:p>
        </p:txBody>
      </p:sp>
      <p:sp>
        <p:nvSpPr>
          <p:cNvPr id="3" name="Marcador de contenido 2">
            <a:extLst>
              <a:ext uri="{FF2B5EF4-FFF2-40B4-BE49-F238E27FC236}">
                <a16:creationId xmlns:a16="http://schemas.microsoft.com/office/drawing/2014/main" id="{EBF4FD48-7D48-7336-D63D-F571D4DA09A5}"/>
              </a:ext>
            </a:extLst>
          </p:cNvPr>
          <p:cNvSpPr>
            <a:spLocks noGrp="1"/>
          </p:cNvSpPr>
          <p:nvPr>
            <p:ph idx="1"/>
          </p:nvPr>
        </p:nvSpPr>
        <p:spPr/>
        <p:txBody>
          <a:bodyPr vert="horz" lIns="0" tIns="45720" rIns="0" bIns="45720" rtlCol="0" anchor="t">
            <a:normAutofit/>
          </a:bodyPr>
          <a:lstStyle/>
          <a:p>
            <a:r>
              <a:rPr lang="es-ES" dirty="0">
                <a:ea typeface="+mn-lt"/>
                <a:cs typeface="+mn-lt"/>
              </a:rPr>
              <a:t>La computación en la nube se divide en tres categorías de servicio principales: SaaS, PaaS e IaaS. Algunos proveedores combinan estos servicios –y otros los ofrecen de forma independiente entre sí–.</a:t>
            </a:r>
            <a:endParaRPr lang="es-ES" dirty="0"/>
          </a:p>
        </p:txBody>
      </p:sp>
      <p:pic>
        <p:nvPicPr>
          <p:cNvPr id="4" name="Gráfico 4">
            <a:extLst>
              <a:ext uri="{FF2B5EF4-FFF2-40B4-BE49-F238E27FC236}">
                <a16:creationId xmlns:a16="http://schemas.microsoft.com/office/drawing/2014/main" id="{208CD999-90B1-ABF1-7C05-D6CC741BF2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3" y="3425099"/>
            <a:ext cx="10175458" cy="2658235"/>
          </a:xfrm>
          <a:prstGeom prst="rect">
            <a:avLst/>
          </a:prstGeom>
        </p:spPr>
      </p:pic>
    </p:spTree>
    <p:extLst>
      <p:ext uri="{BB962C8B-B14F-4D97-AF65-F5344CB8AC3E}">
        <p14:creationId xmlns:p14="http://schemas.microsoft.com/office/powerpoint/2010/main" val="363711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CC738-0816-8258-0593-2787E09335D0}"/>
              </a:ext>
            </a:extLst>
          </p:cNvPr>
          <p:cNvSpPr>
            <a:spLocks noGrp="1"/>
          </p:cNvSpPr>
          <p:nvPr>
            <p:ph type="title"/>
          </p:nvPr>
        </p:nvSpPr>
        <p:spPr/>
        <p:txBody>
          <a:bodyPr/>
          <a:lstStyle/>
          <a:p>
            <a:r>
              <a:rPr lang="es-ES" dirty="0"/>
              <a:t>Infraestructura como servicio (IaaS)</a:t>
            </a:r>
          </a:p>
        </p:txBody>
      </p:sp>
      <p:sp>
        <p:nvSpPr>
          <p:cNvPr id="3" name="Marcador de contenido 2">
            <a:extLst>
              <a:ext uri="{FF2B5EF4-FFF2-40B4-BE49-F238E27FC236}">
                <a16:creationId xmlns:a16="http://schemas.microsoft.com/office/drawing/2014/main" id="{8660036F-B853-105D-73B7-3D7192355EBA}"/>
              </a:ext>
            </a:extLst>
          </p:cNvPr>
          <p:cNvSpPr>
            <a:spLocks noGrp="1"/>
          </p:cNvSpPr>
          <p:nvPr>
            <p:ph idx="1"/>
          </p:nvPr>
        </p:nvSpPr>
        <p:spPr>
          <a:xfrm>
            <a:off x="1097280" y="2108201"/>
            <a:ext cx="5000487" cy="3760891"/>
          </a:xfrm>
        </p:spPr>
        <p:txBody>
          <a:bodyPr vert="horz" lIns="0" tIns="45720" rIns="0" bIns="45720" rtlCol="0" anchor="t">
            <a:normAutofit/>
          </a:bodyPr>
          <a:lstStyle/>
          <a:p>
            <a:br>
              <a:rPr lang="en-US" dirty="0"/>
            </a:br>
            <a:r>
              <a:rPr lang="es-ES" dirty="0">
                <a:ea typeface="+mn-lt"/>
                <a:cs typeface="+mn-lt"/>
              </a:rPr>
              <a:t>La infraestructura como servicio (IaaS) les permite a empresas "alquilar" recursos de computación como servidores, redes, bases de datos, almacenamiento y sistemas operativos, a cambio de un pago por uso. La infraestructura escala, y los clientes no tienen que invertir en el hardware.</a:t>
            </a:r>
            <a:endParaRPr lang="es-ES" dirty="0"/>
          </a:p>
        </p:txBody>
      </p:sp>
      <p:pic>
        <p:nvPicPr>
          <p:cNvPr id="4" name="Imagen 4" descr="Icono&#10;&#10;Descripción generada automáticamente">
            <a:extLst>
              <a:ext uri="{FF2B5EF4-FFF2-40B4-BE49-F238E27FC236}">
                <a16:creationId xmlns:a16="http://schemas.microsoft.com/office/drawing/2014/main" id="{E1545CF1-EAB2-A96E-8793-68FF2CAFFD55}"/>
              </a:ext>
            </a:extLst>
          </p:cNvPr>
          <p:cNvPicPr>
            <a:picLocks noChangeAspect="1"/>
          </p:cNvPicPr>
          <p:nvPr/>
        </p:nvPicPr>
        <p:blipFill>
          <a:blip r:embed="rId2"/>
          <a:stretch>
            <a:fillRect/>
          </a:stretch>
        </p:blipFill>
        <p:spPr>
          <a:xfrm>
            <a:off x="7661606" y="2461260"/>
            <a:ext cx="2665730" cy="2433320"/>
          </a:xfrm>
          <a:prstGeom prst="rect">
            <a:avLst/>
          </a:prstGeom>
        </p:spPr>
      </p:pic>
    </p:spTree>
    <p:extLst>
      <p:ext uri="{BB962C8B-B14F-4D97-AF65-F5344CB8AC3E}">
        <p14:creationId xmlns:p14="http://schemas.microsoft.com/office/powerpoint/2010/main" val="146320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CC738-0816-8258-0593-2787E09335D0}"/>
              </a:ext>
            </a:extLst>
          </p:cNvPr>
          <p:cNvSpPr>
            <a:spLocks noGrp="1"/>
          </p:cNvSpPr>
          <p:nvPr>
            <p:ph type="title"/>
          </p:nvPr>
        </p:nvSpPr>
        <p:spPr/>
        <p:txBody>
          <a:bodyPr/>
          <a:lstStyle/>
          <a:p>
            <a:r>
              <a:rPr lang="es-ES" dirty="0"/>
              <a:t>Plataforma como servicio (PaaS)</a:t>
            </a:r>
          </a:p>
        </p:txBody>
      </p:sp>
      <p:sp>
        <p:nvSpPr>
          <p:cNvPr id="3" name="Marcador de contenido 2">
            <a:extLst>
              <a:ext uri="{FF2B5EF4-FFF2-40B4-BE49-F238E27FC236}">
                <a16:creationId xmlns:a16="http://schemas.microsoft.com/office/drawing/2014/main" id="{8660036F-B853-105D-73B7-3D7192355EBA}"/>
              </a:ext>
            </a:extLst>
          </p:cNvPr>
          <p:cNvSpPr>
            <a:spLocks noGrp="1"/>
          </p:cNvSpPr>
          <p:nvPr>
            <p:ph idx="1"/>
          </p:nvPr>
        </p:nvSpPr>
        <p:spPr>
          <a:xfrm>
            <a:off x="1097280" y="2108201"/>
            <a:ext cx="5000487" cy="3760891"/>
          </a:xfrm>
        </p:spPr>
        <p:txBody>
          <a:bodyPr vert="horz" lIns="0" tIns="45720" rIns="0" bIns="45720" rtlCol="0" anchor="t">
            <a:normAutofit/>
          </a:bodyPr>
          <a:lstStyle/>
          <a:p>
            <a:br>
              <a:rPr lang="en-US" dirty="0"/>
            </a:br>
            <a:r>
              <a:rPr lang="en-US" dirty="0">
                <a:ea typeface="+mn-lt"/>
                <a:cs typeface="+mn-lt"/>
              </a:rPr>
              <a:t>El </a:t>
            </a:r>
            <a:r>
              <a:rPr lang="en-US" dirty="0" err="1">
                <a:ea typeface="+mn-lt"/>
                <a:cs typeface="+mn-lt"/>
              </a:rPr>
              <a:t>proveedor</a:t>
            </a:r>
            <a:r>
              <a:rPr lang="en-US" dirty="0">
                <a:ea typeface="+mn-lt"/>
                <a:cs typeface="+mn-lt"/>
              </a:rPr>
              <a:t> </a:t>
            </a:r>
            <a:r>
              <a:rPr lang="en-US" dirty="0" err="1">
                <a:ea typeface="+mn-lt"/>
                <a:cs typeface="+mn-lt"/>
              </a:rPr>
              <a:t>proporciona</a:t>
            </a:r>
            <a:r>
              <a:rPr lang="en-US" dirty="0">
                <a:ea typeface="+mn-lt"/>
                <a:cs typeface="+mn-lt"/>
              </a:rPr>
              <a:t> a </a:t>
            </a:r>
            <a:r>
              <a:rPr lang="en-US" dirty="0" err="1">
                <a:ea typeface="+mn-lt"/>
                <a:cs typeface="+mn-lt"/>
              </a:rPr>
              <a:t>los</a:t>
            </a:r>
            <a:r>
              <a:rPr lang="en-US" dirty="0">
                <a:ea typeface="+mn-lt"/>
                <a:cs typeface="+mn-lt"/>
              </a:rPr>
              <a:t> </a:t>
            </a:r>
            <a:r>
              <a:rPr lang="en-US" dirty="0" err="1">
                <a:ea typeface="+mn-lt"/>
                <a:cs typeface="+mn-lt"/>
              </a:rPr>
              <a:t>usuarios</a:t>
            </a:r>
            <a:r>
              <a:rPr lang="en-US" dirty="0">
                <a:ea typeface="+mn-lt"/>
                <a:cs typeface="+mn-lt"/>
              </a:rPr>
              <a:t> </a:t>
            </a:r>
            <a:r>
              <a:rPr lang="en-US" dirty="0" err="1">
                <a:ea typeface="+mn-lt"/>
                <a:cs typeface="+mn-lt"/>
              </a:rPr>
              <a:t>acceso</a:t>
            </a:r>
            <a:r>
              <a:rPr lang="en-US" dirty="0">
                <a:ea typeface="+mn-lt"/>
                <a:cs typeface="+mn-lt"/>
              </a:rPr>
              <a:t> a un </a:t>
            </a:r>
            <a:r>
              <a:rPr lang="en-US" dirty="0" err="1">
                <a:ea typeface="+mn-lt"/>
                <a:cs typeface="+mn-lt"/>
              </a:rPr>
              <a:t>entorno</a:t>
            </a:r>
            <a:r>
              <a:rPr lang="en-US" dirty="0">
                <a:ea typeface="+mn-lt"/>
                <a:cs typeface="+mn-lt"/>
              </a:rPr>
              <a:t> de </a:t>
            </a:r>
            <a:r>
              <a:rPr lang="en-US" dirty="0" err="1">
                <a:ea typeface="+mn-lt"/>
                <a:cs typeface="+mn-lt"/>
              </a:rPr>
              <a:t>nube</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el</a:t>
            </a:r>
            <a:r>
              <a:rPr lang="en-US" dirty="0">
                <a:ea typeface="+mn-lt"/>
                <a:cs typeface="+mn-lt"/>
              </a:rPr>
              <a:t> que </a:t>
            </a:r>
            <a:r>
              <a:rPr lang="en-US" dirty="0" err="1">
                <a:ea typeface="+mn-lt"/>
                <a:cs typeface="+mn-lt"/>
              </a:rPr>
              <a:t>pueden</a:t>
            </a:r>
            <a:r>
              <a:rPr lang="en-US" dirty="0">
                <a:ea typeface="+mn-lt"/>
                <a:cs typeface="+mn-lt"/>
              </a:rPr>
              <a:t> </a:t>
            </a:r>
            <a:r>
              <a:rPr lang="en-US" dirty="0" err="1">
                <a:ea typeface="+mn-lt"/>
                <a:cs typeface="+mn-lt"/>
              </a:rPr>
              <a:t>desarrollar</a:t>
            </a:r>
            <a:r>
              <a:rPr lang="en-US" dirty="0">
                <a:ea typeface="+mn-lt"/>
                <a:cs typeface="+mn-lt"/>
              </a:rPr>
              <a:t>, </a:t>
            </a:r>
            <a:r>
              <a:rPr lang="en-US" dirty="0" err="1">
                <a:ea typeface="+mn-lt"/>
                <a:cs typeface="+mn-lt"/>
              </a:rPr>
              <a:t>gestionar</a:t>
            </a:r>
            <a:r>
              <a:rPr lang="en-US" dirty="0">
                <a:ea typeface="+mn-lt"/>
                <a:cs typeface="+mn-lt"/>
              </a:rPr>
              <a:t> y </a:t>
            </a:r>
            <a:r>
              <a:rPr lang="en-US" dirty="0" err="1">
                <a:ea typeface="+mn-lt"/>
                <a:cs typeface="+mn-lt"/>
              </a:rPr>
              <a:t>entregar</a:t>
            </a:r>
            <a:r>
              <a:rPr lang="en-US" dirty="0">
                <a:ea typeface="+mn-lt"/>
                <a:cs typeface="+mn-lt"/>
              </a:rPr>
              <a:t> </a:t>
            </a:r>
            <a:r>
              <a:rPr lang="en-US" dirty="0" err="1">
                <a:ea typeface="+mn-lt"/>
                <a:cs typeface="+mn-lt"/>
              </a:rPr>
              <a:t>aplicaciones</a:t>
            </a:r>
            <a:r>
              <a:rPr lang="en-US" dirty="0">
                <a:ea typeface="+mn-lt"/>
                <a:cs typeface="+mn-lt"/>
              </a:rPr>
              <a:t>. En </a:t>
            </a:r>
            <a:r>
              <a:rPr lang="en-US" dirty="0" err="1">
                <a:ea typeface="+mn-lt"/>
                <a:cs typeface="+mn-lt"/>
              </a:rPr>
              <a:t>este</a:t>
            </a:r>
            <a:r>
              <a:rPr lang="en-US" dirty="0">
                <a:ea typeface="+mn-lt"/>
                <a:cs typeface="+mn-lt"/>
              </a:rPr>
              <a:t> </a:t>
            </a:r>
            <a:r>
              <a:rPr lang="en-US" dirty="0" err="1">
                <a:ea typeface="+mn-lt"/>
                <a:cs typeface="+mn-lt"/>
              </a:rPr>
              <a:t>modelo</a:t>
            </a:r>
            <a:r>
              <a:rPr lang="en-US" dirty="0">
                <a:ea typeface="+mn-lt"/>
                <a:cs typeface="+mn-lt"/>
              </a:rPr>
              <a:t> </a:t>
            </a:r>
            <a:r>
              <a:rPr lang="en-US" dirty="0" err="1">
                <a:ea typeface="+mn-lt"/>
                <a:cs typeface="+mn-lt"/>
              </a:rPr>
              <a:t>prácticamente</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proveedor</a:t>
            </a:r>
            <a:r>
              <a:rPr lang="en-US" dirty="0">
                <a:ea typeface="+mn-lt"/>
                <a:cs typeface="+mn-lt"/>
              </a:rPr>
              <a:t> se </a:t>
            </a:r>
            <a:r>
              <a:rPr lang="en-US" dirty="0" err="1">
                <a:ea typeface="+mn-lt"/>
                <a:cs typeface="+mn-lt"/>
              </a:rPr>
              <a:t>encarga</a:t>
            </a:r>
            <a:r>
              <a:rPr lang="en-US" dirty="0">
                <a:ea typeface="+mn-lt"/>
                <a:cs typeface="+mn-lt"/>
              </a:rPr>
              <a:t> de </a:t>
            </a:r>
            <a:r>
              <a:rPr lang="en-US" dirty="0" err="1">
                <a:ea typeface="+mn-lt"/>
                <a:cs typeface="+mn-lt"/>
              </a:rPr>
              <a:t>ofrecer</a:t>
            </a:r>
            <a:r>
              <a:rPr lang="en-US" dirty="0">
                <a:ea typeface="+mn-lt"/>
                <a:cs typeface="+mn-lt"/>
              </a:rPr>
              <a:t> y </a:t>
            </a:r>
            <a:r>
              <a:rPr lang="en-US" dirty="0" err="1">
                <a:ea typeface="+mn-lt"/>
                <a:cs typeface="+mn-lt"/>
              </a:rPr>
              <a:t>administrar</a:t>
            </a:r>
            <a:r>
              <a:rPr lang="en-US" dirty="0">
                <a:ea typeface="+mn-lt"/>
                <a:cs typeface="+mn-lt"/>
              </a:rPr>
              <a:t> la </a:t>
            </a:r>
            <a:r>
              <a:rPr lang="en-US" dirty="0" err="1">
                <a:ea typeface="+mn-lt"/>
                <a:cs typeface="+mn-lt"/>
              </a:rPr>
              <a:t>infraestructura</a:t>
            </a:r>
            <a:r>
              <a:rPr lang="en-US" dirty="0">
                <a:ea typeface="+mn-lt"/>
                <a:cs typeface="+mn-lt"/>
              </a:rPr>
              <a:t> </a:t>
            </a:r>
            <a:r>
              <a:rPr lang="en-US" dirty="0" err="1">
                <a:ea typeface="+mn-lt"/>
                <a:cs typeface="+mn-lt"/>
              </a:rPr>
              <a:t>mientras</a:t>
            </a:r>
            <a:r>
              <a:rPr lang="en-US" dirty="0">
                <a:ea typeface="+mn-lt"/>
                <a:cs typeface="+mn-lt"/>
              </a:rPr>
              <a:t> que </a:t>
            </a:r>
            <a:r>
              <a:rPr lang="en-US" dirty="0" err="1">
                <a:ea typeface="+mn-lt"/>
                <a:cs typeface="+mn-lt"/>
              </a:rPr>
              <a:t>el</a:t>
            </a:r>
            <a:r>
              <a:rPr lang="en-US" dirty="0">
                <a:ea typeface="+mn-lt"/>
                <a:cs typeface="+mn-lt"/>
              </a:rPr>
              <a:t> </a:t>
            </a:r>
            <a:r>
              <a:rPr lang="en-US" dirty="0" err="1">
                <a:ea typeface="+mn-lt"/>
                <a:cs typeface="+mn-lt"/>
              </a:rPr>
              <a:t>usuario</a:t>
            </a:r>
            <a:r>
              <a:rPr lang="en-US" dirty="0">
                <a:ea typeface="+mn-lt"/>
                <a:cs typeface="+mn-lt"/>
              </a:rPr>
              <a:t> se </a:t>
            </a:r>
            <a:r>
              <a:rPr lang="en-US" dirty="0" err="1">
                <a:ea typeface="+mn-lt"/>
                <a:cs typeface="+mn-lt"/>
              </a:rPr>
              <a:t>preocupa</a:t>
            </a:r>
            <a:r>
              <a:rPr lang="en-US" dirty="0">
                <a:ea typeface="+mn-lt"/>
                <a:cs typeface="+mn-lt"/>
              </a:rPr>
              <a:t> de </a:t>
            </a:r>
            <a:r>
              <a:rPr lang="en-US" dirty="0" err="1">
                <a:ea typeface="+mn-lt"/>
                <a:cs typeface="+mn-lt"/>
              </a:rPr>
              <a:t>desarrollar</a:t>
            </a:r>
            <a:r>
              <a:rPr lang="en-US" dirty="0">
                <a:ea typeface="+mn-lt"/>
                <a:cs typeface="+mn-lt"/>
              </a:rPr>
              <a:t> y </a:t>
            </a:r>
            <a:r>
              <a:rPr lang="en-US" dirty="0" err="1">
                <a:ea typeface="+mn-lt"/>
                <a:cs typeface="+mn-lt"/>
              </a:rPr>
              <a:t>entregar</a:t>
            </a:r>
            <a:r>
              <a:rPr lang="en-US" dirty="0">
                <a:ea typeface="+mn-lt"/>
                <a:cs typeface="+mn-lt"/>
              </a:rPr>
              <a:t> la </a:t>
            </a:r>
            <a:r>
              <a:rPr lang="en-US" dirty="0" err="1">
                <a:ea typeface="+mn-lt"/>
                <a:cs typeface="+mn-lt"/>
              </a:rPr>
              <a:t>solución</a:t>
            </a:r>
            <a:r>
              <a:rPr lang="en-US" dirty="0">
                <a:ea typeface="+mn-lt"/>
                <a:cs typeface="+mn-lt"/>
              </a:rPr>
              <a:t>.</a:t>
            </a:r>
          </a:p>
        </p:txBody>
      </p:sp>
      <p:pic>
        <p:nvPicPr>
          <p:cNvPr id="5" name="Imagen 5" descr="Icono&#10;&#10;Descripción generada automáticamente">
            <a:extLst>
              <a:ext uri="{FF2B5EF4-FFF2-40B4-BE49-F238E27FC236}">
                <a16:creationId xmlns:a16="http://schemas.microsoft.com/office/drawing/2014/main" id="{4A84D722-5A14-FB98-E33B-06C8F043761E}"/>
              </a:ext>
            </a:extLst>
          </p:cNvPr>
          <p:cNvPicPr>
            <a:picLocks noChangeAspect="1"/>
          </p:cNvPicPr>
          <p:nvPr/>
        </p:nvPicPr>
        <p:blipFill>
          <a:blip r:embed="rId2"/>
          <a:stretch>
            <a:fillRect/>
          </a:stretch>
        </p:blipFill>
        <p:spPr>
          <a:xfrm>
            <a:off x="7615555" y="2428875"/>
            <a:ext cx="2538730" cy="2538730"/>
          </a:xfrm>
          <a:prstGeom prst="rect">
            <a:avLst/>
          </a:prstGeom>
        </p:spPr>
      </p:pic>
    </p:spTree>
    <p:extLst>
      <p:ext uri="{BB962C8B-B14F-4D97-AF65-F5344CB8AC3E}">
        <p14:creationId xmlns:p14="http://schemas.microsoft.com/office/powerpoint/2010/main" val="188994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Software como servicio (SaaS)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120640" cy="3760891"/>
          </a:xfrm>
        </p:spPr>
        <p:txBody>
          <a:bodyPr vert="horz" lIns="0" tIns="45720" rIns="0" bIns="45720" rtlCol="0" anchor="t">
            <a:normAutofit/>
          </a:bodyPr>
          <a:lstStyle/>
          <a:p>
            <a:r>
              <a:rPr lang="es-ES" dirty="0">
                <a:ea typeface="+mn-lt"/>
                <a:cs typeface="+mn-lt"/>
              </a:rPr>
              <a:t>Los usuarios tienen acceso a un software que se encuentra en la nube a través de una suscripción, accediendo por medio de la web desde un navegador o por medio de las API del proveedor.</a:t>
            </a:r>
            <a:endParaRPr lang="es-ES" dirty="0"/>
          </a:p>
          <a:p>
            <a:r>
              <a:rPr lang="es-ES" dirty="0">
                <a:ea typeface="+mn-lt"/>
                <a:cs typeface="+mn-lt"/>
              </a:rPr>
              <a:t>¿Tienes cuenta en Spotify o Netflix? Estás usando un Software como servicio.</a:t>
            </a:r>
            <a:endParaRPr lang="es-ES" dirty="0"/>
          </a:p>
          <a:p>
            <a:endParaRPr lang="es-ES" dirty="0"/>
          </a:p>
        </p:txBody>
      </p:sp>
      <p:pic>
        <p:nvPicPr>
          <p:cNvPr id="4" name="Imagen 4" descr="Icono&#10;&#10;Descripción generada automáticamente">
            <a:extLst>
              <a:ext uri="{FF2B5EF4-FFF2-40B4-BE49-F238E27FC236}">
                <a16:creationId xmlns:a16="http://schemas.microsoft.com/office/drawing/2014/main" id="{5E551BDC-34DF-F0F1-F187-F03668DDE8B7}"/>
              </a:ext>
            </a:extLst>
          </p:cNvPr>
          <p:cNvPicPr>
            <a:picLocks noChangeAspect="1"/>
          </p:cNvPicPr>
          <p:nvPr/>
        </p:nvPicPr>
        <p:blipFill>
          <a:blip r:embed="rId2"/>
          <a:stretch>
            <a:fillRect/>
          </a:stretch>
        </p:blipFill>
        <p:spPr>
          <a:xfrm>
            <a:off x="7788275" y="2276475"/>
            <a:ext cx="2233930" cy="2233930"/>
          </a:xfrm>
          <a:prstGeom prst="rect">
            <a:avLst/>
          </a:prstGeom>
        </p:spPr>
      </p:pic>
    </p:spTree>
    <p:extLst>
      <p:ext uri="{BB962C8B-B14F-4D97-AF65-F5344CB8AC3E}">
        <p14:creationId xmlns:p14="http://schemas.microsoft.com/office/powerpoint/2010/main" val="127868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n 5" descr="Diagrama&#10;&#10;Descripción generada automáticamente">
            <a:extLst>
              <a:ext uri="{FF2B5EF4-FFF2-40B4-BE49-F238E27FC236}">
                <a16:creationId xmlns:a16="http://schemas.microsoft.com/office/drawing/2014/main" id="{A2BDCF71-2DD4-F090-E35D-E5699B0031B6}"/>
              </a:ext>
            </a:extLst>
          </p:cNvPr>
          <p:cNvPicPr>
            <a:picLocks noGrp="1" noChangeAspect="1"/>
          </p:cNvPicPr>
          <p:nvPr>
            <p:ph idx="1"/>
          </p:nvPr>
        </p:nvPicPr>
        <p:blipFill>
          <a:blip r:embed="rId2"/>
          <a:stretch>
            <a:fillRect/>
          </a:stretch>
        </p:blipFill>
        <p:spPr>
          <a:xfrm>
            <a:off x="1554480" y="2159846"/>
            <a:ext cx="9144000" cy="3657600"/>
          </a:xfrm>
        </p:spPr>
      </p:pic>
      <p:sp>
        <p:nvSpPr>
          <p:cNvPr id="6" name="CuadroTexto 5">
            <a:extLst>
              <a:ext uri="{FF2B5EF4-FFF2-40B4-BE49-F238E27FC236}">
                <a16:creationId xmlns:a16="http://schemas.microsoft.com/office/drawing/2014/main" id="{195D67D2-D036-F091-977B-21C175B7A7EA}"/>
              </a:ext>
            </a:extLst>
          </p:cNvPr>
          <p:cNvSpPr txBox="1"/>
          <p:nvPr/>
        </p:nvSpPr>
        <p:spPr>
          <a:xfrm>
            <a:off x="4307839" y="1107440"/>
            <a:ext cx="35845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600" dirty="0"/>
              <a:t>¿Qué es CI/CD?</a:t>
            </a:r>
          </a:p>
        </p:txBody>
      </p:sp>
    </p:spTree>
    <p:extLst>
      <p:ext uri="{BB962C8B-B14F-4D97-AF65-F5344CB8AC3E}">
        <p14:creationId xmlns:p14="http://schemas.microsoft.com/office/powerpoint/2010/main" val="3673819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195D67D2-D036-F091-977B-21C175B7A7EA}"/>
              </a:ext>
            </a:extLst>
          </p:cNvPr>
          <p:cNvSpPr txBox="1"/>
          <p:nvPr/>
        </p:nvSpPr>
        <p:spPr>
          <a:xfrm>
            <a:off x="4307839" y="1107440"/>
            <a:ext cx="35845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600" dirty="0"/>
              <a:t>Servicios Cloud</a:t>
            </a:r>
          </a:p>
        </p:txBody>
      </p:sp>
      <p:pic>
        <p:nvPicPr>
          <p:cNvPr id="4" name="Imagen 4" descr="Icono&#10;&#10;Descripción generada automáticamente">
            <a:extLst>
              <a:ext uri="{FF2B5EF4-FFF2-40B4-BE49-F238E27FC236}">
                <a16:creationId xmlns:a16="http://schemas.microsoft.com/office/drawing/2014/main" id="{F3E39B2F-6A81-59B8-2651-0FB211C19BBA}"/>
              </a:ext>
            </a:extLst>
          </p:cNvPr>
          <p:cNvPicPr>
            <a:picLocks noGrp="1" noChangeAspect="1"/>
          </p:cNvPicPr>
          <p:nvPr>
            <p:ph idx="1"/>
          </p:nvPr>
        </p:nvPicPr>
        <p:blipFill>
          <a:blip r:embed="rId2"/>
          <a:stretch>
            <a:fillRect/>
          </a:stretch>
        </p:blipFill>
        <p:spPr>
          <a:xfrm>
            <a:off x="5544185" y="3121871"/>
            <a:ext cx="1428750" cy="1428750"/>
          </a:xfrm>
        </p:spPr>
      </p:pic>
      <p:pic>
        <p:nvPicPr>
          <p:cNvPr id="5" name="Imagen 6" descr="Icono&#10;&#10;Descripción generada automáticamente">
            <a:extLst>
              <a:ext uri="{FF2B5EF4-FFF2-40B4-BE49-F238E27FC236}">
                <a16:creationId xmlns:a16="http://schemas.microsoft.com/office/drawing/2014/main" id="{409A79C1-66BC-824F-B5C9-AD80BDEFCFAF}"/>
              </a:ext>
            </a:extLst>
          </p:cNvPr>
          <p:cNvPicPr>
            <a:picLocks noChangeAspect="1"/>
          </p:cNvPicPr>
          <p:nvPr/>
        </p:nvPicPr>
        <p:blipFill>
          <a:blip r:embed="rId3"/>
          <a:stretch>
            <a:fillRect/>
          </a:stretch>
        </p:blipFill>
        <p:spPr>
          <a:xfrm>
            <a:off x="7352665" y="2186305"/>
            <a:ext cx="1428750" cy="1428750"/>
          </a:xfrm>
          <a:prstGeom prst="rect">
            <a:avLst/>
          </a:prstGeom>
        </p:spPr>
      </p:pic>
      <p:pic>
        <p:nvPicPr>
          <p:cNvPr id="7" name="Imagen 7">
            <a:extLst>
              <a:ext uri="{FF2B5EF4-FFF2-40B4-BE49-F238E27FC236}">
                <a16:creationId xmlns:a16="http://schemas.microsoft.com/office/drawing/2014/main" id="{C552D01F-90D2-4650-A1BA-6050D79E3761}"/>
              </a:ext>
            </a:extLst>
          </p:cNvPr>
          <p:cNvPicPr>
            <a:picLocks noChangeAspect="1"/>
          </p:cNvPicPr>
          <p:nvPr/>
        </p:nvPicPr>
        <p:blipFill>
          <a:blip r:embed="rId4"/>
          <a:stretch>
            <a:fillRect/>
          </a:stretch>
        </p:blipFill>
        <p:spPr>
          <a:xfrm>
            <a:off x="3735705" y="2186305"/>
            <a:ext cx="1428750" cy="1428750"/>
          </a:xfrm>
          <a:prstGeom prst="rect">
            <a:avLst/>
          </a:prstGeom>
        </p:spPr>
      </p:pic>
      <p:pic>
        <p:nvPicPr>
          <p:cNvPr id="8" name="Imagen 9" descr="Icono&#10;&#10;Descripción generada automáticamente">
            <a:extLst>
              <a:ext uri="{FF2B5EF4-FFF2-40B4-BE49-F238E27FC236}">
                <a16:creationId xmlns:a16="http://schemas.microsoft.com/office/drawing/2014/main" id="{EF635AA1-35FF-B2F0-371C-D117FBCF9BDB}"/>
              </a:ext>
            </a:extLst>
          </p:cNvPr>
          <p:cNvPicPr>
            <a:picLocks noChangeAspect="1"/>
          </p:cNvPicPr>
          <p:nvPr/>
        </p:nvPicPr>
        <p:blipFill>
          <a:blip r:embed="rId5"/>
          <a:stretch>
            <a:fillRect/>
          </a:stretch>
        </p:blipFill>
        <p:spPr>
          <a:xfrm>
            <a:off x="3938905" y="4340225"/>
            <a:ext cx="1428750" cy="1428750"/>
          </a:xfrm>
          <a:prstGeom prst="rect">
            <a:avLst/>
          </a:prstGeom>
        </p:spPr>
      </p:pic>
      <p:pic>
        <p:nvPicPr>
          <p:cNvPr id="10" name="Imagen 10" descr="Icono&#10;&#10;Descripción generada automáticamente">
            <a:extLst>
              <a:ext uri="{FF2B5EF4-FFF2-40B4-BE49-F238E27FC236}">
                <a16:creationId xmlns:a16="http://schemas.microsoft.com/office/drawing/2014/main" id="{38FB0DA2-7D63-AB0D-EBD5-262AC0A52022}"/>
              </a:ext>
            </a:extLst>
          </p:cNvPr>
          <p:cNvPicPr>
            <a:picLocks noChangeAspect="1"/>
          </p:cNvPicPr>
          <p:nvPr/>
        </p:nvPicPr>
        <p:blipFill>
          <a:blip r:embed="rId6"/>
          <a:stretch>
            <a:fillRect/>
          </a:stretch>
        </p:blipFill>
        <p:spPr>
          <a:xfrm>
            <a:off x="2201545" y="2897505"/>
            <a:ext cx="1428750" cy="1428750"/>
          </a:xfrm>
          <a:prstGeom prst="rect">
            <a:avLst/>
          </a:prstGeom>
        </p:spPr>
      </p:pic>
      <p:pic>
        <p:nvPicPr>
          <p:cNvPr id="11" name="Imagen 11" descr="Icono&#10;&#10;Descripción generada automáticamente">
            <a:extLst>
              <a:ext uri="{FF2B5EF4-FFF2-40B4-BE49-F238E27FC236}">
                <a16:creationId xmlns:a16="http://schemas.microsoft.com/office/drawing/2014/main" id="{CD27B59E-ECA7-7DFF-7AE7-959CF735DC84}"/>
              </a:ext>
            </a:extLst>
          </p:cNvPr>
          <p:cNvPicPr>
            <a:picLocks noChangeAspect="1"/>
          </p:cNvPicPr>
          <p:nvPr/>
        </p:nvPicPr>
        <p:blipFill>
          <a:blip r:embed="rId7"/>
          <a:stretch>
            <a:fillRect/>
          </a:stretch>
        </p:blipFill>
        <p:spPr>
          <a:xfrm>
            <a:off x="7078345" y="4269105"/>
            <a:ext cx="1428750" cy="1428750"/>
          </a:xfrm>
          <a:prstGeom prst="rect">
            <a:avLst/>
          </a:prstGeom>
        </p:spPr>
      </p:pic>
      <p:pic>
        <p:nvPicPr>
          <p:cNvPr id="12" name="Imagen 13" descr="Icono&#10;&#10;Descripción generada automáticamente">
            <a:extLst>
              <a:ext uri="{FF2B5EF4-FFF2-40B4-BE49-F238E27FC236}">
                <a16:creationId xmlns:a16="http://schemas.microsoft.com/office/drawing/2014/main" id="{09281248-3C71-2BC3-0B60-27499FAF2332}"/>
              </a:ext>
            </a:extLst>
          </p:cNvPr>
          <p:cNvPicPr>
            <a:picLocks noChangeAspect="1"/>
          </p:cNvPicPr>
          <p:nvPr/>
        </p:nvPicPr>
        <p:blipFill>
          <a:blip r:embed="rId8"/>
          <a:stretch>
            <a:fillRect/>
          </a:stretch>
        </p:blipFill>
        <p:spPr>
          <a:xfrm>
            <a:off x="8886825" y="2897505"/>
            <a:ext cx="1428750" cy="1428750"/>
          </a:xfrm>
          <a:prstGeom prst="rect">
            <a:avLst/>
          </a:prstGeom>
        </p:spPr>
      </p:pic>
    </p:spTree>
    <p:extLst>
      <p:ext uri="{BB962C8B-B14F-4D97-AF65-F5344CB8AC3E}">
        <p14:creationId xmlns:p14="http://schemas.microsoft.com/office/powerpoint/2010/main" val="2328456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Servicios Cloud</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ea typeface="+mn-lt"/>
                <a:cs typeface="+mn-lt"/>
              </a:rPr>
              <a:t>Como hemos visto anteriormente, los </a:t>
            </a:r>
            <a:r>
              <a:rPr lang="es-ES" dirty="0" err="1">
                <a:ea typeface="+mn-lt"/>
                <a:cs typeface="+mn-lt"/>
              </a:rPr>
              <a:t>cloud</a:t>
            </a:r>
            <a:r>
              <a:rPr lang="es-ES" dirty="0">
                <a:ea typeface="+mn-lt"/>
                <a:cs typeface="+mn-lt"/>
              </a:rPr>
              <a:t> </a:t>
            </a:r>
            <a:r>
              <a:rPr lang="es-ES" dirty="0" err="1">
                <a:ea typeface="+mn-lt"/>
                <a:cs typeface="+mn-lt"/>
              </a:rPr>
              <a:t>providers</a:t>
            </a:r>
            <a:r>
              <a:rPr lang="es-ES" dirty="0">
                <a:ea typeface="+mn-lt"/>
                <a:cs typeface="+mn-lt"/>
              </a:rPr>
              <a:t> además de ofrecernos tipos de </a:t>
            </a:r>
            <a:r>
              <a:rPr lang="es-ES" dirty="0" err="1">
                <a:ea typeface="+mn-lt"/>
                <a:cs typeface="+mn-lt"/>
              </a:rPr>
              <a:t>cloud</a:t>
            </a:r>
            <a:r>
              <a:rPr lang="es-ES" dirty="0">
                <a:ea typeface="+mn-lt"/>
                <a:cs typeface="+mn-lt"/>
              </a:rPr>
              <a:t> más robustos, también nos permiten elegir entre miles de servicios individuales y más pequeños y específicos para adaptarlos a nuestra solución cómo mejor nos parezca.</a:t>
            </a:r>
            <a:endParaRPr lang="es-ES" dirty="0"/>
          </a:p>
          <a:p>
            <a:r>
              <a:rPr lang="es-ES" dirty="0"/>
              <a:t>Sea que </a:t>
            </a:r>
            <a:r>
              <a:rPr lang="es-ES" dirty="0" err="1"/>
              <a:t>querramos</a:t>
            </a:r>
            <a:r>
              <a:rPr lang="es-ES" dirty="0"/>
              <a:t> desplegar una pequeña página web, o una página robusta y completa.</a:t>
            </a:r>
          </a:p>
          <a:p>
            <a:endParaRPr lang="es-ES" dirty="0"/>
          </a:p>
        </p:txBody>
      </p:sp>
      <p:pic>
        <p:nvPicPr>
          <p:cNvPr id="6" name="Imagen 5">
            <a:extLst>
              <a:ext uri="{FF2B5EF4-FFF2-40B4-BE49-F238E27FC236}">
                <a16:creationId xmlns:a16="http://schemas.microsoft.com/office/drawing/2014/main" id="{989EA694-7FA7-FFBE-54F9-8CD5100D83EB}"/>
              </a:ext>
            </a:extLst>
          </p:cNvPr>
          <p:cNvPicPr>
            <a:picLocks noChangeAspect="1"/>
          </p:cNvPicPr>
          <p:nvPr/>
        </p:nvPicPr>
        <p:blipFill>
          <a:blip r:embed="rId2"/>
          <a:stretch>
            <a:fillRect/>
          </a:stretch>
        </p:blipFill>
        <p:spPr>
          <a:xfrm>
            <a:off x="7447280" y="2781618"/>
            <a:ext cx="1026160" cy="603885"/>
          </a:xfrm>
          <a:prstGeom prst="rect">
            <a:avLst/>
          </a:prstGeom>
        </p:spPr>
      </p:pic>
      <p:pic>
        <p:nvPicPr>
          <p:cNvPr id="8" name="Imagen 6" descr="Icono&#10;&#10;Descripción generada automáticamente">
            <a:extLst>
              <a:ext uri="{FF2B5EF4-FFF2-40B4-BE49-F238E27FC236}">
                <a16:creationId xmlns:a16="http://schemas.microsoft.com/office/drawing/2014/main" id="{F30260D2-696F-89B8-793C-C1995F8633C6}"/>
              </a:ext>
            </a:extLst>
          </p:cNvPr>
          <p:cNvPicPr>
            <a:picLocks noChangeAspect="1"/>
          </p:cNvPicPr>
          <p:nvPr/>
        </p:nvPicPr>
        <p:blipFill>
          <a:blip r:embed="rId3"/>
          <a:stretch>
            <a:fillRect/>
          </a:stretch>
        </p:blipFill>
        <p:spPr>
          <a:xfrm>
            <a:off x="9662160" y="2478405"/>
            <a:ext cx="1026160" cy="844550"/>
          </a:xfrm>
          <a:prstGeom prst="rect">
            <a:avLst/>
          </a:prstGeom>
        </p:spPr>
      </p:pic>
      <p:pic>
        <p:nvPicPr>
          <p:cNvPr id="10" name="Imagen 7" descr="Icono&#10;&#10;Descripción generada automáticamente">
            <a:extLst>
              <a:ext uri="{FF2B5EF4-FFF2-40B4-BE49-F238E27FC236}">
                <a16:creationId xmlns:a16="http://schemas.microsoft.com/office/drawing/2014/main" id="{266A7492-0D03-E273-3370-E4DB89294928}"/>
              </a:ext>
            </a:extLst>
          </p:cNvPr>
          <p:cNvPicPr>
            <a:picLocks noChangeAspect="1"/>
          </p:cNvPicPr>
          <p:nvPr/>
        </p:nvPicPr>
        <p:blipFill>
          <a:blip r:embed="rId4"/>
          <a:stretch>
            <a:fillRect/>
          </a:stretch>
        </p:blipFill>
        <p:spPr>
          <a:xfrm>
            <a:off x="7274560" y="4140200"/>
            <a:ext cx="1137920" cy="843280"/>
          </a:xfrm>
          <a:prstGeom prst="rect">
            <a:avLst/>
          </a:prstGeom>
        </p:spPr>
      </p:pic>
      <p:pic>
        <p:nvPicPr>
          <p:cNvPr id="12" name="Imagen 8">
            <a:extLst>
              <a:ext uri="{FF2B5EF4-FFF2-40B4-BE49-F238E27FC236}">
                <a16:creationId xmlns:a16="http://schemas.microsoft.com/office/drawing/2014/main" id="{2E58768F-E8A8-573F-69A5-82A8716ED748}"/>
              </a:ext>
            </a:extLst>
          </p:cNvPr>
          <p:cNvPicPr>
            <a:picLocks noChangeAspect="1"/>
          </p:cNvPicPr>
          <p:nvPr/>
        </p:nvPicPr>
        <p:blipFill>
          <a:blip r:embed="rId5"/>
          <a:stretch>
            <a:fillRect/>
          </a:stretch>
        </p:blipFill>
        <p:spPr>
          <a:xfrm>
            <a:off x="9591040" y="4289743"/>
            <a:ext cx="1249680" cy="503555"/>
          </a:xfrm>
          <a:prstGeom prst="rect">
            <a:avLst/>
          </a:prstGeom>
        </p:spPr>
      </p:pic>
      <p:pic>
        <p:nvPicPr>
          <p:cNvPr id="14" name="Imagen 9" descr="Imagen que contiene monitor, computadora, firmar, pantalla&#10;&#10;Descripción generada automáticamente">
            <a:extLst>
              <a:ext uri="{FF2B5EF4-FFF2-40B4-BE49-F238E27FC236}">
                <a16:creationId xmlns:a16="http://schemas.microsoft.com/office/drawing/2014/main" id="{7FB15FB1-4C35-5D6F-511E-03E893A09652}"/>
              </a:ext>
            </a:extLst>
          </p:cNvPr>
          <p:cNvPicPr>
            <a:picLocks noChangeAspect="1"/>
          </p:cNvPicPr>
          <p:nvPr/>
        </p:nvPicPr>
        <p:blipFill>
          <a:blip r:embed="rId6"/>
          <a:stretch>
            <a:fillRect/>
          </a:stretch>
        </p:blipFill>
        <p:spPr>
          <a:xfrm>
            <a:off x="8514080" y="3185160"/>
            <a:ext cx="955040" cy="955040"/>
          </a:xfrm>
          <a:prstGeom prst="rect">
            <a:avLst/>
          </a:prstGeom>
        </p:spPr>
      </p:pic>
    </p:spTree>
    <p:extLst>
      <p:ext uri="{BB962C8B-B14F-4D97-AF65-F5344CB8AC3E}">
        <p14:creationId xmlns:p14="http://schemas.microsoft.com/office/powerpoint/2010/main" val="2773849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Virtual Machines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Es uno de los servicios más básicos y utilizados alrededor de los </a:t>
            </a:r>
            <a:r>
              <a:rPr lang="es-ES" dirty="0" err="1"/>
              <a:t>cloud</a:t>
            </a:r>
            <a:r>
              <a:rPr lang="es-ES" dirty="0"/>
              <a:t> </a:t>
            </a:r>
            <a:r>
              <a:rPr lang="es-ES" dirty="0" err="1"/>
              <a:t>providers</a:t>
            </a:r>
            <a:r>
              <a:rPr lang="es-ES" dirty="0"/>
              <a:t>, nos permite crear un servidor con el sistema operativo y hardware de nuestra preferencia, podemos desplegar aplicaciones, sitios web, archivos, trabajos de </a:t>
            </a:r>
            <a:r>
              <a:rPr lang="es-ES" dirty="0" err="1"/>
              <a:t>autmatización</a:t>
            </a:r>
            <a:r>
              <a:rPr lang="es-ES" dirty="0"/>
              <a:t> y todo lo que normalmente podemos hacer en una VM clásica.</a:t>
            </a:r>
          </a:p>
          <a:p>
            <a:endParaRPr lang="es-ES" dirty="0"/>
          </a:p>
        </p:txBody>
      </p:sp>
      <p:pic>
        <p:nvPicPr>
          <p:cNvPr id="5" name="Imagen 4" descr="Icono&#10;&#10;Descripción generada automáticamente">
            <a:extLst>
              <a:ext uri="{FF2B5EF4-FFF2-40B4-BE49-F238E27FC236}">
                <a16:creationId xmlns:a16="http://schemas.microsoft.com/office/drawing/2014/main" id="{82E24975-9D0F-D889-9E62-A86C0D8C09CF}"/>
              </a:ext>
            </a:extLst>
          </p:cNvPr>
          <p:cNvPicPr>
            <a:picLocks noChangeAspect="1"/>
          </p:cNvPicPr>
          <p:nvPr/>
        </p:nvPicPr>
        <p:blipFill>
          <a:blip r:embed="rId2"/>
          <a:stretch>
            <a:fillRect/>
          </a:stretch>
        </p:blipFill>
        <p:spPr>
          <a:xfrm>
            <a:off x="8733542" y="2896584"/>
            <a:ext cx="1428750" cy="1428750"/>
          </a:xfrm>
          <a:prstGeom prst="rect">
            <a:avLst/>
          </a:prstGeom>
        </p:spPr>
      </p:pic>
    </p:spTree>
    <p:extLst>
      <p:ext uri="{BB962C8B-B14F-4D97-AF65-F5344CB8AC3E}">
        <p14:creationId xmlns:p14="http://schemas.microsoft.com/office/powerpoint/2010/main" val="1908235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err="1"/>
              <a:t>Databases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Otro servicio muy popular son las bases de datos, estas nos permiten realizar y desplegar tablas de datos relacionales y no relacionales, así como conectarlas a otros servicios cómo virtual machines, contenedores, orquestadores y más servicios.</a:t>
            </a:r>
          </a:p>
        </p:txBody>
      </p:sp>
      <p:pic>
        <p:nvPicPr>
          <p:cNvPr id="6" name="Imagen 9" descr="Icono&#10;&#10;Descripción generada automáticamente">
            <a:extLst>
              <a:ext uri="{FF2B5EF4-FFF2-40B4-BE49-F238E27FC236}">
                <a16:creationId xmlns:a16="http://schemas.microsoft.com/office/drawing/2014/main" id="{2E30FBFE-7D8E-68CD-D07B-F1A5BC10FD01}"/>
              </a:ext>
            </a:extLst>
          </p:cNvPr>
          <p:cNvPicPr>
            <a:picLocks noChangeAspect="1"/>
          </p:cNvPicPr>
          <p:nvPr/>
        </p:nvPicPr>
        <p:blipFill>
          <a:blip r:embed="rId2"/>
          <a:stretch>
            <a:fillRect/>
          </a:stretch>
        </p:blipFill>
        <p:spPr>
          <a:xfrm>
            <a:off x="8985775" y="2716833"/>
            <a:ext cx="1428750" cy="1428750"/>
          </a:xfrm>
          <a:prstGeom prst="rect">
            <a:avLst/>
          </a:prstGeom>
        </p:spPr>
      </p:pic>
    </p:spTree>
    <p:extLst>
      <p:ext uri="{BB962C8B-B14F-4D97-AF65-F5344CB8AC3E}">
        <p14:creationId xmlns:p14="http://schemas.microsoft.com/office/powerpoint/2010/main" val="36419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DNS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Con este tipo de servicio podemos registrar y administrar nuestros dominios, así como asignarlos a las </a:t>
            </a:r>
            <a:r>
              <a:rPr lang="es-ES" dirty="0" err="1"/>
              <a:t>IPs</a:t>
            </a:r>
            <a:r>
              <a:rPr lang="es-ES" dirty="0"/>
              <a:t> de nuestras soluciones y servicios para poder hacer despliegues completos de aplicaciones.</a:t>
            </a:r>
          </a:p>
        </p:txBody>
      </p:sp>
      <p:pic>
        <p:nvPicPr>
          <p:cNvPr id="5" name="Imagen 10" descr="Icono&#10;&#10;Descripción generada automáticamente">
            <a:extLst>
              <a:ext uri="{FF2B5EF4-FFF2-40B4-BE49-F238E27FC236}">
                <a16:creationId xmlns:a16="http://schemas.microsoft.com/office/drawing/2014/main" id="{3C68F3E4-D410-7EA5-0577-063935C96E11}"/>
              </a:ext>
            </a:extLst>
          </p:cNvPr>
          <p:cNvPicPr>
            <a:picLocks noChangeAspect="1"/>
          </p:cNvPicPr>
          <p:nvPr/>
        </p:nvPicPr>
        <p:blipFill>
          <a:blip r:embed="rId2"/>
          <a:stretch>
            <a:fillRect/>
          </a:stretch>
        </p:blipFill>
        <p:spPr>
          <a:xfrm>
            <a:off x="8772415" y="2853331"/>
            <a:ext cx="1428750" cy="1428750"/>
          </a:xfrm>
          <a:prstGeom prst="rect">
            <a:avLst/>
          </a:prstGeom>
        </p:spPr>
      </p:pic>
    </p:spTree>
    <p:extLst>
      <p:ext uri="{BB962C8B-B14F-4D97-AF65-F5344CB8AC3E}">
        <p14:creationId xmlns:p14="http://schemas.microsoft.com/office/powerpoint/2010/main" val="1436003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Virtual </a:t>
            </a:r>
            <a:r>
              <a:rPr lang="es-ES" dirty="0" err="1"/>
              <a:t>networks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Este tipo de servicio nos permite interconectar nuestros otros servicios para que funcionen a la par, se comuniquen, envíen y reciban información entre ellos, usualmente puede ser encontrado con distintos nombres dependiendo el </a:t>
            </a:r>
            <a:r>
              <a:rPr lang="es-ES" dirty="0" err="1"/>
              <a:t>cloud</a:t>
            </a:r>
            <a:r>
              <a:rPr lang="es-ES" dirty="0"/>
              <a:t> </a:t>
            </a:r>
            <a:r>
              <a:rPr lang="es-ES" dirty="0" err="1"/>
              <a:t>provider</a:t>
            </a:r>
            <a:r>
              <a:rPr lang="es-ES" dirty="0"/>
              <a:t>, tales como virtual </a:t>
            </a:r>
            <a:r>
              <a:rPr lang="es-ES" dirty="0" err="1"/>
              <a:t>network</a:t>
            </a:r>
            <a:r>
              <a:rPr lang="es-ES" dirty="0"/>
              <a:t>, </a:t>
            </a:r>
            <a:r>
              <a:rPr lang="es-ES" dirty="0" err="1"/>
              <a:t>vpc</a:t>
            </a:r>
            <a:r>
              <a:rPr lang="es-ES" dirty="0"/>
              <a:t>, etcétera.</a:t>
            </a:r>
          </a:p>
        </p:txBody>
      </p:sp>
      <p:pic>
        <p:nvPicPr>
          <p:cNvPr id="6" name="Imagen 6" descr="Icono&#10;&#10;Descripción generada automáticamente">
            <a:extLst>
              <a:ext uri="{FF2B5EF4-FFF2-40B4-BE49-F238E27FC236}">
                <a16:creationId xmlns:a16="http://schemas.microsoft.com/office/drawing/2014/main" id="{EA5BC856-F40C-58D3-9436-D506783911F3}"/>
              </a:ext>
            </a:extLst>
          </p:cNvPr>
          <p:cNvPicPr>
            <a:picLocks noChangeAspect="1"/>
          </p:cNvPicPr>
          <p:nvPr/>
        </p:nvPicPr>
        <p:blipFill>
          <a:blip r:embed="rId2"/>
          <a:stretch>
            <a:fillRect/>
          </a:stretch>
        </p:blipFill>
        <p:spPr>
          <a:xfrm>
            <a:off x="8683625" y="2714625"/>
            <a:ext cx="1428750" cy="1428750"/>
          </a:xfrm>
          <a:prstGeom prst="rect">
            <a:avLst/>
          </a:prstGeom>
        </p:spPr>
      </p:pic>
    </p:spTree>
    <p:extLst>
      <p:ext uri="{BB962C8B-B14F-4D97-AF65-F5344CB8AC3E}">
        <p14:creationId xmlns:p14="http://schemas.microsoft.com/office/powerpoint/2010/main" val="2862927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App </a:t>
            </a:r>
            <a:r>
              <a:rPr lang="es-ES" dirty="0" err="1"/>
              <a:t>services</a:t>
            </a:r>
            <a:r>
              <a:rPr lang="es-ES" dirty="0"/>
              <a:t> (PaaS)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Este servicio es el que se encarga de proporcionar una plataforma completa para que los equipos de desarrollo puedan hacer y desplegar el código directamente en sus servidores </a:t>
            </a:r>
            <a:r>
              <a:rPr lang="es-ES" dirty="0" err="1"/>
              <a:t>cloud</a:t>
            </a:r>
            <a:r>
              <a:rPr lang="es-ES" dirty="0"/>
              <a:t>, también puede ser encontrado con distintos nombres dependiendo el </a:t>
            </a:r>
            <a:r>
              <a:rPr lang="es-ES" dirty="0" err="1"/>
              <a:t>cloud</a:t>
            </a:r>
            <a:r>
              <a:rPr lang="es-ES" dirty="0"/>
              <a:t> </a:t>
            </a:r>
            <a:r>
              <a:rPr lang="es-ES" dirty="0" err="1"/>
              <a:t>provider</a:t>
            </a:r>
            <a:r>
              <a:rPr lang="es-ES" dirty="0"/>
              <a:t>.</a:t>
            </a:r>
          </a:p>
        </p:txBody>
      </p:sp>
      <p:pic>
        <p:nvPicPr>
          <p:cNvPr id="5" name="Imagen 13" descr="Icono&#10;&#10;Descripción generada automáticamente">
            <a:extLst>
              <a:ext uri="{FF2B5EF4-FFF2-40B4-BE49-F238E27FC236}">
                <a16:creationId xmlns:a16="http://schemas.microsoft.com/office/drawing/2014/main" id="{BEB505BB-156A-FE33-A14E-A96F5FBDC944}"/>
              </a:ext>
            </a:extLst>
          </p:cNvPr>
          <p:cNvPicPr>
            <a:picLocks noChangeAspect="1"/>
          </p:cNvPicPr>
          <p:nvPr/>
        </p:nvPicPr>
        <p:blipFill>
          <a:blip r:embed="rId2"/>
          <a:stretch>
            <a:fillRect/>
          </a:stretch>
        </p:blipFill>
        <p:spPr>
          <a:xfrm>
            <a:off x="8886825" y="2897505"/>
            <a:ext cx="1428750" cy="1428750"/>
          </a:xfrm>
          <a:prstGeom prst="rect">
            <a:avLst/>
          </a:prstGeom>
        </p:spPr>
      </p:pic>
    </p:spTree>
    <p:extLst>
      <p:ext uri="{BB962C8B-B14F-4D97-AF65-F5344CB8AC3E}">
        <p14:creationId xmlns:p14="http://schemas.microsoft.com/office/powerpoint/2010/main" val="403297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Container </a:t>
            </a:r>
            <a:r>
              <a:rPr lang="es-ES" dirty="0" err="1"/>
              <a:t>Registries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Los servicios de container </a:t>
            </a:r>
            <a:r>
              <a:rPr lang="es-ES" dirty="0" err="1"/>
              <a:t>registries</a:t>
            </a:r>
            <a:r>
              <a:rPr lang="es-ES" dirty="0"/>
              <a:t> funcionan de manera similar a la plataforma </a:t>
            </a:r>
            <a:r>
              <a:rPr lang="es-ES" dirty="0" err="1"/>
              <a:t>DockerHub</a:t>
            </a:r>
            <a:r>
              <a:rPr lang="es-ES" dirty="0"/>
              <a:t>, solo que de manera privada, te permite subir tus imágenes </a:t>
            </a:r>
            <a:r>
              <a:rPr lang="es-ES" dirty="0" err="1"/>
              <a:t>docker</a:t>
            </a:r>
            <a:r>
              <a:rPr lang="es-ES" dirty="0"/>
              <a:t> a este servicio para convertirlas a contenedores y usarlos en otros servicios.</a:t>
            </a:r>
          </a:p>
        </p:txBody>
      </p:sp>
      <p:pic>
        <p:nvPicPr>
          <p:cNvPr id="6" name="Imagen 7">
            <a:extLst>
              <a:ext uri="{FF2B5EF4-FFF2-40B4-BE49-F238E27FC236}">
                <a16:creationId xmlns:a16="http://schemas.microsoft.com/office/drawing/2014/main" id="{4D997EE1-4A11-8183-57AB-1F01B08654BD}"/>
              </a:ext>
            </a:extLst>
          </p:cNvPr>
          <p:cNvPicPr>
            <a:picLocks noChangeAspect="1"/>
          </p:cNvPicPr>
          <p:nvPr/>
        </p:nvPicPr>
        <p:blipFill>
          <a:blip r:embed="rId2"/>
          <a:stretch>
            <a:fillRect/>
          </a:stretch>
        </p:blipFill>
        <p:spPr>
          <a:xfrm>
            <a:off x="8957945" y="2714625"/>
            <a:ext cx="1428750" cy="1428750"/>
          </a:xfrm>
          <a:prstGeom prst="rect">
            <a:avLst/>
          </a:prstGeom>
        </p:spPr>
      </p:pic>
    </p:spTree>
    <p:extLst>
      <p:ext uri="{BB962C8B-B14F-4D97-AF65-F5344CB8AC3E}">
        <p14:creationId xmlns:p14="http://schemas.microsoft.com/office/powerpoint/2010/main" val="2479598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Firewall</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Nos permite establecer reglas para el tráfico de nuestros demás servicios, pudiendo abrir y cerrar puertos y establecer parámetros para las conexiones entrantes</a:t>
            </a:r>
          </a:p>
        </p:txBody>
      </p:sp>
      <p:pic>
        <p:nvPicPr>
          <p:cNvPr id="4" name="Imagen 4" descr="Icono&#10;&#10;Descripción generada automáticamente">
            <a:extLst>
              <a:ext uri="{FF2B5EF4-FFF2-40B4-BE49-F238E27FC236}">
                <a16:creationId xmlns:a16="http://schemas.microsoft.com/office/drawing/2014/main" id="{207B1FD0-882D-2308-F416-CE8DFF1193D7}"/>
              </a:ext>
            </a:extLst>
          </p:cNvPr>
          <p:cNvPicPr>
            <a:picLocks noChangeAspect="1"/>
          </p:cNvPicPr>
          <p:nvPr/>
        </p:nvPicPr>
        <p:blipFill>
          <a:blip r:embed="rId2"/>
          <a:stretch>
            <a:fillRect/>
          </a:stretch>
        </p:blipFill>
        <p:spPr>
          <a:xfrm>
            <a:off x="8795385" y="2714625"/>
            <a:ext cx="1428750" cy="1428750"/>
          </a:xfrm>
          <a:prstGeom prst="rect">
            <a:avLst/>
          </a:prstGeom>
        </p:spPr>
      </p:pic>
    </p:spTree>
    <p:extLst>
      <p:ext uri="{BB962C8B-B14F-4D97-AF65-F5344CB8AC3E}">
        <p14:creationId xmlns:p14="http://schemas.microsoft.com/office/powerpoint/2010/main" val="2939043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err="1"/>
              <a:t>Certificates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Los certificados que nos sirven para autenticar la veracidad de nuestras aplicaciones y servicios web, los cuales pueden ser gestionados desde los mismos </a:t>
            </a:r>
            <a:r>
              <a:rPr lang="es-ES" dirty="0" err="1"/>
              <a:t>cloud</a:t>
            </a:r>
            <a:r>
              <a:rPr lang="es-ES" dirty="0"/>
              <a:t> </a:t>
            </a:r>
            <a:r>
              <a:rPr lang="es-ES" dirty="0" err="1"/>
              <a:t>providers</a:t>
            </a:r>
            <a:r>
              <a:rPr lang="es-ES" dirty="0"/>
              <a:t> mediante estos servicios.</a:t>
            </a:r>
          </a:p>
        </p:txBody>
      </p:sp>
      <p:pic>
        <p:nvPicPr>
          <p:cNvPr id="5" name="Imagen 5" descr="Icono&#10;&#10;Descripción generada automáticamente">
            <a:extLst>
              <a:ext uri="{FF2B5EF4-FFF2-40B4-BE49-F238E27FC236}">
                <a16:creationId xmlns:a16="http://schemas.microsoft.com/office/drawing/2014/main" id="{44536421-1258-F884-A64A-0D2509B862D8}"/>
              </a:ext>
            </a:extLst>
          </p:cNvPr>
          <p:cNvPicPr>
            <a:picLocks noChangeAspect="1"/>
          </p:cNvPicPr>
          <p:nvPr/>
        </p:nvPicPr>
        <p:blipFill>
          <a:blip r:embed="rId2"/>
          <a:stretch>
            <a:fillRect/>
          </a:stretch>
        </p:blipFill>
        <p:spPr>
          <a:xfrm>
            <a:off x="8714105" y="2714625"/>
            <a:ext cx="1428750" cy="1428750"/>
          </a:xfrm>
          <a:prstGeom prst="rect">
            <a:avLst/>
          </a:prstGeom>
        </p:spPr>
      </p:pic>
    </p:spTree>
    <p:extLst>
      <p:ext uri="{BB962C8B-B14F-4D97-AF65-F5344CB8AC3E}">
        <p14:creationId xmlns:p14="http://schemas.microsoft.com/office/powerpoint/2010/main" val="9650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65E0B-099E-497C-A44F-9D797294EDF5}"/>
              </a:ext>
            </a:extLst>
          </p:cNvPr>
          <p:cNvSpPr>
            <a:spLocks noGrp="1"/>
          </p:cNvSpPr>
          <p:nvPr>
            <p:ph type="title"/>
          </p:nvPr>
        </p:nvSpPr>
        <p:spPr/>
        <p:txBody>
          <a:bodyPr/>
          <a:lstStyle/>
          <a:p>
            <a:r>
              <a:rPr lang="es-ES" dirty="0" err="1"/>
              <a:t>Continous</a:t>
            </a:r>
            <a:r>
              <a:rPr lang="es-ES" dirty="0"/>
              <a:t> </a:t>
            </a:r>
            <a:r>
              <a:rPr lang="es-ES" dirty="0" err="1"/>
              <a:t>Integration</a:t>
            </a:r>
          </a:p>
        </p:txBody>
      </p:sp>
      <p:sp>
        <p:nvSpPr>
          <p:cNvPr id="3" name="Marcador de contenido 2">
            <a:extLst>
              <a:ext uri="{FF2B5EF4-FFF2-40B4-BE49-F238E27FC236}">
                <a16:creationId xmlns:a16="http://schemas.microsoft.com/office/drawing/2014/main" id="{9CE94C30-FBDB-3C35-E494-3EFC3D35D571}"/>
              </a:ext>
            </a:extLst>
          </p:cNvPr>
          <p:cNvSpPr>
            <a:spLocks noGrp="1"/>
          </p:cNvSpPr>
          <p:nvPr>
            <p:ph idx="1"/>
          </p:nvPr>
        </p:nvSpPr>
        <p:spPr/>
        <p:txBody>
          <a:bodyPr vert="horz" lIns="0" tIns="45720" rIns="0" bIns="45720" rtlCol="0" anchor="t">
            <a:normAutofit/>
          </a:bodyPr>
          <a:lstStyle/>
          <a:p>
            <a:r>
              <a:rPr lang="en" dirty="0">
                <a:ea typeface="+mn-lt"/>
                <a:cs typeface="+mn-lt"/>
              </a:rPr>
              <a:t>La </a:t>
            </a:r>
            <a:r>
              <a:rPr lang="en" dirty="0" err="1">
                <a:ea typeface="+mn-lt"/>
                <a:cs typeface="+mn-lt"/>
              </a:rPr>
              <a:t>integración</a:t>
            </a:r>
            <a:r>
              <a:rPr lang="en" dirty="0">
                <a:ea typeface="+mn-lt"/>
                <a:cs typeface="+mn-lt"/>
              </a:rPr>
              <a:t> continua (CI) es la </a:t>
            </a:r>
            <a:r>
              <a:rPr lang="en" dirty="0" err="1">
                <a:ea typeface="+mn-lt"/>
                <a:cs typeface="+mn-lt"/>
              </a:rPr>
              <a:t>práctica</a:t>
            </a:r>
            <a:r>
              <a:rPr lang="en" dirty="0">
                <a:ea typeface="+mn-lt"/>
                <a:cs typeface="+mn-lt"/>
              </a:rPr>
              <a:t> que </a:t>
            </a:r>
            <a:r>
              <a:rPr lang="en" dirty="0" err="1">
                <a:ea typeface="+mn-lt"/>
                <a:cs typeface="+mn-lt"/>
              </a:rPr>
              <a:t>usan</a:t>
            </a:r>
            <a:r>
              <a:rPr lang="en" dirty="0">
                <a:ea typeface="+mn-lt"/>
                <a:cs typeface="+mn-lt"/>
              </a:rPr>
              <a:t> </a:t>
            </a:r>
            <a:r>
              <a:rPr lang="en" dirty="0" err="1">
                <a:ea typeface="+mn-lt"/>
                <a:cs typeface="+mn-lt"/>
              </a:rPr>
              <a:t>los</a:t>
            </a:r>
            <a:r>
              <a:rPr lang="en" dirty="0">
                <a:ea typeface="+mn-lt"/>
                <a:cs typeface="+mn-lt"/>
              </a:rPr>
              <a:t> </a:t>
            </a:r>
            <a:r>
              <a:rPr lang="en" dirty="0" err="1">
                <a:ea typeface="+mn-lt"/>
                <a:cs typeface="+mn-lt"/>
              </a:rPr>
              <a:t>equipos</a:t>
            </a:r>
            <a:r>
              <a:rPr lang="en" dirty="0">
                <a:ea typeface="+mn-lt"/>
                <a:cs typeface="+mn-lt"/>
              </a:rPr>
              <a:t> de </a:t>
            </a:r>
            <a:r>
              <a:rPr lang="en" dirty="0" err="1">
                <a:ea typeface="+mn-lt"/>
                <a:cs typeface="+mn-lt"/>
              </a:rPr>
              <a:t>desarrollo</a:t>
            </a:r>
            <a:r>
              <a:rPr lang="en" dirty="0">
                <a:ea typeface="+mn-lt"/>
                <a:cs typeface="+mn-lt"/>
              </a:rPr>
              <a:t> para </a:t>
            </a:r>
            <a:r>
              <a:rPr lang="en" dirty="0" err="1">
                <a:ea typeface="+mn-lt"/>
                <a:cs typeface="+mn-lt"/>
              </a:rPr>
              <a:t>automatizar</a:t>
            </a:r>
            <a:r>
              <a:rPr lang="en" dirty="0">
                <a:ea typeface="+mn-lt"/>
                <a:cs typeface="+mn-lt"/>
              </a:rPr>
              <a:t> la </a:t>
            </a:r>
            <a:r>
              <a:rPr lang="en" dirty="0" err="1">
                <a:ea typeface="+mn-lt"/>
                <a:cs typeface="+mn-lt"/>
              </a:rPr>
              <a:t>combinación</a:t>
            </a:r>
            <a:r>
              <a:rPr lang="en" dirty="0">
                <a:ea typeface="+mn-lt"/>
                <a:cs typeface="+mn-lt"/>
              </a:rPr>
              <a:t> y </a:t>
            </a:r>
            <a:r>
              <a:rPr lang="en" dirty="0" err="1">
                <a:ea typeface="+mn-lt"/>
                <a:cs typeface="+mn-lt"/>
              </a:rPr>
              <a:t>probar</a:t>
            </a:r>
            <a:r>
              <a:rPr lang="en" dirty="0">
                <a:ea typeface="+mn-lt"/>
                <a:cs typeface="+mn-lt"/>
              </a:rPr>
              <a:t> </a:t>
            </a:r>
            <a:r>
              <a:rPr lang="en" dirty="0" err="1">
                <a:ea typeface="+mn-lt"/>
                <a:cs typeface="+mn-lt"/>
              </a:rPr>
              <a:t>el</a:t>
            </a:r>
            <a:r>
              <a:rPr lang="en" dirty="0">
                <a:ea typeface="+mn-lt"/>
                <a:cs typeface="+mn-lt"/>
              </a:rPr>
              <a:t> </a:t>
            </a:r>
            <a:r>
              <a:rPr lang="en" dirty="0" err="1">
                <a:ea typeface="+mn-lt"/>
                <a:cs typeface="+mn-lt"/>
              </a:rPr>
              <a:t>código</a:t>
            </a:r>
            <a:r>
              <a:rPr lang="en" dirty="0">
                <a:ea typeface="+mn-lt"/>
                <a:cs typeface="+mn-lt"/>
              </a:rPr>
              <a:t>. La </a:t>
            </a:r>
            <a:r>
              <a:rPr lang="en" dirty="0" err="1">
                <a:ea typeface="+mn-lt"/>
                <a:cs typeface="+mn-lt"/>
              </a:rPr>
              <a:t>implementación</a:t>
            </a:r>
            <a:r>
              <a:rPr lang="en" dirty="0">
                <a:ea typeface="+mn-lt"/>
                <a:cs typeface="+mn-lt"/>
              </a:rPr>
              <a:t> de CI </a:t>
            </a:r>
            <a:r>
              <a:rPr lang="en" dirty="0" err="1">
                <a:ea typeface="+mn-lt"/>
                <a:cs typeface="+mn-lt"/>
              </a:rPr>
              <a:t>ayuda</a:t>
            </a:r>
            <a:r>
              <a:rPr lang="en" dirty="0">
                <a:ea typeface="+mn-lt"/>
                <a:cs typeface="+mn-lt"/>
              </a:rPr>
              <a:t> a </a:t>
            </a:r>
            <a:r>
              <a:rPr lang="en" dirty="0" err="1">
                <a:ea typeface="+mn-lt"/>
                <a:cs typeface="+mn-lt"/>
              </a:rPr>
              <a:t>detectar</a:t>
            </a:r>
            <a:r>
              <a:rPr lang="en" dirty="0">
                <a:ea typeface="+mn-lt"/>
                <a:cs typeface="+mn-lt"/>
              </a:rPr>
              <a:t> </a:t>
            </a:r>
            <a:r>
              <a:rPr lang="en" dirty="0" err="1">
                <a:ea typeface="+mn-lt"/>
                <a:cs typeface="+mn-lt"/>
              </a:rPr>
              <a:t>errores</a:t>
            </a:r>
            <a:r>
              <a:rPr lang="en" dirty="0">
                <a:ea typeface="+mn-lt"/>
                <a:cs typeface="+mn-lt"/>
              </a:rPr>
              <a:t> al principio del </a:t>
            </a:r>
            <a:r>
              <a:rPr lang="en" dirty="0" err="1">
                <a:ea typeface="+mn-lt"/>
                <a:cs typeface="+mn-lt"/>
              </a:rPr>
              <a:t>ciclo</a:t>
            </a:r>
            <a:r>
              <a:rPr lang="en" dirty="0">
                <a:ea typeface="+mn-lt"/>
                <a:cs typeface="+mn-lt"/>
              </a:rPr>
              <a:t> de </a:t>
            </a:r>
            <a:r>
              <a:rPr lang="en" dirty="0" err="1">
                <a:ea typeface="+mn-lt"/>
                <a:cs typeface="+mn-lt"/>
              </a:rPr>
              <a:t>desarrollo</a:t>
            </a:r>
            <a:r>
              <a:rPr lang="en" dirty="0">
                <a:ea typeface="+mn-lt"/>
                <a:cs typeface="+mn-lt"/>
              </a:rPr>
              <a:t>, lo que </a:t>
            </a:r>
            <a:r>
              <a:rPr lang="en" dirty="0" err="1">
                <a:ea typeface="+mn-lt"/>
                <a:cs typeface="+mn-lt"/>
              </a:rPr>
              <a:t>los</a:t>
            </a:r>
            <a:r>
              <a:rPr lang="en" dirty="0">
                <a:ea typeface="+mn-lt"/>
                <a:cs typeface="+mn-lt"/>
              </a:rPr>
              <a:t> </a:t>
            </a:r>
            <a:r>
              <a:rPr lang="en" dirty="0" err="1">
                <a:ea typeface="+mn-lt"/>
                <a:cs typeface="+mn-lt"/>
              </a:rPr>
              <a:t>hace</a:t>
            </a:r>
            <a:r>
              <a:rPr lang="en" dirty="0">
                <a:ea typeface="+mn-lt"/>
                <a:cs typeface="+mn-lt"/>
              </a:rPr>
              <a:t> </a:t>
            </a:r>
            <a:r>
              <a:rPr lang="en" dirty="0" err="1">
                <a:ea typeface="+mn-lt"/>
                <a:cs typeface="+mn-lt"/>
              </a:rPr>
              <a:t>menos</a:t>
            </a:r>
            <a:r>
              <a:rPr lang="en" dirty="0">
                <a:ea typeface="+mn-lt"/>
                <a:cs typeface="+mn-lt"/>
              </a:rPr>
              <a:t> </a:t>
            </a:r>
            <a:r>
              <a:rPr lang="en" dirty="0" err="1">
                <a:ea typeface="+mn-lt"/>
                <a:cs typeface="+mn-lt"/>
              </a:rPr>
              <a:t>costosos</a:t>
            </a:r>
            <a:r>
              <a:rPr lang="en" dirty="0">
                <a:ea typeface="+mn-lt"/>
                <a:cs typeface="+mn-lt"/>
              </a:rPr>
              <a:t> de </a:t>
            </a:r>
            <a:r>
              <a:rPr lang="en" dirty="0" err="1">
                <a:ea typeface="+mn-lt"/>
                <a:cs typeface="+mn-lt"/>
              </a:rPr>
              <a:t>corregir</a:t>
            </a:r>
            <a:r>
              <a:rPr lang="en" dirty="0">
                <a:ea typeface="+mn-lt"/>
                <a:cs typeface="+mn-lt"/>
              </a:rPr>
              <a:t>. Las </a:t>
            </a:r>
            <a:r>
              <a:rPr lang="en" dirty="0" err="1">
                <a:ea typeface="+mn-lt"/>
                <a:cs typeface="+mn-lt"/>
              </a:rPr>
              <a:t>pruebas</a:t>
            </a:r>
            <a:r>
              <a:rPr lang="en" dirty="0">
                <a:ea typeface="+mn-lt"/>
                <a:cs typeface="+mn-lt"/>
              </a:rPr>
              <a:t> </a:t>
            </a:r>
            <a:r>
              <a:rPr lang="en" dirty="0" err="1">
                <a:ea typeface="+mn-lt"/>
                <a:cs typeface="+mn-lt"/>
              </a:rPr>
              <a:t>automatizadas</a:t>
            </a:r>
            <a:r>
              <a:rPr lang="en" dirty="0">
                <a:ea typeface="+mn-lt"/>
                <a:cs typeface="+mn-lt"/>
              </a:rPr>
              <a:t> se </a:t>
            </a:r>
            <a:r>
              <a:rPr lang="en" dirty="0" err="1">
                <a:ea typeface="+mn-lt"/>
                <a:cs typeface="+mn-lt"/>
              </a:rPr>
              <a:t>ejecutan</a:t>
            </a:r>
            <a:r>
              <a:rPr lang="en" dirty="0">
                <a:ea typeface="+mn-lt"/>
                <a:cs typeface="+mn-lt"/>
              </a:rPr>
              <a:t> </a:t>
            </a:r>
            <a:r>
              <a:rPr lang="en" dirty="0" err="1">
                <a:ea typeface="+mn-lt"/>
                <a:cs typeface="+mn-lt"/>
              </a:rPr>
              <a:t>como</a:t>
            </a:r>
            <a:r>
              <a:rPr lang="en" dirty="0">
                <a:ea typeface="+mn-lt"/>
                <a:cs typeface="+mn-lt"/>
              </a:rPr>
              <a:t> </a:t>
            </a:r>
            <a:r>
              <a:rPr lang="en" dirty="0" err="1">
                <a:ea typeface="+mn-lt"/>
                <a:cs typeface="+mn-lt"/>
              </a:rPr>
              <a:t>parte</a:t>
            </a:r>
            <a:r>
              <a:rPr lang="en" dirty="0">
                <a:ea typeface="+mn-lt"/>
                <a:cs typeface="+mn-lt"/>
              </a:rPr>
              <a:t> del </a:t>
            </a:r>
            <a:r>
              <a:rPr lang="en" dirty="0" err="1">
                <a:ea typeface="+mn-lt"/>
                <a:cs typeface="+mn-lt"/>
              </a:rPr>
              <a:t>proceso</a:t>
            </a:r>
            <a:r>
              <a:rPr lang="en" dirty="0">
                <a:ea typeface="+mn-lt"/>
                <a:cs typeface="+mn-lt"/>
              </a:rPr>
              <a:t> de CI para </a:t>
            </a:r>
            <a:r>
              <a:rPr lang="en" dirty="0" err="1">
                <a:ea typeface="+mn-lt"/>
                <a:cs typeface="+mn-lt"/>
              </a:rPr>
              <a:t>garantizar</a:t>
            </a:r>
            <a:r>
              <a:rPr lang="en" dirty="0">
                <a:ea typeface="+mn-lt"/>
                <a:cs typeface="+mn-lt"/>
              </a:rPr>
              <a:t> la </a:t>
            </a:r>
            <a:r>
              <a:rPr lang="en" dirty="0" err="1">
                <a:ea typeface="+mn-lt"/>
                <a:cs typeface="+mn-lt"/>
              </a:rPr>
              <a:t>calidad</a:t>
            </a:r>
            <a:r>
              <a:rPr lang="en" dirty="0">
                <a:ea typeface="+mn-lt"/>
                <a:cs typeface="+mn-lt"/>
              </a:rPr>
              <a:t>. Artifacts se </a:t>
            </a:r>
            <a:r>
              <a:rPr lang="en" dirty="0" err="1">
                <a:ea typeface="+mn-lt"/>
                <a:cs typeface="+mn-lt"/>
              </a:rPr>
              <a:t>generan</a:t>
            </a:r>
            <a:r>
              <a:rPr lang="en" dirty="0">
                <a:ea typeface="+mn-lt"/>
                <a:cs typeface="+mn-lt"/>
              </a:rPr>
              <a:t> a </a:t>
            </a:r>
            <a:r>
              <a:rPr lang="en" dirty="0" err="1">
                <a:ea typeface="+mn-lt"/>
                <a:cs typeface="+mn-lt"/>
              </a:rPr>
              <a:t>partir</a:t>
            </a:r>
            <a:r>
              <a:rPr lang="en" dirty="0">
                <a:ea typeface="+mn-lt"/>
                <a:cs typeface="+mn-lt"/>
              </a:rPr>
              <a:t> de </a:t>
            </a:r>
            <a:r>
              <a:rPr lang="en" dirty="0" err="1">
                <a:ea typeface="+mn-lt"/>
                <a:cs typeface="+mn-lt"/>
              </a:rPr>
              <a:t>sistemas</a:t>
            </a:r>
            <a:r>
              <a:rPr lang="en" dirty="0">
                <a:ea typeface="+mn-lt"/>
                <a:cs typeface="+mn-lt"/>
              </a:rPr>
              <a:t> de CI y se </a:t>
            </a:r>
            <a:r>
              <a:rPr lang="en" dirty="0" err="1">
                <a:ea typeface="+mn-lt"/>
                <a:cs typeface="+mn-lt"/>
              </a:rPr>
              <a:t>alimentan</a:t>
            </a:r>
            <a:r>
              <a:rPr lang="en" dirty="0">
                <a:ea typeface="+mn-lt"/>
                <a:cs typeface="+mn-lt"/>
              </a:rPr>
              <a:t> para </a:t>
            </a:r>
            <a:r>
              <a:rPr lang="en" dirty="0" err="1">
                <a:ea typeface="+mn-lt"/>
                <a:cs typeface="+mn-lt"/>
              </a:rPr>
              <a:t>liberar</a:t>
            </a:r>
            <a:r>
              <a:rPr lang="en" dirty="0">
                <a:ea typeface="+mn-lt"/>
                <a:cs typeface="+mn-lt"/>
              </a:rPr>
              <a:t> </a:t>
            </a:r>
            <a:r>
              <a:rPr lang="en" dirty="0" err="1">
                <a:ea typeface="+mn-lt"/>
                <a:cs typeface="+mn-lt"/>
              </a:rPr>
              <a:t>procesos</a:t>
            </a:r>
            <a:r>
              <a:rPr lang="en" dirty="0">
                <a:ea typeface="+mn-lt"/>
                <a:cs typeface="+mn-lt"/>
              </a:rPr>
              <a:t> para </a:t>
            </a:r>
            <a:r>
              <a:rPr lang="en" dirty="0" err="1">
                <a:ea typeface="+mn-lt"/>
                <a:cs typeface="+mn-lt"/>
              </a:rPr>
              <a:t>impulsar</a:t>
            </a:r>
            <a:r>
              <a:rPr lang="en" dirty="0">
                <a:ea typeface="+mn-lt"/>
                <a:cs typeface="+mn-lt"/>
              </a:rPr>
              <a:t> </a:t>
            </a:r>
            <a:r>
              <a:rPr lang="en" dirty="0" err="1">
                <a:ea typeface="+mn-lt"/>
                <a:cs typeface="+mn-lt"/>
              </a:rPr>
              <a:t>implementaciones</a:t>
            </a:r>
            <a:r>
              <a:rPr lang="en" dirty="0">
                <a:ea typeface="+mn-lt"/>
                <a:cs typeface="+mn-lt"/>
              </a:rPr>
              <a:t> </a:t>
            </a:r>
            <a:r>
              <a:rPr lang="en" dirty="0" err="1">
                <a:ea typeface="+mn-lt"/>
                <a:cs typeface="+mn-lt"/>
              </a:rPr>
              <a:t>frecuentes</a:t>
            </a:r>
            <a:r>
              <a:rPr lang="en" dirty="0">
                <a:ea typeface="+mn-lt"/>
                <a:cs typeface="+mn-lt"/>
              </a:rPr>
              <a:t>. El </a:t>
            </a:r>
            <a:r>
              <a:rPr lang="en" dirty="0" err="1">
                <a:ea typeface="+mn-lt"/>
                <a:cs typeface="+mn-lt"/>
              </a:rPr>
              <a:t>servicio</a:t>
            </a:r>
            <a:r>
              <a:rPr lang="en" dirty="0">
                <a:ea typeface="+mn-lt"/>
                <a:cs typeface="+mn-lt"/>
              </a:rPr>
              <a:t> De </a:t>
            </a:r>
            <a:r>
              <a:rPr lang="en" dirty="0" err="1">
                <a:ea typeface="+mn-lt"/>
                <a:cs typeface="+mn-lt"/>
              </a:rPr>
              <a:t>compilación</a:t>
            </a:r>
            <a:r>
              <a:rPr lang="en" dirty="0">
                <a:ea typeface="+mn-lt"/>
                <a:cs typeface="+mn-lt"/>
              </a:rPr>
              <a:t> Azure DevOps Server </a:t>
            </a:r>
            <a:r>
              <a:rPr lang="en" dirty="0" err="1">
                <a:ea typeface="+mn-lt"/>
                <a:cs typeface="+mn-lt"/>
              </a:rPr>
              <a:t>ayuda</a:t>
            </a:r>
            <a:r>
              <a:rPr lang="en" dirty="0">
                <a:ea typeface="+mn-lt"/>
                <a:cs typeface="+mn-lt"/>
              </a:rPr>
              <a:t> a </a:t>
            </a:r>
            <a:r>
              <a:rPr lang="en" dirty="0" err="1">
                <a:ea typeface="+mn-lt"/>
                <a:cs typeface="+mn-lt"/>
              </a:rPr>
              <a:t>configurar</a:t>
            </a:r>
            <a:r>
              <a:rPr lang="en" dirty="0">
                <a:ea typeface="+mn-lt"/>
                <a:cs typeface="+mn-lt"/>
              </a:rPr>
              <a:t> y </a:t>
            </a:r>
            <a:r>
              <a:rPr lang="en" dirty="0" err="1">
                <a:ea typeface="+mn-lt"/>
                <a:cs typeface="+mn-lt"/>
              </a:rPr>
              <a:t>administrar</a:t>
            </a:r>
            <a:r>
              <a:rPr lang="en" dirty="0">
                <a:ea typeface="+mn-lt"/>
                <a:cs typeface="+mn-lt"/>
              </a:rPr>
              <a:t> la CI para las </a:t>
            </a:r>
            <a:r>
              <a:rPr lang="en" dirty="0" err="1">
                <a:ea typeface="+mn-lt"/>
                <a:cs typeface="+mn-lt"/>
              </a:rPr>
              <a:t>aplicaciones</a:t>
            </a:r>
            <a:r>
              <a:rPr lang="en" dirty="0">
                <a:ea typeface="+mn-lt"/>
                <a:cs typeface="+mn-lt"/>
              </a:rPr>
              <a:t>.</a:t>
            </a:r>
            <a:endParaRPr lang="es-ES" dirty="0">
              <a:ea typeface="+mn-lt"/>
              <a:cs typeface="+mn-lt"/>
            </a:endParaRPr>
          </a:p>
          <a:p>
            <a:endParaRPr lang="es-ES" dirty="0"/>
          </a:p>
        </p:txBody>
      </p:sp>
    </p:spTree>
    <p:extLst>
      <p:ext uri="{BB962C8B-B14F-4D97-AF65-F5344CB8AC3E}">
        <p14:creationId xmlns:p14="http://schemas.microsoft.com/office/powerpoint/2010/main" val="2542364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195D67D2-D036-F091-977B-21C175B7A7EA}"/>
              </a:ext>
            </a:extLst>
          </p:cNvPr>
          <p:cNvSpPr txBox="1"/>
          <p:nvPr/>
        </p:nvSpPr>
        <p:spPr>
          <a:xfrm>
            <a:off x="3312159" y="1117600"/>
            <a:ext cx="58807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600" dirty="0"/>
              <a:t>Servicios Cloud Avanzados</a:t>
            </a:r>
          </a:p>
        </p:txBody>
      </p:sp>
      <p:pic>
        <p:nvPicPr>
          <p:cNvPr id="4" name="Imagen 4" descr="Icono&#10;&#10;Descripción generada automáticamente">
            <a:extLst>
              <a:ext uri="{FF2B5EF4-FFF2-40B4-BE49-F238E27FC236}">
                <a16:creationId xmlns:a16="http://schemas.microsoft.com/office/drawing/2014/main" id="{F3E39B2F-6A81-59B8-2651-0FB211C19BBA}"/>
              </a:ext>
            </a:extLst>
          </p:cNvPr>
          <p:cNvPicPr>
            <a:picLocks noGrp="1" noChangeAspect="1"/>
          </p:cNvPicPr>
          <p:nvPr>
            <p:ph idx="1"/>
          </p:nvPr>
        </p:nvPicPr>
        <p:blipFill>
          <a:blip r:embed="rId2"/>
          <a:stretch>
            <a:fillRect/>
          </a:stretch>
        </p:blipFill>
        <p:spPr>
          <a:xfrm>
            <a:off x="5544185" y="3121871"/>
            <a:ext cx="1428750" cy="1428750"/>
          </a:xfrm>
        </p:spPr>
      </p:pic>
      <p:pic>
        <p:nvPicPr>
          <p:cNvPr id="5" name="Imagen 6" descr="Icono&#10;&#10;Descripción generada automáticamente">
            <a:extLst>
              <a:ext uri="{FF2B5EF4-FFF2-40B4-BE49-F238E27FC236}">
                <a16:creationId xmlns:a16="http://schemas.microsoft.com/office/drawing/2014/main" id="{409A79C1-66BC-824F-B5C9-AD80BDEFCFAF}"/>
              </a:ext>
            </a:extLst>
          </p:cNvPr>
          <p:cNvPicPr>
            <a:picLocks noChangeAspect="1"/>
          </p:cNvPicPr>
          <p:nvPr/>
        </p:nvPicPr>
        <p:blipFill>
          <a:blip r:embed="rId3"/>
          <a:stretch>
            <a:fillRect/>
          </a:stretch>
        </p:blipFill>
        <p:spPr>
          <a:xfrm>
            <a:off x="7352665" y="2186305"/>
            <a:ext cx="1428750" cy="1428750"/>
          </a:xfrm>
          <a:prstGeom prst="rect">
            <a:avLst/>
          </a:prstGeom>
        </p:spPr>
      </p:pic>
      <p:pic>
        <p:nvPicPr>
          <p:cNvPr id="7" name="Imagen 7">
            <a:extLst>
              <a:ext uri="{FF2B5EF4-FFF2-40B4-BE49-F238E27FC236}">
                <a16:creationId xmlns:a16="http://schemas.microsoft.com/office/drawing/2014/main" id="{C552D01F-90D2-4650-A1BA-6050D79E3761}"/>
              </a:ext>
            </a:extLst>
          </p:cNvPr>
          <p:cNvPicPr>
            <a:picLocks noChangeAspect="1"/>
          </p:cNvPicPr>
          <p:nvPr/>
        </p:nvPicPr>
        <p:blipFill>
          <a:blip r:embed="rId4"/>
          <a:stretch>
            <a:fillRect/>
          </a:stretch>
        </p:blipFill>
        <p:spPr>
          <a:xfrm>
            <a:off x="3735705" y="2186305"/>
            <a:ext cx="1428750" cy="1428750"/>
          </a:xfrm>
          <a:prstGeom prst="rect">
            <a:avLst/>
          </a:prstGeom>
        </p:spPr>
      </p:pic>
      <p:pic>
        <p:nvPicPr>
          <p:cNvPr id="8" name="Imagen 9" descr="Icono&#10;&#10;Descripción generada automáticamente">
            <a:extLst>
              <a:ext uri="{FF2B5EF4-FFF2-40B4-BE49-F238E27FC236}">
                <a16:creationId xmlns:a16="http://schemas.microsoft.com/office/drawing/2014/main" id="{EF635AA1-35FF-B2F0-371C-D117FBCF9BDB}"/>
              </a:ext>
            </a:extLst>
          </p:cNvPr>
          <p:cNvPicPr>
            <a:picLocks noChangeAspect="1"/>
          </p:cNvPicPr>
          <p:nvPr/>
        </p:nvPicPr>
        <p:blipFill>
          <a:blip r:embed="rId5"/>
          <a:stretch>
            <a:fillRect/>
          </a:stretch>
        </p:blipFill>
        <p:spPr>
          <a:xfrm>
            <a:off x="3938905" y="4340225"/>
            <a:ext cx="1428750" cy="1428750"/>
          </a:xfrm>
          <a:prstGeom prst="rect">
            <a:avLst/>
          </a:prstGeom>
        </p:spPr>
      </p:pic>
      <p:pic>
        <p:nvPicPr>
          <p:cNvPr id="10" name="Imagen 10" descr="Icono&#10;&#10;Descripción generada automáticamente">
            <a:extLst>
              <a:ext uri="{FF2B5EF4-FFF2-40B4-BE49-F238E27FC236}">
                <a16:creationId xmlns:a16="http://schemas.microsoft.com/office/drawing/2014/main" id="{38FB0DA2-7D63-AB0D-EBD5-262AC0A52022}"/>
              </a:ext>
            </a:extLst>
          </p:cNvPr>
          <p:cNvPicPr>
            <a:picLocks noChangeAspect="1"/>
          </p:cNvPicPr>
          <p:nvPr/>
        </p:nvPicPr>
        <p:blipFill>
          <a:blip r:embed="rId6"/>
          <a:stretch>
            <a:fillRect/>
          </a:stretch>
        </p:blipFill>
        <p:spPr>
          <a:xfrm>
            <a:off x="2201545" y="2897505"/>
            <a:ext cx="1428750" cy="1428750"/>
          </a:xfrm>
          <a:prstGeom prst="rect">
            <a:avLst/>
          </a:prstGeom>
        </p:spPr>
      </p:pic>
      <p:pic>
        <p:nvPicPr>
          <p:cNvPr id="11" name="Imagen 11" descr="Icono&#10;&#10;Descripción generada automáticamente">
            <a:extLst>
              <a:ext uri="{FF2B5EF4-FFF2-40B4-BE49-F238E27FC236}">
                <a16:creationId xmlns:a16="http://schemas.microsoft.com/office/drawing/2014/main" id="{CD27B59E-ECA7-7DFF-7AE7-959CF735DC84}"/>
              </a:ext>
            </a:extLst>
          </p:cNvPr>
          <p:cNvPicPr>
            <a:picLocks noChangeAspect="1"/>
          </p:cNvPicPr>
          <p:nvPr/>
        </p:nvPicPr>
        <p:blipFill>
          <a:blip r:embed="rId7"/>
          <a:stretch>
            <a:fillRect/>
          </a:stretch>
        </p:blipFill>
        <p:spPr>
          <a:xfrm>
            <a:off x="7078345" y="4269105"/>
            <a:ext cx="1428750" cy="1428750"/>
          </a:xfrm>
          <a:prstGeom prst="rect">
            <a:avLst/>
          </a:prstGeom>
        </p:spPr>
      </p:pic>
      <p:pic>
        <p:nvPicPr>
          <p:cNvPr id="12" name="Imagen 13" descr="Icono&#10;&#10;Descripción generada automáticamente">
            <a:extLst>
              <a:ext uri="{FF2B5EF4-FFF2-40B4-BE49-F238E27FC236}">
                <a16:creationId xmlns:a16="http://schemas.microsoft.com/office/drawing/2014/main" id="{09281248-3C71-2BC3-0B60-27499FAF2332}"/>
              </a:ext>
            </a:extLst>
          </p:cNvPr>
          <p:cNvPicPr>
            <a:picLocks noChangeAspect="1"/>
          </p:cNvPicPr>
          <p:nvPr/>
        </p:nvPicPr>
        <p:blipFill>
          <a:blip r:embed="rId8"/>
          <a:stretch>
            <a:fillRect/>
          </a:stretch>
        </p:blipFill>
        <p:spPr>
          <a:xfrm>
            <a:off x="8886825" y="2897505"/>
            <a:ext cx="1428750" cy="1428750"/>
          </a:xfrm>
          <a:prstGeom prst="rect">
            <a:avLst/>
          </a:prstGeom>
        </p:spPr>
      </p:pic>
    </p:spTree>
    <p:extLst>
      <p:ext uri="{BB962C8B-B14F-4D97-AF65-F5344CB8AC3E}">
        <p14:creationId xmlns:p14="http://schemas.microsoft.com/office/powerpoint/2010/main" val="2973994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err="1"/>
              <a:t>Serverless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Los servicios de Tecnología </a:t>
            </a:r>
            <a:r>
              <a:rPr lang="es-ES" dirty="0" err="1"/>
              <a:t>serverless</a:t>
            </a:r>
            <a:r>
              <a:rPr lang="es-ES" dirty="0"/>
              <a:t> nos permiten cargar pequeñas funciones específicas de código activadas por ciertas condicionales personalizables sin necesidad de gastar recursos en un servidor completo, su nombre varía dependiendo el </a:t>
            </a:r>
            <a:r>
              <a:rPr lang="es-ES" dirty="0" err="1"/>
              <a:t>cloud</a:t>
            </a:r>
            <a:r>
              <a:rPr lang="es-ES" dirty="0"/>
              <a:t> </a:t>
            </a:r>
            <a:r>
              <a:rPr lang="es-ES" dirty="0" err="1"/>
              <a:t>provider</a:t>
            </a:r>
            <a:r>
              <a:rPr lang="es-ES" dirty="0"/>
              <a:t>.</a:t>
            </a:r>
          </a:p>
        </p:txBody>
      </p:sp>
      <p:pic>
        <p:nvPicPr>
          <p:cNvPr id="4" name="Imagen 5" descr="Logotipo, Icono&#10;&#10;Descripción generada automáticamente">
            <a:extLst>
              <a:ext uri="{FF2B5EF4-FFF2-40B4-BE49-F238E27FC236}">
                <a16:creationId xmlns:a16="http://schemas.microsoft.com/office/drawing/2014/main" id="{C8D7AAFC-81A8-476C-E691-5E9EC3262235}"/>
              </a:ext>
            </a:extLst>
          </p:cNvPr>
          <p:cNvPicPr>
            <a:picLocks noChangeAspect="1"/>
          </p:cNvPicPr>
          <p:nvPr/>
        </p:nvPicPr>
        <p:blipFill>
          <a:blip r:embed="rId2"/>
          <a:stretch>
            <a:fillRect/>
          </a:stretch>
        </p:blipFill>
        <p:spPr>
          <a:xfrm>
            <a:off x="8815705" y="2714625"/>
            <a:ext cx="1428750" cy="1428750"/>
          </a:xfrm>
          <a:prstGeom prst="rect">
            <a:avLst/>
          </a:prstGeom>
        </p:spPr>
      </p:pic>
    </p:spTree>
    <p:extLst>
      <p:ext uri="{BB962C8B-B14F-4D97-AF65-F5344CB8AC3E}">
        <p14:creationId xmlns:p14="http://schemas.microsoft.com/office/powerpoint/2010/main" val="1164938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Key </a:t>
            </a:r>
            <a:r>
              <a:rPr lang="es-ES" dirty="0" err="1"/>
              <a:t>Vaults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t>Estos servicios nos permiten resguardar datos sensibles como llaves y contraseñas, además de poderlos pasarlos a nuestros demás servicios </a:t>
            </a:r>
            <a:r>
              <a:rPr lang="es-ES" dirty="0" err="1"/>
              <a:t>via</a:t>
            </a:r>
            <a:r>
              <a:rPr lang="es-ES" dirty="0"/>
              <a:t> API</a:t>
            </a:r>
          </a:p>
        </p:txBody>
      </p:sp>
      <p:pic>
        <p:nvPicPr>
          <p:cNvPr id="5" name="Imagen 5" descr="Icono&#10;&#10;Descripción generada automáticamente">
            <a:extLst>
              <a:ext uri="{FF2B5EF4-FFF2-40B4-BE49-F238E27FC236}">
                <a16:creationId xmlns:a16="http://schemas.microsoft.com/office/drawing/2014/main" id="{CEB9FCFA-9D32-8312-67CE-4DE3D16FFE42}"/>
              </a:ext>
            </a:extLst>
          </p:cNvPr>
          <p:cNvPicPr>
            <a:picLocks noChangeAspect="1"/>
          </p:cNvPicPr>
          <p:nvPr/>
        </p:nvPicPr>
        <p:blipFill>
          <a:blip r:embed="rId2"/>
          <a:stretch>
            <a:fillRect/>
          </a:stretch>
        </p:blipFill>
        <p:spPr>
          <a:xfrm>
            <a:off x="9181465" y="2714625"/>
            <a:ext cx="1428750" cy="1428750"/>
          </a:xfrm>
          <a:prstGeom prst="rect">
            <a:avLst/>
          </a:prstGeom>
        </p:spPr>
      </p:pic>
    </p:spTree>
    <p:extLst>
      <p:ext uri="{BB962C8B-B14F-4D97-AF65-F5344CB8AC3E}">
        <p14:creationId xmlns:p14="http://schemas.microsoft.com/office/powerpoint/2010/main" val="2946506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err="1"/>
              <a:t>Kubernetes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ea typeface="+mn-lt"/>
                <a:cs typeface="+mn-lt"/>
              </a:rPr>
              <a:t>Un clúster de </a:t>
            </a:r>
            <a:r>
              <a:rPr lang="es-ES" dirty="0" err="1">
                <a:ea typeface="+mn-lt"/>
                <a:cs typeface="+mn-lt"/>
              </a:rPr>
              <a:t>kubernetes</a:t>
            </a:r>
            <a:r>
              <a:rPr lang="es-ES" dirty="0">
                <a:ea typeface="+mn-lt"/>
                <a:cs typeface="+mn-lt"/>
              </a:rPr>
              <a:t> es un servicio de </a:t>
            </a:r>
            <a:r>
              <a:rPr lang="es-ES" dirty="0" err="1">
                <a:ea typeface="+mn-lt"/>
                <a:cs typeface="+mn-lt"/>
              </a:rPr>
              <a:t>cloud</a:t>
            </a:r>
            <a:r>
              <a:rPr lang="es-ES" dirty="0">
                <a:ea typeface="+mn-lt"/>
                <a:cs typeface="+mn-lt"/>
              </a:rPr>
              <a:t> que orquesta conjunto de contenedores conectados entre sí (algunos de ellos o todos) para ejecutar y desplegar aplicativos, los contenedores pueden ser tomados desde el container </a:t>
            </a:r>
            <a:r>
              <a:rPr lang="es-ES" dirty="0" err="1">
                <a:ea typeface="+mn-lt"/>
                <a:cs typeface="+mn-lt"/>
              </a:rPr>
              <a:t>registry</a:t>
            </a:r>
            <a:r>
              <a:rPr lang="es-ES" dirty="0">
                <a:ea typeface="+mn-lt"/>
                <a:cs typeface="+mn-lt"/>
              </a:rPr>
              <a:t> de nuestro </a:t>
            </a:r>
            <a:r>
              <a:rPr lang="es-ES" dirty="0" err="1">
                <a:ea typeface="+mn-lt"/>
                <a:cs typeface="+mn-lt"/>
              </a:rPr>
              <a:t>cloud</a:t>
            </a:r>
            <a:r>
              <a:rPr lang="es-ES" dirty="0">
                <a:ea typeface="+mn-lt"/>
                <a:cs typeface="+mn-lt"/>
              </a:rPr>
              <a:t> </a:t>
            </a:r>
            <a:r>
              <a:rPr lang="es-ES" dirty="0" err="1">
                <a:ea typeface="+mn-lt"/>
                <a:cs typeface="+mn-lt"/>
              </a:rPr>
              <a:t>provider</a:t>
            </a:r>
            <a:r>
              <a:rPr lang="es-ES" dirty="0">
                <a:ea typeface="+mn-lt"/>
                <a:cs typeface="+mn-lt"/>
              </a:rPr>
              <a:t>.</a:t>
            </a:r>
            <a:endParaRPr lang="es-ES" b="1" dirty="0"/>
          </a:p>
        </p:txBody>
      </p:sp>
      <p:pic>
        <p:nvPicPr>
          <p:cNvPr id="6" name="Imagen 6">
            <a:extLst>
              <a:ext uri="{FF2B5EF4-FFF2-40B4-BE49-F238E27FC236}">
                <a16:creationId xmlns:a16="http://schemas.microsoft.com/office/drawing/2014/main" id="{E27BC320-61C7-6A82-8A7C-1093664B5EB9}"/>
              </a:ext>
            </a:extLst>
          </p:cNvPr>
          <p:cNvPicPr>
            <a:picLocks noChangeAspect="1"/>
          </p:cNvPicPr>
          <p:nvPr/>
        </p:nvPicPr>
        <p:blipFill>
          <a:blip r:embed="rId2"/>
          <a:stretch>
            <a:fillRect/>
          </a:stretch>
        </p:blipFill>
        <p:spPr>
          <a:xfrm>
            <a:off x="8785225" y="2714625"/>
            <a:ext cx="1428750" cy="1428750"/>
          </a:xfrm>
          <a:prstGeom prst="rect">
            <a:avLst/>
          </a:prstGeom>
        </p:spPr>
      </p:pic>
    </p:spTree>
    <p:extLst>
      <p:ext uri="{BB962C8B-B14F-4D97-AF65-F5344CB8AC3E}">
        <p14:creationId xmlns:p14="http://schemas.microsoft.com/office/powerpoint/2010/main" val="588545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a:t>Load </a:t>
            </a:r>
            <a:r>
              <a:rPr lang="es-ES" dirty="0" err="1"/>
              <a:t>Balancer</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ea typeface="+mn-lt"/>
                <a:cs typeface="+mn-lt"/>
              </a:rPr>
              <a:t>El equilibrio de carga, balance de carga o load </a:t>
            </a:r>
            <a:r>
              <a:rPr lang="es-ES" dirty="0" err="1">
                <a:ea typeface="+mn-lt"/>
                <a:cs typeface="+mn-lt"/>
              </a:rPr>
              <a:t>balancer</a:t>
            </a:r>
            <a:r>
              <a:rPr lang="es-ES" dirty="0">
                <a:ea typeface="+mn-lt"/>
                <a:cs typeface="+mn-lt"/>
              </a:rPr>
              <a:t> es un concepto servicio que se usado para compartir el trabajo a realizar entre varios ordenadores, procesos, discos u otros recursos.</a:t>
            </a:r>
            <a:endParaRPr lang="es-ES" b="1" dirty="0">
              <a:ea typeface="+mn-lt"/>
              <a:cs typeface="+mn-lt"/>
            </a:endParaRPr>
          </a:p>
        </p:txBody>
      </p:sp>
      <p:pic>
        <p:nvPicPr>
          <p:cNvPr id="4" name="Imagen 4" descr="Icono&#10;&#10;Descripción generada automáticamente">
            <a:extLst>
              <a:ext uri="{FF2B5EF4-FFF2-40B4-BE49-F238E27FC236}">
                <a16:creationId xmlns:a16="http://schemas.microsoft.com/office/drawing/2014/main" id="{6526A741-62FF-CFC0-329A-DD9ECD08CC28}"/>
              </a:ext>
            </a:extLst>
          </p:cNvPr>
          <p:cNvPicPr>
            <a:picLocks noChangeAspect="1"/>
          </p:cNvPicPr>
          <p:nvPr/>
        </p:nvPicPr>
        <p:blipFill>
          <a:blip r:embed="rId2"/>
          <a:stretch>
            <a:fillRect/>
          </a:stretch>
        </p:blipFill>
        <p:spPr>
          <a:xfrm>
            <a:off x="8490585" y="2714625"/>
            <a:ext cx="1428750" cy="1428750"/>
          </a:xfrm>
          <a:prstGeom prst="rect">
            <a:avLst/>
          </a:prstGeom>
        </p:spPr>
      </p:pic>
    </p:spTree>
    <p:extLst>
      <p:ext uri="{BB962C8B-B14F-4D97-AF65-F5344CB8AC3E}">
        <p14:creationId xmlns:p14="http://schemas.microsoft.com/office/powerpoint/2010/main" val="16312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1062-B800-F7AD-A1D7-96F079987B8A}"/>
              </a:ext>
            </a:extLst>
          </p:cNvPr>
          <p:cNvSpPr>
            <a:spLocks noGrp="1"/>
          </p:cNvSpPr>
          <p:nvPr>
            <p:ph type="title"/>
          </p:nvPr>
        </p:nvSpPr>
        <p:spPr/>
        <p:txBody>
          <a:bodyPr/>
          <a:lstStyle/>
          <a:p>
            <a:r>
              <a:rPr lang="es-ES" dirty="0" err="1"/>
              <a:t>Gateways</a:t>
            </a:r>
          </a:p>
        </p:txBody>
      </p:sp>
      <p:sp>
        <p:nvSpPr>
          <p:cNvPr id="3" name="Marcador de contenido 2">
            <a:extLst>
              <a:ext uri="{FF2B5EF4-FFF2-40B4-BE49-F238E27FC236}">
                <a16:creationId xmlns:a16="http://schemas.microsoft.com/office/drawing/2014/main" id="{4E9F2FC0-EECC-907F-B113-0B6F444CC6D0}"/>
              </a:ext>
            </a:extLst>
          </p:cNvPr>
          <p:cNvSpPr>
            <a:spLocks noGrp="1"/>
          </p:cNvSpPr>
          <p:nvPr>
            <p:ph idx="1"/>
          </p:nvPr>
        </p:nvSpPr>
        <p:spPr>
          <a:xfrm>
            <a:off x="1097280" y="2108201"/>
            <a:ext cx="5852160" cy="3760891"/>
          </a:xfrm>
        </p:spPr>
        <p:txBody>
          <a:bodyPr vert="horz" lIns="0" tIns="45720" rIns="0" bIns="45720" rtlCol="0" anchor="t">
            <a:normAutofit/>
          </a:bodyPr>
          <a:lstStyle/>
          <a:p>
            <a:r>
              <a:rPr lang="es-ES" dirty="0">
                <a:ea typeface="+mn-lt"/>
                <a:cs typeface="+mn-lt"/>
              </a:rPr>
              <a:t>Los </a:t>
            </a:r>
            <a:r>
              <a:rPr lang="es-ES" dirty="0" err="1">
                <a:ea typeface="+mn-lt"/>
                <a:cs typeface="+mn-lt"/>
              </a:rPr>
              <a:t>gateways</a:t>
            </a:r>
            <a:r>
              <a:rPr lang="es-ES" dirty="0">
                <a:ea typeface="+mn-lt"/>
                <a:cs typeface="+mn-lt"/>
              </a:rPr>
              <a:t> cómo su nombre lo indica, son servicios que nos permiten gestionar el tráfico, sea por medio de tráfico web (HTTP/HTTPS, </a:t>
            </a:r>
            <a:r>
              <a:rPr lang="es-ES" dirty="0" err="1">
                <a:ea typeface="+mn-lt"/>
                <a:cs typeface="+mn-lt"/>
              </a:rPr>
              <a:t>WebSocket</a:t>
            </a:r>
            <a:r>
              <a:rPr lang="es-ES" dirty="0">
                <a:ea typeface="+mn-lt"/>
                <a:cs typeface="+mn-lt"/>
              </a:rPr>
              <a:t>) (Front </a:t>
            </a:r>
            <a:r>
              <a:rPr lang="es-ES" dirty="0" err="1">
                <a:ea typeface="+mn-lt"/>
                <a:cs typeface="+mn-lt"/>
              </a:rPr>
              <a:t>End</a:t>
            </a:r>
            <a:r>
              <a:rPr lang="es-ES" dirty="0">
                <a:ea typeface="+mn-lt"/>
                <a:cs typeface="+mn-lt"/>
              </a:rPr>
              <a:t>) este servicio </a:t>
            </a:r>
            <a:r>
              <a:rPr lang="es-ES" dirty="0" err="1">
                <a:ea typeface="+mn-lt"/>
                <a:cs typeface="+mn-lt"/>
              </a:rPr>
              <a:t>comunmente</a:t>
            </a:r>
            <a:r>
              <a:rPr lang="es-ES" dirty="0">
                <a:ea typeface="+mn-lt"/>
                <a:cs typeface="+mn-lt"/>
              </a:rPr>
              <a:t> es </a:t>
            </a:r>
            <a:r>
              <a:rPr lang="es-ES" dirty="0" err="1">
                <a:ea typeface="+mn-lt"/>
                <a:cs typeface="+mn-lt"/>
              </a:rPr>
              <a:t>demonimado</a:t>
            </a:r>
            <a:r>
              <a:rPr lang="es-ES" dirty="0">
                <a:ea typeface="+mn-lt"/>
                <a:cs typeface="+mn-lt"/>
              </a:rPr>
              <a:t> App Gateway.</a:t>
            </a:r>
            <a:endParaRPr lang="es-ES" dirty="0"/>
          </a:p>
          <a:p>
            <a:r>
              <a:rPr lang="es-ES" dirty="0">
                <a:ea typeface="+mn-lt"/>
                <a:cs typeface="+mn-lt"/>
              </a:rPr>
              <a:t>Un API Gateway es el gestor de tráfico que interactúa con los datos o el servicio </a:t>
            </a:r>
            <a:r>
              <a:rPr lang="es-ES" dirty="0" err="1">
                <a:ea typeface="+mn-lt"/>
                <a:cs typeface="+mn-lt"/>
              </a:rPr>
              <a:t>backend</a:t>
            </a:r>
            <a:r>
              <a:rPr lang="es-ES" dirty="0">
                <a:ea typeface="+mn-lt"/>
                <a:cs typeface="+mn-lt"/>
              </a:rPr>
              <a:t> real y aplica políticas, autenticación y control de acceso general para las llamadas de una API para proteger datos valiosos.</a:t>
            </a:r>
          </a:p>
        </p:txBody>
      </p:sp>
      <p:pic>
        <p:nvPicPr>
          <p:cNvPr id="5" name="Imagen 5" descr="Icono&#10;&#10;Descripción generada automáticamente">
            <a:extLst>
              <a:ext uri="{FF2B5EF4-FFF2-40B4-BE49-F238E27FC236}">
                <a16:creationId xmlns:a16="http://schemas.microsoft.com/office/drawing/2014/main" id="{0202D8F0-B222-3AE9-712A-D1C8F74E1B80}"/>
              </a:ext>
            </a:extLst>
          </p:cNvPr>
          <p:cNvPicPr>
            <a:picLocks noChangeAspect="1"/>
          </p:cNvPicPr>
          <p:nvPr/>
        </p:nvPicPr>
        <p:blipFill>
          <a:blip r:embed="rId2"/>
          <a:stretch>
            <a:fillRect/>
          </a:stretch>
        </p:blipFill>
        <p:spPr>
          <a:xfrm>
            <a:off x="8785225" y="2714625"/>
            <a:ext cx="1499870" cy="1499870"/>
          </a:xfrm>
          <a:prstGeom prst="rect">
            <a:avLst/>
          </a:prstGeom>
        </p:spPr>
      </p:pic>
    </p:spTree>
    <p:extLst>
      <p:ext uri="{BB962C8B-B14F-4D97-AF65-F5344CB8AC3E}">
        <p14:creationId xmlns:p14="http://schemas.microsoft.com/office/powerpoint/2010/main" val="252047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ED1A9-62F0-A721-6F4A-CCA90ABAD253}"/>
              </a:ext>
            </a:extLst>
          </p:cNvPr>
          <p:cNvSpPr>
            <a:spLocks noGrp="1"/>
          </p:cNvSpPr>
          <p:nvPr>
            <p:ph type="title"/>
          </p:nvPr>
        </p:nvSpPr>
        <p:spPr/>
        <p:txBody>
          <a:bodyPr/>
          <a:lstStyle/>
          <a:p>
            <a:r>
              <a:rPr lang="es-ES" dirty="0"/>
              <a:t>Continuos </a:t>
            </a:r>
            <a:r>
              <a:rPr lang="es-ES" dirty="0" err="1"/>
              <a:t>Delivery</a:t>
            </a:r>
          </a:p>
        </p:txBody>
      </p:sp>
      <p:sp>
        <p:nvSpPr>
          <p:cNvPr id="3" name="Marcador de contenido 2">
            <a:extLst>
              <a:ext uri="{FF2B5EF4-FFF2-40B4-BE49-F238E27FC236}">
                <a16:creationId xmlns:a16="http://schemas.microsoft.com/office/drawing/2014/main" id="{BC9EAF57-F2AB-ED12-0188-A8EE2622EA6C}"/>
              </a:ext>
            </a:extLst>
          </p:cNvPr>
          <p:cNvSpPr>
            <a:spLocks noGrp="1"/>
          </p:cNvSpPr>
          <p:nvPr>
            <p:ph idx="1"/>
          </p:nvPr>
        </p:nvSpPr>
        <p:spPr/>
        <p:txBody>
          <a:bodyPr vert="horz" lIns="0" tIns="45720" rIns="0" bIns="45720" rtlCol="0" anchor="t">
            <a:normAutofit/>
          </a:bodyPr>
          <a:lstStyle/>
          <a:p>
            <a:r>
              <a:rPr lang="en" dirty="0">
                <a:ea typeface="+mn-lt"/>
                <a:cs typeface="+mn-lt"/>
              </a:rPr>
              <a:t>La </a:t>
            </a:r>
            <a:r>
              <a:rPr lang="en" dirty="0" err="1">
                <a:ea typeface="+mn-lt"/>
                <a:cs typeface="+mn-lt"/>
              </a:rPr>
              <a:t>entrega</a:t>
            </a:r>
            <a:r>
              <a:rPr lang="en" dirty="0">
                <a:ea typeface="+mn-lt"/>
                <a:cs typeface="+mn-lt"/>
              </a:rPr>
              <a:t> continua (CD) es un </a:t>
            </a:r>
            <a:r>
              <a:rPr lang="en" dirty="0" err="1">
                <a:ea typeface="+mn-lt"/>
                <a:cs typeface="+mn-lt"/>
              </a:rPr>
              <a:t>proceso</a:t>
            </a:r>
            <a:r>
              <a:rPr lang="en" dirty="0">
                <a:ea typeface="+mn-lt"/>
                <a:cs typeface="+mn-lt"/>
              </a:rPr>
              <a:t> </a:t>
            </a:r>
            <a:r>
              <a:rPr lang="en" dirty="0" err="1">
                <a:ea typeface="+mn-lt"/>
                <a:cs typeface="+mn-lt"/>
              </a:rPr>
              <a:t>mediante</a:t>
            </a:r>
            <a:r>
              <a:rPr lang="en" dirty="0">
                <a:ea typeface="+mn-lt"/>
                <a:cs typeface="+mn-lt"/>
              </a:rPr>
              <a:t> </a:t>
            </a:r>
            <a:r>
              <a:rPr lang="en" dirty="0" err="1">
                <a:ea typeface="+mn-lt"/>
                <a:cs typeface="+mn-lt"/>
              </a:rPr>
              <a:t>el</a:t>
            </a:r>
            <a:r>
              <a:rPr lang="en" dirty="0">
                <a:ea typeface="+mn-lt"/>
                <a:cs typeface="+mn-lt"/>
              </a:rPr>
              <a:t> </a:t>
            </a:r>
            <a:r>
              <a:rPr lang="en" dirty="0" err="1">
                <a:ea typeface="+mn-lt"/>
                <a:cs typeface="+mn-lt"/>
              </a:rPr>
              <a:t>cual</a:t>
            </a:r>
            <a:r>
              <a:rPr lang="en" dirty="0">
                <a:ea typeface="+mn-lt"/>
                <a:cs typeface="+mn-lt"/>
              </a:rPr>
              <a:t> </a:t>
            </a:r>
            <a:r>
              <a:rPr lang="en" dirty="0" err="1">
                <a:ea typeface="+mn-lt"/>
                <a:cs typeface="+mn-lt"/>
              </a:rPr>
              <a:t>el</a:t>
            </a:r>
            <a:r>
              <a:rPr lang="en" dirty="0">
                <a:ea typeface="+mn-lt"/>
                <a:cs typeface="+mn-lt"/>
              </a:rPr>
              <a:t> </a:t>
            </a:r>
            <a:r>
              <a:rPr lang="en" dirty="0" err="1">
                <a:ea typeface="+mn-lt"/>
                <a:cs typeface="+mn-lt"/>
              </a:rPr>
              <a:t>código</a:t>
            </a:r>
            <a:r>
              <a:rPr lang="en" dirty="0">
                <a:ea typeface="+mn-lt"/>
                <a:cs typeface="+mn-lt"/>
              </a:rPr>
              <a:t> se ha </a:t>
            </a:r>
            <a:r>
              <a:rPr lang="en" dirty="0" err="1">
                <a:ea typeface="+mn-lt"/>
                <a:cs typeface="+mn-lt"/>
              </a:rPr>
              <a:t>creado</a:t>
            </a:r>
            <a:r>
              <a:rPr lang="en" dirty="0">
                <a:ea typeface="+mn-lt"/>
                <a:cs typeface="+mn-lt"/>
              </a:rPr>
              <a:t>, </a:t>
            </a:r>
            <a:r>
              <a:rPr lang="en" dirty="0" err="1">
                <a:ea typeface="+mn-lt"/>
                <a:cs typeface="+mn-lt"/>
              </a:rPr>
              <a:t>probado</a:t>
            </a:r>
            <a:r>
              <a:rPr lang="en" dirty="0">
                <a:ea typeface="+mn-lt"/>
                <a:cs typeface="+mn-lt"/>
              </a:rPr>
              <a:t> e </a:t>
            </a:r>
            <a:r>
              <a:rPr lang="en" dirty="0" err="1">
                <a:ea typeface="+mn-lt"/>
                <a:cs typeface="+mn-lt"/>
              </a:rPr>
              <a:t>implementado</a:t>
            </a:r>
            <a:r>
              <a:rPr lang="en" dirty="0">
                <a:ea typeface="+mn-lt"/>
                <a:cs typeface="+mn-lt"/>
              </a:rPr>
              <a:t> </a:t>
            </a:r>
            <a:r>
              <a:rPr lang="en" dirty="0" err="1">
                <a:ea typeface="+mn-lt"/>
                <a:cs typeface="+mn-lt"/>
              </a:rPr>
              <a:t>en</a:t>
            </a:r>
            <a:r>
              <a:rPr lang="en" dirty="0">
                <a:ea typeface="+mn-lt"/>
                <a:cs typeface="+mn-lt"/>
              </a:rPr>
              <a:t> uno o </a:t>
            </a:r>
            <a:r>
              <a:rPr lang="en" dirty="0" err="1">
                <a:ea typeface="+mn-lt"/>
                <a:cs typeface="+mn-lt"/>
              </a:rPr>
              <a:t>varios</a:t>
            </a:r>
            <a:r>
              <a:rPr lang="en" dirty="0">
                <a:ea typeface="+mn-lt"/>
                <a:cs typeface="+mn-lt"/>
              </a:rPr>
              <a:t> </a:t>
            </a:r>
            <a:r>
              <a:rPr lang="en" dirty="0" err="1">
                <a:ea typeface="+mn-lt"/>
                <a:cs typeface="+mn-lt"/>
              </a:rPr>
              <a:t>entornos</a:t>
            </a:r>
            <a:r>
              <a:rPr lang="en" dirty="0">
                <a:ea typeface="+mn-lt"/>
                <a:cs typeface="+mn-lt"/>
              </a:rPr>
              <a:t> de </a:t>
            </a:r>
            <a:r>
              <a:rPr lang="en" dirty="0" err="1">
                <a:ea typeface="+mn-lt"/>
                <a:cs typeface="+mn-lt"/>
              </a:rPr>
              <a:t>prueba</a:t>
            </a:r>
            <a:r>
              <a:rPr lang="en" dirty="0">
                <a:ea typeface="+mn-lt"/>
                <a:cs typeface="+mn-lt"/>
              </a:rPr>
              <a:t> y </a:t>
            </a:r>
            <a:r>
              <a:rPr lang="en" dirty="0" err="1">
                <a:ea typeface="+mn-lt"/>
                <a:cs typeface="+mn-lt"/>
              </a:rPr>
              <a:t>producción</a:t>
            </a:r>
            <a:r>
              <a:rPr lang="en" dirty="0">
                <a:ea typeface="+mn-lt"/>
                <a:cs typeface="+mn-lt"/>
              </a:rPr>
              <a:t>. La </a:t>
            </a:r>
            <a:r>
              <a:rPr lang="en" dirty="0" err="1">
                <a:ea typeface="+mn-lt"/>
                <a:cs typeface="+mn-lt"/>
              </a:rPr>
              <a:t>implementación</a:t>
            </a:r>
            <a:r>
              <a:rPr lang="en" dirty="0">
                <a:ea typeface="+mn-lt"/>
                <a:cs typeface="+mn-lt"/>
              </a:rPr>
              <a:t> y las </a:t>
            </a:r>
            <a:r>
              <a:rPr lang="en" dirty="0" err="1">
                <a:ea typeface="+mn-lt"/>
                <a:cs typeface="+mn-lt"/>
              </a:rPr>
              <a:t>pruebas</a:t>
            </a:r>
            <a:r>
              <a:rPr lang="en" dirty="0">
                <a:ea typeface="+mn-lt"/>
                <a:cs typeface="+mn-lt"/>
              </a:rPr>
              <a:t> </a:t>
            </a:r>
            <a:r>
              <a:rPr lang="en" dirty="0" err="1">
                <a:ea typeface="+mn-lt"/>
                <a:cs typeface="+mn-lt"/>
              </a:rPr>
              <a:t>en</a:t>
            </a:r>
            <a:r>
              <a:rPr lang="en" dirty="0">
                <a:ea typeface="+mn-lt"/>
                <a:cs typeface="+mn-lt"/>
              </a:rPr>
              <a:t> </a:t>
            </a:r>
            <a:r>
              <a:rPr lang="en" dirty="0" err="1">
                <a:ea typeface="+mn-lt"/>
                <a:cs typeface="+mn-lt"/>
              </a:rPr>
              <a:t>varios</a:t>
            </a:r>
            <a:r>
              <a:rPr lang="en" dirty="0">
                <a:ea typeface="+mn-lt"/>
                <a:cs typeface="+mn-lt"/>
              </a:rPr>
              <a:t> </a:t>
            </a:r>
            <a:r>
              <a:rPr lang="en" dirty="0" err="1">
                <a:ea typeface="+mn-lt"/>
                <a:cs typeface="+mn-lt"/>
              </a:rPr>
              <a:t>entornos</a:t>
            </a:r>
            <a:r>
              <a:rPr lang="en" dirty="0">
                <a:ea typeface="+mn-lt"/>
                <a:cs typeface="+mn-lt"/>
              </a:rPr>
              <a:t> </a:t>
            </a:r>
            <a:r>
              <a:rPr lang="en" dirty="0" err="1">
                <a:ea typeface="+mn-lt"/>
                <a:cs typeface="+mn-lt"/>
              </a:rPr>
              <a:t>aumentan</a:t>
            </a:r>
            <a:r>
              <a:rPr lang="en" dirty="0">
                <a:ea typeface="+mn-lt"/>
                <a:cs typeface="+mn-lt"/>
              </a:rPr>
              <a:t> la </a:t>
            </a:r>
            <a:r>
              <a:rPr lang="en" dirty="0" err="1">
                <a:ea typeface="+mn-lt"/>
                <a:cs typeface="+mn-lt"/>
              </a:rPr>
              <a:t>calidad</a:t>
            </a:r>
            <a:r>
              <a:rPr lang="en" dirty="0">
                <a:ea typeface="+mn-lt"/>
                <a:cs typeface="+mn-lt"/>
              </a:rPr>
              <a:t>. Los </a:t>
            </a:r>
            <a:r>
              <a:rPr lang="en" dirty="0" err="1">
                <a:ea typeface="+mn-lt"/>
                <a:cs typeface="+mn-lt"/>
              </a:rPr>
              <a:t>sistemas</a:t>
            </a:r>
            <a:r>
              <a:rPr lang="en" dirty="0">
                <a:ea typeface="+mn-lt"/>
                <a:cs typeface="+mn-lt"/>
              </a:rPr>
              <a:t> de CI </a:t>
            </a:r>
            <a:r>
              <a:rPr lang="en" dirty="0" err="1">
                <a:ea typeface="+mn-lt"/>
                <a:cs typeface="+mn-lt"/>
              </a:rPr>
              <a:t>generan</a:t>
            </a:r>
            <a:r>
              <a:rPr lang="en" dirty="0">
                <a:ea typeface="+mn-lt"/>
                <a:cs typeface="+mn-lt"/>
              </a:rPr>
              <a:t> </a:t>
            </a:r>
            <a:r>
              <a:rPr lang="en" dirty="0" err="1">
                <a:ea typeface="+mn-lt"/>
                <a:cs typeface="+mn-lt"/>
              </a:rPr>
              <a:t>artefactos</a:t>
            </a:r>
            <a:r>
              <a:rPr lang="en" dirty="0">
                <a:ea typeface="+mn-lt"/>
                <a:cs typeface="+mn-lt"/>
              </a:rPr>
              <a:t> </a:t>
            </a:r>
            <a:r>
              <a:rPr lang="en" dirty="0" err="1">
                <a:ea typeface="+mn-lt"/>
                <a:cs typeface="+mn-lt"/>
              </a:rPr>
              <a:t>implementables</a:t>
            </a:r>
            <a:r>
              <a:rPr lang="en" dirty="0">
                <a:ea typeface="+mn-lt"/>
                <a:cs typeface="+mn-lt"/>
              </a:rPr>
              <a:t>, </a:t>
            </a:r>
            <a:r>
              <a:rPr lang="en" dirty="0" err="1">
                <a:ea typeface="+mn-lt"/>
                <a:cs typeface="+mn-lt"/>
              </a:rPr>
              <a:t>incluida</a:t>
            </a:r>
            <a:r>
              <a:rPr lang="en" dirty="0">
                <a:ea typeface="+mn-lt"/>
                <a:cs typeface="+mn-lt"/>
              </a:rPr>
              <a:t> la </a:t>
            </a:r>
            <a:r>
              <a:rPr lang="en" dirty="0" err="1">
                <a:ea typeface="+mn-lt"/>
                <a:cs typeface="+mn-lt"/>
              </a:rPr>
              <a:t>infraestructura</a:t>
            </a:r>
            <a:r>
              <a:rPr lang="en" dirty="0">
                <a:ea typeface="+mn-lt"/>
                <a:cs typeface="+mn-lt"/>
              </a:rPr>
              <a:t> y las </a:t>
            </a:r>
            <a:r>
              <a:rPr lang="en" dirty="0" err="1">
                <a:ea typeface="+mn-lt"/>
                <a:cs typeface="+mn-lt"/>
              </a:rPr>
              <a:t>aplicaciones</a:t>
            </a:r>
            <a:r>
              <a:rPr lang="en" dirty="0">
                <a:ea typeface="+mn-lt"/>
                <a:cs typeface="+mn-lt"/>
              </a:rPr>
              <a:t>. Los </a:t>
            </a:r>
            <a:r>
              <a:rPr lang="en" dirty="0" err="1">
                <a:ea typeface="+mn-lt"/>
                <a:cs typeface="+mn-lt"/>
              </a:rPr>
              <a:t>procesos</a:t>
            </a:r>
            <a:r>
              <a:rPr lang="en" dirty="0">
                <a:ea typeface="+mn-lt"/>
                <a:cs typeface="+mn-lt"/>
              </a:rPr>
              <a:t> de </a:t>
            </a:r>
            <a:r>
              <a:rPr lang="en" dirty="0" err="1">
                <a:ea typeface="+mn-lt"/>
                <a:cs typeface="+mn-lt"/>
              </a:rPr>
              <a:t>versión</a:t>
            </a:r>
            <a:r>
              <a:rPr lang="en" dirty="0">
                <a:ea typeface="+mn-lt"/>
                <a:cs typeface="+mn-lt"/>
              </a:rPr>
              <a:t> </a:t>
            </a:r>
            <a:r>
              <a:rPr lang="en" dirty="0" err="1">
                <a:ea typeface="+mn-lt"/>
                <a:cs typeface="+mn-lt"/>
              </a:rPr>
              <a:t>automatizados</a:t>
            </a:r>
            <a:r>
              <a:rPr lang="en" dirty="0">
                <a:ea typeface="+mn-lt"/>
                <a:cs typeface="+mn-lt"/>
              </a:rPr>
              <a:t> </a:t>
            </a:r>
            <a:r>
              <a:rPr lang="en" dirty="0" err="1">
                <a:ea typeface="+mn-lt"/>
                <a:cs typeface="+mn-lt"/>
              </a:rPr>
              <a:t>consumen</a:t>
            </a:r>
            <a:r>
              <a:rPr lang="en" dirty="0">
                <a:ea typeface="+mn-lt"/>
                <a:cs typeface="+mn-lt"/>
              </a:rPr>
              <a:t> </a:t>
            </a:r>
            <a:r>
              <a:rPr lang="en" dirty="0" err="1">
                <a:ea typeface="+mn-lt"/>
                <a:cs typeface="+mn-lt"/>
              </a:rPr>
              <a:t>estos</a:t>
            </a:r>
            <a:r>
              <a:rPr lang="en" dirty="0">
                <a:ea typeface="+mn-lt"/>
                <a:cs typeface="+mn-lt"/>
              </a:rPr>
              <a:t> </a:t>
            </a:r>
            <a:r>
              <a:rPr lang="en" dirty="0" err="1">
                <a:ea typeface="+mn-lt"/>
                <a:cs typeface="+mn-lt"/>
              </a:rPr>
              <a:t>artefactos</a:t>
            </a:r>
            <a:r>
              <a:rPr lang="en" dirty="0">
                <a:ea typeface="+mn-lt"/>
                <a:cs typeface="+mn-lt"/>
              </a:rPr>
              <a:t> para </a:t>
            </a:r>
            <a:r>
              <a:rPr lang="en" dirty="0" err="1">
                <a:ea typeface="+mn-lt"/>
                <a:cs typeface="+mn-lt"/>
              </a:rPr>
              <a:t>publicar</a:t>
            </a:r>
            <a:r>
              <a:rPr lang="en" dirty="0">
                <a:ea typeface="+mn-lt"/>
                <a:cs typeface="+mn-lt"/>
              </a:rPr>
              <a:t> </a:t>
            </a:r>
            <a:r>
              <a:rPr lang="en" dirty="0" err="1">
                <a:ea typeface="+mn-lt"/>
                <a:cs typeface="+mn-lt"/>
              </a:rPr>
              <a:t>nuevas</a:t>
            </a:r>
            <a:r>
              <a:rPr lang="en" dirty="0">
                <a:ea typeface="+mn-lt"/>
                <a:cs typeface="+mn-lt"/>
              </a:rPr>
              <a:t> </a:t>
            </a:r>
            <a:r>
              <a:rPr lang="en" dirty="0" err="1">
                <a:ea typeface="+mn-lt"/>
                <a:cs typeface="+mn-lt"/>
              </a:rPr>
              <a:t>versiones</a:t>
            </a:r>
            <a:r>
              <a:rPr lang="en" dirty="0">
                <a:ea typeface="+mn-lt"/>
                <a:cs typeface="+mn-lt"/>
              </a:rPr>
              <a:t> y </a:t>
            </a:r>
            <a:r>
              <a:rPr lang="en" dirty="0" err="1">
                <a:ea typeface="+mn-lt"/>
                <a:cs typeface="+mn-lt"/>
              </a:rPr>
              <a:t>correcciones</a:t>
            </a:r>
            <a:r>
              <a:rPr lang="en" dirty="0">
                <a:ea typeface="+mn-lt"/>
                <a:cs typeface="+mn-lt"/>
              </a:rPr>
              <a:t> </a:t>
            </a:r>
            <a:r>
              <a:rPr lang="en" dirty="0" err="1">
                <a:ea typeface="+mn-lt"/>
                <a:cs typeface="+mn-lt"/>
              </a:rPr>
              <a:t>en</a:t>
            </a:r>
            <a:r>
              <a:rPr lang="en" dirty="0">
                <a:ea typeface="+mn-lt"/>
                <a:cs typeface="+mn-lt"/>
              </a:rPr>
              <a:t> </a:t>
            </a:r>
            <a:r>
              <a:rPr lang="en" dirty="0" err="1">
                <a:ea typeface="+mn-lt"/>
                <a:cs typeface="+mn-lt"/>
              </a:rPr>
              <a:t>los</a:t>
            </a:r>
            <a:r>
              <a:rPr lang="en" dirty="0">
                <a:ea typeface="+mn-lt"/>
                <a:cs typeface="+mn-lt"/>
              </a:rPr>
              <a:t> </a:t>
            </a:r>
            <a:r>
              <a:rPr lang="en" dirty="0" err="1">
                <a:ea typeface="+mn-lt"/>
                <a:cs typeface="+mn-lt"/>
              </a:rPr>
              <a:t>sistemas</a:t>
            </a:r>
            <a:r>
              <a:rPr lang="en" dirty="0">
                <a:ea typeface="+mn-lt"/>
                <a:cs typeface="+mn-lt"/>
              </a:rPr>
              <a:t> </a:t>
            </a:r>
            <a:r>
              <a:rPr lang="en" dirty="0" err="1">
                <a:ea typeface="+mn-lt"/>
                <a:cs typeface="+mn-lt"/>
              </a:rPr>
              <a:t>existentes</a:t>
            </a:r>
            <a:r>
              <a:rPr lang="en" dirty="0">
                <a:ea typeface="+mn-lt"/>
                <a:cs typeface="+mn-lt"/>
              </a:rPr>
              <a:t>. Los </a:t>
            </a:r>
            <a:r>
              <a:rPr lang="en" dirty="0" err="1">
                <a:ea typeface="+mn-lt"/>
                <a:cs typeface="+mn-lt"/>
              </a:rPr>
              <a:t>sistemas</a:t>
            </a:r>
            <a:r>
              <a:rPr lang="en" dirty="0">
                <a:ea typeface="+mn-lt"/>
                <a:cs typeface="+mn-lt"/>
              </a:rPr>
              <a:t> de </a:t>
            </a:r>
            <a:r>
              <a:rPr lang="en" dirty="0" err="1">
                <a:ea typeface="+mn-lt"/>
                <a:cs typeface="+mn-lt"/>
              </a:rPr>
              <a:t>supervisión</a:t>
            </a:r>
            <a:r>
              <a:rPr lang="en" dirty="0">
                <a:ea typeface="+mn-lt"/>
                <a:cs typeface="+mn-lt"/>
              </a:rPr>
              <a:t> y </a:t>
            </a:r>
            <a:r>
              <a:rPr lang="en" dirty="0" err="1">
                <a:ea typeface="+mn-lt"/>
                <a:cs typeface="+mn-lt"/>
              </a:rPr>
              <a:t>alertas</a:t>
            </a:r>
            <a:r>
              <a:rPr lang="en" dirty="0">
                <a:ea typeface="+mn-lt"/>
                <a:cs typeface="+mn-lt"/>
              </a:rPr>
              <a:t> se </a:t>
            </a:r>
            <a:r>
              <a:rPr lang="en" dirty="0" err="1">
                <a:ea typeface="+mn-lt"/>
                <a:cs typeface="+mn-lt"/>
              </a:rPr>
              <a:t>ejecutan</a:t>
            </a:r>
            <a:r>
              <a:rPr lang="en" dirty="0">
                <a:ea typeface="+mn-lt"/>
                <a:cs typeface="+mn-lt"/>
              </a:rPr>
              <a:t> </a:t>
            </a:r>
            <a:r>
              <a:rPr lang="en" dirty="0" err="1">
                <a:ea typeface="+mn-lt"/>
                <a:cs typeface="+mn-lt"/>
              </a:rPr>
              <a:t>continuamente</a:t>
            </a:r>
            <a:r>
              <a:rPr lang="en" dirty="0">
                <a:ea typeface="+mn-lt"/>
                <a:cs typeface="+mn-lt"/>
              </a:rPr>
              <a:t> para </a:t>
            </a:r>
            <a:r>
              <a:rPr lang="en" dirty="0" err="1">
                <a:ea typeface="+mn-lt"/>
                <a:cs typeface="+mn-lt"/>
              </a:rPr>
              <a:t>impulsar</a:t>
            </a:r>
            <a:r>
              <a:rPr lang="en" dirty="0">
                <a:ea typeface="+mn-lt"/>
                <a:cs typeface="+mn-lt"/>
              </a:rPr>
              <a:t> la </a:t>
            </a:r>
            <a:r>
              <a:rPr lang="en" dirty="0" err="1">
                <a:ea typeface="+mn-lt"/>
                <a:cs typeface="+mn-lt"/>
              </a:rPr>
              <a:t>visibilidad</a:t>
            </a:r>
            <a:r>
              <a:rPr lang="en" dirty="0">
                <a:ea typeface="+mn-lt"/>
                <a:cs typeface="+mn-lt"/>
              </a:rPr>
              <a:t> de </a:t>
            </a:r>
            <a:r>
              <a:rPr lang="en" dirty="0" err="1">
                <a:ea typeface="+mn-lt"/>
                <a:cs typeface="+mn-lt"/>
              </a:rPr>
              <a:t>todo</a:t>
            </a:r>
            <a:r>
              <a:rPr lang="en" dirty="0">
                <a:ea typeface="+mn-lt"/>
                <a:cs typeface="+mn-lt"/>
              </a:rPr>
              <a:t> </a:t>
            </a:r>
            <a:r>
              <a:rPr lang="en" dirty="0" err="1">
                <a:ea typeface="+mn-lt"/>
                <a:cs typeface="+mn-lt"/>
              </a:rPr>
              <a:t>el</a:t>
            </a:r>
            <a:r>
              <a:rPr lang="en" dirty="0">
                <a:ea typeface="+mn-lt"/>
                <a:cs typeface="+mn-lt"/>
              </a:rPr>
              <a:t> </a:t>
            </a:r>
            <a:r>
              <a:rPr lang="en" dirty="0" err="1">
                <a:ea typeface="+mn-lt"/>
                <a:cs typeface="+mn-lt"/>
              </a:rPr>
              <a:t>proceso</a:t>
            </a:r>
            <a:r>
              <a:rPr lang="en" dirty="0">
                <a:ea typeface="+mn-lt"/>
                <a:cs typeface="+mn-lt"/>
              </a:rPr>
              <a:t> de CD.</a:t>
            </a:r>
            <a:endParaRPr lang="es-ES" dirty="0"/>
          </a:p>
        </p:txBody>
      </p:sp>
    </p:spTree>
    <p:extLst>
      <p:ext uri="{BB962C8B-B14F-4D97-AF65-F5344CB8AC3E}">
        <p14:creationId xmlns:p14="http://schemas.microsoft.com/office/powerpoint/2010/main" val="312103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1FC9A-FE5F-6D4A-F245-E7663B714BBD}"/>
              </a:ext>
            </a:extLst>
          </p:cNvPr>
          <p:cNvSpPr>
            <a:spLocks noGrp="1"/>
          </p:cNvSpPr>
          <p:nvPr>
            <p:ph type="title"/>
          </p:nvPr>
        </p:nvSpPr>
        <p:spPr/>
        <p:txBody>
          <a:bodyPr/>
          <a:lstStyle/>
          <a:p>
            <a:r>
              <a:rPr lang="es-ES" dirty="0"/>
              <a:t>Herramientas de CI/CD</a:t>
            </a:r>
          </a:p>
        </p:txBody>
      </p:sp>
      <p:pic>
        <p:nvPicPr>
          <p:cNvPr id="4" name="Imagen 4" descr="Logotipo, nombre de la empresa&#10;&#10;Descripción generada automáticamente">
            <a:extLst>
              <a:ext uri="{FF2B5EF4-FFF2-40B4-BE49-F238E27FC236}">
                <a16:creationId xmlns:a16="http://schemas.microsoft.com/office/drawing/2014/main" id="{125926CC-708D-5010-C32B-D0014FEEDBFA}"/>
              </a:ext>
            </a:extLst>
          </p:cNvPr>
          <p:cNvPicPr>
            <a:picLocks noGrp="1" noChangeAspect="1"/>
          </p:cNvPicPr>
          <p:nvPr>
            <p:ph idx="1"/>
          </p:nvPr>
        </p:nvPicPr>
        <p:blipFill>
          <a:blip r:embed="rId2"/>
          <a:stretch>
            <a:fillRect/>
          </a:stretch>
        </p:blipFill>
        <p:spPr>
          <a:xfrm>
            <a:off x="3327762" y="2108201"/>
            <a:ext cx="5597435" cy="3760891"/>
          </a:xfrm>
        </p:spPr>
      </p:pic>
      <p:pic>
        <p:nvPicPr>
          <p:cNvPr id="5" name="Imagen 5" descr="Icono&#10;&#10;Descripción generada automáticamente">
            <a:extLst>
              <a:ext uri="{FF2B5EF4-FFF2-40B4-BE49-F238E27FC236}">
                <a16:creationId xmlns:a16="http://schemas.microsoft.com/office/drawing/2014/main" id="{FC9F8459-89C7-0F75-BAD8-B0962CD27736}"/>
              </a:ext>
            </a:extLst>
          </p:cNvPr>
          <p:cNvPicPr>
            <a:picLocks noChangeAspect="1"/>
          </p:cNvPicPr>
          <p:nvPr/>
        </p:nvPicPr>
        <p:blipFill>
          <a:blip r:embed="rId3"/>
          <a:stretch>
            <a:fillRect/>
          </a:stretch>
        </p:blipFill>
        <p:spPr>
          <a:xfrm>
            <a:off x="6207760" y="4699000"/>
            <a:ext cx="1300480" cy="1300480"/>
          </a:xfrm>
          <a:prstGeom prst="rect">
            <a:avLst/>
          </a:prstGeom>
        </p:spPr>
      </p:pic>
    </p:spTree>
    <p:extLst>
      <p:ext uri="{BB962C8B-B14F-4D97-AF65-F5344CB8AC3E}">
        <p14:creationId xmlns:p14="http://schemas.microsoft.com/office/powerpoint/2010/main" val="126423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2169F-5B7A-D829-FFE2-6AA69F694C1C}"/>
              </a:ext>
            </a:extLst>
          </p:cNvPr>
          <p:cNvSpPr>
            <a:spLocks noGrp="1"/>
          </p:cNvSpPr>
          <p:nvPr>
            <p:ph type="title"/>
          </p:nvPr>
        </p:nvSpPr>
        <p:spPr/>
        <p:txBody>
          <a:bodyPr/>
          <a:lstStyle/>
          <a:p>
            <a:r>
              <a:rPr lang="es-ES" dirty="0"/>
              <a:t>Cómo funcionan (Pipelines)</a:t>
            </a:r>
          </a:p>
        </p:txBody>
      </p:sp>
      <p:pic>
        <p:nvPicPr>
          <p:cNvPr id="4" name="Imagen 4" descr="Interfaz de usuario gráfica, Aplicación&#10;&#10;Descripción generada automáticamente">
            <a:extLst>
              <a:ext uri="{FF2B5EF4-FFF2-40B4-BE49-F238E27FC236}">
                <a16:creationId xmlns:a16="http://schemas.microsoft.com/office/drawing/2014/main" id="{0D293F11-DB04-CD82-EA3C-3E95BF70043F}"/>
              </a:ext>
            </a:extLst>
          </p:cNvPr>
          <p:cNvPicPr>
            <a:picLocks noGrp="1" noChangeAspect="1"/>
          </p:cNvPicPr>
          <p:nvPr>
            <p:ph idx="1"/>
          </p:nvPr>
        </p:nvPicPr>
        <p:blipFill>
          <a:blip r:embed="rId2"/>
          <a:stretch>
            <a:fillRect/>
          </a:stretch>
        </p:blipFill>
        <p:spPr>
          <a:xfrm>
            <a:off x="1724099" y="2108201"/>
            <a:ext cx="8804762" cy="3760891"/>
          </a:xfrm>
        </p:spPr>
      </p:pic>
    </p:spTree>
    <p:extLst>
      <p:ext uri="{BB962C8B-B14F-4D97-AF65-F5344CB8AC3E}">
        <p14:creationId xmlns:p14="http://schemas.microsoft.com/office/powerpoint/2010/main" val="420086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35582-A147-64A2-DA1D-0BDB7FC9B7D9}"/>
              </a:ext>
            </a:extLst>
          </p:cNvPr>
          <p:cNvSpPr>
            <a:spLocks noGrp="1"/>
          </p:cNvSpPr>
          <p:nvPr>
            <p:ph type="title"/>
          </p:nvPr>
        </p:nvSpPr>
        <p:spPr/>
        <p:txBody>
          <a:bodyPr/>
          <a:lstStyle/>
          <a:p>
            <a:r>
              <a:rPr lang="es-ES" dirty="0"/>
              <a:t>GitHub </a:t>
            </a:r>
            <a:r>
              <a:rPr lang="es-ES" dirty="0" err="1"/>
              <a:t>Actions</a:t>
            </a:r>
          </a:p>
        </p:txBody>
      </p:sp>
      <p:sp>
        <p:nvSpPr>
          <p:cNvPr id="3" name="Marcador de contenido 2">
            <a:extLst>
              <a:ext uri="{FF2B5EF4-FFF2-40B4-BE49-F238E27FC236}">
                <a16:creationId xmlns:a16="http://schemas.microsoft.com/office/drawing/2014/main" id="{B99084D6-9168-8E52-B52B-4E028CADB231}"/>
              </a:ext>
            </a:extLst>
          </p:cNvPr>
          <p:cNvSpPr>
            <a:spLocks noGrp="1"/>
          </p:cNvSpPr>
          <p:nvPr>
            <p:ph idx="1"/>
          </p:nvPr>
        </p:nvSpPr>
        <p:spPr/>
        <p:txBody>
          <a:bodyPr vert="horz" lIns="0" tIns="45720" rIns="0" bIns="45720" rtlCol="0" anchor="t">
            <a:normAutofit fontScale="92500" lnSpcReduction="10000"/>
          </a:bodyPr>
          <a:lstStyle/>
          <a:p>
            <a:r>
              <a:rPr lang="es-ES" dirty="0">
                <a:ea typeface="+mn-lt"/>
                <a:cs typeface="+mn-lt"/>
              </a:rPr>
              <a:t>GitHub </a:t>
            </a:r>
            <a:r>
              <a:rPr lang="es-ES" dirty="0" err="1">
                <a:ea typeface="+mn-lt"/>
                <a:cs typeface="+mn-lt"/>
              </a:rPr>
              <a:t>Actions</a:t>
            </a:r>
            <a:r>
              <a:rPr lang="es-ES" dirty="0">
                <a:ea typeface="+mn-lt"/>
                <a:cs typeface="+mn-lt"/>
              </a:rPr>
              <a:t> es una plataforma de integración y despliegue continuos (IC/DC) que te permite automatizar tu mapa de compilación, pruebas y despliegue. Puedes crear flujos de trabajo y crear y probar cada solicitud de cambios en tu repositorio o desplegar solicitudes de cambios fusionadas a producción.</a:t>
            </a:r>
            <a:endParaRPr lang="es-ES" dirty="0"/>
          </a:p>
          <a:p>
            <a:r>
              <a:rPr lang="es-ES" dirty="0">
                <a:ea typeface="+mn-lt"/>
                <a:cs typeface="+mn-lt"/>
              </a:rPr>
              <a:t>GitHub </a:t>
            </a:r>
            <a:r>
              <a:rPr lang="es-ES" dirty="0" err="1">
                <a:ea typeface="+mn-lt"/>
                <a:cs typeface="+mn-lt"/>
              </a:rPr>
              <a:t>Actions</a:t>
            </a:r>
            <a:r>
              <a:rPr lang="es-ES" dirty="0">
                <a:ea typeface="+mn-lt"/>
                <a:cs typeface="+mn-lt"/>
              </a:rPr>
              <a:t> va más allá de solo DevOps y te permite ejecutar flujos de trabajo cuando otros eventos suceden en tu repositorio. Por ejemplo, puedes ejecutar un flujo de trabajo para que agregue automáticamente las etiquetas adecuadas cada que alguien cree una propuesta nueva en tu repositorio.</a:t>
            </a:r>
            <a:endParaRPr lang="es-ES" dirty="0"/>
          </a:p>
          <a:p>
            <a:r>
              <a:rPr lang="es-ES" dirty="0">
                <a:ea typeface="+mn-lt"/>
                <a:cs typeface="+mn-lt"/>
              </a:rPr>
              <a:t>GitHub proporciona máquinas virtuales Linux, Windows y macOS para que ejecutes tus flujos de trabajo o puedes hospedar tus propios ejecutores </a:t>
            </a:r>
            <a:r>
              <a:rPr lang="es-ES" dirty="0" err="1">
                <a:ea typeface="+mn-lt"/>
                <a:cs typeface="+mn-lt"/>
              </a:rPr>
              <a:t>auto-hospedados</a:t>
            </a:r>
            <a:r>
              <a:rPr lang="es-ES" dirty="0">
                <a:ea typeface="+mn-lt"/>
                <a:cs typeface="+mn-lt"/>
              </a:rPr>
              <a:t> en tu propio centro de datos o infraestructura en la nube.</a:t>
            </a:r>
            <a:endParaRPr lang="es-ES" dirty="0"/>
          </a:p>
          <a:p>
            <a:endParaRPr lang="es-ES" dirty="0"/>
          </a:p>
        </p:txBody>
      </p:sp>
    </p:spTree>
    <p:extLst>
      <p:ext uri="{BB962C8B-B14F-4D97-AF65-F5344CB8AC3E}">
        <p14:creationId xmlns:p14="http://schemas.microsoft.com/office/powerpoint/2010/main" val="300485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35582-A147-64A2-DA1D-0BDB7FC9B7D9}"/>
              </a:ext>
            </a:extLst>
          </p:cNvPr>
          <p:cNvSpPr>
            <a:spLocks noGrp="1"/>
          </p:cNvSpPr>
          <p:nvPr>
            <p:ph type="title"/>
          </p:nvPr>
        </p:nvSpPr>
        <p:spPr/>
        <p:txBody>
          <a:bodyPr/>
          <a:lstStyle/>
          <a:p>
            <a:r>
              <a:rPr lang="es-ES" dirty="0"/>
              <a:t>GitHub </a:t>
            </a:r>
            <a:r>
              <a:rPr lang="es-ES" dirty="0" err="1"/>
              <a:t>Actions</a:t>
            </a:r>
          </a:p>
        </p:txBody>
      </p:sp>
      <p:sp>
        <p:nvSpPr>
          <p:cNvPr id="3" name="Marcador de contenido 2">
            <a:extLst>
              <a:ext uri="{FF2B5EF4-FFF2-40B4-BE49-F238E27FC236}">
                <a16:creationId xmlns:a16="http://schemas.microsoft.com/office/drawing/2014/main" id="{B99084D6-9168-8E52-B52B-4E028CADB231}"/>
              </a:ext>
            </a:extLst>
          </p:cNvPr>
          <p:cNvSpPr>
            <a:spLocks noGrp="1"/>
          </p:cNvSpPr>
          <p:nvPr>
            <p:ph idx="1"/>
          </p:nvPr>
        </p:nvSpPr>
        <p:spPr/>
        <p:txBody>
          <a:bodyPr vert="horz" lIns="0" tIns="45720" rIns="0" bIns="45720" rtlCol="0" anchor="t">
            <a:normAutofit/>
          </a:bodyPr>
          <a:lstStyle/>
          <a:p>
            <a:r>
              <a:rPr lang="es-ES" dirty="0"/>
              <a:t>GitHub </a:t>
            </a:r>
            <a:r>
              <a:rPr lang="es-ES" dirty="0" err="1"/>
              <a:t>Actions</a:t>
            </a:r>
            <a:r>
              <a:rPr lang="es-ES" dirty="0"/>
              <a:t> funciona a través de archivos .</a:t>
            </a:r>
            <a:r>
              <a:rPr lang="es-ES" dirty="0" err="1"/>
              <a:t>yaml</a:t>
            </a:r>
            <a:r>
              <a:rPr lang="es-ES" dirty="0"/>
              <a:t> llamados "</a:t>
            </a:r>
            <a:r>
              <a:rPr lang="es-ES" dirty="0" err="1"/>
              <a:t>workflows</a:t>
            </a:r>
            <a:r>
              <a:rPr lang="es-ES" dirty="0"/>
              <a:t>" dichos archivos </a:t>
            </a:r>
            <a:r>
              <a:rPr lang="es-ES" dirty="0" err="1"/>
              <a:t>contendran</a:t>
            </a:r>
            <a:r>
              <a:rPr lang="es-ES" dirty="0"/>
              <a:t> las instrucciones que necesitamos y activaran nuestras pipelines por medio de eventos configurables "que pueden ir desde un </a:t>
            </a:r>
            <a:r>
              <a:rPr lang="es-ES" dirty="0" err="1"/>
              <a:t>push</a:t>
            </a:r>
            <a:r>
              <a:rPr lang="es-ES" dirty="0"/>
              <a:t> en la </a:t>
            </a:r>
            <a:r>
              <a:rPr lang="es-ES" dirty="0" err="1"/>
              <a:t>main</a:t>
            </a:r>
            <a:r>
              <a:rPr lang="es-ES" dirty="0"/>
              <a:t> </a:t>
            </a:r>
            <a:r>
              <a:rPr lang="es-ES" dirty="0" err="1"/>
              <a:t>branch</a:t>
            </a:r>
            <a:r>
              <a:rPr lang="es-ES" dirty="0"/>
              <a:t>, un </a:t>
            </a:r>
            <a:r>
              <a:rPr lang="es-ES" dirty="0" err="1"/>
              <a:t>pull</a:t>
            </a:r>
            <a:r>
              <a:rPr lang="es-ES" dirty="0"/>
              <a:t> </a:t>
            </a:r>
            <a:r>
              <a:rPr lang="es-ES" dirty="0" err="1"/>
              <a:t>request</a:t>
            </a:r>
            <a:r>
              <a:rPr lang="es-ES" dirty="0"/>
              <a:t>, o un nuevo </a:t>
            </a:r>
            <a:r>
              <a:rPr lang="es-ES" dirty="0" err="1"/>
              <a:t>release</a:t>
            </a:r>
            <a:r>
              <a:rPr lang="es-ES" dirty="0"/>
              <a:t> de nuestra app.</a:t>
            </a:r>
          </a:p>
          <a:p>
            <a:endParaRPr lang="es-ES" dirty="0"/>
          </a:p>
        </p:txBody>
      </p:sp>
      <p:pic>
        <p:nvPicPr>
          <p:cNvPr id="6" name="Imagen 6" descr="Imagen que contiene Diagrama&#10;&#10;Descripción generada automáticamente">
            <a:extLst>
              <a:ext uri="{FF2B5EF4-FFF2-40B4-BE49-F238E27FC236}">
                <a16:creationId xmlns:a16="http://schemas.microsoft.com/office/drawing/2014/main" id="{D7EE9F5B-214E-DD9B-B6BD-5B5E2D998F32}"/>
              </a:ext>
            </a:extLst>
          </p:cNvPr>
          <p:cNvPicPr>
            <a:picLocks noChangeAspect="1"/>
          </p:cNvPicPr>
          <p:nvPr/>
        </p:nvPicPr>
        <p:blipFill>
          <a:blip r:embed="rId2"/>
          <a:stretch>
            <a:fillRect/>
          </a:stretch>
        </p:blipFill>
        <p:spPr>
          <a:xfrm>
            <a:off x="2997200" y="3470481"/>
            <a:ext cx="6065520" cy="2904079"/>
          </a:xfrm>
          <a:prstGeom prst="rect">
            <a:avLst/>
          </a:prstGeom>
        </p:spPr>
      </p:pic>
    </p:spTree>
    <p:extLst>
      <p:ext uri="{BB962C8B-B14F-4D97-AF65-F5344CB8AC3E}">
        <p14:creationId xmlns:p14="http://schemas.microsoft.com/office/powerpoint/2010/main" val="267324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35582-A147-64A2-DA1D-0BDB7FC9B7D9}"/>
              </a:ext>
            </a:extLst>
          </p:cNvPr>
          <p:cNvSpPr>
            <a:spLocks noGrp="1"/>
          </p:cNvSpPr>
          <p:nvPr>
            <p:ph type="title"/>
          </p:nvPr>
        </p:nvSpPr>
        <p:spPr/>
        <p:txBody>
          <a:bodyPr/>
          <a:lstStyle/>
          <a:p>
            <a:r>
              <a:rPr lang="es-ES" dirty="0"/>
              <a:t>GitHub </a:t>
            </a:r>
            <a:r>
              <a:rPr lang="es-ES" dirty="0" err="1"/>
              <a:t>Actions</a:t>
            </a:r>
          </a:p>
        </p:txBody>
      </p:sp>
      <p:sp>
        <p:nvSpPr>
          <p:cNvPr id="3" name="Marcador de contenido 2">
            <a:extLst>
              <a:ext uri="{FF2B5EF4-FFF2-40B4-BE49-F238E27FC236}">
                <a16:creationId xmlns:a16="http://schemas.microsoft.com/office/drawing/2014/main" id="{B99084D6-9168-8E52-B52B-4E028CADB231}"/>
              </a:ext>
            </a:extLst>
          </p:cNvPr>
          <p:cNvSpPr>
            <a:spLocks noGrp="1"/>
          </p:cNvSpPr>
          <p:nvPr>
            <p:ph idx="1"/>
          </p:nvPr>
        </p:nvSpPr>
        <p:spPr>
          <a:xfrm>
            <a:off x="1097280" y="2108201"/>
            <a:ext cx="3799840" cy="3760891"/>
          </a:xfrm>
        </p:spPr>
        <p:txBody>
          <a:bodyPr vert="horz" lIns="0" tIns="45720" rIns="0" bIns="45720" rtlCol="0" anchor="t">
            <a:normAutofit/>
          </a:bodyPr>
          <a:lstStyle/>
          <a:p>
            <a:r>
              <a:rPr lang="es-ES" dirty="0"/>
              <a:t>Los </a:t>
            </a:r>
            <a:r>
              <a:rPr lang="es-ES" dirty="0" err="1"/>
              <a:t>workflows</a:t>
            </a:r>
            <a:r>
              <a:rPr lang="es-ES" dirty="0"/>
              <a:t> de GH </a:t>
            </a:r>
            <a:r>
              <a:rPr lang="es-ES" dirty="0" err="1"/>
              <a:t>Actions</a:t>
            </a:r>
            <a:r>
              <a:rPr lang="es-ES" dirty="0"/>
              <a:t> aceptan diferentes tipos de instrucciones dependiendo de una sintaxis única para realizar x o y tarea, además de contar con soporte de la comunidad para añadir más funciones a las oficiales.</a:t>
            </a:r>
          </a:p>
          <a:p>
            <a:endParaRPr lang="es-ES" dirty="0"/>
          </a:p>
        </p:txBody>
      </p:sp>
      <p:pic>
        <p:nvPicPr>
          <p:cNvPr id="4" name="Imagen 5" descr="Texto&#10;&#10;Descripción generada automáticamente">
            <a:extLst>
              <a:ext uri="{FF2B5EF4-FFF2-40B4-BE49-F238E27FC236}">
                <a16:creationId xmlns:a16="http://schemas.microsoft.com/office/drawing/2014/main" id="{C01CA7E9-CAFD-B6B5-C5E7-C70F62B53A30}"/>
              </a:ext>
            </a:extLst>
          </p:cNvPr>
          <p:cNvPicPr>
            <a:picLocks noChangeAspect="1"/>
          </p:cNvPicPr>
          <p:nvPr/>
        </p:nvPicPr>
        <p:blipFill>
          <a:blip r:embed="rId2"/>
          <a:stretch>
            <a:fillRect/>
          </a:stretch>
        </p:blipFill>
        <p:spPr>
          <a:xfrm>
            <a:off x="4978400" y="1965799"/>
            <a:ext cx="7172960" cy="3840802"/>
          </a:xfrm>
          <a:prstGeom prst="rect">
            <a:avLst/>
          </a:prstGeom>
        </p:spPr>
      </p:pic>
      <p:sp>
        <p:nvSpPr>
          <p:cNvPr id="6" name="CuadroTexto 5">
            <a:extLst>
              <a:ext uri="{FF2B5EF4-FFF2-40B4-BE49-F238E27FC236}">
                <a16:creationId xmlns:a16="http://schemas.microsoft.com/office/drawing/2014/main" id="{8A75E1C8-E69F-1C7F-786F-2E8E8E622780}"/>
              </a:ext>
            </a:extLst>
          </p:cNvPr>
          <p:cNvSpPr txBox="1"/>
          <p:nvPr/>
        </p:nvSpPr>
        <p:spPr>
          <a:xfrm>
            <a:off x="1097280" y="5811520"/>
            <a:ext cx="686816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https://docs.github.com/es/actions/using-workflows/workflow-syntax-for-github-actions</a:t>
            </a:r>
          </a:p>
        </p:txBody>
      </p:sp>
    </p:spTree>
    <p:extLst>
      <p:ext uri="{BB962C8B-B14F-4D97-AF65-F5344CB8AC3E}">
        <p14:creationId xmlns:p14="http://schemas.microsoft.com/office/powerpoint/2010/main" val="2099251231"/>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741"/>
      </a:dk2>
      <a:lt2>
        <a:srgbClr val="E7E8E2"/>
      </a:lt2>
      <a:accent1>
        <a:srgbClr val="846EEE"/>
      </a:accent1>
      <a:accent2>
        <a:srgbClr val="4E75EB"/>
      </a:accent2>
      <a:accent3>
        <a:srgbClr val="38ADE8"/>
      </a:accent3>
      <a:accent4>
        <a:srgbClr val="37B4AA"/>
      </a:accent4>
      <a:accent5>
        <a:srgbClr val="33BA77"/>
      </a:accent5>
      <a:accent6>
        <a:srgbClr val="2DBB39"/>
      </a:accent6>
      <a:hlink>
        <a:srgbClr val="7E8752"/>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35</Slides>
  <Notes>0</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RetrospectVTI</vt:lpstr>
      <vt:lpstr>CI/CD &amp; Cloud</vt:lpstr>
      <vt:lpstr>Presentación de PowerPoint</vt:lpstr>
      <vt:lpstr>Continous Integration</vt:lpstr>
      <vt:lpstr>Continuos Delivery</vt:lpstr>
      <vt:lpstr>Herramientas de CI/CD</vt:lpstr>
      <vt:lpstr>Cómo funcionan (Pipelines)</vt:lpstr>
      <vt:lpstr>GitHub Actions</vt:lpstr>
      <vt:lpstr>GitHub Actions</vt:lpstr>
      <vt:lpstr>GitHub Actions</vt:lpstr>
      <vt:lpstr>Creando la primer pipeline de GH Actions</vt:lpstr>
      <vt:lpstr>Presentación de PowerPoint</vt:lpstr>
      <vt:lpstr>¿Qué es Cloud?</vt:lpstr>
      <vt:lpstr>Proovedores</vt:lpstr>
      <vt:lpstr>Proovedores</vt:lpstr>
      <vt:lpstr>Beneficios</vt:lpstr>
      <vt:lpstr>Tipos de Servicios</vt:lpstr>
      <vt:lpstr>Infraestructura como servicio (IaaS)</vt:lpstr>
      <vt:lpstr>Plataforma como servicio (PaaS)</vt:lpstr>
      <vt:lpstr>Software como servicio (SaaS)</vt:lpstr>
      <vt:lpstr>Presentación de PowerPoint</vt:lpstr>
      <vt:lpstr>Servicios Cloud</vt:lpstr>
      <vt:lpstr>Virtual Machines</vt:lpstr>
      <vt:lpstr>Databases</vt:lpstr>
      <vt:lpstr>DNS</vt:lpstr>
      <vt:lpstr>Virtual networks</vt:lpstr>
      <vt:lpstr>App services (PaaS)</vt:lpstr>
      <vt:lpstr>Container Registries</vt:lpstr>
      <vt:lpstr>Firewall</vt:lpstr>
      <vt:lpstr>Certificates</vt:lpstr>
      <vt:lpstr>Presentación de PowerPoint</vt:lpstr>
      <vt:lpstr>Serverless</vt:lpstr>
      <vt:lpstr>Key Vaults</vt:lpstr>
      <vt:lpstr>Kubernetes</vt:lpstr>
      <vt:lpstr>Load Balancer</vt:lpstr>
      <vt:lpstr>Gateways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455</cp:revision>
  <dcterms:created xsi:type="dcterms:W3CDTF">2022-08-17T19:26:07Z</dcterms:created>
  <dcterms:modified xsi:type="dcterms:W3CDTF">2022-09-14T16:26:07Z</dcterms:modified>
</cp:coreProperties>
</file>