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342" r:id="rId5"/>
    <p:sldId id="359" r:id="rId6"/>
    <p:sldId id="347" r:id="rId7"/>
    <p:sldId id="323" r:id="rId8"/>
    <p:sldId id="361" r:id="rId9"/>
    <p:sldId id="349" r:id="rId10"/>
    <p:sldId id="360" r:id="rId11"/>
    <p:sldId id="348" r:id="rId12"/>
    <p:sldId id="367" r:id="rId13"/>
    <p:sldId id="351" r:id="rId14"/>
    <p:sldId id="362" r:id="rId15"/>
    <p:sldId id="363" r:id="rId16"/>
    <p:sldId id="366" r:id="rId17"/>
    <p:sldId id="364" r:id="rId18"/>
    <p:sldId id="365" r:id="rId19"/>
    <p:sldId id="352" r:id="rId20"/>
    <p:sldId id="353" r:id="rId21"/>
    <p:sldId id="354" r:id="rId22"/>
    <p:sldId id="368" r:id="rId23"/>
    <p:sldId id="318" r:id="rId2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567" autoAdjust="0"/>
  </p:normalViewPr>
  <p:slideViewPr>
    <p:cSldViewPr snapToGrid="0" showGuides="1">
      <p:cViewPr varScale="1">
        <p:scale>
          <a:sx n="114" d="100"/>
          <a:sy n="114" d="100"/>
        </p:scale>
        <p:origin x="474" y="102"/>
      </p:cViewPr>
      <p:guideLst>
        <p:guide orient="horz" pos="2160"/>
        <p:guide pos="3840"/>
      </p:guideLst>
    </p:cSldViewPr>
  </p:slideViewPr>
  <p:notesTextViewPr>
    <p:cViewPr>
      <p:scale>
        <a:sx n="100" d="100"/>
        <a:sy n="100" d="100"/>
      </p:scale>
      <p:origin x="0" y="0"/>
    </p:cViewPr>
  </p:notesTextViewPr>
  <p:notesViewPr>
    <p:cSldViewPr snapToGrid="0" showGuides="1">
      <p:cViewPr varScale="1">
        <p:scale>
          <a:sx n="80" d="100"/>
          <a:sy n="80" d="100"/>
        </p:scale>
        <p:origin x="-19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12/27/2021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12/27/2021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4</a:t>
            </a:fld>
            <a:endParaRPr lang="en-US"/>
          </a:p>
        </p:txBody>
      </p:sp>
    </p:spTree>
    <p:extLst>
      <p:ext uri="{BB962C8B-B14F-4D97-AF65-F5344CB8AC3E}">
        <p14:creationId xmlns:p14="http://schemas.microsoft.com/office/powerpoint/2010/main" val="2314839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5</a:t>
            </a:fld>
            <a:endParaRPr lang="en-US"/>
          </a:p>
        </p:txBody>
      </p:sp>
    </p:spTree>
    <p:extLst>
      <p:ext uri="{BB962C8B-B14F-4D97-AF65-F5344CB8AC3E}">
        <p14:creationId xmlns:p14="http://schemas.microsoft.com/office/powerpoint/2010/main" val="1317073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8</a:t>
            </a:fld>
            <a:endParaRPr lang="en-US"/>
          </a:p>
        </p:txBody>
      </p:sp>
    </p:spTree>
    <p:extLst>
      <p:ext uri="{BB962C8B-B14F-4D97-AF65-F5344CB8AC3E}">
        <p14:creationId xmlns:p14="http://schemas.microsoft.com/office/powerpoint/2010/main" val="2237492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9</a:t>
            </a:fld>
            <a:endParaRPr lang="en-US"/>
          </a:p>
        </p:txBody>
      </p:sp>
    </p:spTree>
    <p:extLst>
      <p:ext uri="{BB962C8B-B14F-4D97-AF65-F5344CB8AC3E}">
        <p14:creationId xmlns:p14="http://schemas.microsoft.com/office/powerpoint/2010/main" val="2033378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12</a:t>
            </a:fld>
            <a:endParaRPr lang="en-US"/>
          </a:p>
        </p:txBody>
      </p:sp>
    </p:spTree>
    <p:extLst>
      <p:ext uri="{BB962C8B-B14F-4D97-AF65-F5344CB8AC3E}">
        <p14:creationId xmlns:p14="http://schemas.microsoft.com/office/powerpoint/2010/main" val="3210902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13</a:t>
            </a:fld>
            <a:endParaRPr lang="en-US"/>
          </a:p>
        </p:txBody>
      </p:sp>
    </p:spTree>
    <p:extLst>
      <p:ext uri="{BB962C8B-B14F-4D97-AF65-F5344CB8AC3E}">
        <p14:creationId xmlns:p14="http://schemas.microsoft.com/office/powerpoint/2010/main" val="2615166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16</a:t>
            </a:fld>
            <a:endParaRPr lang="en-US"/>
          </a:p>
        </p:txBody>
      </p:sp>
    </p:spTree>
    <p:extLst>
      <p:ext uri="{BB962C8B-B14F-4D97-AF65-F5344CB8AC3E}">
        <p14:creationId xmlns:p14="http://schemas.microsoft.com/office/powerpoint/2010/main" val="4101986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17</a:t>
            </a:fld>
            <a:endParaRPr lang="en-US"/>
          </a:p>
        </p:txBody>
      </p:sp>
    </p:spTree>
    <p:extLst>
      <p:ext uri="{BB962C8B-B14F-4D97-AF65-F5344CB8AC3E}">
        <p14:creationId xmlns:p14="http://schemas.microsoft.com/office/powerpoint/2010/main" val="4085758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BB3BA8B-4FD1-491D-AA77-84F4609CAD44}" type="slidenum">
              <a:rPr lang="en-US"/>
              <a:pPr fontAlgn="base">
                <a:spcBef>
                  <a:spcPct val="0"/>
                </a:spcBef>
                <a:spcAft>
                  <a:spcPct val="0"/>
                </a:spcAft>
              </a:pPr>
              <a:t>20</a:t>
            </a:fld>
            <a:endParaRPr lang="en-US"/>
          </a:p>
        </p:txBody>
      </p:sp>
    </p:spTree>
    <p:extLst>
      <p:ext uri="{BB962C8B-B14F-4D97-AF65-F5344CB8AC3E}">
        <p14:creationId xmlns:p14="http://schemas.microsoft.com/office/powerpoint/2010/main" val="809574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tretch>
            <a:fillRect/>
          </a:stretch>
        </p:blipFill>
        <p:spPr bwMode="ltGray">
          <a:xfrm>
            <a:off x="2118" y="1"/>
            <a:ext cx="2792598" cy="1015490"/>
          </a:xfrm>
          <a:prstGeom prst="rect">
            <a:avLst/>
          </a:prstGeom>
        </p:spPr>
      </p:pic>
      <p:pic>
        <p:nvPicPr>
          <p:cNvPr id="4" name="Picture 11" descr="Mahindra Logo.png"/>
          <p:cNvPicPr>
            <a:picLocks noChangeAspect="1"/>
          </p:cNvPicPr>
          <p:nvPr/>
        </p:nvPicPr>
        <p:blipFill>
          <a:blip r:embed="rId3"/>
          <a:stretch>
            <a:fillRect/>
          </a:stretch>
        </p:blipFill>
        <p:spPr bwMode="gray">
          <a:xfrm>
            <a:off x="9974562" y="467287"/>
            <a:ext cx="1683805" cy="4649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a:t>
            </a:r>
            <a:r>
              <a:rPr lang="en-US" sz="900" baseline="0" dirty="0">
                <a:solidFill>
                  <a:schemeClr val="tx2"/>
                </a:solidFill>
                <a:latin typeface="Arial" pitchFamily="34" charset="0"/>
                <a:cs typeface="Arial" pitchFamily="34" charset="0"/>
              </a:rPr>
              <a:t> </a:t>
            </a:r>
            <a:r>
              <a:rPr lang="en-US" sz="900" dirty="0">
                <a:solidFill>
                  <a:schemeClr val="tx2"/>
                </a:solidFill>
                <a:latin typeface="Arial" pitchFamily="34" charset="0"/>
                <a:cs typeface="Arial" pitchFamily="34" charset="0"/>
              </a:rPr>
              <a:t>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a:t>Click to edit Master title style</a:t>
            </a:r>
            <a:endParaRPr lang="en-US" dirty="0"/>
          </a:p>
        </p:txBody>
      </p:sp>
      <p:pic>
        <p:nvPicPr>
          <p:cNvPr id="8" name="Picture 9" descr="ridge4.png"/>
          <p:cNvPicPr>
            <a:picLocks noChangeAspect="1"/>
          </p:cNvPicPr>
          <p:nvPr userDrawn="1"/>
        </p:nvPicPr>
        <p:blipFill>
          <a:blip r:embed="rId2"/>
          <a:stretch>
            <a:fillRect/>
          </a:stretch>
        </p:blipFill>
        <p:spPr bwMode="ltGray">
          <a:xfrm>
            <a:off x="2118" y="1"/>
            <a:ext cx="2792598" cy="1015490"/>
          </a:xfrm>
          <a:prstGeom prst="rect">
            <a:avLst/>
          </a:prstGeom>
        </p:spPr>
      </p:pic>
      <p:pic>
        <p:nvPicPr>
          <p:cNvPr id="10" name="Picture 11" descr="Mahindra Logo.png"/>
          <p:cNvPicPr>
            <a:picLocks noChangeAspect="1"/>
          </p:cNvPicPr>
          <p:nvPr userDrawn="1"/>
        </p:nvPicPr>
        <p:blipFill>
          <a:blip r:embed="rId3">
            <a:biLevel thresh="25000"/>
          </a:blip>
          <a:stretch>
            <a:fillRect/>
          </a:stretch>
        </p:blipFill>
        <p:spPr bwMode="gray">
          <a:xfrm>
            <a:off x="9974562" y="467287"/>
            <a:ext cx="1683805" cy="4649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5"/>
          <a:stretch>
            <a:fillRect/>
          </a:stretch>
        </p:blipFill>
        <p:spPr bwMode="ltGray">
          <a:xfrm>
            <a:off x="2" y="1"/>
            <a:ext cx="1841678" cy="669701"/>
          </a:xfrm>
          <a:prstGeom prst="rect">
            <a:avLst/>
          </a:prstGeom>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lvl="2"/>
            <a:r>
              <a:rPr lang="en-US" dirty="0"/>
              <a:t>First level</a:t>
            </a:r>
          </a:p>
          <a:p>
            <a:pPr lvl="3"/>
            <a:r>
              <a:rPr lang="en-US" dirty="0"/>
              <a:t>Second level</a:t>
            </a:r>
          </a:p>
          <a:p>
            <a:pPr lvl="4"/>
            <a:r>
              <a:rPr lang="en-US" dirty="0"/>
              <a:t>Third level</a:t>
            </a:r>
          </a:p>
          <a:p>
            <a:pPr lvl="5"/>
            <a:r>
              <a:rPr lang="en-US" dirty="0"/>
              <a:t>Fifth level</a:t>
            </a:r>
          </a:p>
        </p:txBody>
      </p:sp>
      <p:sp>
        <p:nvSpPr>
          <p:cNvPr id="7" name="TextBox 20"/>
          <p:cNvSpPr txBox="1">
            <a:spLocks noChangeArrowheads="1"/>
          </p:cNvSpPr>
          <p:nvPr/>
        </p:nvSpPr>
        <p:spPr bwMode="gray">
          <a:xfrm>
            <a:off x="345137" y="65650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Copyright © 2021 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9" r:id="rId7"/>
    <p:sldLayoutId id="2147483690" r:id="rId8"/>
    <p:sldLayoutId id="2147483682" r:id="rId9"/>
    <p:sldLayoutId id="2147483683" r:id="rId10"/>
    <p:sldLayoutId id="2147483684" r:id="rId11"/>
    <p:sldLayoutId id="2147483691" r:id="rId12"/>
    <p:sldLayoutId id="2147483692" r:id="rId13"/>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dotnet/csharp/programming-guide/concepts/reflection"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dotnet/csharp/whats-new/csharp-8#default-interface-method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hyperlink" Target="https://www.geeksforgeeks.org/largest-rectangular-area-in-a-histogram-set-1/" TargetMode="External"/><Relationship Id="rId3" Type="http://schemas.openxmlformats.org/officeDocument/2006/relationships/hyperlink" Target="https://www.geeksforgeeks.org/check-for-balanced-parentheses-in-an-expression/" TargetMode="External"/><Relationship Id="rId7" Type="http://schemas.openxmlformats.org/officeDocument/2006/relationships/hyperlink" Target="https://www.geeksforgeeks.org/the-stock-span-problem/"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hyperlink" Target="https://www.geeksforgeeks.org/618/" TargetMode="External"/><Relationship Id="rId5" Type="http://schemas.openxmlformats.org/officeDocument/2006/relationships/hyperlink" Target="https://www.geeksforgeeks.org/recursive-functions/" TargetMode="External"/><Relationship Id="rId10" Type="http://schemas.openxmlformats.org/officeDocument/2006/relationships/hyperlink" Target="https://www.geeksforgeeks.org/strongly-connected-components/" TargetMode="External"/><Relationship Id="rId4" Type="http://schemas.openxmlformats.org/officeDocument/2006/relationships/hyperlink" Target="https://www.geeksforgeeks.org/stack-set-2-infix-to-postfix/" TargetMode="External"/><Relationship Id="rId9" Type="http://schemas.openxmlformats.org/officeDocument/2006/relationships/hyperlink" Target="https://www.geeksforgeeks.org/topological-sor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6618" y="2507609"/>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AHC - Academy</a:t>
            </a:r>
            <a:endParaRPr lang="en-US" sz="6000" dirty="0">
              <a:effectLst>
                <a:outerShdw blurRad="38100" dist="38100" dir="2700000" algn="tl">
                  <a:srgbClr val="000000">
                    <a:alpha val="43137"/>
                  </a:srgbClr>
                </a:outerShdw>
              </a:effectLst>
              <a:latin typeface="Abadi"/>
            </a:endParaRPr>
          </a:p>
        </p:txBody>
      </p:sp>
    </p:spTree>
    <p:extLst>
      <p:ext uri="{BB962C8B-B14F-4D97-AF65-F5344CB8AC3E}">
        <p14:creationId xmlns:p14="http://schemas.microsoft.com/office/powerpoint/2010/main" val="18187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6618" y="2507609"/>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Demo</a:t>
            </a:r>
            <a:endParaRPr lang="en-US" sz="6000" dirty="0">
              <a:effectLst>
                <a:outerShdw blurRad="38100" dist="38100" dir="2700000" algn="tl">
                  <a:srgbClr val="000000">
                    <a:alpha val="43137"/>
                  </a:srgbClr>
                </a:outerShdw>
              </a:effectLst>
              <a:latin typeface="Abadi"/>
            </a:endParaRPr>
          </a:p>
        </p:txBody>
      </p:sp>
      <p:sp>
        <p:nvSpPr>
          <p:cNvPr id="3" name="TextBox 2">
            <a:extLst>
              <a:ext uri="{FF2B5EF4-FFF2-40B4-BE49-F238E27FC236}">
                <a16:creationId xmlns:a16="http://schemas.microsoft.com/office/drawing/2014/main" id="{6A0D9ECB-98CB-AE47-BB48-2BF7DBE7C844}"/>
              </a:ext>
            </a:extLst>
          </p:cNvPr>
          <p:cNvSpPr txBox="1"/>
          <p:nvPr/>
        </p:nvSpPr>
        <p:spPr>
          <a:xfrm>
            <a:off x="4483101" y="3627343"/>
            <a:ext cx="3708400"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2800" dirty="0"/>
              <a:t>Data Structures - Stack</a:t>
            </a:r>
            <a:endParaRPr lang="en-MX" sz="2800" dirty="0">
              <a:latin typeface="+mj-lt"/>
            </a:endParaRPr>
          </a:p>
        </p:txBody>
      </p:sp>
    </p:spTree>
    <p:extLst>
      <p:ext uri="{BB962C8B-B14F-4D97-AF65-F5344CB8AC3E}">
        <p14:creationId xmlns:p14="http://schemas.microsoft.com/office/powerpoint/2010/main" val="4037016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501877" y="556605"/>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Exercise</a:t>
            </a:r>
            <a:endParaRPr lang="en-US" sz="6000" dirty="0">
              <a:effectLst>
                <a:outerShdw blurRad="38100" dist="38100" dir="2700000" algn="tl">
                  <a:srgbClr val="000000">
                    <a:alpha val="43137"/>
                  </a:srgbClr>
                </a:outerShdw>
              </a:effectLst>
              <a:latin typeface="Abadi"/>
            </a:endParaRPr>
          </a:p>
        </p:txBody>
      </p:sp>
      <p:sp>
        <p:nvSpPr>
          <p:cNvPr id="3" name="TextBox 2">
            <a:extLst>
              <a:ext uri="{FF2B5EF4-FFF2-40B4-BE49-F238E27FC236}">
                <a16:creationId xmlns:a16="http://schemas.microsoft.com/office/drawing/2014/main" id="{6A0D9ECB-98CB-AE47-BB48-2BF7DBE7C844}"/>
              </a:ext>
            </a:extLst>
          </p:cNvPr>
          <p:cNvSpPr txBox="1"/>
          <p:nvPr/>
        </p:nvSpPr>
        <p:spPr>
          <a:xfrm>
            <a:off x="6253645" y="918940"/>
            <a:ext cx="2275509"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2800" dirty="0"/>
              <a:t>Stack</a:t>
            </a:r>
            <a:endParaRPr lang="en-MX" sz="2800" dirty="0">
              <a:latin typeface="+mj-lt"/>
            </a:endParaRPr>
          </a:p>
        </p:txBody>
      </p:sp>
      <p:sp>
        <p:nvSpPr>
          <p:cNvPr id="4" name="Text Placeholder 2">
            <a:extLst>
              <a:ext uri="{FF2B5EF4-FFF2-40B4-BE49-F238E27FC236}">
                <a16:creationId xmlns:a16="http://schemas.microsoft.com/office/drawing/2014/main" id="{84266621-3A48-FA42-B761-0EE56F0AF11C}"/>
              </a:ext>
            </a:extLst>
          </p:cNvPr>
          <p:cNvSpPr txBox="1">
            <a:spLocks/>
          </p:cNvSpPr>
          <p:nvPr/>
        </p:nvSpPr>
        <p:spPr>
          <a:xfrm>
            <a:off x="2228850" y="1479935"/>
            <a:ext cx="7734300" cy="2769989"/>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t>Design a Data Structure SpecialStack that supports all the stack operations like push(), pop(), isEmpty(), isFull() and an additional operation getMin() which should return minimum element from the SpecialStack. All these operations of SpecialStack must be O(1). To implement SpecialStack, you should only use standard Stack data structure and no other data structure like arrays, list, . etc.</a:t>
            </a:r>
          </a:p>
          <a:p>
            <a:pPr marL="0" indent="0">
              <a:buNone/>
            </a:pPr>
            <a:endParaRPr lang="en-US" sz="1400" dirty="0"/>
          </a:p>
          <a:p>
            <a:pPr marL="0" indent="0">
              <a:buNone/>
            </a:pPr>
            <a:r>
              <a:rPr lang="en-US" sz="1400" dirty="0"/>
              <a:t>Consider the following </a:t>
            </a:r>
            <a:r>
              <a:rPr lang="en-US" sz="1400" dirty="0" err="1"/>
              <a:t>SpecialStack</a:t>
            </a:r>
            <a:r>
              <a:rPr lang="en-US" sz="1400" dirty="0"/>
              <a:t>:</a:t>
            </a:r>
          </a:p>
          <a:p>
            <a:pPr marL="0" indent="0">
              <a:buNone/>
            </a:pPr>
            <a:r>
              <a:rPr lang="en-US" sz="1400" dirty="0"/>
              <a:t>16 --&gt; TOP </a:t>
            </a:r>
          </a:p>
          <a:p>
            <a:pPr marL="0" indent="0">
              <a:buNone/>
            </a:pPr>
            <a:r>
              <a:rPr lang="en-US" sz="1400" dirty="0"/>
              <a:t>15 </a:t>
            </a:r>
          </a:p>
          <a:p>
            <a:pPr marL="0" indent="0">
              <a:buNone/>
            </a:pPr>
            <a:r>
              <a:rPr lang="en-US" sz="1400" dirty="0"/>
              <a:t>29 </a:t>
            </a:r>
          </a:p>
          <a:p>
            <a:pPr marL="0" indent="0">
              <a:buNone/>
            </a:pPr>
            <a:r>
              <a:rPr lang="en-US" sz="1400" dirty="0"/>
              <a:t>19 </a:t>
            </a:r>
          </a:p>
          <a:p>
            <a:pPr marL="0" indent="0">
              <a:buNone/>
            </a:pPr>
            <a:r>
              <a:rPr lang="en-US" sz="1400" dirty="0"/>
              <a:t>18 </a:t>
            </a:r>
          </a:p>
          <a:p>
            <a:pPr marL="0" indent="0">
              <a:buNone/>
            </a:pPr>
            <a:endParaRPr lang="en-US" sz="1400" dirty="0"/>
          </a:p>
          <a:p>
            <a:pPr marL="0" indent="0">
              <a:buNone/>
            </a:pPr>
            <a:r>
              <a:rPr lang="en-US" sz="1400" dirty="0"/>
              <a:t>When </a:t>
            </a:r>
            <a:r>
              <a:rPr lang="en-US" sz="1400" dirty="0" err="1"/>
              <a:t>getMin</a:t>
            </a:r>
            <a:r>
              <a:rPr lang="en-US" sz="1400" dirty="0"/>
              <a:t>() is called it should return 15, which is the minimum element in the current stack. If we do pop two times on stack, the stack becomes:</a:t>
            </a:r>
          </a:p>
          <a:p>
            <a:pPr marL="0" indent="0">
              <a:buNone/>
            </a:pPr>
            <a:r>
              <a:rPr lang="en-US" sz="1400" dirty="0"/>
              <a:t>29 --&gt; TOP </a:t>
            </a:r>
          </a:p>
          <a:p>
            <a:pPr marL="0" indent="0">
              <a:buNone/>
            </a:pPr>
            <a:r>
              <a:rPr lang="en-US" sz="1400" dirty="0"/>
              <a:t>19 </a:t>
            </a:r>
          </a:p>
          <a:p>
            <a:pPr marL="0" indent="0">
              <a:buNone/>
            </a:pPr>
            <a:r>
              <a:rPr lang="en-US" sz="1400" dirty="0"/>
              <a:t>18 </a:t>
            </a:r>
          </a:p>
          <a:p>
            <a:pPr marL="0" indent="0">
              <a:buNone/>
            </a:pPr>
            <a:endParaRPr lang="en-US" sz="1400" dirty="0"/>
          </a:p>
          <a:p>
            <a:pPr marL="0" indent="0">
              <a:buNone/>
            </a:pPr>
            <a:r>
              <a:rPr lang="en-US" sz="1400" dirty="0"/>
              <a:t>When </a:t>
            </a:r>
            <a:r>
              <a:rPr lang="en-US" sz="1400" dirty="0" err="1"/>
              <a:t>getMin</a:t>
            </a:r>
            <a:r>
              <a:rPr lang="en-US" sz="1400" dirty="0"/>
              <a:t>() is called, it should return 18 which is the minimum in the current stack.</a:t>
            </a:r>
          </a:p>
        </p:txBody>
      </p:sp>
    </p:spTree>
    <p:extLst>
      <p:ext uri="{BB962C8B-B14F-4D97-AF65-F5344CB8AC3E}">
        <p14:creationId xmlns:p14="http://schemas.microsoft.com/office/powerpoint/2010/main" val="2919985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1109663" y="727076"/>
            <a:ext cx="8226425" cy="984885"/>
          </a:xfrm>
        </p:spPr>
        <p:txBody>
          <a:bodyPr/>
          <a:lstStyle/>
          <a:p>
            <a:r>
              <a:rPr lang="en-US" dirty="0">
                <a:latin typeface="Arial"/>
                <a:cs typeface="Arial"/>
              </a:rPr>
              <a:t>Data Structures -</a:t>
            </a:r>
            <a:br>
              <a:rPr lang="en-US" dirty="0">
                <a:latin typeface="Arial"/>
                <a:cs typeface="Arial"/>
              </a:rPr>
            </a:br>
            <a:r>
              <a:rPr lang="en-US" dirty="0">
                <a:latin typeface="Arial"/>
                <a:cs typeface="Arial"/>
              </a:rPr>
              <a:t>Queue</a:t>
            </a:r>
            <a:endParaRPr dirty="0"/>
          </a:p>
        </p:txBody>
      </p:sp>
      <p:sp>
        <p:nvSpPr>
          <p:cNvPr id="3" name="Text Placeholder 2">
            <a:extLst>
              <a:ext uri="{FF2B5EF4-FFF2-40B4-BE49-F238E27FC236}">
                <a16:creationId xmlns:a16="http://schemas.microsoft.com/office/drawing/2014/main" id="{4494EDF5-4E7E-4D3C-BF8E-77C6A7FDCE0D}"/>
              </a:ext>
            </a:extLst>
          </p:cNvPr>
          <p:cNvSpPr>
            <a:spLocks noGrp="1"/>
          </p:cNvSpPr>
          <p:nvPr>
            <p:ph type="body" sz="quarter" idx="19"/>
          </p:nvPr>
        </p:nvSpPr>
        <p:spPr>
          <a:xfrm>
            <a:off x="6629331" y="2039042"/>
            <a:ext cx="4559369" cy="2409466"/>
          </a:xfrm>
        </p:spPr>
        <p:txBody>
          <a:bodyPr/>
          <a:lstStyle/>
          <a:p>
            <a:pPr marL="0" indent="0">
              <a:buNone/>
            </a:pPr>
            <a:r>
              <a:rPr lang="en-US" dirty="0"/>
              <a:t>The order is </a:t>
            </a:r>
            <a:r>
              <a:rPr lang="en-US" b="1" dirty="0"/>
              <a:t>F</a:t>
            </a:r>
            <a:r>
              <a:rPr lang="en-US" dirty="0"/>
              <a:t>irst </a:t>
            </a:r>
            <a:r>
              <a:rPr lang="en-US" b="1" dirty="0"/>
              <a:t>I</a:t>
            </a:r>
            <a:r>
              <a:rPr lang="en-US" dirty="0"/>
              <a:t>n </a:t>
            </a:r>
            <a:r>
              <a:rPr lang="en-US" b="1" dirty="0"/>
              <a:t>F</a:t>
            </a:r>
            <a:r>
              <a:rPr lang="en-US" dirty="0"/>
              <a:t>irst </a:t>
            </a:r>
            <a:r>
              <a:rPr lang="en-US" b="1" dirty="0"/>
              <a:t>O</a:t>
            </a:r>
            <a:r>
              <a:rPr lang="en-US" dirty="0"/>
              <a:t>ut (FIFO).  </a:t>
            </a:r>
          </a:p>
          <a:p>
            <a:pPr marL="0" indent="0">
              <a:buNone/>
            </a:pPr>
            <a:endParaRPr lang="en-US" dirty="0"/>
          </a:p>
          <a:p>
            <a:pPr marL="0" indent="0">
              <a:buNone/>
            </a:pPr>
            <a:r>
              <a:rPr lang="en-US" dirty="0"/>
              <a:t>Example: A line in a bank, where the consumer that came first is served first. </a:t>
            </a:r>
            <a:endParaRPr lang="en-US" sz="2000" dirty="0"/>
          </a:p>
        </p:txBody>
      </p:sp>
      <p:pic>
        <p:nvPicPr>
          <p:cNvPr id="4" name="Picture 3" descr="A picture containing histogram&#10;&#10;Description automatically generated">
            <a:extLst>
              <a:ext uri="{FF2B5EF4-FFF2-40B4-BE49-F238E27FC236}">
                <a16:creationId xmlns:a16="http://schemas.microsoft.com/office/drawing/2014/main" id="{21BE7384-7A0B-3144-8319-526DB2456359}"/>
              </a:ext>
            </a:extLst>
          </p:cNvPr>
          <p:cNvPicPr>
            <a:picLocks noChangeAspect="1"/>
          </p:cNvPicPr>
          <p:nvPr/>
        </p:nvPicPr>
        <p:blipFill>
          <a:blip r:embed="rId3"/>
          <a:stretch>
            <a:fillRect/>
          </a:stretch>
        </p:blipFill>
        <p:spPr>
          <a:xfrm>
            <a:off x="1109662" y="2030385"/>
            <a:ext cx="4986337" cy="2418123"/>
          </a:xfrm>
          <a:prstGeom prst="rect">
            <a:avLst/>
          </a:prstGeom>
        </p:spPr>
      </p:pic>
    </p:spTree>
    <p:extLst>
      <p:ext uri="{BB962C8B-B14F-4D97-AF65-F5344CB8AC3E}">
        <p14:creationId xmlns:p14="http://schemas.microsoft.com/office/powerpoint/2010/main" val="1903609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1109663" y="727076"/>
            <a:ext cx="8226425" cy="492125"/>
          </a:xfrm>
        </p:spPr>
        <p:txBody>
          <a:bodyPr/>
          <a:lstStyle/>
          <a:p>
            <a:r>
              <a:rPr lang="en-US" dirty="0">
                <a:latin typeface="Arial"/>
                <a:cs typeface="Arial"/>
              </a:rPr>
              <a:t>Application of Queues</a:t>
            </a:r>
            <a:endParaRPr dirty="0"/>
          </a:p>
        </p:txBody>
      </p:sp>
      <p:sp>
        <p:nvSpPr>
          <p:cNvPr id="3" name="Text Placeholder 2">
            <a:extLst>
              <a:ext uri="{FF2B5EF4-FFF2-40B4-BE49-F238E27FC236}">
                <a16:creationId xmlns:a16="http://schemas.microsoft.com/office/drawing/2014/main" id="{4494EDF5-4E7E-4D3C-BF8E-77C6A7FDCE0D}"/>
              </a:ext>
            </a:extLst>
          </p:cNvPr>
          <p:cNvSpPr>
            <a:spLocks noGrp="1"/>
          </p:cNvSpPr>
          <p:nvPr>
            <p:ph type="body" sz="quarter" idx="19"/>
          </p:nvPr>
        </p:nvSpPr>
        <p:spPr>
          <a:xfrm>
            <a:off x="1109663" y="2077693"/>
            <a:ext cx="6675437" cy="1692771"/>
          </a:xfrm>
        </p:spPr>
        <p:txBody>
          <a:bodyPr/>
          <a:lstStyle/>
          <a:p>
            <a:r>
              <a:rPr lang="en-US" dirty="0"/>
              <a:t>When a resource is shared among multiple consumers. Examples include CPU scheduling, Disk Scheduling. </a:t>
            </a:r>
          </a:p>
          <a:p>
            <a:endParaRPr lang="en-US" sz="2000" dirty="0"/>
          </a:p>
          <a:p>
            <a:r>
              <a:rPr lang="en-US" dirty="0"/>
              <a:t>When data is transferred asynchronously (data not necessarily received at same rate as sent) between two processes. Examples include IO Buffers, pipes, file IO, etc.</a:t>
            </a:r>
            <a:endParaRPr lang="en-US" sz="2000" dirty="0"/>
          </a:p>
        </p:txBody>
      </p:sp>
    </p:spTree>
    <p:extLst>
      <p:ext uri="{BB962C8B-B14F-4D97-AF65-F5344CB8AC3E}">
        <p14:creationId xmlns:p14="http://schemas.microsoft.com/office/powerpoint/2010/main" val="171612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6618" y="2507609"/>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Demo</a:t>
            </a:r>
            <a:endParaRPr lang="en-US" sz="6000" dirty="0">
              <a:effectLst>
                <a:outerShdw blurRad="38100" dist="38100" dir="2700000" algn="tl">
                  <a:srgbClr val="000000">
                    <a:alpha val="43137"/>
                  </a:srgbClr>
                </a:outerShdw>
              </a:effectLst>
              <a:latin typeface="Abadi"/>
            </a:endParaRPr>
          </a:p>
        </p:txBody>
      </p:sp>
      <p:sp>
        <p:nvSpPr>
          <p:cNvPr id="3" name="TextBox 2">
            <a:extLst>
              <a:ext uri="{FF2B5EF4-FFF2-40B4-BE49-F238E27FC236}">
                <a16:creationId xmlns:a16="http://schemas.microsoft.com/office/drawing/2014/main" id="{6A0D9ECB-98CB-AE47-BB48-2BF7DBE7C844}"/>
              </a:ext>
            </a:extLst>
          </p:cNvPr>
          <p:cNvSpPr txBox="1"/>
          <p:nvPr/>
        </p:nvSpPr>
        <p:spPr>
          <a:xfrm>
            <a:off x="4483100" y="3627343"/>
            <a:ext cx="3987799"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2800" dirty="0"/>
              <a:t>Data Structures - Queue</a:t>
            </a:r>
            <a:endParaRPr lang="en-MX" sz="2800" dirty="0">
              <a:latin typeface="+mj-lt"/>
            </a:endParaRPr>
          </a:p>
        </p:txBody>
      </p:sp>
    </p:spTree>
    <p:extLst>
      <p:ext uri="{BB962C8B-B14F-4D97-AF65-F5344CB8AC3E}">
        <p14:creationId xmlns:p14="http://schemas.microsoft.com/office/powerpoint/2010/main" val="3309173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501877" y="556605"/>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Exercise</a:t>
            </a:r>
            <a:endParaRPr lang="en-US" sz="6000" dirty="0">
              <a:effectLst>
                <a:outerShdw blurRad="38100" dist="38100" dir="2700000" algn="tl">
                  <a:srgbClr val="000000">
                    <a:alpha val="43137"/>
                  </a:srgbClr>
                </a:outerShdw>
              </a:effectLst>
              <a:latin typeface="Abadi"/>
            </a:endParaRPr>
          </a:p>
        </p:txBody>
      </p:sp>
      <p:sp>
        <p:nvSpPr>
          <p:cNvPr id="3" name="TextBox 2">
            <a:extLst>
              <a:ext uri="{FF2B5EF4-FFF2-40B4-BE49-F238E27FC236}">
                <a16:creationId xmlns:a16="http://schemas.microsoft.com/office/drawing/2014/main" id="{6A0D9ECB-98CB-AE47-BB48-2BF7DBE7C844}"/>
              </a:ext>
            </a:extLst>
          </p:cNvPr>
          <p:cNvSpPr txBox="1"/>
          <p:nvPr/>
        </p:nvSpPr>
        <p:spPr>
          <a:xfrm>
            <a:off x="6253645" y="918940"/>
            <a:ext cx="2275509"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2800" dirty="0">
                <a:latin typeface="+mj-lt"/>
              </a:rPr>
              <a:t>Queue</a:t>
            </a:r>
            <a:endParaRPr lang="en-MX" sz="2800" dirty="0">
              <a:latin typeface="+mj-lt"/>
            </a:endParaRPr>
          </a:p>
        </p:txBody>
      </p:sp>
      <p:sp>
        <p:nvSpPr>
          <p:cNvPr id="4" name="Text Placeholder 2">
            <a:extLst>
              <a:ext uri="{FF2B5EF4-FFF2-40B4-BE49-F238E27FC236}">
                <a16:creationId xmlns:a16="http://schemas.microsoft.com/office/drawing/2014/main" id="{84266621-3A48-FA42-B761-0EE56F0AF11C}"/>
              </a:ext>
            </a:extLst>
          </p:cNvPr>
          <p:cNvSpPr txBox="1">
            <a:spLocks/>
          </p:cNvSpPr>
          <p:nvPr/>
        </p:nvSpPr>
        <p:spPr>
          <a:xfrm>
            <a:off x="2228850" y="1479935"/>
            <a:ext cx="7734300" cy="2769989"/>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t>Implement a Queue using an Array. Queries in the Queue are of the following type:</a:t>
            </a:r>
            <a:br>
              <a:rPr lang="en-US" sz="1400" dirty="0"/>
            </a:br>
            <a:r>
              <a:rPr lang="en-US" sz="1400" b="1" dirty="0"/>
              <a:t>(i)</a:t>
            </a:r>
            <a:r>
              <a:rPr lang="en-US" sz="1400" dirty="0"/>
              <a:t> 1 x   (a query of this type means  pushing </a:t>
            </a:r>
            <a:r>
              <a:rPr lang="en-US" sz="1400" b="1" dirty="0"/>
              <a:t>'x'</a:t>
            </a:r>
            <a:r>
              <a:rPr lang="en-US" sz="1400" dirty="0"/>
              <a:t> into the queue)</a:t>
            </a:r>
            <a:br>
              <a:rPr lang="en-US" sz="1400" dirty="0"/>
            </a:br>
            <a:r>
              <a:rPr lang="en-US" sz="1400" b="1" dirty="0"/>
              <a:t>(ii)</a:t>
            </a:r>
            <a:r>
              <a:rPr lang="en-US" sz="1400" dirty="0"/>
              <a:t> 2     (a query of this type means to pop element from queue and print the poped element)</a:t>
            </a:r>
          </a:p>
          <a:p>
            <a:pPr marL="0" indent="0">
              <a:buNone/>
            </a:pPr>
            <a:endParaRPr lang="en-US" sz="1400" dirty="0"/>
          </a:p>
          <a:p>
            <a:r>
              <a:rPr lang="en-US" sz="1400" b="1" dirty="0"/>
              <a:t>Example:</a:t>
            </a:r>
            <a:endParaRPr lang="en-US" sz="1400" dirty="0"/>
          </a:p>
          <a:p>
            <a:r>
              <a:rPr lang="en-US" sz="1400" b="1" dirty="0"/>
              <a:t>Input: </a:t>
            </a:r>
          </a:p>
          <a:p>
            <a:r>
              <a:rPr lang="en-US" sz="1400" dirty="0"/>
              <a:t>Q = 5 </a:t>
            </a:r>
          </a:p>
          <a:p>
            <a:r>
              <a:rPr lang="en-US" sz="1400" dirty="0"/>
              <a:t>Queries = 1 2 1 3 2 1 4 2 </a:t>
            </a:r>
            <a:endParaRPr lang="en-US" sz="1400" b="1" dirty="0"/>
          </a:p>
          <a:p>
            <a:r>
              <a:rPr lang="en-US" sz="1400" b="1" dirty="0"/>
              <a:t>Output: </a:t>
            </a:r>
            <a:r>
              <a:rPr lang="en-US" sz="1400" dirty="0"/>
              <a:t>2 3</a:t>
            </a:r>
            <a:r>
              <a:rPr lang="en-US" sz="1400" b="1" dirty="0"/>
              <a:t> </a:t>
            </a:r>
          </a:p>
          <a:p>
            <a:r>
              <a:rPr lang="en-US" sz="1400" b="1" dirty="0"/>
              <a:t>Explanation: </a:t>
            </a:r>
            <a:r>
              <a:rPr lang="en-US" sz="1400" dirty="0"/>
              <a:t>In the first test case for query  </a:t>
            </a:r>
          </a:p>
          <a:p>
            <a:r>
              <a:rPr lang="en-US" sz="1400" dirty="0"/>
              <a:t>1 2 the queue will be {2} </a:t>
            </a:r>
          </a:p>
          <a:p>
            <a:r>
              <a:rPr lang="en-US" sz="1400" dirty="0"/>
              <a:t>1 3 the queue will be {2 3} </a:t>
            </a:r>
          </a:p>
          <a:p>
            <a:r>
              <a:rPr lang="en-US" sz="1400" dirty="0"/>
              <a:t>2   popped element will be 2 the queue will be {3} </a:t>
            </a:r>
          </a:p>
          <a:p>
            <a:r>
              <a:rPr lang="en-US" sz="1400" dirty="0"/>
              <a:t>1 4 the queue will be {3 4} 2   popped element will be 3 </a:t>
            </a:r>
          </a:p>
          <a:p>
            <a:endParaRPr lang="en-US" sz="1400" dirty="0"/>
          </a:p>
          <a:p>
            <a:r>
              <a:rPr lang="en-US" sz="1400" b="1" dirty="0"/>
              <a:t>Your Task :</a:t>
            </a:r>
            <a:br>
              <a:rPr lang="en-US" sz="1400" dirty="0"/>
            </a:br>
            <a:r>
              <a:rPr lang="en-US" sz="1400" dirty="0"/>
              <a:t>You are required to complete the two methods </a:t>
            </a:r>
            <a:r>
              <a:rPr lang="en-US" sz="1400" b="1" dirty="0"/>
              <a:t>push()</a:t>
            </a:r>
            <a:r>
              <a:rPr lang="en-US" sz="1400" dirty="0"/>
              <a:t> which take one argument an integer </a:t>
            </a:r>
            <a:r>
              <a:rPr lang="en-US" sz="1400" b="1" dirty="0"/>
              <a:t>'x'</a:t>
            </a:r>
            <a:r>
              <a:rPr lang="en-US" sz="1400" dirty="0"/>
              <a:t> to be pushed into the queue and </a:t>
            </a:r>
            <a:r>
              <a:rPr lang="en-US" sz="1400" b="1" dirty="0"/>
              <a:t>pop()</a:t>
            </a:r>
            <a:r>
              <a:rPr lang="en-US" sz="1400" dirty="0"/>
              <a:t> which </a:t>
            </a:r>
            <a:r>
              <a:rPr lang="en-US" sz="1400" b="1" dirty="0"/>
              <a:t>returns </a:t>
            </a:r>
            <a:r>
              <a:rPr lang="en-US" sz="1400" dirty="0"/>
              <a:t>a </a:t>
            </a:r>
            <a:r>
              <a:rPr lang="en-US" sz="1400" b="1" dirty="0"/>
              <a:t>integer </a:t>
            </a:r>
            <a:r>
              <a:rPr lang="en-US" sz="1400" dirty="0"/>
              <a:t>poped out from othe queue. If the queue is empty, it should return -1 on a pop operation. </a:t>
            </a:r>
          </a:p>
          <a:p>
            <a:r>
              <a:rPr lang="en-US" sz="1400" b="1" dirty="0"/>
              <a:t>Expected Time Complexity: </a:t>
            </a:r>
            <a:r>
              <a:rPr lang="en-US" sz="1400" dirty="0"/>
              <a:t>O(1) for both </a:t>
            </a:r>
            <a:r>
              <a:rPr lang="en-US" sz="1400" b="1" dirty="0"/>
              <a:t>push() </a:t>
            </a:r>
            <a:r>
              <a:rPr lang="en-US" sz="1400" dirty="0"/>
              <a:t>and </a:t>
            </a:r>
            <a:r>
              <a:rPr lang="en-US" sz="1400" b="1" dirty="0"/>
              <a:t>pop()</a:t>
            </a:r>
            <a:r>
              <a:rPr lang="en-US" sz="1400" dirty="0"/>
              <a:t>.</a:t>
            </a:r>
            <a:br>
              <a:rPr lang="en-US" sz="1400" dirty="0"/>
            </a:br>
            <a:r>
              <a:rPr lang="en-US" sz="1400" b="1" dirty="0"/>
              <a:t>Expected Auxiliary Space: </a:t>
            </a:r>
            <a:r>
              <a:rPr lang="en-US" sz="1400" dirty="0"/>
              <a:t>O(1) for both </a:t>
            </a:r>
            <a:r>
              <a:rPr lang="en-US" sz="1400" b="1" dirty="0"/>
              <a:t>push() </a:t>
            </a:r>
            <a:r>
              <a:rPr lang="en-US" sz="1400" dirty="0"/>
              <a:t>and </a:t>
            </a:r>
            <a:r>
              <a:rPr lang="en-US" sz="1400" b="1" dirty="0"/>
              <a:t>pop()</a:t>
            </a:r>
            <a:r>
              <a:rPr lang="en-US" sz="1400" dirty="0"/>
              <a:t>.</a:t>
            </a:r>
          </a:p>
          <a:p>
            <a:r>
              <a:rPr lang="en-US" sz="1400" b="1" dirty="0"/>
              <a:t>Constraints:</a:t>
            </a:r>
            <a:br>
              <a:rPr lang="en-US" sz="1400" dirty="0"/>
            </a:br>
            <a:r>
              <a:rPr lang="en-US" sz="1400" dirty="0"/>
              <a:t>1 ≤ Q ≤ 10</a:t>
            </a:r>
            <a:r>
              <a:rPr lang="en-US" sz="1400" baseline="30000" dirty="0"/>
              <a:t>5</a:t>
            </a:r>
            <a:br>
              <a:rPr lang="en-US" sz="1400" dirty="0"/>
            </a:br>
            <a:r>
              <a:rPr lang="en-US" sz="1400" dirty="0"/>
              <a:t>1 ≤ x</a:t>
            </a:r>
            <a:r>
              <a:rPr lang="en-US" sz="1400" b="1" dirty="0"/>
              <a:t> </a:t>
            </a:r>
            <a:r>
              <a:rPr lang="en-US" sz="1400" dirty="0"/>
              <a:t>≤ 10</a:t>
            </a:r>
            <a:r>
              <a:rPr lang="en-US" sz="1400" baseline="30000" dirty="0"/>
              <a:t>5</a:t>
            </a:r>
            <a:endParaRPr lang="en-US" sz="1400" dirty="0"/>
          </a:p>
          <a:p>
            <a:endParaRPr lang="en-US" sz="1400" dirty="0"/>
          </a:p>
        </p:txBody>
      </p:sp>
    </p:spTree>
    <p:extLst>
      <p:ext uri="{BB962C8B-B14F-4D97-AF65-F5344CB8AC3E}">
        <p14:creationId xmlns:p14="http://schemas.microsoft.com/office/powerpoint/2010/main" val="3674073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1109663" y="727076"/>
            <a:ext cx="8226425" cy="492443"/>
          </a:xfrm>
        </p:spPr>
        <p:txBody>
          <a:bodyPr/>
          <a:lstStyle/>
          <a:p>
            <a:r>
              <a:rPr lang="en-US" dirty="0"/>
              <a:t>Reflection</a:t>
            </a:r>
            <a:endParaRPr dirty="0"/>
          </a:p>
        </p:txBody>
      </p:sp>
      <p:sp>
        <p:nvSpPr>
          <p:cNvPr id="10" name="Text Placeholder 2">
            <a:extLst>
              <a:ext uri="{FF2B5EF4-FFF2-40B4-BE49-F238E27FC236}">
                <a16:creationId xmlns:a16="http://schemas.microsoft.com/office/drawing/2014/main" id="{3E09508E-F13F-794B-8E3D-C8E35F6F599C}"/>
              </a:ext>
            </a:extLst>
          </p:cNvPr>
          <p:cNvSpPr>
            <a:spLocks noGrp="1"/>
          </p:cNvSpPr>
          <p:nvPr>
            <p:ph type="body" sz="quarter" idx="19"/>
          </p:nvPr>
        </p:nvSpPr>
        <p:spPr>
          <a:xfrm>
            <a:off x="1109663" y="2064442"/>
            <a:ext cx="8402637" cy="2462213"/>
          </a:xfrm>
        </p:spPr>
        <p:txBody>
          <a:bodyPr/>
          <a:lstStyle/>
          <a:p>
            <a:pPr marL="0" indent="0">
              <a:buNone/>
            </a:pPr>
            <a:r>
              <a:rPr lang="en-US" sz="2000" dirty="0"/>
              <a:t>Reflection is when managed code can read its own metadata to find assemblies. Essentially, it allows code to inspect other code within the same system. </a:t>
            </a:r>
          </a:p>
          <a:p>
            <a:pPr marL="0" indent="0">
              <a:buNone/>
            </a:pPr>
            <a:endParaRPr lang="en-US" sz="2000" dirty="0"/>
          </a:p>
          <a:p>
            <a:pPr marL="0" indent="0">
              <a:buNone/>
            </a:pPr>
            <a:r>
              <a:rPr lang="en-US" sz="2000" dirty="0"/>
              <a:t>You can dynamically create an instance of a type and bind that type to an existing object. When you use attributes in your code, reflection gives you access as it provides objects of </a:t>
            </a:r>
            <a:r>
              <a:rPr lang="en-US" sz="2000" dirty="0">
                <a:hlinkClick r:id="rId3">
                  <a:extLst>
                    <a:ext uri="{A12FA001-AC4F-418D-AE19-62706E023703}">
                      <ahyp:hlinkClr xmlns:ahyp="http://schemas.microsoft.com/office/drawing/2018/hyperlinkcolor" val="tx"/>
                    </a:ext>
                  </a:extLst>
                </a:hlinkClick>
              </a:rPr>
              <a:t>Type</a:t>
            </a:r>
            <a:r>
              <a:rPr lang="en-US" sz="2000" dirty="0"/>
              <a:t> that describe modules, assemblies, and types</a:t>
            </a:r>
            <a:r>
              <a:rPr lang="en-US" dirty="0"/>
              <a:t>.</a:t>
            </a:r>
            <a:endParaRPr lang="en-US" sz="2000" dirty="0"/>
          </a:p>
        </p:txBody>
      </p:sp>
    </p:spTree>
    <p:extLst>
      <p:ext uri="{BB962C8B-B14F-4D97-AF65-F5344CB8AC3E}">
        <p14:creationId xmlns:p14="http://schemas.microsoft.com/office/powerpoint/2010/main" val="1545024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1109663" y="727076"/>
            <a:ext cx="8226425" cy="492443"/>
          </a:xfrm>
        </p:spPr>
        <p:txBody>
          <a:bodyPr/>
          <a:lstStyle/>
          <a:p>
            <a:r>
              <a:rPr lang="en-US" dirty="0">
                <a:latin typeface="Arial"/>
                <a:cs typeface="Arial"/>
              </a:rPr>
              <a:t>Benefits of reflection</a:t>
            </a:r>
            <a:endParaRPr dirty="0"/>
          </a:p>
        </p:txBody>
      </p:sp>
      <p:sp>
        <p:nvSpPr>
          <p:cNvPr id="3" name="Text Placeholder 2">
            <a:extLst>
              <a:ext uri="{FF2B5EF4-FFF2-40B4-BE49-F238E27FC236}">
                <a16:creationId xmlns:a16="http://schemas.microsoft.com/office/drawing/2014/main" id="{4494EDF5-4E7E-4D3C-BF8E-77C6A7FDCE0D}"/>
              </a:ext>
            </a:extLst>
          </p:cNvPr>
          <p:cNvSpPr>
            <a:spLocks noGrp="1"/>
          </p:cNvSpPr>
          <p:nvPr>
            <p:ph type="body" sz="quarter" idx="19"/>
          </p:nvPr>
        </p:nvSpPr>
        <p:spPr>
          <a:xfrm>
            <a:off x="1109663" y="2268193"/>
            <a:ext cx="7869237" cy="923330"/>
          </a:xfrm>
        </p:spPr>
        <p:txBody>
          <a:bodyPr/>
          <a:lstStyle/>
          <a:p>
            <a:r>
              <a:rPr lang="en-US" sz="2000" dirty="0"/>
              <a:t>Reutilize other </a:t>
            </a:r>
            <a:r>
              <a:rPr lang="en-US" sz="2000" dirty="0" err="1"/>
              <a:t>dlls</a:t>
            </a:r>
            <a:r>
              <a:rPr lang="en-US" sz="2000" dirty="0"/>
              <a:t> </a:t>
            </a:r>
          </a:p>
          <a:p>
            <a:r>
              <a:rPr lang="en-US" sz="2000" dirty="0"/>
              <a:t>You can access attributes from the class</a:t>
            </a:r>
          </a:p>
          <a:p>
            <a:r>
              <a:rPr lang="en-US" sz="2000" dirty="0"/>
              <a:t>Get the type from an existing object and access its properties</a:t>
            </a:r>
          </a:p>
        </p:txBody>
      </p:sp>
    </p:spTree>
    <p:extLst>
      <p:ext uri="{BB962C8B-B14F-4D97-AF65-F5344CB8AC3E}">
        <p14:creationId xmlns:p14="http://schemas.microsoft.com/office/powerpoint/2010/main" val="4040410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6618" y="2507609"/>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Demo</a:t>
            </a:r>
            <a:endParaRPr lang="en-US" sz="6000" dirty="0">
              <a:effectLst>
                <a:outerShdw blurRad="38100" dist="38100" dir="2700000" algn="tl">
                  <a:srgbClr val="000000">
                    <a:alpha val="43137"/>
                  </a:srgbClr>
                </a:outerShdw>
              </a:effectLst>
              <a:latin typeface="Abadi"/>
            </a:endParaRPr>
          </a:p>
        </p:txBody>
      </p:sp>
      <p:sp>
        <p:nvSpPr>
          <p:cNvPr id="3" name="TextBox 2">
            <a:extLst>
              <a:ext uri="{FF2B5EF4-FFF2-40B4-BE49-F238E27FC236}">
                <a16:creationId xmlns:a16="http://schemas.microsoft.com/office/drawing/2014/main" id="{6A0D9ECB-98CB-AE47-BB48-2BF7DBE7C844}"/>
              </a:ext>
            </a:extLst>
          </p:cNvPr>
          <p:cNvSpPr txBox="1"/>
          <p:nvPr/>
        </p:nvSpPr>
        <p:spPr>
          <a:xfrm>
            <a:off x="5293691" y="3429000"/>
            <a:ext cx="2783509" cy="86177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2800" b="1" dirty="0"/>
              <a:t>Reflection</a:t>
            </a:r>
          </a:p>
          <a:p>
            <a:pPr>
              <a:buClr>
                <a:schemeClr val="tx2"/>
              </a:buClr>
            </a:pPr>
            <a:endParaRPr lang="en-MX" sz="2800" dirty="0">
              <a:latin typeface="+mj-lt"/>
            </a:endParaRPr>
          </a:p>
        </p:txBody>
      </p:sp>
    </p:spTree>
    <p:extLst>
      <p:ext uri="{BB962C8B-B14F-4D97-AF65-F5344CB8AC3E}">
        <p14:creationId xmlns:p14="http://schemas.microsoft.com/office/powerpoint/2010/main" val="1754476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4577" y="589909"/>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Exercise</a:t>
            </a:r>
            <a:endParaRPr lang="en-US" sz="6000" dirty="0">
              <a:effectLst>
                <a:outerShdw blurRad="38100" dist="38100" dir="2700000" algn="tl">
                  <a:srgbClr val="000000">
                    <a:alpha val="43137"/>
                  </a:srgbClr>
                </a:outerShdw>
              </a:effectLst>
              <a:latin typeface="Abadi"/>
            </a:endParaRPr>
          </a:p>
        </p:txBody>
      </p:sp>
      <p:sp>
        <p:nvSpPr>
          <p:cNvPr id="3" name="TextBox 2">
            <a:extLst>
              <a:ext uri="{FF2B5EF4-FFF2-40B4-BE49-F238E27FC236}">
                <a16:creationId xmlns:a16="http://schemas.microsoft.com/office/drawing/2014/main" id="{6A0D9ECB-98CB-AE47-BB48-2BF7DBE7C844}"/>
              </a:ext>
            </a:extLst>
          </p:cNvPr>
          <p:cNvSpPr txBox="1"/>
          <p:nvPr/>
        </p:nvSpPr>
        <p:spPr>
          <a:xfrm>
            <a:off x="5115891" y="1513239"/>
            <a:ext cx="2275509"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2800" dirty="0"/>
              <a:t>Reflection</a:t>
            </a:r>
            <a:endParaRPr lang="en-MX" sz="2800" dirty="0">
              <a:latin typeface="+mj-lt"/>
            </a:endParaRPr>
          </a:p>
        </p:txBody>
      </p:sp>
      <p:sp>
        <p:nvSpPr>
          <p:cNvPr id="4" name="Text Placeholder 2">
            <a:extLst>
              <a:ext uri="{FF2B5EF4-FFF2-40B4-BE49-F238E27FC236}">
                <a16:creationId xmlns:a16="http://schemas.microsoft.com/office/drawing/2014/main" id="{84266621-3A48-FA42-B761-0EE56F0AF11C}"/>
              </a:ext>
            </a:extLst>
          </p:cNvPr>
          <p:cNvSpPr txBox="1">
            <a:spLocks/>
          </p:cNvSpPr>
          <p:nvPr/>
        </p:nvSpPr>
        <p:spPr>
          <a:xfrm>
            <a:off x="2983360" y="2044005"/>
            <a:ext cx="6540569" cy="2769989"/>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itchFamily="2" charset="2"/>
              <a:buAutoNum type="arabicPeriod"/>
            </a:pPr>
            <a:r>
              <a:rPr lang="en-US" sz="2000" dirty="0"/>
              <a:t>Create a class library app.</a:t>
            </a:r>
          </a:p>
          <a:p>
            <a:pPr marL="457200" indent="-457200">
              <a:buFont typeface="Wingdings" pitchFamily="2" charset="2"/>
              <a:buAutoNum type="arabicPeriod"/>
            </a:pPr>
            <a:r>
              <a:rPr lang="en-US" sz="2000" dirty="0"/>
              <a:t>Create a class with a method called </a:t>
            </a:r>
            <a:r>
              <a:rPr lang="en-US" sz="2000" dirty="0" err="1"/>
              <a:t>AddNumber</a:t>
            </a:r>
            <a:r>
              <a:rPr lang="en-US" sz="2000" dirty="0"/>
              <a:t> with two integer parameters.</a:t>
            </a:r>
          </a:p>
          <a:p>
            <a:pPr marL="457200" indent="-457200">
              <a:buFont typeface="Wingdings" pitchFamily="2" charset="2"/>
              <a:buAutoNum type="arabicPeriod"/>
            </a:pPr>
            <a:r>
              <a:rPr lang="en-US" sz="2000" dirty="0"/>
              <a:t>Build the solution to get the </a:t>
            </a:r>
            <a:r>
              <a:rPr lang="en-US" sz="2000" dirty="0" err="1"/>
              <a:t>dll</a:t>
            </a:r>
            <a:r>
              <a:rPr lang="en-US" sz="2000" dirty="0"/>
              <a:t> assembly file.</a:t>
            </a:r>
          </a:p>
          <a:p>
            <a:pPr marL="457200" indent="-457200">
              <a:buFont typeface="Wingdings" pitchFamily="2" charset="2"/>
              <a:buAutoNum type="arabicPeriod"/>
            </a:pPr>
            <a:r>
              <a:rPr lang="en-US" sz="2000" dirty="0"/>
              <a:t>Create a console app.</a:t>
            </a:r>
          </a:p>
          <a:p>
            <a:pPr marL="457200" indent="-457200">
              <a:buFont typeface="Wingdings" pitchFamily="2" charset="2"/>
              <a:buAutoNum type="arabicPeriod"/>
            </a:pPr>
            <a:r>
              <a:rPr lang="en-US" sz="2000" dirty="0"/>
              <a:t>In the Main method use the </a:t>
            </a:r>
            <a:r>
              <a:rPr lang="en-US" sz="2000" dirty="0" err="1"/>
              <a:t>Assembly.LoadFile</a:t>
            </a:r>
            <a:r>
              <a:rPr lang="en-US" sz="2000" dirty="0"/>
              <a:t> to load the </a:t>
            </a:r>
            <a:r>
              <a:rPr lang="en-US" sz="2000" dirty="0" err="1"/>
              <a:t>dll</a:t>
            </a:r>
            <a:r>
              <a:rPr lang="en-US" sz="2000" dirty="0"/>
              <a:t> you created on previous steps. </a:t>
            </a:r>
          </a:p>
          <a:p>
            <a:pPr marL="457200" indent="-457200">
              <a:buFont typeface="Wingdings" pitchFamily="2" charset="2"/>
              <a:buAutoNum type="arabicPeriod"/>
            </a:pPr>
            <a:r>
              <a:rPr lang="en-US" sz="2000" dirty="0"/>
              <a:t>Call the </a:t>
            </a:r>
            <a:r>
              <a:rPr lang="en-US" sz="2000" dirty="0" err="1"/>
              <a:t>GetType</a:t>
            </a:r>
            <a:r>
              <a:rPr lang="en-US" sz="2000" dirty="0"/>
              <a:t> of the assembly.</a:t>
            </a:r>
          </a:p>
          <a:p>
            <a:pPr marL="457200" indent="-457200">
              <a:buFont typeface="Wingdings" pitchFamily="2" charset="2"/>
              <a:buAutoNum type="arabicPeriod"/>
            </a:pPr>
            <a:r>
              <a:rPr lang="en-US" sz="2000" dirty="0"/>
              <a:t>Use the </a:t>
            </a:r>
            <a:r>
              <a:rPr lang="en-US" sz="2000" dirty="0" err="1"/>
              <a:t>GetMethod</a:t>
            </a:r>
            <a:r>
              <a:rPr lang="en-US" sz="2000" dirty="0"/>
              <a:t>("</a:t>
            </a:r>
            <a:r>
              <a:rPr lang="en-US" sz="2000" dirty="0" err="1"/>
              <a:t>AddNumber</a:t>
            </a:r>
            <a:r>
              <a:rPr lang="en-US" sz="2000" dirty="0"/>
              <a:t>") to get the properties of the </a:t>
            </a:r>
            <a:r>
              <a:rPr lang="en-US" sz="2000" dirty="0" err="1"/>
              <a:t>AddNumber</a:t>
            </a:r>
            <a:r>
              <a:rPr lang="en-US" sz="2000" dirty="0"/>
              <a:t> method you created on step 2.</a:t>
            </a:r>
          </a:p>
          <a:p>
            <a:pPr marL="457200" indent="-457200">
              <a:buFont typeface="Wingdings" pitchFamily="2" charset="2"/>
              <a:buAutoNum type="arabicPeriod"/>
            </a:pPr>
            <a:r>
              <a:rPr lang="en-US" sz="2000" dirty="0"/>
              <a:t>Call the </a:t>
            </a:r>
            <a:r>
              <a:rPr lang="en-US" sz="2000" dirty="0" err="1"/>
              <a:t>FullName</a:t>
            </a:r>
            <a:r>
              <a:rPr lang="en-US" sz="2000" dirty="0"/>
              <a:t> and sent the output to the </a:t>
            </a:r>
            <a:r>
              <a:rPr lang="en-US" sz="2000" dirty="0" err="1"/>
              <a:t>console.writeline</a:t>
            </a:r>
            <a:r>
              <a:rPr lang="en-US" sz="2000" dirty="0"/>
              <a:t>.</a:t>
            </a:r>
          </a:p>
        </p:txBody>
      </p:sp>
    </p:spTree>
    <p:extLst>
      <p:ext uri="{BB962C8B-B14F-4D97-AF65-F5344CB8AC3E}">
        <p14:creationId xmlns:p14="http://schemas.microsoft.com/office/powerpoint/2010/main" val="198888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6618" y="2507609"/>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C# in depth</a:t>
            </a:r>
            <a:endParaRPr lang="en-US" sz="6000" dirty="0">
              <a:effectLst>
                <a:outerShdw blurRad="38100" dist="38100" dir="2700000" algn="tl">
                  <a:srgbClr val="000000">
                    <a:alpha val="43137"/>
                  </a:srgbClr>
                </a:outerShdw>
              </a:effectLst>
              <a:latin typeface="Abadi"/>
            </a:endParaRPr>
          </a:p>
        </p:txBody>
      </p:sp>
    </p:spTree>
    <p:extLst>
      <p:ext uri="{BB962C8B-B14F-4D97-AF65-F5344CB8AC3E}">
        <p14:creationId xmlns:p14="http://schemas.microsoft.com/office/powerpoint/2010/main" val="4165658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940-21CB-48A3-BA63-AEBD8FB3D514}"/>
              </a:ext>
            </a:extLst>
          </p:cNvPr>
          <p:cNvSpPr>
            <a:spLocks noGrp="1"/>
          </p:cNvSpPr>
          <p:nvPr>
            <p:ph type="title"/>
          </p:nvPr>
        </p:nvSpPr>
        <p:spPr/>
        <p:txBody>
          <a:bodyPr/>
          <a:lstStyle/>
          <a:p>
            <a:r>
              <a:rPr lang="en-US" dirty="0">
                <a:latin typeface="Arial"/>
                <a:cs typeface="Arial"/>
              </a:rPr>
              <a:t>Interfaces</a:t>
            </a:r>
            <a:endParaRPr lang="en-US" dirty="0"/>
          </a:p>
        </p:txBody>
      </p:sp>
      <p:sp>
        <p:nvSpPr>
          <p:cNvPr id="3" name="TextBox 2">
            <a:extLst>
              <a:ext uri="{FF2B5EF4-FFF2-40B4-BE49-F238E27FC236}">
                <a16:creationId xmlns:a16="http://schemas.microsoft.com/office/drawing/2014/main" id="{2D13A190-B9C8-3A48-A657-9F739882D7FD}"/>
              </a:ext>
            </a:extLst>
          </p:cNvPr>
          <p:cNvSpPr txBox="1"/>
          <p:nvPr/>
        </p:nvSpPr>
        <p:spPr>
          <a:xfrm>
            <a:off x="1645478" y="4014417"/>
            <a:ext cx="8285922" cy="153888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2000" dirty="0"/>
              <a:t>In the human world, a contract between the two or more humans binds them to act as per the contract. In the same way, an interface includes the declarations of related functionalities. The entities that implement the interface must provide the implementation of declared functionalities.</a:t>
            </a:r>
          </a:p>
          <a:p>
            <a:pPr>
              <a:buClr>
                <a:schemeClr val="tx2"/>
              </a:buClr>
            </a:pPr>
            <a:endParaRPr lang="en-US" sz="2000" dirty="0">
              <a:latin typeface="+mj-lt"/>
            </a:endParaRPr>
          </a:p>
        </p:txBody>
      </p:sp>
      <p:pic>
        <p:nvPicPr>
          <p:cNvPr id="14" name="Picture 13">
            <a:extLst>
              <a:ext uri="{FF2B5EF4-FFF2-40B4-BE49-F238E27FC236}">
                <a16:creationId xmlns:a16="http://schemas.microsoft.com/office/drawing/2014/main" id="{5FB70E70-1BA0-EA4D-9BB3-A6A4F2EE8C12}"/>
              </a:ext>
            </a:extLst>
          </p:cNvPr>
          <p:cNvPicPr>
            <a:picLocks noChangeAspect="1"/>
          </p:cNvPicPr>
          <p:nvPr/>
        </p:nvPicPr>
        <p:blipFill>
          <a:blip r:embed="rId2"/>
          <a:stretch>
            <a:fillRect/>
          </a:stretch>
        </p:blipFill>
        <p:spPr>
          <a:xfrm>
            <a:off x="1498600" y="1211582"/>
            <a:ext cx="7645400" cy="2628900"/>
          </a:xfrm>
          <a:prstGeom prst="rect">
            <a:avLst/>
          </a:prstGeom>
        </p:spPr>
      </p:pic>
    </p:spTree>
    <p:extLst>
      <p:ext uri="{BB962C8B-B14F-4D97-AF65-F5344CB8AC3E}">
        <p14:creationId xmlns:p14="http://schemas.microsoft.com/office/powerpoint/2010/main" val="3381218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1109663" y="727076"/>
            <a:ext cx="8226425" cy="492125"/>
          </a:xfrm>
        </p:spPr>
        <p:txBody>
          <a:bodyPr/>
          <a:lstStyle/>
          <a:p>
            <a:r>
              <a:rPr lang="en-US" dirty="0">
                <a:latin typeface="Arial"/>
                <a:cs typeface="Arial"/>
              </a:rPr>
              <a:t>Rules of interfaces</a:t>
            </a:r>
            <a:endParaRPr dirty="0"/>
          </a:p>
        </p:txBody>
      </p:sp>
      <p:sp>
        <p:nvSpPr>
          <p:cNvPr id="3" name="Text Placeholder 2">
            <a:extLst>
              <a:ext uri="{FF2B5EF4-FFF2-40B4-BE49-F238E27FC236}">
                <a16:creationId xmlns:a16="http://schemas.microsoft.com/office/drawing/2014/main" id="{4494EDF5-4E7E-4D3C-BF8E-77C6A7FDCE0D}"/>
              </a:ext>
            </a:extLst>
          </p:cNvPr>
          <p:cNvSpPr>
            <a:spLocks noGrp="1"/>
          </p:cNvSpPr>
          <p:nvPr>
            <p:ph type="body" sz="quarter" idx="19"/>
          </p:nvPr>
        </p:nvSpPr>
        <p:spPr>
          <a:xfrm>
            <a:off x="1109663" y="2077693"/>
            <a:ext cx="6675437" cy="3077766"/>
          </a:xfrm>
        </p:spPr>
        <p:txBody>
          <a:bodyPr/>
          <a:lstStyle/>
          <a:p>
            <a:r>
              <a:rPr lang="en-US" sz="2000" dirty="0"/>
              <a:t>Use interface keyword to implement it</a:t>
            </a:r>
          </a:p>
          <a:p>
            <a:r>
              <a:rPr lang="en-US" sz="2000" dirty="0"/>
              <a:t>Name should start with I</a:t>
            </a:r>
          </a:p>
          <a:p>
            <a:r>
              <a:rPr lang="en-US" sz="2000" dirty="0"/>
              <a:t>An interface cannot be instantiated</a:t>
            </a:r>
          </a:p>
          <a:p>
            <a:r>
              <a:rPr lang="en-US" sz="2000" dirty="0"/>
              <a:t>It cannot contain fields</a:t>
            </a:r>
          </a:p>
          <a:p>
            <a:r>
              <a:rPr lang="en-US" sz="2000" dirty="0"/>
              <a:t>All the members are public by default.</a:t>
            </a:r>
          </a:p>
          <a:p>
            <a:r>
              <a:rPr lang="en-US" sz="2000" dirty="0"/>
              <a:t>Cannot include private, protected, or internal members.  </a:t>
            </a:r>
          </a:p>
          <a:p>
            <a:r>
              <a:rPr lang="en-US" sz="2000" dirty="0"/>
              <a:t>In </a:t>
            </a:r>
            <a:r>
              <a:rPr lang="en-US" sz="2000" dirty="0">
                <a:hlinkClick r:id="rId3">
                  <a:extLst>
                    <a:ext uri="{A12FA001-AC4F-418D-AE19-62706E023703}">
                      <ahyp:hlinkClr xmlns:ahyp="http://schemas.microsoft.com/office/drawing/2018/hyperlinkcolor" val="tx"/>
                    </a:ext>
                  </a:extLst>
                </a:hlinkClick>
              </a:rPr>
              <a:t>C# 8.0</a:t>
            </a:r>
            <a:r>
              <a:rPr lang="en-US" sz="2000" dirty="0"/>
              <a:t>, you can define an implementation for members declared in an interface</a:t>
            </a:r>
            <a:r>
              <a:rPr lang="en-US" dirty="0"/>
              <a:t>. </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1109663" y="727076"/>
            <a:ext cx="8226425" cy="492125"/>
          </a:xfrm>
        </p:spPr>
        <p:txBody>
          <a:bodyPr/>
          <a:lstStyle/>
          <a:p>
            <a:r>
              <a:rPr lang="en-US" dirty="0">
                <a:latin typeface="Arial"/>
                <a:cs typeface="Arial"/>
              </a:rPr>
              <a:t>Benefits of interfaces</a:t>
            </a:r>
            <a:endParaRPr dirty="0"/>
          </a:p>
        </p:txBody>
      </p:sp>
      <p:sp>
        <p:nvSpPr>
          <p:cNvPr id="3" name="Text Placeholder 2">
            <a:extLst>
              <a:ext uri="{FF2B5EF4-FFF2-40B4-BE49-F238E27FC236}">
                <a16:creationId xmlns:a16="http://schemas.microsoft.com/office/drawing/2014/main" id="{4494EDF5-4E7E-4D3C-BF8E-77C6A7FDCE0D}"/>
              </a:ext>
            </a:extLst>
          </p:cNvPr>
          <p:cNvSpPr>
            <a:spLocks noGrp="1"/>
          </p:cNvSpPr>
          <p:nvPr>
            <p:ph type="body" sz="quarter" idx="19"/>
          </p:nvPr>
        </p:nvSpPr>
        <p:spPr>
          <a:xfrm>
            <a:off x="1109663" y="2077693"/>
            <a:ext cx="6675437" cy="1231106"/>
          </a:xfrm>
        </p:spPr>
        <p:txBody>
          <a:bodyPr/>
          <a:lstStyle/>
          <a:p>
            <a:r>
              <a:rPr lang="en-US" sz="2000" dirty="0"/>
              <a:t>Easy code maintenance</a:t>
            </a:r>
          </a:p>
          <a:p>
            <a:r>
              <a:rPr lang="en-US" sz="2000" dirty="0"/>
              <a:t>Unit testing</a:t>
            </a:r>
          </a:p>
          <a:p>
            <a:r>
              <a:rPr lang="en-US" sz="2000" dirty="0"/>
              <a:t>Extensibility</a:t>
            </a:r>
          </a:p>
          <a:p>
            <a:endParaRPr lang="en-US" sz="2000" dirty="0"/>
          </a:p>
        </p:txBody>
      </p:sp>
    </p:spTree>
    <p:extLst>
      <p:ext uri="{BB962C8B-B14F-4D97-AF65-F5344CB8AC3E}">
        <p14:creationId xmlns:p14="http://schemas.microsoft.com/office/powerpoint/2010/main" val="442268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6618" y="2507609"/>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Demo</a:t>
            </a:r>
            <a:endParaRPr lang="en-US" sz="6000" dirty="0">
              <a:effectLst>
                <a:outerShdw blurRad="38100" dist="38100" dir="2700000" algn="tl">
                  <a:srgbClr val="000000">
                    <a:alpha val="43137"/>
                  </a:srgbClr>
                </a:outerShdw>
              </a:effectLst>
              <a:latin typeface="Abadi"/>
            </a:endParaRPr>
          </a:p>
        </p:txBody>
      </p:sp>
      <p:sp>
        <p:nvSpPr>
          <p:cNvPr id="3" name="TextBox 2">
            <a:extLst>
              <a:ext uri="{FF2B5EF4-FFF2-40B4-BE49-F238E27FC236}">
                <a16:creationId xmlns:a16="http://schemas.microsoft.com/office/drawing/2014/main" id="{6A0D9ECB-98CB-AE47-BB48-2BF7DBE7C844}"/>
              </a:ext>
            </a:extLst>
          </p:cNvPr>
          <p:cNvSpPr txBox="1"/>
          <p:nvPr/>
        </p:nvSpPr>
        <p:spPr>
          <a:xfrm>
            <a:off x="5204791" y="3716243"/>
            <a:ext cx="2275509"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2800" dirty="0"/>
              <a:t>Interfaces</a:t>
            </a:r>
            <a:endParaRPr lang="en-MX" sz="2800" dirty="0">
              <a:latin typeface="+mj-lt"/>
            </a:endParaRPr>
          </a:p>
        </p:txBody>
      </p:sp>
    </p:spTree>
    <p:extLst>
      <p:ext uri="{BB962C8B-B14F-4D97-AF65-F5344CB8AC3E}">
        <p14:creationId xmlns:p14="http://schemas.microsoft.com/office/powerpoint/2010/main" val="2521642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4577" y="589909"/>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Exercise</a:t>
            </a:r>
            <a:endParaRPr lang="en-US" sz="6000" dirty="0">
              <a:effectLst>
                <a:outerShdw blurRad="38100" dist="38100" dir="2700000" algn="tl">
                  <a:srgbClr val="000000">
                    <a:alpha val="43137"/>
                  </a:srgbClr>
                </a:outerShdw>
              </a:effectLst>
              <a:latin typeface="Abadi"/>
            </a:endParaRPr>
          </a:p>
        </p:txBody>
      </p:sp>
      <p:sp>
        <p:nvSpPr>
          <p:cNvPr id="3" name="TextBox 2">
            <a:extLst>
              <a:ext uri="{FF2B5EF4-FFF2-40B4-BE49-F238E27FC236}">
                <a16:creationId xmlns:a16="http://schemas.microsoft.com/office/drawing/2014/main" id="{6A0D9ECB-98CB-AE47-BB48-2BF7DBE7C844}"/>
              </a:ext>
            </a:extLst>
          </p:cNvPr>
          <p:cNvSpPr txBox="1"/>
          <p:nvPr/>
        </p:nvSpPr>
        <p:spPr>
          <a:xfrm>
            <a:off x="5115891" y="1513239"/>
            <a:ext cx="2275509"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buClr>
                <a:schemeClr val="tx2"/>
              </a:buClr>
            </a:pPr>
            <a:r>
              <a:rPr lang="en-US" sz="2800" dirty="0"/>
              <a:t>Interfaces</a:t>
            </a:r>
            <a:endParaRPr lang="en-MX" sz="2800" dirty="0">
              <a:latin typeface="+mj-lt"/>
            </a:endParaRPr>
          </a:p>
        </p:txBody>
      </p:sp>
      <p:sp>
        <p:nvSpPr>
          <p:cNvPr id="4" name="Text Placeholder 2">
            <a:extLst>
              <a:ext uri="{FF2B5EF4-FFF2-40B4-BE49-F238E27FC236}">
                <a16:creationId xmlns:a16="http://schemas.microsoft.com/office/drawing/2014/main" id="{84266621-3A48-FA42-B761-0EE56F0AF11C}"/>
              </a:ext>
            </a:extLst>
          </p:cNvPr>
          <p:cNvSpPr txBox="1">
            <a:spLocks/>
          </p:cNvSpPr>
          <p:nvPr/>
        </p:nvSpPr>
        <p:spPr>
          <a:xfrm>
            <a:off x="4025831" y="2196625"/>
            <a:ext cx="5600769" cy="2769989"/>
          </a:xfrm>
          <a:prstGeom prst="rect">
            <a:avLst/>
          </a:prstGeom>
        </p:spPr>
        <p:txBody>
          <a:bodyPr/>
          <a:lst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itchFamily="2" charset="2"/>
              <a:buAutoNum type="arabicPeriod"/>
            </a:pPr>
            <a:r>
              <a:rPr lang="en-US" sz="2000" dirty="0"/>
              <a:t>Create a console app.</a:t>
            </a:r>
          </a:p>
          <a:p>
            <a:pPr marL="457200" indent="-457200">
              <a:buFont typeface="Wingdings" pitchFamily="2" charset="2"/>
              <a:buAutoNum type="arabicPeriod"/>
            </a:pPr>
            <a:r>
              <a:rPr lang="en-US" sz="2000" dirty="0"/>
              <a:t>Create an interface called </a:t>
            </a:r>
            <a:r>
              <a:rPr lang="en-US" sz="2000" dirty="0" err="1"/>
              <a:t>IShape</a:t>
            </a:r>
            <a:r>
              <a:rPr lang="en-US" sz="2000" dirty="0"/>
              <a:t>.</a:t>
            </a:r>
          </a:p>
          <a:p>
            <a:pPr marL="457200" indent="-457200">
              <a:buFont typeface="Wingdings" pitchFamily="2" charset="2"/>
              <a:buAutoNum type="arabicPeriod"/>
            </a:pPr>
            <a:r>
              <a:rPr lang="en-US" sz="2000" dirty="0"/>
              <a:t>Create an interface method called Area.</a:t>
            </a:r>
          </a:p>
          <a:p>
            <a:pPr marL="457200" indent="-457200">
              <a:buFont typeface="Wingdings" pitchFamily="2" charset="2"/>
              <a:buAutoNum type="arabicPeriod"/>
            </a:pPr>
            <a:r>
              <a:rPr lang="en-US" sz="2000" dirty="0"/>
              <a:t>Create a class called Triangle and calculate the area of the triangle by implementing the Area method from the </a:t>
            </a:r>
            <a:r>
              <a:rPr lang="en-US" sz="2000" dirty="0" err="1"/>
              <a:t>Ishape</a:t>
            </a:r>
            <a:r>
              <a:rPr lang="en-US" sz="2000" dirty="0"/>
              <a:t> interface.</a:t>
            </a:r>
          </a:p>
          <a:p>
            <a:pPr marL="457200" indent="-457200">
              <a:buFont typeface="Wingdings" pitchFamily="2" charset="2"/>
              <a:buAutoNum type="arabicPeriod"/>
            </a:pPr>
            <a:r>
              <a:rPr lang="en-US" sz="2000" dirty="0"/>
              <a:t>Instantiate a Triangle object and sent out the triangle Area result to the </a:t>
            </a:r>
            <a:r>
              <a:rPr lang="en-US" sz="2000" dirty="0" err="1"/>
              <a:t>console.writeline</a:t>
            </a:r>
            <a:r>
              <a:rPr lang="en-US" sz="2000" dirty="0"/>
              <a:t>.</a:t>
            </a:r>
          </a:p>
        </p:txBody>
      </p:sp>
    </p:spTree>
    <p:extLst>
      <p:ext uri="{BB962C8B-B14F-4D97-AF65-F5344CB8AC3E}">
        <p14:creationId xmlns:p14="http://schemas.microsoft.com/office/powerpoint/2010/main" val="3001985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1109663" y="727076"/>
            <a:ext cx="8226425" cy="984885"/>
          </a:xfrm>
        </p:spPr>
        <p:txBody>
          <a:bodyPr/>
          <a:lstStyle/>
          <a:p>
            <a:r>
              <a:rPr lang="en-US" dirty="0">
                <a:latin typeface="Arial"/>
                <a:cs typeface="Arial"/>
              </a:rPr>
              <a:t>Data Structures -</a:t>
            </a:r>
            <a:br>
              <a:rPr lang="en-US" dirty="0">
                <a:latin typeface="Arial"/>
                <a:cs typeface="Arial"/>
              </a:rPr>
            </a:br>
            <a:r>
              <a:rPr lang="en-US" dirty="0">
                <a:latin typeface="Arial"/>
                <a:cs typeface="Arial"/>
              </a:rPr>
              <a:t>Stack</a:t>
            </a:r>
            <a:endParaRPr dirty="0"/>
          </a:p>
        </p:txBody>
      </p:sp>
      <p:sp>
        <p:nvSpPr>
          <p:cNvPr id="3" name="Text Placeholder 2">
            <a:extLst>
              <a:ext uri="{FF2B5EF4-FFF2-40B4-BE49-F238E27FC236}">
                <a16:creationId xmlns:a16="http://schemas.microsoft.com/office/drawing/2014/main" id="{4494EDF5-4E7E-4D3C-BF8E-77C6A7FDCE0D}"/>
              </a:ext>
            </a:extLst>
          </p:cNvPr>
          <p:cNvSpPr>
            <a:spLocks noGrp="1"/>
          </p:cNvSpPr>
          <p:nvPr>
            <p:ph type="body" sz="quarter" idx="19"/>
          </p:nvPr>
        </p:nvSpPr>
        <p:spPr>
          <a:xfrm>
            <a:off x="6629331" y="2039042"/>
            <a:ext cx="4777477" cy="1477328"/>
          </a:xfrm>
        </p:spPr>
        <p:txBody>
          <a:bodyPr/>
          <a:lstStyle/>
          <a:p>
            <a:pPr marL="0" indent="0">
              <a:buNone/>
            </a:pPr>
            <a:r>
              <a:rPr lang="en-US" dirty="0"/>
              <a:t> LIFO(Last In First Out) or FILO(First In Last Out).</a:t>
            </a:r>
          </a:p>
          <a:p>
            <a:pPr marL="0" indent="0">
              <a:buNone/>
            </a:pPr>
            <a:endParaRPr lang="en-US" sz="2000" dirty="0"/>
          </a:p>
          <a:p>
            <a:pPr marL="0" indent="0">
              <a:buNone/>
            </a:pPr>
            <a:r>
              <a:rPr lang="en-US" sz="2000" dirty="0"/>
              <a:t>Example:  Plates stacked over one another in a restaurant.</a:t>
            </a:r>
          </a:p>
        </p:txBody>
      </p:sp>
      <p:pic>
        <p:nvPicPr>
          <p:cNvPr id="9" name="Picture 8">
            <a:extLst>
              <a:ext uri="{FF2B5EF4-FFF2-40B4-BE49-F238E27FC236}">
                <a16:creationId xmlns:a16="http://schemas.microsoft.com/office/drawing/2014/main" id="{21C33B2E-0931-5048-AC4C-2D0CEA2E16E7}"/>
              </a:ext>
            </a:extLst>
          </p:cNvPr>
          <p:cNvPicPr>
            <a:picLocks noChangeAspect="1"/>
          </p:cNvPicPr>
          <p:nvPr/>
        </p:nvPicPr>
        <p:blipFill>
          <a:blip r:embed="rId3"/>
          <a:stretch>
            <a:fillRect/>
          </a:stretch>
        </p:blipFill>
        <p:spPr>
          <a:xfrm>
            <a:off x="785192" y="2236785"/>
            <a:ext cx="5421305" cy="1758950"/>
          </a:xfrm>
          <a:prstGeom prst="rect">
            <a:avLst/>
          </a:prstGeom>
        </p:spPr>
      </p:pic>
    </p:spTree>
    <p:extLst>
      <p:ext uri="{BB962C8B-B14F-4D97-AF65-F5344CB8AC3E}">
        <p14:creationId xmlns:p14="http://schemas.microsoft.com/office/powerpoint/2010/main" val="3924272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1109663" y="727076"/>
            <a:ext cx="8226425" cy="492125"/>
          </a:xfrm>
        </p:spPr>
        <p:txBody>
          <a:bodyPr/>
          <a:lstStyle/>
          <a:p>
            <a:r>
              <a:rPr lang="en-US" dirty="0">
                <a:latin typeface="Arial"/>
                <a:cs typeface="Arial"/>
              </a:rPr>
              <a:t>Application of Stacks</a:t>
            </a:r>
            <a:endParaRPr dirty="0"/>
          </a:p>
        </p:txBody>
      </p:sp>
      <p:sp>
        <p:nvSpPr>
          <p:cNvPr id="3" name="Text Placeholder 2">
            <a:extLst>
              <a:ext uri="{FF2B5EF4-FFF2-40B4-BE49-F238E27FC236}">
                <a16:creationId xmlns:a16="http://schemas.microsoft.com/office/drawing/2014/main" id="{4494EDF5-4E7E-4D3C-BF8E-77C6A7FDCE0D}"/>
              </a:ext>
            </a:extLst>
          </p:cNvPr>
          <p:cNvSpPr>
            <a:spLocks noGrp="1"/>
          </p:cNvSpPr>
          <p:nvPr>
            <p:ph type="body" sz="quarter" idx="19"/>
          </p:nvPr>
        </p:nvSpPr>
        <p:spPr>
          <a:xfrm>
            <a:off x="1109663" y="1734793"/>
            <a:ext cx="10485437" cy="3600986"/>
          </a:xfrm>
        </p:spPr>
        <p:txBody>
          <a:bodyPr/>
          <a:lstStyle/>
          <a:p>
            <a:r>
              <a:rPr lang="en-US" u="sng" dirty="0">
                <a:hlinkClick r:id="rId3"/>
              </a:rPr>
              <a:t>Balancing of symbols</a:t>
            </a:r>
            <a:endParaRPr lang="en-US" dirty="0"/>
          </a:p>
          <a:p>
            <a:r>
              <a:rPr lang="en-US" u="sng" dirty="0">
                <a:hlinkClick r:id="rId4"/>
              </a:rPr>
              <a:t>Infix to Postfix</a:t>
            </a:r>
            <a:r>
              <a:rPr lang="en-US" dirty="0"/>
              <a:t> /Prefix conversion</a:t>
            </a:r>
          </a:p>
          <a:p>
            <a:r>
              <a:rPr lang="en-US" dirty="0"/>
              <a:t>Redo-undo features at many places like editors, photoshop.</a:t>
            </a:r>
          </a:p>
          <a:p>
            <a:r>
              <a:rPr lang="en-US" dirty="0"/>
              <a:t>Forward and backward feature in web browsers</a:t>
            </a:r>
          </a:p>
          <a:p>
            <a:r>
              <a:rPr lang="en-US" dirty="0"/>
              <a:t>Used in many algorithms like </a:t>
            </a:r>
            <a:r>
              <a:rPr lang="en-US" u="sng" dirty="0">
                <a:hlinkClick r:id="rId5"/>
              </a:rPr>
              <a:t>Tower of Hanoi, </a:t>
            </a:r>
            <a:r>
              <a:rPr lang="en-US" u="sng" dirty="0">
                <a:hlinkClick r:id="rId6"/>
              </a:rPr>
              <a:t>tree traversals</a:t>
            </a:r>
            <a:r>
              <a:rPr lang="en-US" dirty="0"/>
              <a:t>, </a:t>
            </a:r>
            <a:r>
              <a:rPr lang="en-US" u="sng" dirty="0">
                <a:hlinkClick r:id="rId7"/>
              </a:rPr>
              <a:t>stock span problem</a:t>
            </a:r>
            <a:r>
              <a:rPr lang="en-US" dirty="0"/>
              <a:t>, </a:t>
            </a:r>
            <a:r>
              <a:rPr lang="en-US" u="sng" dirty="0">
                <a:hlinkClick r:id="rId8"/>
              </a:rPr>
              <a:t>histogram problem</a:t>
            </a:r>
            <a:r>
              <a:rPr lang="en-US" dirty="0"/>
              <a:t>.</a:t>
            </a:r>
          </a:p>
          <a:p>
            <a:r>
              <a:rPr lang="en-US" dirty="0"/>
              <a:t>Backtracking is one of the algorithm designing techniques. Some examples of backtracking are the Knight-Tour problem, N-Queen problem, find your way through a maze, and game-like chess or checkers.</a:t>
            </a:r>
          </a:p>
          <a:p>
            <a:r>
              <a:rPr lang="en-US" dirty="0"/>
              <a:t>In Graph Algorithms like </a:t>
            </a:r>
            <a:r>
              <a:rPr lang="en-US" u="sng" dirty="0">
                <a:hlinkClick r:id="rId9"/>
              </a:rPr>
              <a:t>Topological Sorting</a:t>
            </a:r>
            <a:r>
              <a:rPr lang="en-US" dirty="0"/>
              <a:t> and </a:t>
            </a:r>
            <a:r>
              <a:rPr lang="en-US" u="sng" dirty="0">
                <a:hlinkClick r:id="rId10"/>
              </a:rPr>
              <a:t>Strongly Connected Components</a:t>
            </a:r>
            <a:endParaRPr lang="en-US" dirty="0"/>
          </a:p>
          <a:p>
            <a:r>
              <a:rPr lang="en-US" dirty="0"/>
              <a:t>In Memory management, any modern computer uses a stack as the primary management for a running purpose. Each program that is running in a computer system has its own memory allocations</a:t>
            </a:r>
          </a:p>
          <a:p>
            <a:r>
              <a:rPr lang="en-US" dirty="0"/>
              <a:t>String reversal.</a:t>
            </a:r>
            <a:endParaRPr lang="en-US" sz="2000" dirty="0"/>
          </a:p>
        </p:txBody>
      </p:sp>
    </p:spTree>
    <p:extLst>
      <p:ext uri="{BB962C8B-B14F-4D97-AF65-F5344CB8AC3E}">
        <p14:creationId xmlns:p14="http://schemas.microsoft.com/office/powerpoint/2010/main" val="1990262940"/>
      </p:ext>
    </p:extLst>
  </p:cSld>
  <p:clrMapOvr>
    <a:masterClrMapping/>
  </p:clrMapOvr>
</p:sld>
</file>

<file path=ppt/theme/theme1.xml><?xml version="1.0" encoding="utf-8"?>
<a:theme xmlns:a="http://schemas.openxmlformats.org/drawingml/2006/main" name="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Template - 2021 (002)  -  Read-Only" id="{77D8134E-9280-451F-AD1D-3F7202C4E27F}" vid="{AED80110-D9A5-4400-BF35-2604D12814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95B1B732D6462439120F45A333C6133" ma:contentTypeVersion="11" ma:contentTypeDescription="Create a new document." ma:contentTypeScope="" ma:versionID="0790baaa9726f19e493fef8636b50b17">
  <xsd:schema xmlns:xsd="http://www.w3.org/2001/XMLSchema" xmlns:xs="http://www.w3.org/2001/XMLSchema" xmlns:p="http://schemas.microsoft.com/office/2006/metadata/properties" xmlns:ns2="066e9933-77d1-4047-b499-3bd385b87115" xmlns:ns3="1b35ad18-6c3d-44fc-b188-a02afc5a412e" targetNamespace="http://schemas.microsoft.com/office/2006/metadata/properties" ma:root="true" ma:fieldsID="71e1775f3d933abef2a3de40f4160644" ns2:_="" ns3:_="">
    <xsd:import namespace="066e9933-77d1-4047-b499-3bd385b87115"/>
    <xsd:import namespace="1b35ad18-6c3d-44fc-b188-a02afc5a41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6e9933-77d1-4047-b499-3bd385b871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b35ad18-6c3d-44fc-b188-a02afc5a41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BF0B3A14-0F09-4A5A-AEC4-1E6EBA155821}">
  <ds:schemaRefs>
    <ds:schemaRef ds:uri="http://purl.org/dc/dcmitype/"/>
    <ds:schemaRef ds:uri="http://schemas.openxmlformats.org/package/2006/metadata/core-properties"/>
    <ds:schemaRef ds:uri="http://purl.org/dc/terms/"/>
    <ds:schemaRef ds:uri="http://schemas.microsoft.com/office/2006/documentManagement/types"/>
    <ds:schemaRef ds:uri="http://purl.org/dc/elements/1.1/"/>
    <ds:schemaRef ds:uri="1b35ad18-6c3d-44fc-b188-a02afc5a412e"/>
    <ds:schemaRef ds:uri="http://schemas.microsoft.com/office/2006/metadata/properties"/>
    <ds:schemaRef ds:uri="http://schemas.microsoft.com/office/infopath/2007/PartnerControls"/>
    <ds:schemaRef ds:uri="066e9933-77d1-4047-b499-3bd385b87115"/>
    <ds:schemaRef ds:uri="http://www.w3.org/XML/1998/namespace"/>
  </ds:schemaRefs>
</ds:datastoreItem>
</file>

<file path=customXml/itemProps3.xml><?xml version="1.0" encoding="utf-8"?>
<ds:datastoreItem xmlns:ds="http://schemas.openxmlformats.org/officeDocument/2006/customXml" ds:itemID="{3A05EFAA-D781-48D5-9730-BF9E5D110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6e9933-77d1-4047-b499-3bd385b87115"/>
    <ds:schemaRef ds:uri="1b35ad18-6c3d-44fc-b188-a02afc5a41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1029</Words>
  <Application>Microsoft Office PowerPoint</Application>
  <PresentationFormat>Widescreen</PresentationFormat>
  <Paragraphs>115</Paragraphs>
  <Slides>20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Abadi</vt:lpstr>
      <vt:lpstr>Arial</vt:lpstr>
      <vt:lpstr>Calibri</vt:lpstr>
      <vt:lpstr>Wingdings</vt:lpstr>
      <vt:lpstr>Tech Mahindra Template 2014</vt:lpstr>
      <vt:lpstr>PowerPoint Presentation</vt:lpstr>
      <vt:lpstr>PowerPoint Presentation</vt:lpstr>
      <vt:lpstr>Interfaces</vt:lpstr>
      <vt:lpstr>Rules of interfaces</vt:lpstr>
      <vt:lpstr>Benefits of interfaces</vt:lpstr>
      <vt:lpstr>PowerPoint Presentation</vt:lpstr>
      <vt:lpstr>PowerPoint Presentation</vt:lpstr>
      <vt:lpstr>Data Structures - Stack</vt:lpstr>
      <vt:lpstr>Application of Stacks</vt:lpstr>
      <vt:lpstr>PowerPoint Presentation</vt:lpstr>
      <vt:lpstr>PowerPoint Presentation</vt:lpstr>
      <vt:lpstr>Data Structures - Queue</vt:lpstr>
      <vt:lpstr>Application of Queues</vt:lpstr>
      <vt:lpstr>PowerPoint Presentation</vt:lpstr>
      <vt:lpstr>PowerPoint Presentation</vt:lpstr>
      <vt:lpstr>Reflection</vt:lpstr>
      <vt:lpstr>Benefits of reflection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305</cp:revision>
  <dcterms:created xsi:type="dcterms:W3CDTF">2021-06-24T09:07:39Z</dcterms:created>
  <dcterms:modified xsi:type="dcterms:W3CDTF">2021-12-27T20:29:16Z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0x010100695B1B732D6462439120F45A333C6133</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TECHMAHINDRA\EH00502061</vt:lpwstr>
  </property>
  <property fmtid="{D5CDD505-2E9C-101B-9397-08002B2CF9AE}" pid="7" name="DLPManualFileClassificationLastModificationDate">
    <vt:lpwstr>1520406007</vt:lpwstr>
  </property>
  <property fmtid="{D5CDD505-2E9C-101B-9397-08002B2CF9AE}" pid="8" name="DLPManualFileClassificationVersion">
    <vt:lpwstr>10.0.100.37</vt:lpwstr>
  </property>
  <property fmtid="{D5CDD505-2E9C-101B-9397-08002B2CF9AE}" pid="9" name="MSIP_Label_bb66cd3d-c530-4117-97d1-7f27568cc796_Enabled">
    <vt:lpwstr>true</vt:lpwstr>
  </property>
  <property fmtid="{D5CDD505-2E9C-101B-9397-08002B2CF9AE}" pid="10" name="MSIP_Label_bb66cd3d-c530-4117-97d1-7f27568cc796_SetDate">
    <vt:lpwstr>2021-01-15T12:23:32Z</vt:lpwstr>
  </property>
  <property fmtid="{D5CDD505-2E9C-101B-9397-08002B2CF9AE}" pid="11" name="MSIP_Label_bb66cd3d-c530-4117-97d1-7f27568cc796_Method">
    <vt:lpwstr>Privileged</vt:lpwstr>
  </property>
  <property fmtid="{D5CDD505-2E9C-101B-9397-08002B2CF9AE}" pid="12" name="MSIP_Label_bb66cd3d-c530-4117-97d1-7f27568cc796_Name">
    <vt:lpwstr>Tech M Confidential – External</vt:lpwstr>
  </property>
  <property fmtid="{D5CDD505-2E9C-101B-9397-08002B2CF9AE}" pid="13" name="MSIP_Label_bb66cd3d-c530-4117-97d1-7f27568cc796_SiteId">
    <vt:lpwstr>edf442f5-b994-4c86-a131-b42b03a16c95</vt:lpwstr>
  </property>
  <property fmtid="{D5CDD505-2E9C-101B-9397-08002B2CF9AE}" pid="14" name="MSIP_Label_bb66cd3d-c530-4117-97d1-7f27568cc796_ActionId">
    <vt:lpwstr>cd55c869-44a9-4fa3-9cf7-00004b4378cb</vt:lpwstr>
  </property>
  <property fmtid="{D5CDD505-2E9C-101B-9397-08002B2CF9AE}" pid="15" name="Order">
    <vt:r8>11700</vt:r8>
  </property>
  <property fmtid="{D5CDD505-2E9C-101B-9397-08002B2CF9AE}" pid="16" name="ComplianceAssetId">
    <vt:lpwstr/>
  </property>
  <property fmtid="{D5CDD505-2E9C-101B-9397-08002B2CF9AE}" pid="17" name="_ExtendedDescription">
    <vt:lpwstr/>
  </property>
</Properties>
</file>