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359" r:id="rId5"/>
    <p:sldId id="366" r:id="rId6"/>
    <p:sldId id="368" r:id="rId7"/>
    <p:sldId id="369" r:id="rId8"/>
    <p:sldId id="370" r:id="rId9"/>
    <p:sldId id="373" r:id="rId10"/>
    <p:sldId id="371" r:id="rId11"/>
    <p:sldId id="372" r:id="rId12"/>
    <p:sldId id="376" r:id="rId13"/>
    <p:sldId id="347" r:id="rId14"/>
    <p:sldId id="377" r:id="rId15"/>
    <p:sldId id="367" r:id="rId16"/>
    <p:sldId id="378" r:id="rId17"/>
    <p:sldId id="379" r:id="rId18"/>
    <p:sldId id="380" r:id="rId19"/>
    <p:sldId id="318"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567" autoAdjust="0"/>
  </p:normalViewPr>
  <p:slideViewPr>
    <p:cSldViewPr snapToGrid="0" showGuides="1">
      <p:cViewPr varScale="1">
        <p:scale>
          <a:sx n="112" d="100"/>
          <a:sy n="112" d="100"/>
        </p:scale>
        <p:origin x="552" y="96"/>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1/17/2022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81717"/>
                </a:solidFill>
                <a:effectLst/>
                <a:latin typeface="Verdana" panose="020B0604030504040204" pitchFamily="34" charset="0"/>
              </a:rPr>
              <a:t>Above, the </a:t>
            </a:r>
            <a:r>
              <a:rPr lang="en-US" dirty="0" err="1"/>
              <a:t>DataStore</a:t>
            </a:r>
            <a:r>
              <a:rPr lang="en-US" b="0" i="0" dirty="0">
                <a:solidFill>
                  <a:srgbClr val="181717"/>
                </a:solidFill>
                <a:effectLst/>
                <a:latin typeface="Verdana" panose="020B0604030504040204" pitchFamily="34" charset="0"/>
              </a:rPr>
              <a:t> is a generic class. </a:t>
            </a:r>
            <a:r>
              <a:rPr lang="en-US" dirty="0"/>
              <a:t>T</a:t>
            </a:r>
            <a:r>
              <a:rPr lang="en-US" b="0" i="0" dirty="0">
                <a:solidFill>
                  <a:srgbClr val="181717"/>
                </a:solidFill>
                <a:effectLst/>
                <a:latin typeface="Verdana" panose="020B0604030504040204" pitchFamily="34" charset="0"/>
              </a:rPr>
              <a:t> is called type parameter, which can be used as a type of fields, properties, method parameters, return types, and delegates in the </a:t>
            </a:r>
            <a:r>
              <a:rPr lang="en-US" dirty="0" err="1"/>
              <a:t>DataStore</a:t>
            </a:r>
            <a:r>
              <a:rPr lang="en-US" b="0" i="0" dirty="0">
                <a:solidFill>
                  <a:srgbClr val="181717"/>
                </a:solidFill>
                <a:effectLst/>
                <a:latin typeface="Verdana" panose="020B0604030504040204" pitchFamily="34" charset="0"/>
              </a:rPr>
              <a:t> class. For example, </a:t>
            </a:r>
            <a:r>
              <a:rPr lang="en-US" dirty="0"/>
              <a:t>Data</a:t>
            </a:r>
            <a:r>
              <a:rPr lang="en-US" b="0" i="0" dirty="0">
                <a:solidFill>
                  <a:srgbClr val="181717"/>
                </a:solidFill>
                <a:effectLst/>
                <a:latin typeface="Verdana" panose="020B0604030504040204" pitchFamily="34" charset="0"/>
              </a:rPr>
              <a:t> is generic property because we have used a type parameter </a:t>
            </a:r>
            <a:r>
              <a:rPr lang="en-US" dirty="0"/>
              <a:t>T</a:t>
            </a:r>
            <a:r>
              <a:rPr lang="en-US" b="0" i="0" dirty="0">
                <a:solidFill>
                  <a:srgbClr val="181717"/>
                </a:solidFill>
                <a:effectLst/>
                <a:latin typeface="Verdana" panose="020B0604030504040204" pitchFamily="34" charset="0"/>
              </a:rPr>
              <a:t> as its type instead of the specific data type.</a:t>
            </a:r>
            <a:endParaRPr lang="en-US" dirty="0"/>
          </a:p>
        </p:txBody>
      </p:sp>
      <p:sp>
        <p:nvSpPr>
          <p:cNvPr id="4" name="Slide Number Placeholder 3"/>
          <p:cNvSpPr>
            <a:spLocks noGrp="1"/>
          </p:cNvSpPr>
          <p:nvPr>
            <p:ph type="sldNum" sz="quarter" idx="5"/>
          </p:nvPr>
        </p:nvSpPr>
        <p:spPr/>
        <p:txBody>
          <a:bodyPr/>
          <a:lstStyle/>
          <a:p>
            <a:pPr>
              <a:defRPr/>
            </a:pPr>
            <a:fld id="{8C002942-9E23-44FC-9F91-B8D3DD73426D}" type="slidenum">
              <a:rPr lang="en-US" smtClean="0"/>
              <a:pPr>
                <a:defRPr/>
              </a:pPr>
              <a:t>10</a:t>
            </a:fld>
            <a:endParaRPr lang="en-US" dirty="0"/>
          </a:p>
        </p:txBody>
      </p:sp>
    </p:spTree>
    <p:extLst>
      <p:ext uri="{BB962C8B-B14F-4D97-AF65-F5344CB8AC3E}">
        <p14:creationId xmlns:p14="http://schemas.microsoft.com/office/powerpoint/2010/main" val="4727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16</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295465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ASP.NET Core Fundamentals</a:t>
            </a:r>
          </a:p>
          <a:p>
            <a:pPr algn="ctr"/>
            <a:r>
              <a:rPr lang="en-US" sz="3600" dirty="0">
                <a:effectLst>
                  <a:outerShdw blurRad="38100" dist="38100" dir="2700000" algn="tl">
                    <a:srgbClr val="000000">
                      <a:alpha val="43137"/>
                    </a:srgbClr>
                  </a:outerShdw>
                </a:effectLst>
                <a:latin typeface="Abadi"/>
                <a:cs typeface="Arial"/>
              </a:rPr>
              <a:t>App settings, configuration providers, environments</a:t>
            </a:r>
            <a:endParaRPr lang="en-US" sz="6000" dirty="0">
              <a:effectLst>
                <a:outerShdw blurRad="38100" dist="38100" dir="2700000" algn="tl">
                  <a:srgbClr val="000000">
                    <a:alpha val="43137"/>
                  </a:srgbClr>
                </a:outerShdw>
              </a:effectLst>
              <a:latin typeface="Abadi"/>
              <a:cs typeface="Arial"/>
            </a:endParaRPr>
          </a:p>
        </p:txBody>
      </p:sp>
    </p:spTree>
    <p:extLst>
      <p:ext uri="{BB962C8B-B14F-4D97-AF65-F5344CB8AC3E}">
        <p14:creationId xmlns:p14="http://schemas.microsoft.com/office/powerpoint/2010/main" val="416565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t>Application settings</a:t>
            </a:r>
          </a:p>
        </p:txBody>
      </p:sp>
      <p:sp>
        <p:nvSpPr>
          <p:cNvPr id="3" name="TextBox 2">
            <a:extLst>
              <a:ext uri="{FF2B5EF4-FFF2-40B4-BE49-F238E27FC236}">
                <a16:creationId xmlns:a16="http://schemas.microsoft.com/office/drawing/2014/main" id="{2D13A190-B9C8-3A48-A657-9F739882D7FD}"/>
              </a:ext>
            </a:extLst>
          </p:cNvPr>
          <p:cNvSpPr txBox="1"/>
          <p:nvPr/>
        </p:nvSpPr>
        <p:spPr>
          <a:xfrm>
            <a:off x="641350" y="1866788"/>
            <a:ext cx="10838444"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400" dirty="0">
                <a:latin typeface="Arial" panose="020B0604020202020204" pitchFamily="34" charset="0"/>
                <a:cs typeface="Arial" panose="020B0604020202020204" pitchFamily="34" charset="0"/>
              </a:rPr>
              <a:t>To "configure your app," generally speaking, is to specify, via some mechanism, parameters that can be used to direct the behavior of your app at runtime</a:t>
            </a:r>
          </a:p>
        </p:txBody>
      </p:sp>
    </p:spTree>
    <p:extLst>
      <p:ext uri="{BB962C8B-B14F-4D97-AF65-F5344CB8AC3E}">
        <p14:creationId xmlns:p14="http://schemas.microsoft.com/office/powerpoint/2010/main" val="338121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E171-2A3B-40E0-A915-7CDB756C7247}"/>
              </a:ext>
            </a:extLst>
          </p:cNvPr>
          <p:cNvSpPr>
            <a:spLocks noGrp="1"/>
          </p:cNvSpPr>
          <p:nvPr>
            <p:ph type="title"/>
          </p:nvPr>
        </p:nvSpPr>
        <p:spPr/>
        <p:txBody>
          <a:bodyPr/>
          <a:lstStyle/>
          <a:p>
            <a:r>
              <a:rPr lang="en-US" dirty="0"/>
              <a:t>Configuration in ASP.NET Core</a:t>
            </a:r>
          </a:p>
        </p:txBody>
      </p:sp>
      <p:sp>
        <p:nvSpPr>
          <p:cNvPr id="3" name="Text Placeholder 2">
            <a:extLst>
              <a:ext uri="{FF2B5EF4-FFF2-40B4-BE49-F238E27FC236}">
                <a16:creationId xmlns:a16="http://schemas.microsoft.com/office/drawing/2014/main" id="{D936FB27-A477-4394-8E9D-523689F5967B}"/>
              </a:ext>
            </a:extLst>
          </p:cNvPr>
          <p:cNvSpPr>
            <a:spLocks noGrp="1"/>
          </p:cNvSpPr>
          <p:nvPr>
            <p:ph type="body" sz="quarter" idx="10"/>
          </p:nvPr>
        </p:nvSpPr>
        <p:spPr>
          <a:xfrm>
            <a:off x="641350" y="1971676"/>
            <a:ext cx="3939196" cy="3352354"/>
          </a:xfrm>
        </p:spPr>
        <p:txBody>
          <a:bodyPr/>
          <a:lstStyle/>
          <a:p>
            <a:r>
              <a:rPr lang="en-US" dirty="0"/>
              <a:t>Configuration in ASP.NET Core is performed using one or more configuration providers. </a:t>
            </a:r>
          </a:p>
          <a:p>
            <a:endParaRPr lang="en-US" dirty="0"/>
          </a:p>
          <a:p>
            <a:r>
              <a:rPr lang="en-US" dirty="0"/>
              <a:t>Configuration providers read configuration data from key-value pairs using a variety of configuration sources:</a:t>
            </a:r>
          </a:p>
          <a:p>
            <a:endParaRPr lang="en-US" dirty="0"/>
          </a:p>
          <a:p>
            <a:endParaRPr lang="en-US" dirty="0"/>
          </a:p>
        </p:txBody>
      </p:sp>
      <p:pic>
        <p:nvPicPr>
          <p:cNvPr id="6" name="Picture 5">
            <a:extLst>
              <a:ext uri="{FF2B5EF4-FFF2-40B4-BE49-F238E27FC236}">
                <a16:creationId xmlns:a16="http://schemas.microsoft.com/office/drawing/2014/main" id="{285FF872-C124-4722-83EA-023690F9170A}"/>
              </a:ext>
            </a:extLst>
          </p:cNvPr>
          <p:cNvPicPr>
            <a:picLocks noChangeAspect="1"/>
          </p:cNvPicPr>
          <p:nvPr/>
        </p:nvPicPr>
        <p:blipFill>
          <a:blip r:embed="rId2"/>
          <a:stretch>
            <a:fillRect/>
          </a:stretch>
        </p:blipFill>
        <p:spPr>
          <a:xfrm>
            <a:off x="4890937" y="1674220"/>
            <a:ext cx="6799310" cy="3649810"/>
          </a:xfrm>
          <a:prstGeom prst="rect">
            <a:avLst/>
          </a:prstGeom>
        </p:spPr>
      </p:pic>
    </p:spTree>
    <p:extLst>
      <p:ext uri="{BB962C8B-B14F-4D97-AF65-F5344CB8AC3E}">
        <p14:creationId xmlns:p14="http://schemas.microsoft.com/office/powerpoint/2010/main" val="360258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9903-B8D6-4E21-A1E2-8957A390A04C}"/>
              </a:ext>
            </a:extLst>
          </p:cNvPr>
          <p:cNvSpPr>
            <a:spLocks noGrp="1"/>
          </p:cNvSpPr>
          <p:nvPr>
            <p:ph type="title"/>
          </p:nvPr>
        </p:nvSpPr>
        <p:spPr/>
        <p:txBody>
          <a:bodyPr/>
          <a:lstStyle/>
          <a:p>
            <a:r>
              <a:rPr lang="es-MX" dirty="0" err="1"/>
              <a:t>Configuration</a:t>
            </a:r>
            <a:r>
              <a:rPr lang="es-MX" dirty="0"/>
              <a:t> in ASP.NET Core</a:t>
            </a:r>
            <a:endParaRPr lang="en-US" dirty="0"/>
          </a:p>
        </p:txBody>
      </p:sp>
      <p:sp>
        <p:nvSpPr>
          <p:cNvPr id="3" name="Text Placeholder 2">
            <a:extLst>
              <a:ext uri="{FF2B5EF4-FFF2-40B4-BE49-F238E27FC236}">
                <a16:creationId xmlns:a16="http://schemas.microsoft.com/office/drawing/2014/main" id="{56DA3BE6-45AB-48F0-91B7-247E3893F48B}"/>
              </a:ext>
            </a:extLst>
          </p:cNvPr>
          <p:cNvSpPr>
            <a:spLocks noGrp="1"/>
          </p:cNvSpPr>
          <p:nvPr>
            <p:ph type="body" sz="quarter" idx="10"/>
          </p:nvPr>
        </p:nvSpPr>
        <p:spPr>
          <a:xfrm>
            <a:off x="641349" y="1971676"/>
            <a:ext cx="10966451" cy="3323987"/>
          </a:xfrm>
        </p:spPr>
        <p:txBody>
          <a:bodyPr/>
          <a:lstStyle/>
          <a:p>
            <a:r>
              <a:rPr lang="en-US" dirty="0"/>
              <a:t>Configuration sources are read in the order that their configuration providers are specified.</a:t>
            </a:r>
          </a:p>
          <a:p>
            <a:endParaRPr lang="en-US" dirty="0"/>
          </a:p>
          <a:p>
            <a:r>
              <a:rPr lang="en-US" dirty="0"/>
              <a:t>A typical sequence of configuration providers is:</a:t>
            </a:r>
          </a:p>
          <a:p>
            <a:pPr lvl="2"/>
            <a:r>
              <a:rPr lang="en-US" dirty="0" err="1"/>
              <a:t>appsettings.json</a:t>
            </a:r>
            <a:endParaRPr lang="en-US" dirty="0"/>
          </a:p>
          <a:p>
            <a:pPr lvl="2"/>
            <a:r>
              <a:rPr lang="en-US" dirty="0" err="1"/>
              <a:t>appsettings.</a:t>
            </a:r>
            <a:r>
              <a:rPr lang="en-US" dirty="0" err="1">
                <a:highlight>
                  <a:srgbClr val="C0C0C0"/>
                </a:highlight>
              </a:rPr>
              <a:t>Environment</a:t>
            </a:r>
            <a:r>
              <a:rPr lang="en-US" dirty="0" err="1"/>
              <a:t>.json</a:t>
            </a:r>
            <a:endParaRPr lang="en-US" dirty="0"/>
          </a:p>
          <a:p>
            <a:pPr lvl="2"/>
            <a:r>
              <a:rPr lang="en-US" dirty="0"/>
              <a:t>User secrets</a:t>
            </a:r>
          </a:p>
          <a:p>
            <a:pPr lvl="2"/>
            <a:r>
              <a:rPr lang="en-US" dirty="0"/>
              <a:t>Environment variables using the </a:t>
            </a:r>
            <a:r>
              <a:rPr lang="en-US" i="1" dirty="0"/>
              <a:t>Environment Variables configuration provider</a:t>
            </a:r>
            <a:r>
              <a:rPr lang="en-US" dirty="0"/>
              <a:t>.</a:t>
            </a:r>
          </a:p>
          <a:p>
            <a:pPr lvl="2"/>
            <a:r>
              <a:rPr lang="en-US" dirty="0"/>
              <a:t>Command-line arguments using the </a:t>
            </a:r>
            <a:r>
              <a:rPr lang="en-US" i="1" dirty="0"/>
              <a:t>Command-line configuration provider</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0855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FABF-40FF-47F7-A81E-D98841469259}"/>
              </a:ext>
            </a:extLst>
          </p:cNvPr>
          <p:cNvSpPr>
            <a:spLocks noGrp="1"/>
          </p:cNvSpPr>
          <p:nvPr>
            <p:ph type="title"/>
          </p:nvPr>
        </p:nvSpPr>
        <p:spPr/>
        <p:txBody>
          <a:bodyPr/>
          <a:lstStyle/>
          <a:p>
            <a:r>
              <a:rPr lang="en-US" dirty="0" err="1"/>
              <a:t>GetValue</a:t>
            </a:r>
            <a:endParaRPr lang="en-US" dirty="0"/>
          </a:p>
        </p:txBody>
      </p:sp>
      <p:sp>
        <p:nvSpPr>
          <p:cNvPr id="3" name="Text Placeholder 2">
            <a:extLst>
              <a:ext uri="{FF2B5EF4-FFF2-40B4-BE49-F238E27FC236}">
                <a16:creationId xmlns:a16="http://schemas.microsoft.com/office/drawing/2014/main" id="{F3C016AA-BFD9-47E3-9BC5-CD6D5F041990}"/>
              </a:ext>
            </a:extLst>
          </p:cNvPr>
          <p:cNvSpPr>
            <a:spLocks noGrp="1"/>
          </p:cNvSpPr>
          <p:nvPr>
            <p:ph type="body" sz="quarter" idx="10"/>
          </p:nvPr>
        </p:nvSpPr>
        <p:spPr>
          <a:xfrm>
            <a:off x="641350" y="1971676"/>
            <a:ext cx="4469036" cy="2092881"/>
          </a:xfrm>
        </p:spPr>
        <p:txBody>
          <a:bodyPr/>
          <a:lstStyle/>
          <a:p>
            <a:pPr marL="0" indent="0">
              <a:buNone/>
            </a:pPr>
            <a:r>
              <a:rPr lang="en-US" dirty="0" err="1">
                <a:highlight>
                  <a:srgbClr val="C0C0C0"/>
                </a:highlight>
              </a:rPr>
              <a:t>ConfigurationBinder.GetValue</a:t>
            </a:r>
            <a:r>
              <a:rPr lang="en-US" dirty="0">
                <a:highlight>
                  <a:srgbClr val="C0C0C0"/>
                </a:highlight>
              </a:rPr>
              <a:t>&lt;T&gt;</a:t>
            </a:r>
          </a:p>
          <a:p>
            <a:endParaRPr lang="en-US" dirty="0">
              <a:highlight>
                <a:srgbClr val="C0C0C0"/>
              </a:highlight>
            </a:endParaRPr>
          </a:p>
          <a:p>
            <a:pPr marL="0" indent="0">
              <a:buNone/>
            </a:pPr>
            <a:r>
              <a:rPr lang="en-US" dirty="0"/>
              <a:t>Extracts a single value from configuration with a specified key and converts it to the specified type.</a:t>
            </a:r>
          </a:p>
          <a:p>
            <a:pPr marL="0" indent="0">
              <a:buNone/>
            </a:pPr>
            <a:endParaRPr lang="en-US" dirty="0"/>
          </a:p>
          <a:p>
            <a:pPr marL="0" indent="0">
              <a:buNone/>
            </a:pPr>
            <a:r>
              <a:rPr lang="en-US" sz="1400" dirty="0"/>
              <a:t>In the following example, if </a:t>
            </a:r>
            <a:r>
              <a:rPr lang="en-US" sz="1400" i="1" dirty="0" err="1"/>
              <a:t>NumberKey</a:t>
            </a:r>
            <a:r>
              <a:rPr lang="en-US" sz="1400" dirty="0"/>
              <a:t> isn't found in the configuration, the default value of 99 is used.</a:t>
            </a:r>
          </a:p>
        </p:txBody>
      </p:sp>
      <p:pic>
        <p:nvPicPr>
          <p:cNvPr id="6" name="Picture 5">
            <a:extLst>
              <a:ext uri="{FF2B5EF4-FFF2-40B4-BE49-F238E27FC236}">
                <a16:creationId xmlns:a16="http://schemas.microsoft.com/office/drawing/2014/main" id="{EC9A45CE-7951-44F5-A00D-B5B18241485F}"/>
              </a:ext>
            </a:extLst>
          </p:cNvPr>
          <p:cNvPicPr>
            <a:picLocks noChangeAspect="1"/>
          </p:cNvPicPr>
          <p:nvPr/>
        </p:nvPicPr>
        <p:blipFill>
          <a:blip r:embed="rId2"/>
          <a:stretch>
            <a:fillRect/>
          </a:stretch>
        </p:blipFill>
        <p:spPr>
          <a:xfrm>
            <a:off x="6158739" y="1719024"/>
            <a:ext cx="5449060" cy="3419952"/>
          </a:xfrm>
          <a:prstGeom prst="rect">
            <a:avLst/>
          </a:prstGeom>
        </p:spPr>
      </p:pic>
    </p:spTree>
    <p:extLst>
      <p:ext uri="{BB962C8B-B14F-4D97-AF65-F5344CB8AC3E}">
        <p14:creationId xmlns:p14="http://schemas.microsoft.com/office/powerpoint/2010/main" val="266102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D27A-E88A-487C-8647-B8DDC6780213}"/>
              </a:ext>
            </a:extLst>
          </p:cNvPr>
          <p:cNvSpPr>
            <a:spLocks noGrp="1"/>
          </p:cNvSpPr>
          <p:nvPr>
            <p:ph type="title"/>
          </p:nvPr>
        </p:nvSpPr>
        <p:spPr/>
        <p:txBody>
          <a:bodyPr/>
          <a:lstStyle/>
          <a:p>
            <a:r>
              <a:rPr lang="en-US" dirty="0" err="1"/>
              <a:t>GetSection</a:t>
            </a:r>
            <a:endParaRPr lang="en-US" dirty="0"/>
          </a:p>
        </p:txBody>
      </p:sp>
      <p:sp>
        <p:nvSpPr>
          <p:cNvPr id="3" name="Text Placeholder 2">
            <a:extLst>
              <a:ext uri="{FF2B5EF4-FFF2-40B4-BE49-F238E27FC236}">
                <a16:creationId xmlns:a16="http://schemas.microsoft.com/office/drawing/2014/main" id="{3EE7DA3A-DB96-49B3-A1AB-055614BD47B9}"/>
              </a:ext>
            </a:extLst>
          </p:cNvPr>
          <p:cNvSpPr>
            <a:spLocks noGrp="1"/>
          </p:cNvSpPr>
          <p:nvPr>
            <p:ph type="body" sz="quarter" idx="10"/>
          </p:nvPr>
        </p:nvSpPr>
        <p:spPr>
          <a:xfrm>
            <a:off x="820812" y="2222840"/>
            <a:ext cx="3819555" cy="2412318"/>
          </a:xfrm>
        </p:spPr>
        <p:txBody>
          <a:bodyPr/>
          <a:lstStyle/>
          <a:p>
            <a:pPr marL="0" indent="0">
              <a:buNone/>
            </a:pPr>
            <a:r>
              <a:rPr lang="en-US" dirty="0" err="1">
                <a:highlight>
                  <a:srgbClr val="C0C0C0"/>
                </a:highlight>
              </a:rPr>
              <a:t>IConfiguration.GetSection</a:t>
            </a:r>
            <a:endParaRPr lang="en-US" dirty="0">
              <a:highlight>
                <a:srgbClr val="C0C0C0"/>
              </a:highlight>
            </a:endParaRPr>
          </a:p>
          <a:p>
            <a:pPr marL="0" indent="0">
              <a:buNone/>
            </a:pPr>
            <a:r>
              <a:rPr lang="en-US" dirty="0"/>
              <a:t>Returns a configuration subsection with the specified subsection key.</a:t>
            </a:r>
          </a:p>
          <a:p>
            <a:pPr marL="0" indent="0">
              <a:buNone/>
            </a:pPr>
            <a:endParaRPr lang="en-US" dirty="0"/>
          </a:p>
          <a:p>
            <a:pPr marL="0" indent="0">
              <a:buNone/>
            </a:pPr>
            <a:endParaRPr lang="en-US" dirty="0"/>
          </a:p>
          <a:p>
            <a:pPr marL="0" indent="0">
              <a:buNone/>
            </a:pPr>
            <a:r>
              <a:rPr lang="en-US" sz="1400" dirty="0"/>
              <a:t>The following code returns values for section1:</a:t>
            </a:r>
          </a:p>
        </p:txBody>
      </p:sp>
      <p:pic>
        <p:nvPicPr>
          <p:cNvPr id="5" name="Picture 4">
            <a:extLst>
              <a:ext uri="{FF2B5EF4-FFF2-40B4-BE49-F238E27FC236}">
                <a16:creationId xmlns:a16="http://schemas.microsoft.com/office/drawing/2014/main" id="{7F8E9288-5DCA-43C4-9FBA-5A835A977A19}"/>
              </a:ext>
            </a:extLst>
          </p:cNvPr>
          <p:cNvPicPr>
            <a:picLocks noChangeAspect="1"/>
          </p:cNvPicPr>
          <p:nvPr/>
        </p:nvPicPr>
        <p:blipFill>
          <a:blip r:embed="rId2"/>
          <a:stretch>
            <a:fillRect/>
          </a:stretch>
        </p:blipFill>
        <p:spPr>
          <a:xfrm>
            <a:off x="6096000" y="1628523"/>
            <a:ext cx="4686954" cy="3600953"/>
          </a:xfrm>
          <a:prstGeom prst="rect">
            <a:avLst/>
          </a:prstGeom>
        </p:spPr>
      </p:pic>
    </p:spTree>
    <p:extLst>
      <p:ext uri="{BB962C8B-B14F-4D97-AF65-F5344CB8AC3E}">
        <p14:creationId xmlns:p14="http://schemas.microsoft.com/office/powerpoint/2010/main" val="443208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D27A-E88A-487C-8647-B8DDC6780213}"/>
              </a:ext>
            </a:extLst>
          </p:cNvPr>
          <p:cNvSpPr>
            <a:spLocks noGrp="1"/>
          </p:cNvSpPr>
          <p:nvPr>
            <p:ph type="title"/>
          </p:nvPr>
        </p:nvSpPr>
        <p:spPr/>
        <p:txBody>
          <a:bodyPr/>
          <a:lstStyle/>
          <a:p>
            <a:r>
              <a:rPr lang="en-US" dirty="0" err="1"/>
              <a:t>GetSection</a:t>
            </a:r>
            <a:endParaRPr lang="en-US" dirty="0"/>
          </a:p>
        </p:txBody>
      </p:sp>
      <p:sp>
        <p:nvSpPr>
          <p:cNvPr id="3" name="Text Placeholder 2">
            <a:extLst>
              <a:ext uri="{FF2B5EF4-FFF2-40B4-BE49-F238E27FC236}">
                <a16:creationId xmlns:a16="http://schemas.microsoft.com/office/drawing/2014/main" id="{3EE7DA3A-DB96-49B3-A1AB-055614BD47B9}"/>
              </a:ext>
            </a:extLst>
          </p:cNvPr>
          <p:cNvSpPr>
            <a:spLocks noGrp="1"/>
          </p:cNvSpPr>
          <p:nvPr>
            <p:ph type="body" sz="quarter" idx="10"/>
          </p:nvPr>
        </p:nvSpPr>
        <p:spPr>
          <a:xfrm>
            <a:off x="1111369" y="3213556"/>
            <a:ext cx="3819555" cy="492443"/>
          </a:xfrm>
        </p:spPr>
        <p:txBody>
          <a:bodyPr/>
          <a:lstStyle/>
          <a:p>
            <a:pPr marL="0" indent="0">
              <a:buNone/>
            </a:pPr>
            <a:r>
              <a:rPr lang="en-US" sz="1600" dirty="0"/>
              <a:t>The following code returns values for section2:subsection0:</a:t>
            </a:r>
          </a:p>
        </p:txBody>
      </p:sp>
      <p:pic>
        <p:nvPicPr>
          <p:cNvPr id="7" name="Picture 6">
            <a:extLst>
              <a:ext uri="{FF2B5EF4-FFF2-40B4-BE49-F238E27FC236}">
                <a16:creationId xmlns:a16="http://schemas.microsoft.com/office/drawing/2014/main" id="{3384F28A-4DEB-4662-B54F-042EFE3E5B14}"/>
              </a:ext>
            </a:extLst>
          </p:cNvPr>
          <p:cNvPicPr>
            <a:picLocks noChangeAspect="1"/>
          </p:cNvPicPr>
          <p:nvPr/>
        </p:nvPicPr>
        <p:blipFill>
          <a:blip r:embed="rId2"/>
          <a:stretch>
            <a:fillRect/>
          </a:stretch>
        </p:blipFill>
        <p:spPr>
          <a:xfrm>
            <a:off x="6096000" y="1614234"/>
            <a:ext cx="5325218" cy="3629532"/>
          </a:xfrm>
          <a:prstGeom prst="rect">
            <a:avLst/>
          </a:prstGeom>
        </p:spPr>
      </p:pic>
    </p:spTree>
    <p:extLst>
      <p:ext uri="{BB962C8B-B14F-4D97-AF65-F5344CB8AC3E}">
        <p14:creationId xmlns:p14="http://schemas.microsoft.com/office/powerpoint/2010/main" val="370256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FA85-DF65-4E4A-A3E8-158B2F0AC74F}"/>
              </a:ext>
            </a:extLst>
          </p:cNvPr>
          <p:cNvSpPr>
            <a:spLocks noGrp="1"/>
          </p:cNvSpPr>
          <p:nvPr>
            <p:ph type="title"/>
          </p:nvPr>
        </p:nvSpPr>
        <p:spPr/>
        <p:txBody>
          <a:bodyPr/>
          <a:lstStyle/>
          <a:p>
            <a:r>
              <a:rPr lang="es-MX" dirty="0" err="1"/>
              <a:t>Environments</a:t>
            </a:r>
            <a:endParaRPr lang="en-US" dirty="0"/>
          </a:p>
        </p:txBody>
      </p:sp>
      <p:sp>
        <p:nvSpPr>
          <p:cNvPr id="3" name="Text Placeholder 2">
            <a:extLst>
              <a:ext uri="{FF2B5EF4-FFF2-40B4-BE49-F238E27FC236}">
                <a16:creationId xmlns:a16="http://schemas.microsoft.com/office/drawing/2014/main" id="{F6B05C90-58D3-40E7-B3FD-8AF5FA86748A}"/>
              </a:ext>
            </a:extLst>
          </p:cNvPr>
          <p:cNvSpPr>
            <a:spLocks noGrp="1"/>
          </p:cNvSpPr>
          <p:nvPr>
            <p:ph type="body" sz="quarter" idx="10"/>
          </p:nvPr>
        </p:nvSpPr>
        <p:spPr>
          <a:xfrm>
            <a:off x="641349" y="1971676"/>
            <a:ext cx="10966451" cy="2769989"/>
          </a:xfrm>
        </p:spPr>
        <p:txBody>
          <a:bodyPr/>
          <a:lstStyle/>
          <a:p>
            <a:r>
              <a:rPr lang="en-US" dirty="0"/>
              <a:t>Environments are digital spaces where the development, testing and publishing of a website or web app is taking place.</a:t>
            </a:r>
          </a:p>
          <a:p>
            <a:r>
              <a:rPr lang="en-US" dirty="0"/>
              <a:t>It’s a collection of resources that host a website or web app.</a:t>
            </a:r>
          </a:p>
          <a:p>
            <a:r>
              <a:rPr lang="en-US" dirty="0"/>
              <a:t>Generally, app environments can be divided into three main categories, with each their own unique purpose and functionalities: the development environment, the staging or testing environment and the production environment.</a:t>
            </a:r>
          </a:p>
          <a:p>
            <a:r>
              <a:rPr lang="en-US" dirty="0"/>
              <a:t>The three environments form a mechanism that brings together all the components of an app into one space that deploys them.</a:t>
            </a:r>
          </a:p>
          <a:p>
            <a:r>
              <a:rPr lang="en-US" dirty="0"/>
              <a:t>Environments can be compared to a recording studio for a musician: it’s an essential space for creating and recording high-quality products.</a:t>
            </a:r>
          </a:p>
        </p:txBody>
      </p:sp>
    </p:spTree>
    <p:extLst>
      <p:ext uri="{BB962C8B-B14F-4D97-AF65-F5344CB8AC3E}">
        <p14:creationId xmlns:p14="http://schemas.microsoft.com/office/powerpoint/2010/main" val="140601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03AC-5A35-47B1-B57D-AFCFB40A4179}"/>
              </a:ext>
            </a:extLst>
          </p:cNvPr>
          <p:cNvSpPr>
            <a:spLocks noGrp="1"/>
          </p:cNvSpPr>
          <p:nvPr>
            <p:ph type="title"/>
          </p:nvPr>
        </p:nvSpPr>
        <p:spPr/>
        <p:txBody>
          <a:bodyPr/>
          <a:lstStyle/>
          <a:p>
            <a:r>
              <a:rPr lang="es-MX" dirty="0" err="1"/>
              <a:t>Development</a:t>
            </a:r>
            <a:endParaRPr lang="en-US" dirty="0"/>
          </a:p>
        </p:txBody>
      </p:sp>
      <p:sp>
        <p:nvSpPr>
          <p:cNvPr id="3" name="Text Placeholder 2">
            <a:extLst>
              <a:ext uri="{FF2B5EF4-FFF2-40B4-BE49-F238E27FC236}">
                <a16:creationId xmlns:a16="http://schemas.microsoft.com/office/drawing/2014/main" id="{B3FC4592-8FC2-4404-95B8-A7959D49791D}"/>
              </a:ext>
            </a:extLst>
          </p:cNvPr>
          <p:cNvSpPr>
            <a:spLocks noGrp="1"/>
          </p:cNvSpPr>
          <p:nvPr>
            <p:ph type="body" sz="quarter" idx="10"/>
          </p:nvPr>
        </p:nvSpPr>
        <p:spPr>
          <a:xfrm>
            <a:off x="641349" y="1971676"/>
            <a:ext cx="10966451" cy="1661993"/>
          </a:xfrm>
        </p:spPr>
        <p:txBody>
          <a:bodyPr/>
          <a:lstStyle/>
          <a:p>
            <a:r>
              <a:rPr lang="en-US" dirty="0"/>
              <a:t>A development environment is where most of the technical programming takes place and is used by developers to build applications and write their code.</a:t>
            </a:r>
          </a:p>
          <a:p>
            <a:endParaRPr lang="en-US" dirty="0"/>
          </a:p>
          <a:p>
            <a:r>
              <a:rPr lang="en-US" dirty="0"/>
              <a:t>Generally, development environments are set up on local PC’s and facilitated by a Git repository.</a:t>
            </a:r>
          </a:p>
          <a:p>
            <a:endParaRPr lang="en-US" dirty="0"/>
          </a:p>
          <a:p>
            <a:endParaRPr lang="en-US" dirty="0"/>
          </a:p>
        </p:txBody>
      </p:sp>
    </p:spTree>
    <p:extLst>
      <p:ext uri="{BB962C8B-B14F-4D97-AF65-F5344CB8AC3E}">
        <p14:creationId xmlns:p14="http://schemas.microsoft.com/office/powerpoint/2010/main" val="62060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E665-1811-49D0-B0D2-296417E17A4B}"/>
              </a:ext>
            </a:extLst>
          </p:cNvPr>
          <p:cNvSpPr>
            <a:spLocks noGrp="1"/>
          </p:cNvSpPr>
          <p:nvPr>
            <p:ph type="title"/>
          </p:nvPr>
        </p:nvSpPr>
        <p:spPr/>
        <p:txBody>
          <a:bodyPr/>
          <a:lstStyle/>
          <a:p>
            <a:r>
              <a:rPr lang="es-MX" dirty="0" err="1"/>
              <a:t>Staging</a:t>
            </a:r>
            <a:endParaRPr lang="en-US" dirty="0"/>
          </a:p>
        </p:txBody>
      </p:sp>
      <p:sp>
        <p:nvSpPr>
          <p:cNvPr id="3" name="Text Placeholder 2">
            <a:extLst>
              <a:ext uri="{FF2B5EF4-FFF2-40B4-BE49-F238E27FC236}">
                <a16:creationId xmlns:a16="http://schemas.microsoft.com/office/drawing/2014/main" id="{6FFE49A1-D0C0-45E5-9E3B-BA7EA20D6BDD}"/>
              </a:ext>
            </a:extLst>
          </p:cNvPr>
          <p:cNvSpPr>
            <a:spLocks noGrp="1"/>
          </p:cNvSpPr>
          <p:nvPr>
            <p:ph type="body" sz="quarter" idx="10"/>
          </p:nvPr>
        </p:nvSpPr>
        <p:spPr>
          <a:xfrm>
            <a:off x="641349" y="1971676"/>
            <a:ext cx="10966451" cy="2215991"/>
          </a:xfrm>
        </p:spPr>
        <p:txBody>
          <a:bodyPr/>
          <a:lstStyle/>
          <a:p>
            <a:r>
              <a:rPr lang="en-US" dirty="0"/>
              <a:t>Developers can test if the application including all its functionalities, works properly in a realistic setting.</a:t>
            </a:r>
          </a:p>
          <a:p>
            <a:endParaRPr lang="en-US" dirty="0"/>
          </a:p>
          <a:p>
            <a:r>
              <a:rPr lang="en-US" dirty="0"/>
              <a:t>Check for potential bug and bug fixes</a:t>
            </a:r>
          </a:p>
          <a:p>
            <a:endParaRPr lang="en-US" dirty="0"/>
          </a:p>
          <a:p>
            <a:r>
              <a:rPr lang="en-US" dirty="0"/>
              <a:t>Used to demo newly finished work to the product owner</a:t>
            </a:r>
          </a:p>
          <a:p>
            <a:endParaRPr lang="en-US" dirty="0"/>
          </a:p>
          <a:p>
            <a:r>
              <a:rPr lang="en-US" dirty="0"/>
              <a:t>Let end-users test the product and receive valuable feedback before pushing it to the production environment</a:t>
            </a:r>
          </a:p>
        </p:txBody>
      </p:sp>
    </p:spTree>
    <p:extLst>
      <p:ext uri="{BB962C8B-B14F-4D97-AF65-F5344CB8AC3E}">
        <p14:creationId xmlns:p14="http://schemas.microsoft.com/office/powerpoint/2010/main" val="89671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0F92-6F39-4398-A590-4883F6281CD7}"/>
              </a:ext>
            </a:extLst>
          </p:cNvPr>
          <p:cNvSpPr>
            <a:spLocks noGrp="1"/>
          </p:cNvSpPr>
          <p:nvPr>
            <p:ph type="title"/>
          </p:nvPr>
        </p:nvSpPr>
        <p:spPr>
          <a:xfrm>
            <a:off x="641351" y="719139"/>
            <a:ext cx="10966449" cy="492443"/>
          </a:xfrm>
        </p:spPr>
        <p:txBody>
          <a:bodyPr/>
          <a:lstStyle/>
          <a:p>
            <a:r>
              <a:rPr lang="es-MX" dirty="0" err="1"/>
              <a:t>Production</a:t>
            </a:r>
            <a:endParaRPr lang="en-US" dirty="0"/>
          </a:p>
        </p:txBody>
      </p:sp>
      <p:sp>
        <p:nvSpPr>
          <p:cNvPr id="3" name="Text Placeholder 2">
            <a:extLst>
              <a:ext uri="{FF2B5EF4-FFF2-40B4-BE49-F238E27FC236}">
                <a16:creationId xmlns:a16="http://schemas.microsoft.com/office/drawing/2014/main" id="{5ABC549F-4FCA-4D34-8B87-32110C038014}"/>
              </a:ext>
            </a:extLst>
          </p:cNvPr>
          <p:cNvSpPr>
            <a:spLocks noGrp="1"/>
          </p:cNvSpPr>
          <p:nvPr>
            <p:ph type="body" sz="quarter" idx="10"/>
          </p:nvPr>
        </p:nvSpPr>
        <p:spPr>
          <a:xfrm>
            <a:off x="641349" y="1971676"/>
            <a:ext cx="10966451" cy="2215991"/>
          </a:xfrm>
        </p:spPr>
        <p:txBody>
          <a:bodyPr/>
          <a:lstStyle/>
          <a:p>
            <a:r>
              <a:rPr lang="en-US" dirty="0"/>
              <a:t>When the development team, product owners, and end-users have thoroughly tested the product in the staging environment, the web app is pushed to the production environment</a:t>
            </a:r>
          </a:p>
          <a:p>
            <a:endParaRPr lang="en-US" dirty="0"/>
          </a:p>
          <a:p>
            <a:r>
              <a:rPr lang="en-US" dirty="0"/>
              <a:t>Used for official launch of the application</a:t>
            </a:r>
          </a:p>
          <a:p>
            <a:endParaRPr lang="en-US" dirty="0"/>
          </a:p>
          <a:p>
            <a:r>
              <a:rPr lang="en-US" dirty="0"/>
              <a:t>Contains live data and it’s accessible to the public</a:t>
            </a:r>
          </a:p>
          <a:p>
            <a:endParaRPr lang="en-US" dirty="0"/>
          </a:p>
          <a:p>
            <a:r>
              <a:rPr lang="en-US" dirty="0"/>
              <a:t>Production environment is where the finished product enters the market, ready for commercial use.</a:t>
            </a:r>
          </a:p>
        </p:txBody>
      </p:sp>
    </p:spTree>
    <p:extLst>
      <p:ext uri="{BB962C8B-B14F-4D97-AF65-F5344CB8AC3E}">
        <p14:creationId xmlns:p14="http://schemas.microsoft.com/office/powerpoint/2010/main" val="245644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BE14-2700-4B3A-B02D-002121D5B365}"/>
              </a:ext>
            </a:extLst>
          </p:cNvPr>
          <p:cNvSpPr>
            <a:spLocks noGrp="1"/>
          </p:cNvSpPr>
          <p:nvPr>
            <p:ph type="title"/>
          </p:nvPr>
        </p:nvSpPr>
        <p:spPr/>
        <p:txBody>
          <a:bodyPr/>
          <a:lstStyle/>
          <a:p>
            <a:r>
              <a:rPr lang="en-US" dirty="0"/>
              <a:t>Production</a:t>
            </a:r>
          </a:p>
        </p:txBody>
      </p:sp>
      <p:sp>
        <p:nvSpPr>
          <p:cNvPr id="3" name="Text Placeholder 2">
            <a:extLst>
              <a:ext uri="{FF2B5EF4-FFF2-40B4-BE49-F238E27FC236}">
                <a16:creationId xmlns:a16="http://schemas.microsoft.com/office/drawing/2014/main" id="{993C08A2-90DF-4F47-8402-0A20C840E7FA}"/>
              </a:ext>
            </a:extLst>
          </p:cNvPr>
          <p:cNvSpPr>
            <a:spLocks noGrp="1"/>
          </p:cNvSpPr>
          <p:nvPr>
            <p:ph type="body" sz="quarter" idx="10"/>
          </p:nvPr>
        </p:nvSpPr>
        <p:spPr>
          <a:xfrm>
            <a:off x="641349" y="1971676"/>
            <a:ext cx="10966451" cy="2215991"/>
          </a:xfrm>
        </p:spPr>
        <p:txBody>
          <a:bodyPr/>
          <a:lstStyle/>
          <a:p>
            <a:pPr marL="0" indent="0">
              <a:buNone/>
            </a:pPr>
            <a:r>
              <a:rPr lang="en-US" dirty="0"/>
              <a:t>The production environment should be configured to maximize security, performance, and application robustness. Some common settings that differ from development include:</a:t>
            </a:r>
          </a:p>
          <a:p>
            <a:endParaRPr lang="en-US" dirty="0"/>
          </a:p>
          <a:p>
            <a:pPr lvl="2"/>
            <a:r>
              <a:rPr lang="en-US" dirty="0"/>
              <a:t>Caching.</a:t>
            </a:r>
          </a:p>
          <a:p>
            <a:pPr lvl="2"/>
            <a:r>
              <a:rPr lang="en-US" dirty="0"/>
              <a:t>Client-side resources are bundled, minified, and potentially served from a CDN.</a:t>
            </a:r>
          </a:p>
          <a:p>
            <a:pPr lvl="2"/>
            <a:r>
              <a:rPr lang="en-US" dirty="0"/>
              <a:t>Diagnostic error pages disabled.</a:t>
            </a:r>
          </a:p>
          <a:p>
            <a:pPr lvl="2"/>
            <a:r>
              <a:rPr lang="en-US" dirty="0"/>
              <a:t>Friendly error pages enabled.</a:t>
            </a:r>
          </a:p>
          <a:p>
            <a:pPr lvl="2"/>
            <a:r>
              <a:rPr lang="en-US" dirty="0"/>
              <a:t>Production logging and monitoring enabled. For example, using Application Insights.</a:t>
            </a:r>
          </a:p>
        </p:txBody>
      </p:sp>
    </p:spTree>
    <p:extLst>
      <p:ext uri="{BB962C8B-B14F-4D97-AF65-F5344CB8AC3E}">
        <p14:creationId xmlns:p14="http://schemas.microsoft.com/office/powerpoint/2010/main" val="214588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E662-F45F-4521-B176-05C19376BD18}"/>
              </a:ext>
            </a:extLst>
          </p:cNvPr>
          <p:cNvSpPr>
            <a:spLocks noGrp="1"/>
          </p:cNvSpPr>
          <p:nvPr>
            <p:ph type="title"/>
          </p:nvPr>
        </p:nvSpPr>
        <p:spPr/>
        <p:txBody>
          <a:bodyPr/>
          <a:lstStyle/>
          <a:p>
            <a:r>
              <a:rPr lang="en-US" dirty="0"/>
              <a:t>Setting environment in ASP.NET Core</a:t>
            </a:r>
          </a:p>
        </p:txBody>
      </p:sp>
      <p:sp>
        <p:nvSpPr>
          <p:cNvPr id="3" name="Text Placeholder 2">
            <a:extLst>
              <a:ext uri="{FF2B5EF4-FFF2-40B4-BE49-F238E27FC236}">
                <a16:creationId xmlns:a16="http://schemas.microsoft.com/office/drawing/2014/main" id="{1F415085-60D0-418E-B788-DC6A6C37591A}"/>
              </a:ext>
            </a:extLst>
          </p:cNvPr>
          <p:cNvSpPr>
            <a:spLocks noGrp="1"/>
          </p:cNvSpPr>
          <p:nvPr>
            <p:ph type="body" sz="quarter" idx="10"/>
          </p:nvPr>
        </p:nvSpPr>
        <p:spPr>
          <a:xfrm>
            <a:off x="641349" y="1971676"/>
            <a:ext cx="10966451" cy="1938992"/>
          </a:xfrm>
        </p:spPr>
        <p:txBody>
          <a:bodyPr/>
          <a:lstStyle/>
          <a:p>
            <a:pPr marL="0" indent="0">
              <a:buNone/>
            </a:pPr>
            <a:r>
              <a:rPr lang="en-US" dirty="0"/>
              <a:t>To determine the runtime environment, ASP.NET Core reads from the following environment variables:</a:t>
            </a:r>
          </a:p>
          <a:p>
            <a:endParaRPr lang="en-US" dirty="0"/>
          </a:p>
          <a:p>
            <a:r>
              <a:rPr lang="en-US" dirty="0">
                <a:highlight>
                  <a:srgbClr val="C0C0C0"/>
                </a:highlight>
              </a:rPr>
              <a:t>DOTNET_ENVIRONMENT</a:t>
            </a:r>
          </a:p>
          <a:p>
            <a:endParaRPr lang="en-US" dirty="0">
              <a:highlight>
                <a:srgbClr val="C0C0C0"/>
              </a:highlight>
            </a:endParaRPr>
          </a:p>
          <a:p>
            <a:r>
              <a:rPr lang="en-US" dirty="0">
                <a:highlight>
                  <a:srgbClr val="C0C0C0"/>
                </a:highlight>
              </a:rPr>
              <a:t>ASPNETCORE_ENVIRONMENT</a:t>
            </a:r>
          </a:p>
          <a:p>
            <a:endParaRPr lang="en-US" dirty="0"/>
          </a:p>
          <a:p>
            <a:pPr marL="0" indent="0">
              <a:buNone/>
            </a:pPr>
            <a:r>
              <a:rPr lang="en-US" dirty="0"/>
              <a:t>The ASPNETCORE_ENVIRONMENT value overrides DOTNET_ENVIRONMENT.</a:t>
            </a:r>
          </a:p>
        </p:txBody>
      </p:sp>
    </p:spTree>
    <p:extLst>
      <p:ext uri="{BB962C8B-B14F-4D97-AF65-F5344CB8AC3E}">
        <p14:creationId xmlns:p14="http://schemas.microsoft.com/office/powerpoint/2010/main" val="325403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3691-6D00-4820-9E9D-9B554D7C12F7}"/>
              </a:ext>
            </a:extLst>
          </p:cNvPr>
          <p:cNvSpPr>
            <a:spLocks noGrp="1"/>
          </p:cNvSpPr>
          <p:nvPr>
            <p:ph type="title"/>
          </p:nvPr>
        </p:nvSpPr>
        <p:spPr/>
        <p:txBody>
          <a:bodyPr/>
          <a:lstStyle/>
          <a:p>
            <a:r>
              <a:rPr lang="en-US" dirty="0"/>
              <a:t>Development and </a:t>
            </a:r>
            <a:r>
              <a:rPr lang="en-US" dirty="0" err="1"/>
              <a:t>launchSettings.json</a:t>
            </a:r>
            <a:endParaRPr lang="en-US" dirty="0"/>
          </a:p>
        </p:txBody>
      </p:sp>
      <p:sp>
        <p:nvSpPr>
          <p:cNvPr id="3" name="Text Placeholder 2">
            <a:extLst>
              <a:ext uri="{FF2B5EF4-FFF2-40B4-BE49-F238E27FC236}">
                <a16:creationId xmlns:a16="http://schemas.microsoft.com/office/drawing/2014/main" id="{6E136CBD-66D4-4FCE-A0F6-47E5D2692731}"/>
              </a:ext>
            </a:extLst>
          </p:cNvPr>
          <p:cNvSpPr>
            <a:spLocks noGrp="1"/>
          </p:cNvSpPr>
          <p:nvPr>
            <p:ph type="body" sz="quarter" idx="10"/>
          </p:nvPr>
        </p:nvSpPr>
        <p:spPr>
          <a:xfrm>
            <a:off x="641349" y="1971676"/>
            <a:ext cx="10966451" cy="3323987"/>
          </a:xfrm>
        </p:spPr>
        <p:txBody>
          <a:bodyPr/>
          <a:lstStyle/>
          <a:p>
            <a:r>
              <a:rPr lang="en-US" dirty="0"/>
              <a:t>The development environment can enable features that shouldn't be exposed in production</a:t>
            </a:r>
          </a:p>
          <a:p>
            <a:endParaRPr lang="en-US" dirty="0"/>
          </a:p>
          <a:p>
            <a:r>
              <a:rPr lang="en-US" dirty="0"/>
              <a:t>The environment for local machine development can be set in the </a:t>
            </a:r>
            <a:r>
              <a:rPr lang="en-US" i="1" dirty="0"/>
              <a:t>Properties\</a:t>
            </a:r>
            <a:r>
              <a:rPr lang="en-US" i="1" dirty="0" err="1"/>
              <a:t>launchSettings.json</a:t>
            </a:r>
            <a:r>
              <a:rPr lang="en-US" i="1" dirty="0"/>
              <a:t> </a:t>
            </a:r>
            <a:r>
              <a:rPr lang="en-US" dirty="0"/>
              <a:t>file of the project.</a:t>
            </a:r>
          </a:p>
          <a:p>
            <a:endParaRPr lang="en-US" dirty="0"/>
          </a:p>
          <a:p>
            <a:r>
              <a:rPr lang="en-US" dirty="0"/>
              <a:t>Environment values set in </a:t>
            </a:r>
            <a:r>
              <a:rPr lang="en-US" i="1" dirty="0" err="1"/>
              <a:t>launchSettings.json</a:t>
            </a:r>
            <a:r>
              <a:rPr lang="en-US" i="1" dirty="0"/>
              <a:t> </a:t>
            </a:r>
            <a:r>
              <a:rPr lang="en-US" dirty="0"/>
              <a:t>override values set in the system environment.</a:t>
            </a:r>
          </a:p>
          <a:p>
            <a:endParaRPr lang="en-US" dirty="0"/>
          </a:p>
          <a:p>
            <a:pPr marL="0" indent="0" algn="l">
              <a:buNone/>
            </a:pPr>
            <a:r>
              <a:rPr lang="en-US" b="0" i="0" dirty="0">
                <a:solidFill>
                  <a:srgbClr val="171717"/>
                </a:solidFill>
                <a:effectLst/>
                <a:latin typeface="Segoe UI" panose="020B0502040204020203" pitchFamily="34" charset="0"/>
              </a:rPr>
              <a:t>The </a:t>
            </a:r>
            <a:r>
              <a:rPr lang="en-US" b="0" i="1" dirty="0" err="1">
                <a:solidFill>
                  <a:srgbClr val="171717"/>
                </a:solidFill>
                <a:effectLst/>
                <a:latin typeface="Segoe UI" panose="020B0502040204020203" pitchFamily="34" charset="0"/>
              </a:rPr>
              <a:t>launchSettings.json</a:t>
            </a:r>
            <a:r>
              <a:rPr lang="en-US" b="0" i="0" dirty="0">
                <a:solidFill>
                  <a:srgbClr val="171717"/>
                </a:solidFill>
                <a:effectLst/>
                <a:latin typeface="Segoe UI" panose="020B0502040204020203" pitchFamily="34" charset="0"/>
              </a:rPr>
              <a:t> file:</a:t>
            </a:r>
          </a:p>
          <a:p>
            <a:pPr lvl="2"/>
            <a:r>
              <a:rPr lang="en-US" b="0" i="0" dirty="0">
                <a:solidFill>
                  <a:srgbClr val="171717"/>
                </a:solidFill>
                <a:effectLst/>
                <a:latin typeface="Segoe UI" panose="020B0502040204020203" pitchFamily="34" charset="0"/>
              </a:rPr>
              <a:t>Is only used on the local development machine.</a:t>
            </a:r>
          </a:p>
          <a:p>
            <a:pPr lvl="2"/>
            <a:r>
              <a:rPr lang="en-US" b="0" i="0" dirty="0">
                <a:solidFill>
                  <a:srgbClr val="171717"/>
                </a:solidFill>
                <a:effectLst/>
                <a:latin typeface="Segoe UI" panose="020B0502040204020203" pitchFamily="34" charset="0"/>
              </a:rPr>
              <a:t>Is not deployed.</a:t>
            </a:r>
          </a:p>
          <a:p>
            <a:pPr lvl="2"/>
            <a:r>
              <a:rPr lang="en-US" b="0" i="0" dirty="0">
                <a:solidFill>
                  <a:srgbClr val="171717"/>
                </a:solidFill>
                <a:effectLst/>
                <a:latin typeface="Segoe UI" panose="020B0502040204020203" pitchFamily="34" charset="0"/>
              </a:rPr>
              <a:t>Contains profile settings.</a:t>
            </a:r>
          </a:p>
          <a:p>
            <a:endParaRPr lang="en-US" dirty="0"/>
          </a:p>
        </p:txBody>
      </p:sp>
    </p:spTree>
    <p:extLst>
      <p:ext uri="{BB962C8B-B14F-4D97-AF65-F5344CB8AC3E}">
        <p14:creationId xmlns:p14="http://schemas.microsoft.com/office/powerpoint/2010/main" val="254940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5B38-D402-4461-99BB-FF0EBAD6B1CC}"/>
              </a:ext>
            </a:extLst>
          </p:cNvPr>
          <p:cNvSpPr>
            <a:spLocks noGrp="1"/>
          </p:cNvSpPr>
          <p:nvPr>
            <p:ph type="title"/>
          </p:nvPr>
        </p:nvSpPr>
        <p:spPr/>
        <p:txBody>
          <a:bodyPr/>
          <a:lstStyle/>
          <a:p>
            <a:r>
              <a:rPr lang="en-US" dirty="0"/>
              <a:t>Configure services and middleware by environment</a:t>
            </a:r>
          </a:p>
        </p:txBody>
      </p:sp>
      <p:sp>
        <p:nvSpPr>
          <p:cNvPr id="3" name="Text Placeholder 2">
            <a:extLst>
              <a:ext uri="{FF2B5EF4-FFF2-40B4-BE49-F238E27FC236}">
                <a16:creationId xmlns:a16="http://schemas.microsoft.com/office/drawing/2014/main" id="{EB28DB53-279B-4F93-B473-A719BAA567B5}"/>
              </a:ext>
            </a:extLst>
          </p:cNvPr>
          <p:cNvSpPr>
            <a:spLocks noGrp="1"/>
          </p:cNvSpPr>
          <p:nvPr>
            <p:ph type="body" sz="quarter" idx="10"/>
          </p:nvPr>
        </p:nvSpPr>
        <p:spPr>
          <a:xfrm>
            <a:off x="584201" y="3013501"/>
            <a:ext cx="3999017" cy="830997"/>
          </a:xfrm>
        </p:spPr>
        <p:txBody>
          <a:bodyPr/>
          <a:lstStyle/>
          <a:p>
            <a:pPr marL="0" indent="0">
              <a:buNone/>
            </a:pPr>
            <a:r>
              <a:rPr lang="en-US" dirty="0"/>
              <a:t>The highlighted code checks the current environment while building the request pipeline.</a:t>
            </a:r>
          </a:p>
        </p:txBody>
      </p:sp>
      <p:pic>
        <p:nvPicPr>
          <p:cNvPr id="5" name="Picture 4">
            <a:extLst>
              <a:ext uri="{FF2B5EF4-FFF2-40B4-BE49-F238E27FC236}">
                <a16:creationId xmlns:a16="http://schemas.microsoft.com/office/drawing/2014/main" id="{0745865E-A3C1-4900-BE12-78B312115965}"/>
              </a:ext>
            </a:extLst>
          </p:cNvPr>
          <p:cNvPicPr>
            <a:picLocks noChangeAspect="1"/>
          </p:cNvPicPr>
          <p:nvPr/>
        </p:nvPicPr>
        <p:blipFill>
          <a:blip r:embed="rId2"/>
          <a:stretch>
            <a:fillRect/>
          </a:stretch>
        </p:blipFill>
        <p:spPr>
          <a:xfrm>
            <a:off x="5036265" y="1750976"/>
            <a:ext cx="6571534" cy="4291308"/>
          </a:xfrm>
          <a:prstGeom prst="rect">
            <a:avLst/>
          </a:prstGeom>
        </p:spPr>
      </p:pic>
    </p:spTree>
    <p:extLst>
      <p:ext uri="{BB962C8B-B14F-4D97-AF65-F5344CB8AC3E}">
        <p14:creationId xmlns:p14="http://schemas.microsoft.com/office/powerpoint/2010/main" val="2142103268"/>
      </p:ext>
    </p:extLst>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11" ma:contentTypeDescription="Create a new document." ma:contentTypeScope="" ma:versionID="0790baaa9726f19e493fef8636b50b17">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71e1775f3d933abef2a3de40f4160644"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1b35ad18-6c3d-44fc-b188-a02afc5a412e"/>
    <ds:schemaRef ds:uri="http://schemas.microsoft.com/office/2006/metadata/properties"/>
    <ds:schemaRef ds:uri="http://schemas.microsoft.com/office/infopath/2007/PartnerControls"/>
    <ds:schemaRef ds:uri="066e9933-77d1-4047-b499-3bd385b87115"/>
    <ds:schemaRef ds:uri="http://www.w3.org/XML/1998/namespace"/>
  </ds:schemaRefs>
</ds:datastoreItem>
</file>

<file path=customXml/itemProps2.xml><?xml version="1.0" encoding="utf-8"?>
<ds:datastoreItem xmlns:ds="http://schemas.openxmlformats.org/officeDocument/2006/customXml" ds:itemID="{3A05EFAA-D781-48D5-9730-BF9E5D110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754</Words>
  <Application>Microsoft Office PowerPoint</Application>
  <PresentationFormat>Widescreen</PresentationFormat>
  <Paragraphs>91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vt:lpstr>
      <vt:lpstr>Arial</vt:lpstr>
      <vt:lpstr>Calibri</vt:lpstr>
      <vt:lpstr>Segoe UI</vt:lpstr>
      <vt:lpstr>Verdana</vt:lpstr>
      <vt:lpstr>Wingdings</vt:lpstr>
      <vt:lpstr>Tech Mahindra Template 2014</vt:lpstr>
      <vt:lpstr>PowerPoint Presentation</vt:lpstr>
      <vt:lpstr>Environments</vt:lpstr>
      <vt:lpstr>Development</vt:lpstr>
      <vt:lpstr>Staging</vt:lpstr>
      <vt:lpstr>Production</vt:lpstr>
      <vt:lpstr>Production</vt:lpstr>
      <vt:lpstr>Setting environment in ASP.NET Core</vt:lpstr>
      <vt:lpstr>Development and launchSettings.json</vt:lpstr>
      <vt:lpstr>Configure services and middleware by environment</vt:lpstr>
      <vt:lpstr>Application settings</vt:lpstr>
      <vt:lpstr>Configuration in ASP.NET Core</vt:lpstr>
      <vt:lpstr>Configuration in ASP.NET Core</vt:lpstr>
      <vt:lpstr>GetValue</vt:lpstr>
      <vt:lpstr>GetSection</vt:lpstr>
      <vt:lpstr>GetSection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305</cp:revision>
  <dcterms:created xsi:type="dcterms:W3CDTF">2021-06-24T09:07:39Z</dcterms:created>
  <dcterms:modified xsi:type="dcterms:W3CDTF">2022-01-17T20:06:29Z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