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0" r:id="rId6"/>
    <p:sldId id="276" r:id="rId7"/>
    <p:sldId id="272" r:id="rId8"/>
    <p:sldId id="257" r:id="rId9"/>
    <p:sldId id="258" r:id="rId10"/>
    <p:sldId id="260" r:id="rId11"/>
    <p:sldId id="259" r:id="rId12"/>
    <p:sldId id="261" r:id="rId13"/>
    <p:sldId id="262" r:id="rId14"/>
    <p:sldId id="263" r:id="rId15"/>
    <p:sldId id="273" r:id="rId16"/>
    <p:sldId id="264" r:id="rId17"/>
    <p:sldId id="274" r:id="rId18"/>
    <p:sldId id="265" r:id="rId19"/>
    <p:sldId id="27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1" d="100"/>
          <a:sy n="111" d="100"/>
        </p:scale>
        <p:origin x="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2DA8-41A8-43FC-A1DD-B6A9C190B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CAA29-41FA-4C8C-96CA-47FABD53DB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47019-2E53-47D7-A632-832ACF8C12A1}"/>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5" name="Footer Placeholder 4">
            <a:extLst>
              <a:ext uri="{FF2B5EF4-FFF2-40B4-BE49-F238E27FC236}">
                <a16:creationId xmlns:a16="http://schemas.microsoft.com/office/drawing/2014/main" id="{32EDD19D-D2F5-4350-B463-F77F74888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DD549-50EF-4091-8CE3-9799078B881A}"/>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310969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F8F3-891B-432B-B3EF-B010B5A51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D1DD6-C177-43BD-A255-27135E80F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A99AB-2FF9-43A4-914E-45F70F0B3671}"/>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5" name="Footer Placeholder 4">
            <a:extLst>
              <a:ext uri="{FF2B5EF4-FFF2-40B4-BE49-F238E27FC236}">
                <a16:creationId xmlns:a16="http://schemas.microsoft.com/office/drawing/2014/main" id="{E4402F68-AA5F-4DA4-BEBA-A66256253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963F6-E689-4618-9E7C-997EF34ED826}"/>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412488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1CEF7-F788-4B73-8960-6409B6BED9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990A9B-EDA9-455E-9AB1-B4AA18F9AC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2CA18-DFF6-41FF-B589-25A15FCC61A4}"/>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5" name="Footer Placeholder 4">
            <a:extLst>
              <a:ext uri="{FF2B5EF4-FFF2-40B4-BE49-F238E27FC236}">
                <a16:creationId xmlns:a16="http://schemas.microsoft.com/office/drawing/2014/main" id="{B73B91DC-FEA3-445B-95BC-A6E35F129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B1A66-3827-4953-A582-3D578C8AB138}"/>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53419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7124-E67F-48D5-857B-CEE348855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C9E3E-D8AB-4426-B624-6C4768D68E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7B36E-0EDE-405A-B0B5-BFE7D2AAC38E}"/>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5" name="Footer Placeholder 4">
            <a:extLst>
              <a:ext uri="{FF2B5EF4-FFF2-40B4-BE49-F238E27FC236}">
                <a16:creationId xmlns:a16="http://schemas.microsoft.com/office/drawing/2014/main" id="{F396ABD0-522A-4B3D-965C-C8AEDBFE6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13AE3-4AFF-4444-B4BC-3970D830E303}"/>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347529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D841-A743-458F-AF43-31E712E37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23F51-BD33-424A-80F3-CB076EFBC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116FB-9FD6-4E12-B386-29076731945B}"/>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5" name="Footer Placeholder 4">
            <a:extLst>
              <a:ext uri="{FF2B5EF4-FFF2-40B4-BE49-F238E27FC236}">
                <a16:creationId xmlns:a16="http://schemas.microsoft.com/office/drawing/2014/main" id="{0010B1D1-BE8C-48BC-9FF1-7DD6E5E79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D4567-C977-4265-B781-A569842579A2}"/>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181311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A5E2-33E3-4A06-9EA3-B7706D7877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5B77E-3FE9-493B-9539-639703A8B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9978F-730A-4A7B-BB1E-B6092CAE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0CDC93-7CD3-444C-B0BB-9343F2D7132E}"/>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6" name="Footer Placeholder 5">
            <a:extLst>
              <a:ext uri="{FF2B5EF4-FFF2-40B4-BE49-F238E27FC236}">
                <a16:creationId xmlns:a16="http://schemas.microsoft.com/office/drawing/2014/main" id="{2C40F130-0585-4D73-88FD-FE6753D73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43653-9AFA-4CF1-BB71-FBE69124506E}"/>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63082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CEFB-B67B-436A-8723-0918594BDA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78FAD4-163D-4C57-B7F5-C094065AA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213ED-E3C4-4EFC-9181-F1B08AB72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CA0E1E-EE04-49D8-954C-A92578C5D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02F46-14FD-4CFC-B3AF-BF63F2869B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13FC2E-A719-4466-A2AD-3CA442AD68C1}"/>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8" name="Footer Placeholder 7">
            <a:extLst>
              <a:ext uri="{FF2B5EF4-FFF2-40B4-BE49-F238E27FC236}">
                <a16:creationId xmlns:a16="http://schemas.microsoft.com/office/drawing/2014/main" id="{8FFEE2C9-ECA0-424F-8C69-4F7C9BA38C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0292E-B89C-4966-A110-736AAA0F8D6B}"/>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135356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E38B-3A4E-4CF6-8616-7585B08B1D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9E28A4-C845-4892-8F36-BC503B38C473}"/>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4" name="Footer Placeholder 3">
            <a:extLst>
              <a:ext uri="{FF2B5EF4-FFF2-40B4-BE49-F238E27FC236}">
                <a16:creationId xmlns:a16="http://schemas.microsoft.com/office/drawing/2014/main" id="{9484D3DE-3B85-4CD2-AC29-5AFB12D954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0DC7A-C64B-47F8-9260-E49FCF1EBF14}"/>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27781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2350E-EF26-430D-ABE4-367CA0AA6F7D}"/>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3" name="Footer Placeholder 2">
            <a:extLst>
              <a:ext uri="{FF2B5EF4-FFF2-40B4-BE49-F238E27FC236}">
                <a16:creationId xmlns:a16="http://schemas.microsoft.com/office/drawing/2014/main" id="{478DE76E-5CB3-401D-9A8C-75100BB303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142ED7-5E54-4F7B-8A02-8ED2D830C42F}"/>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200213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D997-1F96-4D9D-9F90-21C6386FB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FF1F97-3DDC-4497-B226-D21F6FBB2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41106F-3854-4859-871B-FA24895C8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42871-EA85-4D35-9F86-C823FF1700F2}"/>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6" name="Footer Placeholder 5">
            <a:extLst>
              <a:ext uri="{FF2B5EF4-FFF2-40B4-BE49-F238E27FC236}">
                <a16:creationId xmlns:a16="http://schemas.microsoft.com/office/drawing/2014/main" id="{D4FF0E2A-7A7D-4360-BBE3-ABD05F75D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F944C-E786-45DE-A7E6-594EBEB52A80}"/>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395624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15E3-64A4-4187-A428-1337A8E34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9D0240-C0A8-4AEB-A40B-37101250F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32168E-A4B8-4E95-A6EE-A35E36220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19859-6003-47EE-8EDA-ADA766554C80}"/>
              </a:ext>
            </a:extLst>
          </p:cNvPr>
          <p:cNvSpPr>
            <a:spLocks noGrp="1"/>
          </p:cNvSpPr>
          <p:nvPr>
            <p:ph type="dt" sz="half" idx="10"/>
          </p:nvPr>
        </p:nvSpPr>
        <p:spPr/>
        <p:txBody>
          <a:bodyPr/>
          <a:lstStyle/>
          <a:p>
            <a:fld id="{79627830-6A35-4D85-91F6-DFA78B281F7A}" type="datetimeFigureOut">
              <a:rPr lang="en-US" smtClean="0"/>
              <a:t>1/20/23</a:t>
            </a:fld>
            <a:endParaRPr lang="en-US"/>
          </a:p>
        </p:txBody>
      </p:sp>
      <p:sp>
        <p:nvSpPr>
          <p:cNvPr id="6" name="Footer Placeholder 5">
            <a:extLst>
              <a:ext uri="{FF2B5EF4-FFF2-40B4-BE49-F238E27FC236}">
                <a16:creationId xmlns:a16="http://schemas.microsoft.com/office/drawing/2014/main" id="{C42142DD-5567-47B7-A18B-6DA96BAC0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5E1EC-F601-4515-AD66-40AD7CD28F6B}"/>
              </a:ext>
            </a:extLst>
          </p:cNvPr>
          <p:cNvSpPr>
            <a:spLocks noGrp="1"/>
          </p:cNvSpPr>
          <p:nvPr>
            <p:ph type="sldNum" sz="quarter" idx="12"/>
          </p:nvPr>
        </p:nvSpPr>
        <p:spPr/>
        <p:txBody>
          <a:bodyPr/>
          <a:lstStyle/>
          <a:p>
            <a:fld id="{F90B36C0-55A8-4EEC-9B4B-5C6F3DA520A3}" type="slidenum">
              <a:rPr lang="en-US" smtClean="0"/>
              <a:t>‹#›</a:t>
            </a:fld>
            <a:endParaRPr lang="en-US"/>
          </a:p>
        </p:txBody>
      </p:sp>
    </p:spTree>
    <p:extLst>
      <p:ext uri="{BB962C8B-B14F-4D97-AF65-F5344CB8AC3E}">
        <p14:creationId xmlns:p14="http://schemas.microsoft.com/office/powerpoint/2010/main" val="7973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A8D22-C07B-4C8D-81A3-D662774BD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AA39C-BD7F-46B7-B3C7-07F88132D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F3607-64DA-40C0-BAF1-80572705A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27830-6A35-4D85-91F6-DFA78B281F7A}" type="datetimeFigureOut">
              <a:rPr lang="en-US" smtClean="0"/>
              <a:t>1/20/23</a:t>
            </a:fld>
            <a:endParaRPr lang="en-US"/>
          </a:p>
        </p:txBody>
      </p:sp>
      <p:sp>
        <p:nvSpPr>
          <p:cNvPr id="5" name="Footer Placeholder 4">
            <a:extLst>
              <a:ext uri="{FF2B5EF4-FFF2-40B4-BE49-F238E27FC236}">
                <a16:creationId xmlns:a16="http://schemas.microsoft.com/office/drawing/2014/main" id="{C813F75E-4D2E-47C7-8879-96B7C0DD3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796D4-12AF-4C27-8293-B228998C3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36C0-55A8-4EEC-9B4B-5C6F3DA520A3}" type="slidenum">
              <a:rPr lang="en-US" smtClean="0"/>
              <a:t>‹#›</a:t>
            </a:fld>
            <a:endParaRPr lang="en-US"/>
          </a:p>
        </p:txBody>
      </p:sp>
    </p:spTree>
    <p:extLst>
      <p:ext uri="{BB962C8B-B14F-4D97-AF65-F5344CB8AC3E}">
        <p14:creationId xmlns:p14="http://schemas.microsoft.com/office/powerpoint/2010/main" val="988907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ionos.com/community/server-cloud-infrastructure/docker/understanding-and-managing-docker-container-volum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docker.com/storage/bind-mou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hyperlink" Target="https://docs.docker.com/v17.09/engine/userguide/networking/#default-networks"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nickjanetakis.com/blog/docker-tip-7-the-difference-between-run-and-cmd" TargetMode="Externa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4AF128-7F2D-43A5-BDCC-3FB2147CDDAF}"/>
              </a:ext>
            </a:extLst>
          </p:cNvPr>
          <p:cNvSpPr>
            <a:spLocks noGrp="1"/>
          </p:cNvSpPr>
          <p:nvPr>
            <p:ph type="ctrTitle"/>
          </p:nvPr>
        </p:nvSpPr>
        <p:spPr>
          <a:xfrm>
            <a:off x="8222550" y="1122363"/>
            <a:ext cx="3308130" cy="2387600"/>
          </a:xfrm>
        </p:spPr>
        <p:txBody>
          <a:bodyPr>
            <a:normAutofit/>
          </a:bodyPr>
          <a:lstStyle/>
          <a:p>
            <a:pPr algn="l"/>
            <a:r>
              <a:rPr lang="en-US" dirty="0">
                <a:solidFill>
                  <a:srgbClr val="FFFFFF"/>
                </a:solidFill>
              </a:rPr>
              <a:t>Docker Deep Dive</a:t>
            </a:r>
          </a:p>
        </p:txBody>
      </p:sp>
      <p:sp>
        <p:nvSpPr>
          <p:cNvPr id="3" name="Subtitle 2">
            <a:extLst>
              <a:ext uri="{FF2B5EF4-FFF2-40B4-BE49-F238E27FC236}">
                <a16:creationId xmlns:a16="http://schemas.microsoft.com/office/drawing/2014/main" id="{A41640C7-EEE9-4382-8DC4-F78B3A1DE04E}"/>
              </a:ext>
            </a:extLst>
          </p:cNvPr>
          <p:cNvSpPr>
            <a:spLocks noGrp="1"/>
          </p:cNvSpPr>
          <p:nvPr>
            <p:ph type="subTitle" idx="1"/>
          </p:nvPr>
        </p:nvSpPr>
        <p:spPr>
          <a:xfrm>
            <a:off x="8222549" y="3602038"/>
            <a:ext cx="3308131" cy="1655762"/>
          </a:xfrm>
        </p:spPr>
        <p:txBody>
          <a:bodyPr>
            <a:normAutofit/>
          </a:bodyPr>
          <a:lstStyle/>
          <a:p>
            <a:pPr algn="l"/>
            <a:r>
              <a:rPr lang="en-US" dirty="0">
                <a:solidFill>
                  <a:srgbClr val="FFFFFF"/>
                </a:solidFill>
              </a:rPr>
              <a:t>The </a:t>
            </a:r>
            <a:r>
              <a:rPr lang="en-US" dirty="0" err="1">
                <a:solidFill>
                  <a:srgbClr val="FFFFFF"/>
                </a:solidFill>
              </a:rPr>
              <a:t>Dockerfile</a:t>
            </a:r>
            <a:r>
              <a:rPr lang="en-US" dirty="0">
                <a:solidFill>
                  <a:srgbClr val="FFFFFF"/>
                </a:solidFill>
              </a:rPr>
              <a:t>, Builds and Network Configuration</a:t>
            </a:r>
          </a:p>
        </p:txBody>
      </p:sp>
      <p:pic>
        <p:nvPicPr>
          <p:cNvPr id="1026" name="Picture 2" descr="Image result for docker">
            <a:extLst>
              <a:ext uri="{FF2B5EF4-FFF2-40B4-BE49-F238E27FC236}">
                <a16:creationId xmlns:a16="http://schemas.microsoft.com/office/drawing/2014/main" id="{0A5326EC-7EC4-41A0-BF68-C8F6EC653B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49353"/>
            <a:ext cx="6274296" cy="535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19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780760-2637-4495-9EB6-F5954110B1C4}"/>
              </a:ext>
            </a:extLst>
          </p:cNvPr>
          <p:cNvSpPr>
            <a:spLocks noGrp="1"/>
          </p:cNvSpPr>
          <p:nvPr>
            <p:ph type="title"/>
          </p:nvPr>
        </p:nvSpPr>
        <p:spPr>
          <a:xfrm>
            <a:off x="640079" y="2053641"/>
            <a:ext cx="3669161" cy="2760098"/>
          </a:xfrm>
        </p:spPr>
        <p:txBody>
          <a:bodyPr>
            <a:normAutofit/>
          </a:bodyPr>
          <a:lstStyle/>
          <a:p>
            <a:r>
              <a:rPr lang="en-US">
                <a:solidFill>
                  <a:srgbClr val="FFFFFF"/>
                </a:solidFill>
              </a:rPr>
              <a:t>Dockerfile Directives: EXPOSE</a:t>
            </a:r>
          </a:p>
        </p:txBody>
      </p:sp>
      <p:sp>
        <p:nvSpPr>
          <p:cNvPr id="4" name="Content Placeholder 3">
            <a:extLst>
              <a:ext uri="{FF2B5EF4-FFF2-40B4-BE49-F238E27FC236}">
                <a16:creationId xmlns:a16="http://schemas.microsoft.com/office/drawing/2014/main" id="{360A876E-A874-453C-9690-1141066893B7}"/>
              </a:ext>
            </a:extLst>
          </p:cNvPr>
          <p:cNvSpPr>
            <a:spLocks noGrp="1"/>
          </p:cNvSpPr>
          <p:nvPr>
            <p:ph idx="1"/>
          </p:nvPr>
        </p:nvSpPr>
        <p:spPr>
          <a:xfrm>
            <a:off x="5130800" y="568960"/>
            <a:ext cx="6705600" cy="5638800"/>
          </a:xfrm>
        </p:spPr>
        <p:txBody>
          <a:bodyPr anchor="ctr">
            <a:normAutofit fontScale="62500" lnSpcReduction="20000"/>
          </a:bodyPr>
          <a:lstStyle/>
          <a:p>
            <a:endParaRPr lang="en-US" sz="2600" dirty="0"/>
          </a:p>
          <a:p>
            <a:endParaRPr lang="en-US" sz="2600" dirty="0"/>
          </a:p>
          <a:p>
            <a:r>
              <a:rPr lang="en-US" sz="2900" dirty="0"/>
              <a:t>The EXPOSE directive can be used to opens up a container network port for communicating between the container and the outside world.</a:t>
            </a:r>
          </a:p>
          <a:p>
            <a:r>
              <a:rPr lang="en-US" sz="2900" dirty="0"/>
              <a:t>The sample syntax of the EXPOSE instruction is as follows:</a:t>
            </a:r>
          </a:p>
          <a:p>
            <a:endParaRPr lang="en-US" sz="2900" dirty="0"/>
          </a:p>
          <a:p>
            <a:endParaRPr lang="en-US" sz="2900" dirty="0"/>
          </a:p>
          <a:p>
            <a:r>
              <a:rPr lang="en-US" sz="2900" dirty="0"/>
              <a:t>This is an optional field provided for a specific transport protocol, such as TCP and UDP.</a:t>
            </a:r>
          </a:p>
          <a:p>
            <a:r>
              <a:rPr lang="en-US" sz="2900" dirty="0"/>
              <a:t>The EXPOSE directive also allows you to specify multiple ports in a single line. You can expose the port number 8080 as a UDP port and the port number 80 as a TCP port is as follows:</a:t>
            </a:r>
          </a:p>
          <a:p>
            <a:pPr marL="0" indent="0">
              <a:buNone/>
            </a:pPr>
            <a:endParaRPr lang="en-US" dirty="0"/>
          </a:p>
          <a:p>
            <a:endParaRPr lang="en-US" dirty="0"/>
          </a:p>
          <a:p>
            <a:pPr marL="0" indent="0">
              <a:buNone/>
            </a:pPr>
            <a:endParaRPr lang="en-US" dirty="0"/>
          </a:p>
          <a:p>
            <a:r>
              <a:rPr lang="en-US" dirty="0"/>
              <a:t>Does not make the ports of the container accessible to the host</a:t>
            </a:r>
            <a:endParaRPr lang="en-US" sz="2000" dirty="0"/>
          </a:p>
          <a:p>
            <a:pPr marL="0" indent="0">
              <a:buNone/>
            </a:pPr>
            <a:r>
              <a:rPr lang="en-US" sz="2000" dirty="0"/>
              <a:t>*A </a:t>
            </a:r>
            <a:r>
              <a:rPr lang="en-US" sz="2000" b="1" dirty="0"/>
              <a:t>network port</a:t>
            </a:r>
            <a:r>
              <a:rPr lang="en-US" sz="2000" dirty="0"/>
              <a:t> is a number that identifies one side of a connection between two computers. Computers use port numbers to determine to which process or application a message should be delivered.</a:t>
            </a:r>
          </a:p>
          <a:p>
            <a:endParaRPr lang="en-US" dirty="0"/>
          </a:p>
          <a:p>
            <a:endParaRPr lang="en-US" sz="2400" dirty="0">
              <a:solidFill>
                <a:srgbClr val="000000"/>
              </a:solidFill>
            </a:endParaRPr>
          </a:p>
        </p:txBody>
      </p:sp>
      <p:pic>
        <p:nvPicPr>
          <p:cNvPr id="5" name="Picture 4">
            <a:extLst>
              <a:ext uri="{FF2B5EF4-FFF2-40B4-BE49-F238E27FC236}">
                <a16:creationId xmlns:a16="http://schemas.microsoft.com/office/drawing/2014/main" id="{3E949554-0036-413F-AE7D-D5FDA57D7EB1}"/>
              </a:ext>
            </a:extLst>
          </p:cNvPr>
          <p:cNvPicPr>
            <a:picLocks noChangeAspect="1"/>
          </p:cNvPicPr>
          <p:nvPr/>
        </p:nvPicPr>
        <p:blipFill>
          <a:blip r:embed="rId3"/>
          <a:stretch>
            <a:fillRect/>
          </a:stretch>
        </p:blipFill>
        <p:spPr>
          <a:xfrm>
            <a:off x="6903671" y="2053642"/>
            <a:ext cx="2645331" cy="546684"/>
          </a:xfrm>
          <a:prstGeom prst="rect">
            <a:avLst/>
          </a:prstGeom>
        </p:spPr>
      </p:pic>
      <p:pic>
        <p:nvPicPr>
          <p:cNvPr id="7" name="Picture 6">
            <a:extLst>
              <a:ext uri="{FF2B5EF4-FFF2-40B4-BE49-F238E27FC236}">
                <a16:creationId xmlns:a16="http://schemas.microsoft.com/office/drawing/2014/main" id="{D38408A4-2690-4F9F-99EE-3C368446CB26}"/>
              </a:ext>
            </a:extLst>
          </p:cNvPr>
          <p:cNvPicPr>
            <a:picLocks noChangeAspect="1"/>
          </p:cNvPicPr>
          <p:nvPr/>
        </p:nvPicPr>
        <p:blipFill>
          <a:blip r:embed="rId4"/>
          <a:stretch>
            <a:fillRect/>
          </a:stretch>
        </p:blipFill>
        <p:spPr>
          <a:xfrm>
            <a:off x="6979870" y="4085008"/>
            <a:ext cx="2645331" cy="624090"/>
          </a:xfrm>
          <a:prstGeom prst="rect">
            <a:avLst/>
          </a:prstGeom>
        </p:spPr>
      </p:pic>
    </p:spTree>
    <p:extLst>
      <p:ext uri="{BB962C8B-B14F-4D97-AF65-F5344CB8AC3E}">
        <p14:creationId xmlns:p14="http://schemas.microsoft.com/office/powerpoint/2010/main" val="252885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C6525-2FF1-48C7-BC16-1B0D979C2CFF}"/>
              </a:ext>
            </a:extLst>
          </p:cNvPr>
          <p:cNvSpPr>
            <a:spLocks noGrp="1"/>
          </p:cNvSpPr>
          <p:nvPr>
            <p:ph type="title"/>
          </p:nvPr>
        </p:nvSpPr>
        <p:spPr>
          <a:xfrm>
            <a:off x="740749" y="706332"/>
            <a:ext cx="3494362" cy="1789218"/>
          </a:xfrm>
        </p:spPr>
        <p:txBody>
          <a:bodyPr vert="horz" lIns="91440" tIns="45720" rIns="91440" bIns="45720" rtlCol="0" anchor="ctr">
            <a:normAutofit fontScale="90000"/>
          </a:bodyPr>
          <a:lstStyle/>
          <a:p>
            <a:r>
              <a:rPr lang="en-US" kern="1200" dirty="0">
                <a:solidFill>
                  <a:schemeClr val="accent1"/>
                </a:solidFill>
                <a:latin typeface="+mj-lt"/>
                <a:ea typeface="+mj-ea"/>
                <a:cs typeface="+mj-cs"/>
              </a:rPr>
              <a:t>Container Volume Management</a:t>
            </a:r>
          </a:p>
        </p:txBody>
      </p:sp>
      <p:cxnSp>
        <p:nvCxnSpPr>
          <p:cNvPr id="17" name="Straight Connector 1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D395DB9-684F-44BF-AD60-31505EDE7AC9}"/>
              </a:ext>
            </a:extLst>
          </p:cNvPr>
          <p:cNvSpPr>
            <a:spLocks noGrp="1"/>
          </p:cNvSpPr>
          <p:nvPr>
            <p:ph idx="1"/>
          </p:nvPr>
        </p:nvSpPr>
        <p:spPr>
          <a:xfrm>
            <a:off x="4976030" y="963507"/>
            <a:ext cx="6250940" cy="4930986"/>
          </a:xfrm>
        </p:spPr>
        <p:txBody>
          <a:bodyPr vert="horz" lIns="91440" tIns="45720" rIns="91440" bIns="45720" rtlCol="0" anchor="b">
            <a:normAutofit fontScale="55000" lnSpcReduction="20000"/>
          </a:bodyPr>
          <a:lstStyle/>
          <a:p>
            <a:pPr fontAlgn="base"/>
            <a:r>
              <a:rPr lang="en-US" sz="2900" dirty="0"/>
              <a:t>A Docker image is a collection of read-only layers. When you launch a container from an image, Docker adds a read-write layer to the top of that stack of read-only layers. Docker calls this the Union File System.</a:t>
            </a:r>
          </a:p>
          <a:p>
            <a:pPr fontAlgn="base"/>
            <a:r>
              <a:rPr lang="en-US" sz="2900" dirty="0"/>
              <a:t>Any time a file is changed, Docker makes a copy of the file from the read-only layers up into the top read-write layer. This leaves the original (read-only) file unchanged.</a:t>
            </a:r>
          </a:p>
          <a:p>
            <a:pPr fontAlgn="base"/>
            <a:r>
              <a:rPr lang="en-US" sz="2900" dirty="0"/>
              <a:t>When a container is deleted, that top read-write layer is lost. This means that any changes made after the container was launched are now gone.</a:t>
            </a:r>
          </a:p>
          <a:p>
            <a:pPr fontAlgn="base"/>
            <a:r>
              <a:rPr lang="en-US" sz="2900" dirty="0"/>
              <a:t>A volume allows data to persist, even when a container is deleted. Volumes are also a convenient way to share data between the host and the container.</a:t>
            </a:r>
          </a:p>
          <a:p>
            <a:pPr fontAlgn="base"/>
            <a:r>
              <a:rPr lang="en-US" sz="2900" dirty="0"/>
              <a:t>Mounting a volume is a good solution if you want to:</a:t>
            </a:r>
          </a:p>
          <a:p>
            <a:pPr lvl="1" fontAlgn="base"/>
            <a:r>
              <a:rPr lang="en-US" sz="2900" dirty="0"/>
              <a:t>Push data to a container.</a:t>
            </a:r>
          </a:p>
          <a:p>
            <a:pPr lvl="1" fontAlgn="base"/>
            <a:r>
              <a:rPr lang="en-US" sz="2900" dirty="0"/>
              <a:t>Pull data from a container.</a:t>
            </a:r>
          </a:p>
          <a:p>
            <a:pPr lvl="1" fontAlgn="base"/>
            <a:r>
              <a:rPr lang="en-US" sz="2900" dirty="0"/>
              <a:t>Share data between containers.</a:t>
            </a:r>
          </a:p>
          <a:p>
            <a:pPr fontAlgn="base"/>
            <a:r>
              <a:rPr lang="en-US" sz="2900" dirty="0"/>
              <a:t>Docker volumes exist outside the Union File System of read-only and read-write layers. The volume is a folder which is shared between the container and the host machine. Volumes can also be shared between containers.</a:t>
            </a:r>
          </a:p>
          <a:p>
            <a:r>
              <a:rPr lang="en-US" sz="2000" dirty="0">
                <a:hlinkClick r:id="rId2"/>
              </a:rPr>
              <a:t>https://www.ionos.com/community/server-cloud-infrastructure/docker/understanding-and-managing-docker-container-volumes/</a:t>
            </a:r>
            <a:endParaRPr lang="en-US" sz="2000" dirty="0"/>
          </a:p>
        </p:txBody>
      </p:sp>
      <p:pic>
        <p:nvPicPr>
          <p:cNvPr id="3" name="Picture 2">
            <a:extLst>
              <a:ext uri="{FF2B5EF4-FFF2-40B4-BE49-F238E27FC236}">
                <a16:creationId xmlns:a16="http://schemas.microsoft.com/office/drawing/2014/main" id="{48D39A99-D608-4224-AB83-D89DDE5F2149}"/>
              </a:ext>
            </a:extLst>
          </p:cNvPr>
          <p:cNvPicPr>
            <a:picLocks noChangeAspect="1"/>
          </p:cNvPicPr>
          <p:nvPr/>
        </p:nvPicPr>
        <p:blipFill>
          <a:blip r:embed="rId3"/>
          <a:stretch>
            <a:fillRect/>
          </a:stretch>
        </p:blipFill>
        <p:spPr>
          <a:xfrm>
            <a:off x="657832" y="2689167"/>
            <a:ext cx="3835597" cy="2604193"/>
          </a:xfrm>
          <a:prstGeom prst="rect">
            <a:avLst/>
          </a:prstGeom>
        </p:spPr>
      </p:pic>
    </p:spTree>
    <p:extLst>
      <p:ext uri="{BB962C8B-B14F-4D97-AF65-F5344CB8AC3E}">
        <p14:creationId xmlns:p14="http://schemas.microsoft.com/office/powerpoint/2010/main" val="197533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2C1AB-B092-481C-AC42-B3DD0AC1E96D}"/>
              </a:ext>
            </a:extLst>
          </p:cNvPr>
          <p:cNvSpPr>
            <a:spLocks noGrp="1"/>
          </p:cNvSpPr>
          <p:nvPr>
            <p:ph type="title"/>
          </p:nvPr>
        </p:nvSpPr>
        <p:spPr>
          <a:xfrm>
            <a:off x="838200" y="631825"/>
            <a:ext cx="10515600" cy="998855"/>
          </a:xfrm>
        </p:spPr>
        <p:txBody>
          <a:bodyPr>
            <a:normAutofit/>
          </a:bodyPr>
          <a:lstStyle/>
          <a:p>
            <a:r>
              <a:rPr lang="en-US" dirty="0"/>
              <a:t>Container Volume Management</a:t>
            </a:r>
          </a:p>
        </p:txBody>
      </p:sp>
      <p:sp>
        <p:nvSpPr>
          <p:cNvPr id="3" name="Content Placeholder 2">
            <a:extLst>
              <a:ext uri="{FF2B5EF4-FFF2-40B4-BE49-F238E27FC236}">
                <a16:creationId xmlns:a16="http://schemas.microsoft.com/office/drawing/2014/main" id="{782D695A-408E-408E-B980-0EE6F096309C}"/>
              </a:ext>
            </a:extLst>
          </p:cNvPr>
          <p:cNvSpPr>
            <a:spLocks noGrp="1"/>
          </p:cNvSpPr>
          <p:nvPr>
            <p:ph idx="1"/>
          </p:nvPr>
        </p:nvSpPr>
        <p:spPr>
          <a:xfrm>
            <a:off x="838200" y="1488440"/>
            <a:ext cx="10515600" cy="3723640"/>
          </a:xfrm>
        </p:spPr>
        <p:txBody>
          <a:bodyPr>
            <a:normAutofit lnSpcReduction="10000"/>
          </a:bodyPr>
          <a:lstStyle/>
          <a:p>
            <a:pPr marL="0" indent="0">
              <a:buNone/>
            </a:pPr>
            <a:r>
              <a:rPr lang="en-US" sz="1500" dirty="0"/>
              <a:t>Volumes are the preferred mechanism for persisting data generated by and used by Docker containers. While </a:t>
            </a:r>
            <a:r>
              <a:rPr lang="en-US" sz="1500" dirty="0">
                <a:hlinkClick r:id="rId2"/>
              </a:rPr>
              <a:t>bind mounts</a:t>
            </a:r>
            <a:r>
              <a:rPr lang="en-US" sz="1500" dirty="0"/>
              <a:t> are dependent on the directory structure of the host machine, volumes are completely managed by Docker. Volumes have several advantages over bind mounts:</a:t>
            </a:r>
          </a:p>
          <a:p>
            <a:r>
              <a:rPr lang="en-US" sz="1500" dirty="0"/>
              <a:t>Volumes are easier to back up or migrate than bind mounts.</a:t>
            </a:r>
          </a:p>
          <a:p>
            <a:r>
              <a:rPr lang="en-US" sz="1500" dirty="0"/>
              <a:t>You can manage volumes using Docker CLI commands or the Docker API.</a:t>
            </a:r>
          </a:p>
          <a:p>
            <a:r>
              <a:rPr lang="en-US" sz="1500" dirty="0"/>
              <a:t>Volumes work on both Linux and Windows containers.</a:t>
            </a:r>
          </a:p>
          <a:p>
            <a:r>
              <a:rPr lang="en-US" sz="1500" dirty="0"/>
              <a:t>Volumes can be more safely shared among multiple containers.</a:t>
            </a:r>
          </a:p>
          <a:p>
            <a:r>
              <a:rPr lang="en-US" sz="1500" dirty="0"/>
              <a:t>Volume drivers let you store volumes on remote hosts or cloud providers, to encrypt the contents of volumes, or to add other functionality.</a:t>
            </a:r>
          </a:p>
          <a:p>
            <a:r>
              <a:rPr lang="en-US" sz="1500" dirty="0"/>
              <a:t>New volumes can have their content pre-populated by a container.</a:t>
            </a:r>
          </a:p>
          <a:p>
            <a:pPr marL="0" indent="0">
              <a:buNone/>
            </a:pPr>
            <a:r>
              <a:rPr lang="en-US" sz="1500" dirty="0"/>
              <a:t>In addition, volumes are often a better choice than persisting data in a container’s writable layer, because a volume does not increase the size of the containers using it, and the volume’s contents exist outside the lifecycle of a given container.</a:t>
            </a:r>
          </a:p>
          <a:p>
            <a:r>
              <a:rPr lang="en-US" sz="1500" dirty="0"/>
              <a:t>To launch a container which will use a volume you have created with docker volume create, add the following argument to the docker run command:</a:t>
            </a:r>
          </a:p>
          <a:p>
            <a:endParaRPr lang="en-US" sz="1500" dirty="0"/>
          </a:p>
        </p:txBody>
      </p:sp>
      <p:pic>
        <p:nvPicPr>
          <p:cNvPr id="4" name="Picture 3">
            <a:extLst>
              <a:ext uri="{FF2B5EF4-FFF2-40B4-BE49-F238E27FC236}">
                <a16:creationId xmlns:a16="http://schemas.microsoft.com/office/drawing/2014/main" id="{6FAF1E68-824B-4FD9-90DE-942FECA6B6CA}"/>
              </a:ext>
            </a:extLst>
          </p:cNvPr>
          <p:cNvPicPr>
            <a:picLocks noChangeAspect="1"/>
          </p:cNvPicPr>
          <p:nvPr/>
        </p:nvPicPr>
        <p:blipFill>
          <a:blip r:embed="rId3"/>
          <a:stretch>
            <a:fillRect/>
          </a:stretch>
        </p:blipFill>
        <p:spPr>
          <a:xfrm>
            <a:off x="3863017" y="5331460"/>
            <a:ext cx="4996503" cy="568960"/>
          </a:xfrm>
          <a:prstGeom prst="rect">
            <a:avLst/>
          </a:prstGeom>
        </p:spPr>
      </p:pic>
    </p:spTree>
    <p:extLst>
      <p:ext uri="{BB962C8B-B14F-4D97-AF65-F5344CB8AC3E}">
        <p14:creationId xmlns:p14="http://schemas.microsoft.com/office/powerpoint/2010/main" val="28707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74D4-2224-4706-8E54-4233203682A5}"/>
              </a:ext>
            </a:extLst>
          </p:cNvPr>
          <p:cNvSpPr>
            <a:spLocks noGrp="1"/>
          </p:cNvSpPr>
          <p:nvPr>
            <p:ph type="title"/>
          </p:nvPr>
        </p:nvSpPr>
        <p:spPr>
          <a:xfrm>
            <a:off x="485775" y="327025"/>
            <a:ext cx="10515600" cy="911225"/>
          </a:xfrm>
        </p:spPr>
        <p:txBody>
          <a:bodyPr/>
          <a:lstStyle/>
          <a:p>
            <a:r>
              <a:rPr lang="en-US" dirty="0">
                <a:solidFill>
                  <a:srgbClr val="0070C0"/>
                </a:solidFill>
              </a:rPr>
              <a:t>Docker Network: </a:t>
            </a:r>
            <a:r>
              <a:rPr lang="en-US" b="1" dirty="0">
                <a:solidFill>
                  <a:srgbClr val="0070C0"/>
                </a:solidFill>
              </a:rPr>
              <a:t>List</a:t>
            </a:r>
            <a:r>
              <a:rPr lang="en-US" dirty="0">
                <a:solidFill>
                  <a:srgbClr val="0070C0"/>
                </a:solidFill>
              </a:rPr>
              <a:t> and Inspect</a:t>
            </a:r>
          </a:p>
        </p:txBody>
      </p:sp>
      <p:sp>
        <p:nvSpPr>
          <p:cNvPr id="3" name="Content Placeholder 2">
            <a:extLst>
              <a:ext uri="{FF2B5EF4-FFF2-40B4-BE49-F238E27FC236}">
                <a16:creationId xmlns:a16="http://schemas.microsoft.com/office/drawing/2014/main" id="{2F878BFE-FD1C-4B41-9424-779DADA7B273}"/>
              </a:ext>
            </a:extLst>
          </p:cNvPr>
          <p:cNvSpPr>
            <a:spLocks noGrp="1"/>
          </p:cNvSpPr>
          <p:nvPr>
            <p:ph idx="1"/>
          </p:nvPr>
        </p:nvSpPr>
        <p:spPr>
          <a:xfrm>
            <a:off x="838200" y="1483360"/>
            <a:ext cx="10515600" cy="4693603"/>
          </a:xfrm>
        </p:spPr>
        <p:txBody>
          <a:bodyPr>
            <a:normAutofit/>
          </a:bodyPr>
          <a:lstStyle/>
          <a:p>
            <a:r>
              <a:rPr lang="en-US" dirty="0"/>
              <a:t>List is used to display detailed information on one or more networks.</a:t>
            </a:r>
          </a:p>
          <a:p>
            <a:r>
              <a:rPr lang="en-US" dirty="0"/>
              <a:t>Lists all the networks the Engine daemon knows about. This includes the networks that span across multiple hosts in a cluster.</a:t>
            </a:r>
          </a:p>
          <a:p>
            <a:endParaRPr lang="en-US" dirty="0"/>
          </a:p>
          <a:p>
            <a:endParaRPr lang="en-US" dirty="0"/>
          </a:p>
          <a:p>
            <a:r>
              <a:rPr lang="en-US" dirty="0"/>
              <a:t>Ex: </a:t>
            </a:r>
          </a:p>
        </p:txBody>
      </p:sp>
      <p:pic>
        <p:nvPicPr>
          <p:cNvPr id="4" name="Picture 3">
            <a:extLst>
              <a:ext uri="{FF2B5EF4-FFF2-40B4-BE49-F238E27FC236}">
                <a16:creationId xmlns:a16="http://schemas.microsoft.com/office/drawing/2014/main" id="{8041435A-F45D-4386-8000-EB6B1ED85E5F}"/>
              </a:ext>
            </a:extLst>
          </p:cNvPr>
          <p:cNvPicPr>
            <a:picLocks noChangeAspect="1"/>
          </p:cNvPicPr>
          <p:nvPr/>
        </p:nvPicPr>
        <p:blipFill>
          <a:blip r:embed="rId2"/>
          <a:stretch>
            <a:fillRect/>
          </a:stretch>
        </p:blipFill>
        <p:spPr>
          <a:xfrm>
            <a:off x="995680" y="3127365"/>
            <a:ext cx="2804159" cy="603269"/>
          </a:xfrm>
          <a:prstGeom prst="rect">
            <a:avLst/>
          </a:prstGeom>
        </p:spPr>
      </p:pic>
      <p:pic>
        <p:nvPicPr>
          <p:cNvPr id="11" name="Picture 10">
            <a:extLst>
              <a:ext uri="{FF2B5EF4-FFF2-40B4-BE49-F238E27FC236}">
                <a16:creationId xmlns:a16="http://schemas.microsoft.com/office/drawing/2014/main" id="{4CCCA1FF-08DD-46AD-8380-51EC2DA9EA75}"/>
              </a:ext>
            </a:extLst>
          </p:cNvPr>
          <p:cNvPicPr>
            <a:picLocks noChangeAspect="1"/>
          </p:cNvPicPr>
          <p:nvPr/>
        </p:nvPicPr>
        <p:blipFill>
          <a:blip r:embed="rId3"/>
          <a:stretch>
            <a:fillRect/>
          </a:stretch>
        </p:blipFill>
        <p:spPr>
          <a:xfrm>
            <a:off x="5645651" y="2874437"/>
            <a:ext cx="5188217" cy="1911448"/>
          </a:xfrm>
          <a:prstGeom prst="rect">
            <a:avLst/>
          </a:prstGeom>
        </p:spPr>
      </p:pic>
      <p:pic>
        <p:nvPicPr>
          <p:cNvPr id="12" name="Picture 11">
            <a:extLst>
              <a:ext uri="{FF2B5EF4-FFF2-40B4-BE49-F238E27FC236}">
                <a16:creationId xmlns:a16="http://schemas.microsoft.com/office/drawing/2014/main" id="{C32ED026-C7C7-4083-BC88-7F2EDF4E2AAE}"/>
              </a:ext>
            </a:extLst>
          </p:cNvPr>
          <p:cNvPicPr>
            <a:picLocks noChangeAspect="1"/>
          </p:cNvPicPr>
          <p:nvPr/>
        </p:nvPicPr>
        <p:blipFill>
          <a:blip r:embed="rId4"/>
          <a:stretch>
            <a:fillRect/>
          </a:stretch>
        </p:blipFill>
        <p:spPr>
          <a:xfrm>
            <a:off x="1001022" y="4497035"/>
            <a:ext cx="4454898" cy="1358970"/>
          </a:xfrm>
          <a:prstGeom prst="rect">
            <a:avLst/>
          </a:prstGeom>
        </p:spPr>
      </p:pic>
    </p:spTree>
    <p:extLst>
      <p:ext uri="{BB962C8B-B14F-4D97-AF65-F5344CB8AC3E}">
        <p14:creationId xmlns:p14="http://schemas.microsoft.com/office/powerpoint/2010/main" val="2525131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74D4-2224-4706-8E54-4233203682A5}"/>
              </a:ext>
            </a:extLst>
          </p:cNvPr>
          <p:cNvSpPr>
            <a:spLocks noGrp="1"/>
          </p:cNvSpPr>
          <p:nvPr>
            <p:ph type="title"/>
          </p:nvPr>
        </p:nvSpPr>
        <p:spPr>
          <a:xfrm>
            <a:off x="485775" y="327025"/>
            <a:ext cx="10515600" cy="911225"/>
          </a:xfrm>
        </p:spPr>
        <p:txBody>
          <a:bodyPr/>
          <a:lstStyle/>
          <a:p>
            <a:r>
              <a:rPr lang="en-US" dirty="0">
                <a:solidFill>
                  <a:srgbClr val="0070C0"/>
                </a:solidFill>
              </a:rPr>
              <a:t>Docker Network: List and </a:t>
            </a:r>
            <a:r>
              <a:rPr lang="en-US" b="1" dirty="0">
                <a:solidFill>
                  <a:srgbClr val="0070C0"/>
                </a:solidFill>
              </a:rPr>
              <a:t>Inspect</a:t>
            </a:r>
          </a:p>
        </p:txBody>
      </p:sp>
      <p:sp>
        <p:nvSpPr>
          <p:cNvPr id="3" name="Content Placeholder 2">
            <a:extLst>
              <a:ext uri="{FF2B5EF4-FFF2-40B4-BE49-F238E27FC236}">
                <a16:creationId xmlns:a16="http://schemas.microsoft.com/office/drawing/2014/main" id="{2F878BFE-FD1C-4B41-9424-779DADA7B273}"/>
              </a:ext>
            </a:extLst>
          </p:cNvPr>
          <p:cNvSpPr>
            <a:spLocks noGrp="1"/>
          </p:cNvSpPr>
          <p:nvPr>
            <p:ph idx="1"/>
          </p:nvPr>
        </p:nvSpPr>
        <p:spPr>
          <a:xfrm>
            <a:off x="838200" y="1238250"/>
            <a:ext cx="10515600" cy="4938713"/>
          </a:xfrm>
        </p:spPr>
        <p:txBody>
          <a:bodyPr>
            <a:normAutofit/>
          </a:bodyPr>
          <a:lstStyle/>
          <a:p>
            <a:r>
              <a:rPr lang="en-US" dirty="0"/>
              <a:t>Returns detailed information about one or more networks. By default, this command renders all results in a JSON object.</a:t>
            </a:r>
          </a:p>
          <a:p>
            <a:pPr marL="0" indent="0">
              <a:buNone/>
            </a:pPr>
            <a:r>
              <a:rPr lang="en-US" dirty="0"/>
              <a:t>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73C8CAD3-8B79-4700-BBFE-02988951A232}"/>
              </a:ext>
            </a:extLst>
          </p:cNvPr>
          <p:cNvPicPr>
            <a:picLocks noChangeAspect="1"/>
          </p:cNvPicPr>
          <p:nvPr/>
        </p:nvPicPr>
        <p:blipFill>
          <a:blip r:embed="rId2"/>
          <a:stretch>
            <a:fillRect/>
          </a:stretch>
        </p:blipFill>
        <p:spPr>
          <a:xfrm>
            <a:off x="1006375" y="2303450"/>
            <a:ext cx="3880049" cy="400071"/>
          </a:xfrm>
          <a:prstGeom prst="rect">
            <a:avLst/>
          </a:prstGeom>
        </p:spPr>
      </p:pic>
      <p:pic>
        <p:nvPicPr>
          <p:cNvPr id="8" name="Picture 7">
            <a:extLst>
              <a:ext uri="{FF2B5EF4-FFF2-40B4-BE49-F238E27FC236}">
                <a16:creationId xmlns:a16="http://schemas.microsoft.com/office/drawing/2014/main" id="{83AFE03C-4E60-425D-8BA0-89D68C0BABDD}"/>
              </a:ext>
            </a:extLst>
          </p:cNvPr>
          <p:cNvPicPr>
            <a:picLocks noChangeAspect="1"/>
          </p:cNvPicPr>
          <p:nvPr/>
        </p:nvPicPr>
        <p:blipFill>
          <a:blip r:embed="rId3"/>
          <a:stretch>
            <a:fillRect/>
          </a:stretch>
        </p:blipFill>
        <p:spPr>
          <a:xfrm>
            <a:off x="710923" y="3186576"/>
            <a:ext cx="5385077" cy="1155759"/>
          </a:xfrm>
          <a:prstGeom prst="rect">
            <a:avLst/>
          </a:prstGeom>
        </p:spPr>
      </p:pic>
      <p:pic>
        <p:nvPicPr>
          <p:cNvPr id="9" name="Picture 8">
            <a:extLst>
              <a:ext uri="{FF2B5EF4-FFF2-40B4-BE49-F238E27FC236}">
                <a16:creationId xmlns:a16="http://schemas.microsoft.com/office/drawing/2014/main" id="{3BF84EED-0A6F-4F0D-B70C-B46F2DBADFA7}"/>
              </a:ext>
            </a:extLst>
          </p:cNvPr>
          <p:cNvPicPr>
            <a:picLocks noChangeAspect="1"/>
          </p:cNvPicPr>
          <p:nvPr/>
        </p:nvPicPr>
        <p:blipFill>
          <a:blip r:embed="rId4"/>
          <a:stretch>
            <a:fillRect/>
          </a:stretch>
        </p:blipFill>
        <p:spPr>
          <a:xfrm>
            <a:off x="6264175" y="2303451"/>
            <a:ext cx="5594638" cy="4010370"/>
          </a:xfrm>
          <a:prstGeom prst="rect">
            <a:avLst/>
          </a:prstGeom>
        </p:spPr>
      </p:pic>
    </p:spTree>
    <p:extLst>
      <p:ext uri="{BB962C8B-B14F-4D97-AF65-F5344CB8AC3E}">
        <p14:creationId xmlns:p14="http://schemas.microsoft.com/office/powerpoint/2010/main" val="9061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A66F-0654-484F-9B27-A9057A16DCEE}"/>
              </a:ext>
            </a:extLst>
          </p:cNvPr>
          <p:cNvSpPr>
            <a:spLocks noGrp="1"/>
          </p:cNvSpPr>
          <p:nvPr>
            <p:ph type="title"/>
          </p:nvPr>
        </p:nvSpPr>
        <p:spPr>
          <a:xfrm>
            <a:off x="838200" y="96837"/>
            <a:ext cx="10515600" cy="1325563"/>
          </a:xfrm>
          <a:solidFill>
            <a:schemeClr val="tx1"/>
          </a:solidFill>
        </p:spPr>
        <p:txBody>
          <a:bodyPr>
            <a:normAutofit/>
          </a:bodyPr>
          <a:lstStyle/>
          <a:p>
            <a:pPr algn="ctr"/>
            <a:r>
              <a:rPr lang="en-US" sz="3200" dirty="0">
                <a:solidFill>
                  <a:schemeClr val="bg1"/>
                </a:solidFill>
              </a:rPr>
              <a:t>Docker Network: </a:t>
            </a:r>
            <a:r>
              <a:rPr lang="en-US" sz="3200" b="1" dirty="0">
                <a:solidFill>
                  <a:schemeClr val="bg1"/>
                </a:solidFill>
              </a:rPr>
              <a:t>Create</a:t>
            </a:r>
            <a:r>
              <a:rPr lang="en-US" sz="3200" dirty="0">
                <a:solidFill>
                  <a:schemeClr val="bg1"/>
                </a:solidFill>
              </a:rPr>
              <a:t> and Remove</a:t>
            </a:r>
          </a:p>
        </p:txBody>
      </p:sp>
      <p:sp>
        <p:nvSpPr>
          <p:cNvPr id="3" name="Content Placeholder 2">
            <a:extLst>
              <a:ext uri="{FF2B5EF4-FFF2-40B4-BE49-F238E27FC236}">
                <a16:creationId xmlns:a16="http://schemas.microsoft.com/office/drawing/2014/main" id="{4126AEE8-BA97-4D30-89C7-368C39F74FFB}"/>
              </a:ext>
            </a:extLst>
          </p:cNvPr>
          <p:cNvSpPr>
            <a:spLocks noGrp="1"/>
          </p:cNvSpPr>
          <p:nvPr>
            <p:ph sz="half" idx="1"/>
          </p:nvPr>
        </p:nvSpPr>
        <p:spPr>
          <a:xfrm>
            <a:off x="436880" y="1595120"/>
            <a:ext cx="5582920" cy="4581843"/>
          </a:xfrm>
        </p:spPr>
        <p:txBody>
          <a:bodyPr>
            <a:normAutofit/>
          </a:bodyPr>
          <a:lstStyle/>
          <a:p>
            <a:r>
              <a:rPr lang="en-US" sz="1500" b="1" dirty="0"/>
              <a:t>Creates </a:t>
            </a:r>
            <a:r>
              <a:rPr lang="en-US" sz="1500" dirty="0"/>
              <a:t>a new network. The DRIVER accepts bridge or overlay which are the built-in network drivers. If you have installed a third party or your own custom network driver you can specify that DRIVER here also. </a:t>
            </a:r>
          </a:p>
          <a:p>
            <a:r>
              <a:rPr lang="en-US" sz="1500" dirty="0"/>
              <a:t>If you don’t specify the --driver option, the command automatically creates a bridge network for you. When you install Docker Engine it creates a bridge network automatically. This network corresponds to the docker0 bridge that Engine has traditionally relied on. </a:t>
            </a:r>
          </a:p>
          <a:p>
            <a:r>
              <a:rPr lang="en-US" sz="1500" dirty="0"/>
              <a:t>When you launch a new container with docker run it automatically connects to this bridge network. You cannot remove this default bridge network, but you can create new ones using the network create command.</a:t>
            </a:r>
          </a:p>
          <a:p>
            <a:endParaRPr lang="en-US" sz="1300" dirty="0"/>
          </a:p>
        </p:txBody>
      </p:sp>
      <p:pic>
        <p:nvPicPr>
          <p:cNvPr id="6" name="Picture 5">
            <a:extLst>
              <a:ext uri="{FF2B5EF4-FFF2-40B4-BE49-F238E27FC236}">
                <a16:creationId xmlns:a16="http://schemas.microsoft.com/office/drawing/2014/main" id="{1F20775C-A822-41F3-BA2A-AE4A833D3E54}"/>
              </a:ext>
            </a:extLst>
          </p:cNvPr>
          <p:cNvPicPr>
            <a:picLocks noChangeAspect="1"/>
          </p:cNvPicPr>
          <p:nvPr/>
        </p:nvPicPr>
        <p:blipFill>
          <a:blip r:embed="rId2"/>
          <a:stretch>
            <a:fillRect/>
          </a:stretch>
        </p:blipFill>
        <p:spPr>
          <a:xfrm>
            <a:off x="930107" y="4757990"/>
            <a:ext cx="4596466" cy="1009780"/>
          </a:xfrm>
          <a:prstGeom prst="rect">
            <a:avLst/>
          </a:prstGeom>
        </p:spPr>
      </p:pic>
      <p:sp>
        <p:nvSpPr>
          <p:cNvPr id="18" name="Content Placeholder 17">
            <a:extLst>
              <a:ext uri="{FF2B5EF4-FFF2-40B4-BE49-F238E27FC236}">
                <a16:creationId xmlns:a16="http://schemas.microsoft.com/office/drawing/2014/main" id="{1C77279F-C81D-4B1D-88FC-5A80785C336B}"/>
              </a:ext>
            </a:extLst>
          </p:cNvPr>
          <p:cNvSpPr>
            <a:spLocks noGrp="1"/>
          </p:cNvSpPr>
          <p:nvPr>
            <p:ph sz="half" idx="2"/>
          </p:nvPr>
        </p:nvSpPr>
        <p:spPr/>
        <p:txBody>
          <a:bodyPr>
            <a:normAutofit/>
          </a:bodyPr>
          <a:lstStyle/>
          <a:p>
            <a:pPr marL="0" indent="0">
              <a:buNone/>
            </a:pPr>
            <a:r>
              <a:rPr lang="en-US" sz="1600" dirty="0"/>
              <a:t>Examples of Options</a:t>
            </a:r>
          </a:p>
        </p:txBody>
      </p:sp>
      <p:pic>
        <p:nvPicPr>
          <p:cNvPr id="19" name="Picture 18">
            <a:extLst>
              <a:ext uri="{FF2B5EF4-FFF2-40B4-BE49-F238E27FC236}">
                <a16:creationId xmlns:a16="http://schemas.microsoft.com/office/drawing/2014/main" id="{71FEA45B-142B-4A84-97E6-F44D48B704EF}"/>
              </a:ext>
            </a:extLst>
          </p:cNvPr>
          <p:cNvPicPr>
            <a:picLocks noChangeAspect="1"/>
          </p:cNvPicPr>
          <p:nvPr/>
        </p:nvPicPr>
        <p:blipFill>
          <a:blip r:embed="rId3"/>
          <a:stretch>
            <a:fillRect/>
          </a:stretch>
        </p:blipFill>
        <p:spPr>
          <a:xfrm>
            <a:off x="6172200" y="2299406"/>
            <a:ext cx="5318760" cy="3674674"/>
          </a:xfrm>
          <a:prstGeom prst="rect">
            <a:avLst/>
          </a:prstGeom>
        </p:spPr>
      </p:pic>
    </p:spTree>
    <p:extLst>
      <p:ext uri="{BB962C8B-B14F-4D97-AF65-F5344CB8AC3E}">
        <p14:creationId xmlns:p14="http://schemas.microsoft.com/office/powerpoint/2010/main" val="217139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A66F-0654-484F-9B27-A9057A16DCEE}"/>
              </a:ext>
            </a:extLst>
          </p:cNvPr>
          <p:cNvSpPr>
            <a:spLocks noGrp="1"/>
          </p:cNvSpPr>
          <p:nvPr>
            <p:ph type="title"/>
          </p:nvPr>
        </p:nvSpPr>
        <p:spPr>
          <a:xfrm>
            <a:off x="838200" y="96837"/>
            <a:ext cx="10515600" cy="1325563"/>
          </a:xfrm>
          <a:solidFill>
            <a:schemeClr val="tx1"/>
          </a:solidFill>
        </p:spPr>
        <p:txBody>
          <a:bodyPr>
            <a:normAutofit/>
          </a:bodyPr>
          <a:lstStyle/>
          <a:p>
            <a:pPr algn="ctr"/>
            <a:r>
              <a:rPr lang="en-US" sz="3200" dirty="0">
                <a:solidFill>
                  <a:schemeClr val="bg1"/>
                </a:solidFill>
              </a:rPr>
              <a:t>Docker Network: Create and </a:t>
            </a:r>
            <a:r>
              <a:rPr lang="en-US" sz="3200" b="1" dirty="0">
                <a:solidFill>
                  <a:schemeClr val="bg1"/>
                </a:solidFill>
              </a:rPr>
              <a:t>Remove</a:t>
            </a:r>
          </a:p>
        </p:txBody>
      </p:sp>
      <p:sp>
        <p:nvSpPr>
          <p:cNvPr id="3" name="Content Placeholder 2">
            <a:extLst>
              <a:ext uri="{FF2B5EF4-FFF2-40B4-BE49-F238E27FC236}">
                <a16:creationId xmlns:a16="http://schemas.microsoft.com/office/drawing/2014/main" id="{4126AEE8-BA97-4D30-89C7-368C39F74FFB}"/>
              </a:ext>
            </a:extLst>
          </p:cNvPr>
          <p:cNvSpPr>
            <a:spLocks noGrp="1"/>
          </p:cNvSpPr>
          <p:nvPr>
            <p:ph sz="half" idx="1"/>
          </p:nvPr>
        </p:nvSpPr>
        <p:spPr>
          <a:xfrm>
            <a:off x="436880" y="1595120"/>
            <a:ext cx="4886960" cy="4581843"/>
          </a:xfrm>
        </p:spPr>
        <p:txBody>
          <a:bodyPr>
            <a:normAutofit/>
          </a:bodyPr>
          <a:lstStyle/>
          <a:p>
            <a:r>
              <a:rPr lang="en-US" sz="2000" b="1" dirty="0"/>
              <a:t>Removes</a:t>
            </a:r>
            <a:r>
              <a:rPr lang="en-US" sz="2000" dirty="0"/>
              <a:t> one or more networks by name or identifier. To remove a network, you must first disconnect any containers connected to it.</a:t>
            </a:r>
          </a:p>
          <a:p>
            <a:r>
              <a:rPr lang="en-US" sz="2000" dirty="0"/>
              <a:t>Use </a:t>
            </a:r>
            <a:r>
              <a:rPr lang="en-US" sz="2000" b="1" dirty="0"/>
              <a:t>docker container stop </a:t>
            </a:r>
            <a:r>
              <a:rPr lang="en-US" sz="2000" b="1" dirty="0" err="1"/>
              <a:t>containerid</a:t>
            </a:r>
            <a:r>
              <a:rPr lang="en-US" sz="2000" dirty="0"/>
              <a:t>, then </a:t>
            </a:r>
            <a:r>
              <a:rPr lang="en-US" sz="2000" b="1" dirty="0"/>
              <a:t>docker container rm </a:t>
            </a:r>
            <a:r>
              <a:rPr lang="en-US" sz="2000" b="1" dirty="0" err="1"/>
              <a:t>containerid</a:t>
            </a:r>
            <a:r>
              <a:rPr lang="en-US" sz="2000" b="1" dirty="0"/>
              <a:t>.</a:t>
            </a:r>
          </a:p>
          <a:p>
            <a:endParaRPr lang="en-US" sz="2000" b="1" dirty="0"/>
          </a:p>
          <a:p>
            <a:endParaRPr lang="en-US" sz="2000" b="1" dirty="0"/>
          </a:p>
          <a:p>
            <a:endParaRPr lang="en-US" sz="2000" b="1" dirty="0"/>
          </a:p>
          <a:p>
            <a:r>
              <a:rPr lang="en-US" sz="2000" dirty="0"/>
              <a:t>To remove all unused networks:</a:t>
            </a:r>
          </a:p>
          <a:p>
            <a:endParaRPr lang="en-US" sz="2000" b="1" dirty="0"/>
          </a:p>
          <a:p>
            <a:endParaRPr lang="en-US" dirty="0"/>
          </a:p>
          <a:p>
            <a:endParaRPr lang="en-US" sz="1300" dirty="0"/>
          </a:p>
        </p:txBody>
      </p:sp>
      <p:sp>
        <p:nvSpPr>
          <p:cNvPr id="18" name="Content Placeholder 17">
            <a:extLst>
              <a:ext uri="{FF2B5EF4-FFF2-40B4-BE49-F238E27FC236}">
                <a16:creationId xmlns:a16="http://schemas.microsoft.com/office/drawing/2014/main" id="{1C77279F-C81D-4B1D-88FC-5A80785C336B}"/>
              </a:ext>
            </a:extLst>
          </p:cNvPr>
          <p:cNvSpPr>
            <a:spLocks noGrp="1"/>
          </p:cNvSpPr>
          <p:nvPr>
            <p:ph sz="half" idx="2"/>
          </p:nvPr>
        </p:nvSpPr>
        <p:spPr>
          <a:xfrm>
            <a:off x="5242560" y="1595120"/>
            <a:ext cx="6111240" cy="5008880"/>
          </a:xfrm>
        </p:spPr>
        <p:txBody>
          <a:bodyPr>
            <a:normAutofit/>
          </a:bodyPr>
          <a:lstStyle/>
          <a:p>
            <a:pPr marL="0" indent="0">
              <a:buNone/>
            </a:pPr>
            <a:r>
              <a:rPr lang="en-US" sz="1800" dirty="0"/>
              <a:t>Examples:</a:t>
            </a:r>
          </a:p>
          <a:p>
            <a:pPr marL="0" indent="0">
              <a:buNone/>
            </a:pPr>
            <a:r>
              <a:rPr lang="en-US" sz="1800" dirty="0"/>
              <a:t>To remove the network named ‘my-network’</a:t>
            </a:r>
          </a:p>
          <a:p>
            <a:pPr marL="0" indent="0">
              <a:buNone/>
            </a:pPr>
            <a:endParaRPr lang="en-US" sz="1800" dirty="0"/>
          </a:p>
          <a:p>
            <a:pPr marL="0" indent="0">
              <a:buNone/>
            </a:pPr>
            <a:endParaRPr lang="en-US" sz="1800" dirty="0"/>
          </a:p>
          <a:p>
            <a:pPr marL="0" indent="0">
              <a:buNone/>
            </a:pPr>
            <a:r>
              <a:rPr lang="en-US" sz="1800" dirty="0"/>
              <a:t>To delete multiple networks in a single docker network rm command, provide multiple network names or ids. The following example deletes a network with id 3695c422697f and a network named my-network:</a:t>
            </a:r>
          </a:p>
          <a:p>
            <a:pPr marL="0" indent="0">
              <a:buNone/>
            </a:pPr>
            <a:endParaRPr lang="en-US" sz="1800" dirty="0"/>
          </a:p>
          <a:p>
            <a:pPr marL="0" indent="0">
              <a:buNone/>
            </a:pPr>
            <a:endParaRPr lang="en-US" sz="1800" dirty="0"/>
          </a:p>
          <a:p>
            <a:pPr marL="0" indent="0">
              <a:buNone/>
            </a:pPr>
            <a:r>
              <a:rPr lang="en-US" sz="1800" dirty="0"/>
              <a:t>*When you specify multiple networks, the command attempts to delete each in turn. If the deletion of one network fails, the command continues to the next on the list and tries to delete that. The command reports success or failure for each deletion.</a:t>
            </a:r>
          </a:p>
        </p:txBody>
      </p:sp>
      <p:pic>
        <p:nvPicPr>
          <p:cNvPr id="4" name="Picture 3">
            <a:extLst>
              <a:ext uri="{FF2B5EF4-FFF2-40B4-BE49-F238E27FC236}">
                <a16:creationId xmlns:a16="http://schemas.microsoft.com/office/drawing/2014/main" id="{7006DFE6-913A-43B9-9E63-2FDC1AB91318}"/>
              </a:ext>
            </a:extLst>
          </p:cNvPr>
          <p:cNvPicPr>
            <a:picLocks noChangeAspect="1"/>
          </p:cNvPicPr>
          <p:nvPr/>
        </p:nvPicPr>
        <p:blipFill>
          <a:blip r:embed="rId2"/>
          <a:stretch>
            <a:fillRect/>
          </a:stretch>
        </p:blipFill>
        <p:spPr>
          <a:xfrm>
            <a:off x="958502" y="3707996"/>
            <a:ext cx="3525519" cy="783128"/>
          </a:xfrm>
          <a:prstGeom prst="rect">
            <a:avLst/>
          </a:prstGeom>
        </p:spPr>
      </p:pic>
      <p:pic>
        <p:nvPicPr>
          <p:cNvPr id="5" name="Picture 4">
            <a:extLst>
              <a:ext uri="{FF2B5EF4-FFF2-40B4-BE49-F238E27FC236}">
                <a16:creationId xmlns:a16="http://schemas.microsoft.com/office/drawing/2014/main" id="{01700151-F5F9-4BF8-86CA-830313F80DF0}"/>
              </a:ext>
            </a:extLst>
          </p:cNvPr>
          <p:cNvPicPr>
            <a:picLocks noChangeAspect="1"/>
          </p:cNvPicPr>
          <p:nvPr/>
        </p:nvPicPr>
        <p:blipFill>
          <a:blip r:embed="rId3"/>
          <a:stretch>
            <a:fillRect/>
          </a:stretch>
        </p:blipFill>
        <p:spPr>
          <a:xfrm>
            <a:off x="7169720" y="2394740"/>
            <a:ext cx="2521080" cy="514376"/>
          </a:xfrm>
          <a:prstGeom prst="rect">
            <a:avLst/>
          </a:prstGeom>
        </p:spPr>
      </p:pic>
      <p:pic>
        <p:nvPicPr>
          <p:cNvPr id="7" name="Picture 6">
            <a:extLst>
              <a:ext uri="{FF2B5EF4-FFF2-40B4-BE49-F238E27FC236}">
                <a16:creationId xmlns:a16="http://schemas.microsoft.com/office/drawing/2014/main" id="{FC70950C-85E6-4573-AA59-CD00724F633C}"/>
              </a:ext>
            </a:extLst>
          </p:cNvPr>
          <p:cNvPicPr>
            <a:picLocks noChangeAspect="1"/>
          </p:cNvPicPr>
          <p:nvPr/>
        </p:nvPicPr>
        <p:blipFill>
          <a:blip r:embed="rId4"/>
          <a:stretch>
            <a:fillRect/>
          </a:stretch>
        </p:blipFill>
        <p:spPr>
          <a:xfrm>
            <a:off x="6744888" y="4330011"/>
            <a:ext cx="3187864" cy="412771"/>
          </a:xfrm>
          <a:prstGeom prst="rect">
            <a:avLst/>
          </a:prstGeom>
        </p:spPr>
      </p:pic>
      <p:pic>
        <p:nvPicPr>
          <p:cNvPr id="6" name="Picture 5">
            <a:extLst>
              <a:ext uri="{FF2B5EF4-FFF2-40B4-BE49-F238E27FC236}">
                <a16:creationId xmlns:a16="http://schemas.microsoft.com/office/drawing/2014/main" id="{77D2574E-CF6C-4AFD-9D29-E81C5C7BE945}"/>
              </a:ext>
            </a:extLst>
          </p:cNvPr>
          <p:cNvPicPr>
            <a:picLocks noChangeAspect="1"/>
          </p:cNvPicPr>
          <p:nvPr/>
        </p:nvPicPr>
        <p:blipFill>
          <a:blip r:embed="rId5"/>
          <a:stretch>
            <a:fillRect/>
          </a:stretch>
        </p:blipFill>
        <p:spPr>
          <a:xfrm>
            <a:off x="1752601" y="5292089"/>
            <a:ext cx="2143124" cy="546736"/>
          </a:xfrm>
          <a:prstGeom prst="rect">
            <a:avLst/>
          </a:prstGeom>
        </p:spPr>
      </p:pic>
    </p:spTree>
    <p:extLst>
      <p:ext uri="{BB962C8B-B14F-4D97-AF65-F5344CB8AC3E}">
        <p14:creationId xmlns:p14="http://schemas.microsoft.com/office/powerpoint/2010/main" val="2789127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6ED369-DAD4-4AD7-B02E-332114F15961}"/>
              </a:ext>
            </a:extLst>
          </p:cNvPr>
          <p:cNvSpPr>
            <a:spLocks noGrp="1"/>
          </p:cNvSpPr>
          <p:nvPr>
            <p:ph type="title"/>
          </p:nvPr>
        </p:nvSpPr>
        <p:spPr>
          <a:xfrm>
            <a:off x="788466" y="780655"/>
            <a:ext cx="3751662" cy="3261168"/>
          </a:xfrm>
        </p:spPr>
        <p:txBody>
          <a:bodyPr>
            <a:normAutofit/>
          </a:bodyPr>
          <a:lstStyle/>
          <a:p>
            <a:r>
              <a:rPr lang="en-US">
                <a:solidFill>
                  <a:srgbClr val="FFFFFF"/>
                </a:solidFill>
              </a:rPr>
              <a:t>Docker Network: Assign to Containers</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rgbClr val="486A9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F2C7A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CB14D3A-E935-42CC-AB3E-8FCFDD954CEA}"/>
              </a:ext>
            </a:extLst>
          </p:cNvPr>
          <p:cNvPicPr>
            <a:picLocks noChangeAspect="1"/>
          </p:cNvPicPr>
          <p:nvPr/>
        </p:nvPicPr>
        <p:blipFill>
          <a:blip r:embed="rId2"/>
          <a:stretch>
            <a:fillRect/>
          </a:stretch>
        </p:blipFill>
        <p:spPr>
          <a:xfrm>
            <a:off x="1158006" y="4512569"/>
            <a:ext cx="5276947" cy="1886509"/>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B4B5851-3D38-4DDE-9BDE-BD1F561DFE6B}"/>
              </a:ext>
            </a:extLst>
          </p:cNvPr>
          <p:cNvSpPr>
            <a:spLocks noGrp="1"/>
          </p:cNvSpPr>
          <p:nvPr>
            <p:ph idx="1"/>
          </p:nvPr>
        </p:nvSpPr>
        <p:spPr>
          <a:xfrm>
            <a:off x="7761639" y="900442"/>
            <a:ext cx="3514088" cy="5307318"/>
          </a:xfrm>
        </p:spPr>
        <p:txBody>
          <a:bodyPr anchor="ctr">
            <a:normAutofit fontScale="92500" lnSpcReduction="10000"/>
          </a:bodyPr>
          <a:lstStyle/>
          <a:p>
            <a:r>
              <a:rPr lang="en-US" sz="1900" dirty="0"/>
              <a:t>These three networks are built into Docker. (Created automatically when you install it). </a:t>
            </a:r>
          </a:p>
          <a:p>
            <a:r>
              <a:rPr lang="en-US" sz="1900" dirty="0"/>
              <a:t>You can use the </a:t>
            </a:r>
            <a:r>
              <a:rPr lang="en-US" sz="1900" b="1" dirty="0"/>
              <a:t>docker run --network=&lt;network-name&gt; container1 </a:t>
            </a:r>
            <a:r>
              <a:rPr lang="en-US" sz="1900" dirty="0"/>
              <a:t>option to start a container and immediately connect it to a network.</a:t>
            </a:r>
          </a:p>
          <a:p>
            <a:r>
              <a:rPr lang="en-US" sz="1900" dirty="0"/>
              <a:t>If the container is running, use </a:t>
            </a:r>
            <a:r>
              <a:rPr lang="en-US" sz="1900" b="1" dirty="0"/>
              <a:t>docker network connect multi-host-network container1</a:t>
            </a:r>
          </a:p>
          <a:p>
            <a:r>
              <a:rPr lang="en-US" sz="1900" dirty="0"/>
              <a:t>You can connect a container by name or by ID. Once connected, the container can communicate with other containers in the same network</a:t>
            </a:r>
          </a:p>
          <a:p>
            <a:r>
              <a:rPr lang="en-US" sz="2000" dirty="0">
                <a:hlinkClick r:id="rId3"/>
              </a:rPr>
              <a:t>https://docs.docker.com/v17.09/engine/userguide/networking/#default-networks</a:t>
            </a:r>
            <a:endParaRPr lang="en-US" sz="1900" dirty="0"/>
          </a:p>
          <a:p>
            <a:endParaRPr lang="en-US" sz="1900" dirty="0"/>
          </a:p>
        </p:txBody>
      </p:sp>
    </p:spTree>
    <p:extLst>
      <p:ext uri="{BB962C8B-B14F-4D97-AF65-F5344CB8AC3E}">
        <p14:creationId xmlns:p14="http://schemas.microsoft.com/office/powerpoint/2010/main" val="374926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72D0A4-4FB0-4139-B745-F6D2F4BC6D5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The Dockerfile</a:t>
            </a:r>
          </a:p>
        </p:txBody>
      </p:sp>
      <p:pic>
        <p:nvPicPr>
          <p:cNvPr id="4" name="Picture 3">
            <a:extLst>
              <a:ext uri="{FF2B5EF4-FFF2-40B4-BE49-F238E27FC236}">
                <a16:creationId xmlns:a16="http://schemas.microsoft.com/office/drawing/2014/main" id="{C5A2AECA-9D0A-4D7B-9893-812C7F4D68A3}"/>
              </a:ext>
            </a:extLst>
          </p:cNvPr>
          <p:cNvPicPr>
            <a:picLocks noChangeAspect="1"/>
          </p:cNvPicPr>
          <p:nvPr/>
        </p:nvPicPr>
        <p:blipFill>
          <a:blip r:embed="rId2"/>
          <a:stretch>
            <a:fillRect/>
          </a:stretch>
        </p:blipFill>
        <p:spPr>
          <a:xfrm>
            <a:off x="3810000" y="337985"/>
            <a:ext cx="6929119" cy="2537295"/>
          </a:xfrm>
          <a:prstGeom prst="rect">
            <a:avLst/>
          </a:prstGeom>
        </p:spPr>
      </p:pic>
      <p:sp>
        <p:nvSpPr>
          <p:cNvPr id="3" name="Content Placeholder 2">
            <a:extLst>
              <a:ext uri="{FF2B5EF4-FFF2-40B4-BE49-F238E27FC236}">
                <a16:creationId xmlns:a16="http://schemas.microsoft.com/office/drawing/2014/main" id="{C7987C9E-39A9-48C5-9F9E-994395F766AE}"/>
              </a:ext>
            </a:extLst>
          </p:cNvPr>
          <p:cNvSpPr>
            <a:spLocks noGrp="1"/>
          </p:cNvSpPr>
          <p:nvPr>
            <p:ph idx="1"/>
          </p:nvPr>
        </p:nvSpPr>
        <p:spPr>
          <a:xfrm>
            <a:off x="4038600" y="2712720"/>
            <a:ext cx="7188199" cy="3464243"/>
          </a:xfrm>
        </p:spPr>
        <p:txBody>
          <a:bodyPr>
            <a:normAutofit/>
          </a:bodyPr>
          <a:lstStyle/>
          <a:p>
            <a:r>
              <a:rPr lang="en-US" sz="1800" dirty="0" err="1"/>
              <a:t>Dockerfile</a:t>
            </a:r>
            <a:r>
              <a:rPr lang="en-US" sz="1800" dirty="0"/>
              <a:t> is a text file with instructions to build image</a:t>
            </a:r>
          </a:p>
          <a:p>
            <a:r>
              <a:rPr lang="en-US" sz="1800" dirty="0"/>
              <a:t>Docker runs instructions in a </a:t>
            </a:r>
            <a:r>
              <a:rPr lang="en-US" sz="1800" dirty="0" err="1"/>
              <a:t>Dockerfile</a:t>
            </a:r>
            <a:r>
              <a:rPr lang="en-US" sz="1800" dirty="0"/>
              <a:t> in order. A </a:t>
            </a:r>
            <a:r>
              <a:rPr lang="en-US" sz="1800" dirty="0" err="1"/>
              <a:t>Dockerfile</a:t>
            </a:r>
            <a:r>
              <a:rPr lang="en-US" sz="1800" dirty="0"/>
              <a:t> must start with a `FROM` instruction. The FROM instruction specifies the Base Image from which you are building. </a:t>
            </a:r>
          </a:p>
          <a:p>
            <a:endParaRPr lang="en-US" sz="1800" dirty="0"/>
          </a:p>
          <a:p>
            <a:endParaRPr lang="en-US" sz="1800" dirty="0"/>
          </a:p>
          <a:p>
            <a:endParaRPr lang="en-US" sz="1800" dirty="0"/>
          </a:p>
          <a:p>
            <a:endParaRPr lang="en-US" sz="1800" dirty="0"/>
          </a:p>
          <a:p>
            <a:r>
              <a:rPr lang="en-US" sz="1800" dirty="0"/>
              <a:t>Using </a:t>
            </a:r>
            <a:r>
              <a:rPr lang="en-US" sz="1800" b="1" dirty="0"/>
              <a:t>docker build</a:t>
            </a:r>
            <a:r>
              <a:rPr lang="en-US" sz="1800" dirty="0"/>
              <a:t> users can create an automated build that executes several command-line instructions in succession.</a:t>
            </a:r>
          </a:p>
          <a:p>
            <a:endParaRPr lang="en-US" sz="1800" dirty="0"/>
          </a:p>
        </p:txBody>
      </p:sp>
      <p:pic>
        <p:nvPicPr>
          <p:cNvPr id="8" name="Picture 7">
            <a:extLst>
              <a:ext uri="{FF2B5EF4-FFF2-40B4-BE49-F238E27FC236}">
                <a16:creationId xmlns:a16="http://schemas.microsoft.com/office/drawing/2014/main" id="{94066BE7-B661-41B6-9C32-8F87D4B8E57E}"/>
              </a:ext>
            </a:extLst>
          </p:cNvPr>
          <p:cNvPicPr>
            <a:picLocks noChangeAspect="1"/>
          </p:cNvPicPr>
          <p:nvPr/>
        </p:nvPicPr>
        <p:blipFill>
          <a:blip r:embed="rId3"/>
          <a:stretch>
            <a:fillRect/>
          </a:stretch>
        </p:blipFill>
        <p:spPr>
          <a:xfrm>
            <a:off x="5870487" y="4014760"/>
            <a:ext cx="3372023" cy="1054154"/>
          </a:xfrm>
          <a:prstGeom prst="rect">
            <a:avLst/>
          </a:prstGeom>
        </p:spPr>
      </p:pic>
    </p:spTree>
    <p:extLst>
      <p:ext uri="{BB962C8B-B14F-4D97-AF65-F5344CB8AC3E}">
        <p14:creationId xmlns:p14="http://schemas.microsoft.com/office/powerpoint/2010/main" val="56691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D0A4-4FB0-4139-B745-F6D2F4BC6D5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The Dockerfile</a:t>
            </a:r>
          </a:p>
        </p:txBody>
      </p:sp>
      <p:sp>
        <p:nvSpPr>
          <p:cNvPr id="3" name="Content Placeholder 2">
            <a:extLst>
              <a:ext uri="{FF2B5EF4-FFF2-40B4-BE49-F238E27FC236}">
                <a16:creationId xmlns:a16="http://schemas.microsoft.com/office/drawing/2014/main" id="{C7987C9E-39A9-48C5-9F9E-994395F766AE}"/>
              </a:ext>
            </a:extLst>
          </p:cNvPr>
          <p:cNvSpPr>
            <a:spLocks noGrp="1"/>
          </p:cNvSpPr>
          <p:nvPr>
            <p:ph idx="1"/>
          </p:nvPr>
        </p:nvSpPr>
        <p:spPr>
          <a:xfrm>
            <a:off x="4038600" y="638176"/>
            <a:ext cx="7188199" cy="3457574"/>
          </a:xfrm>
        </p:spPr>
        <p:txBody>
          <a:bodyPr>
            <a:normAutofit/>
          </a:bodyPr>
          <a:lstStyle/>
          <a:p>
            <a:r>
              <a:rPr lang="en-US" sz="1800" dirty="0"/>
              <a:t>Using </a:t>
            </a:r>
            <a:r>
              <a:rPr lang="en-US" sz="1800" b="1" dirty="0"/>
              <a:t>docker build</a:t>
            </a:r>
            <a:r>
              <a:rPr lang="en-US" sz="1800" dirty="0"/>
              <a:t> users can create an automated build that executes several command-line instructions in succession.</a:t>
            </a:r>
          </a:p>
          <a:p>
            <a:r>
              <a:rPr lang="en-US" sz="1800" dirty="0"/>
              <a:t>Use the -f flag with docker build to point to a </a:t>
            </a:r>
            <a:r>
              <a:rPr lang="en-US" sz="1800" dirty="0" err="1"/>
              <a:t>Dockerfile</a:t>
            </a:r>
            <a:r>
              <a:rPr lang="en-US" sz="1800" dirty="0"/>
              <a:t> anywhere in your file system.</a:t>
            </a:r>
          </a:p>
          <a:p>
            <a:endParaRPr lang="en-US" sz="1800" dirty="0"/>
          </a:p>
          <a:p>
            <a:r>
              <a:rPr lang="en-US" sz="1800" dirty="0"/>
              <a:t>Specify a repository and tag at which to save the new image if the build succeeds</a:t>
            </a:r>
          </a:p>
          <a:p>
            <a:endParaRPr lang="en-US" sz="1800" dirty="0"/>
          </a:p>
          <a:p>
            <a:endParaRPr lang="en-US" sz="1800" dirty="0"/>
          </a:p>
        </p:txBody>
      </p:sp>
      <p:pic>
        <p:nvPicPr>
          <p:cNvPr id="6" name="Picture 5">
            <a:extLst>
              <a:ext uri="{FF2B5EF4-FFF2-40B4-BE49-F238E27FC236}">
                <a16:creationId xmlns:a16="http://schemas.microsoft.com/office/drawing/2014/main" id="{5B6EF4F9-2C9C-4E65-95A5-C3DD253F0F16}"/>
              </a:ext>
            </a:extLst>
          </p:cNvPr>
          <p:cNvPicPr>
            <a:picLocks noChangeAspect="1"/>
          </p:cNvPicPr>
          <p:nvPr/>
        </p:nvPicPr>
        <p:blipFill>
          <a:blip r:embed="rId2"/>
          <a:stretch>
            <a:fillRect/>
          </a:stretch>
        </p:blipFill>
        <p:spPr>
          <a:xfrm>
            <a:off x="5944174" y="1683019"/>
            <a:ext cx="2908449" cy="469924"/>
          </a:xfrm>
          <a:prstGeom prst="rect">
            <a:avLst/>
          </a:prstGeom>
        </p:spPr>
      </p:pic>
      <p:pic>
        <p:nvPicPr>
          <p:cNvPr id="7" name="Picture 6">
            <a:extLst>
              <a:ext uri="{FF2B5EF4-FFF2-40B4-BE49-F238E27FC236}">
                <a16:creationId xmlns:a16="http://schemas.microsoft.com/office/drawing/2014/main" id="{4526948B-B14D-4327-8D30-017455A47046}"/>
              </a:ext>
            </a:extLst>
          </p:cNvPr>
          <p:cNvPicPr>
            <a:picLocks noChangeAspect="1"/>
          </p:cNvPicPr>
          <p:nvPr/>
        </p:nvPicPr>
        <p:blipFill>
          <a:blip r:embed="rId3"/>
          <a:stretch>
            <a:fillRect/>
          </a:stretch>
        </p:blipFill>
        <p:spPr>
          <a:xfrm>
            <a:off x="5944174" y="2703289"/>
            <a:ext cx="2355971" cy="311166"/>
          </a:xfrm>
          <a:prstGeom prst="rect">
            <a:avLst/>
          </a:prstGeom>
        </p:spPr>
      </p:pic>
      <p:pic>
        <p:nvPicPr>
          <p:cNvPr id="10" name="Picture 9">
            <a:extLst>
              <a:ext uri="{FF2B5EF4-FFF2-40B4-BE49-F238E27FC236}">
                <a16:creationId xmlns:a16="http://schemas.microsoft.com/office/drawing/2014/main" id="{2FF7D9B7-99B6-4B5C-8DAF-6B8F6FC8F81B}"/>
              </a:ext>
            </a:extLst>
          </p:cNvPr>
          <p:cNvPicPr>
            <a:picLocks noChangeAspect="1"/>
          </p:cNvPicPr>
          <p:nvPr/>
        </p:nvPicPr>
        <p:blipFill>
          <a:blip r:embed="rId4"/>
          <a:stretch>
            <a:fillRect/>
          </a:stretch>
        </p:blipFill>
        <p:spPr>
          <a:xfrm>
            <a:off x="3926308" y="3386113"/>
            <a:ext cx="7188200" cy="2490812"/>
          </a:xfrm>
          <a:prstGeom prst="rect">
            <a:avLst/>
          </a:prstGeom>
        </p:spPr>
      </p:pic>
    </p:spTree>
    <p:extLst>
      <p:ext uri="{BB962C8B-B14F-4D97-AF65-F5344CB8AC3E}">
        <p14:creationId xmlns:p14="http://schemas.microsoft.com/office/powerpoint/2010/main" val="133978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2FD695-0502-40C2-8AA1-7D76AA6B59C3}"/>
              </a:ext>
            </a:extLst>
          </p:cNvPr>
          <p:cNvSpPr>
            <a:spLocks noGrp="1"/>
          </p:cNvSpPr>
          <p:nvPr>
            <p:ph type="title"/>
          </p:nvPr>
        </p:nvSpPr>
        <p:spPr>
          <a:xfrm>
            <a:off x="643467" y="640080"/>
            <a:ext cx="3096427" cy="5613236"/>
          </a:xfrm>
        </p:spPr>
        <p:txBody>
          <a:bodyPr anchor="ctr">
            <a:normAutofit/>
          </a:bodyPr>
          <a:lstStyle/>
          <a:p>
            <a:r>
              <a:rPr lang="en-US" dirty="0" err="1">
                <a:solidFill>
                  <a:srgbClr val="FFFFFF"/>
                </a:solidFill>
              </a:rPr>
              <a:t>Dockerfile</a:t>
            </a:r>
            <a:r>
              <a:rPr lang="en-US" dirty="0">
                <a:solidFill>
                  <a:srgbClr val="FFFFFF"/>
                </a:solidFill>
              </a:rPr>
              <a:t> Directives: </a:t>
            </a:r>
            <a:r>
              <a:rPr lang="en-US" b="1" dirty="0">
                <a:solidFill>
                  <a:srgbClr val="FFFFFF"/>
                </a:solidFill>
              </a:rPr>
              <a:t>USER</a:t>
            </a:r>
            <a:r>
              <a:rPr lang="en-US" dirty="0">
                <a:solidFill>
                  <a:srgbClr val="FFFFFF"/>
                </a:solidFill>
              </a:rPr>
              <a:t> and RUN</a:t>
            </a:r>
          </a:p>
        </p:txBody>
      </p:sp>
      <p:sp>
        <p:nvSpPr>
          <p:cNvPr id="3" name="Content Placeholder 2">
            <a:extLst>
              <a:ext uri="{FF2B5EF4-FFF2-40B4-BE49-F238E27FC236}">
                <a16:creationId xmlns:a16="http://schemas.microsoft.com/office/drawing/2014/main" id="{90B3A5CE-1501-4C04-9FC2-7C1A2DEB5585}"/>
              </a:ext>
            </a:extLst>
          </p:cNvPr>
          <p:cNvSpPr>
            <a:spLocks noGrp="1"/>
          </p:cNvSpPr>
          <p:nvPr>
            <p:ph idx="1"/>
          </p:nvPr>
        </p:nvSpPr>
        <p:spPr>
          <a:xfrm>
            <a:off x="4699818" y="640082"/>
            <a:ext cx="6848715" cy="2484884"/>
          </a:xfrm>
        </p:spPr>
        <p:txBody>
          <a:bodyPr anchor="ctr">
            <a:normAutofit/>
          </a:bodyPr>
          <a:lstStyle/>
          <a:p>
            <a:r>
              <a:rPr lang="en-US" sz="2000" dirty="0"/>
              <a:t>The Docker USER directive in </a:t>
            </a:r>
            <a:r>
              <a:rPr lang="en-US" sz="2000" dirty="0" err="1"/>
              <a:t>Dockerfile</a:t>
            </a:r>
            <a:r>
              <a:rPr lang="en-US" sz="2000" dirty="0"/>
              <a:t> is a part of the official Docker feature set.</a:t>
            </a:r>
          </a:p>
          <a:p>
            <a:r>
              <a:rPr lang="en-US" sz="2000" dirty="0"/>
              <a:t>The USER directive is used to set the start up user ID in the new Docker image. BY default, the container will be launched with root user. You can modify the default user ID from root to the one specified in this directive.</a:t>
            </a:r>
          </a:p>
          <a:p>
            <a:r>
              <a:rPr lang="en-US" sz="2000" dirty="0"/>
              <a:t>You can see the syntax of the USER directive as follows:</a:t>
            </a:r>
          </a:p>
        </p:txBody>
      </p:sp>
      <p:sp>
        <p:nvSpPr>
          <p:cNvPr id="7" name="Content Placeholder 2">
            <a:extLst>
              <a:ext uri="{FF2B5EF4-FFF2-40B4-BE49-F238E27FC236}">
                <a16:creationId xmlns:a16="http://schemas.microsoft.com/office/drawing/2014/main" id="{3F04C102-7B7F-4273-87F9-972B97F33460}"/>
              </a:ext>
            </a:extLst>
          </p:cNvPr>
          <p:cNvSpPr txBox="1">
            <a:spLocks/>
          </p:cNvSpPr>
          <p:nvPr/>
        </p:nvSpPr>
        <p:spPr>
          <a:xfrm>
            <a:off x="4867275" y="5133975"/>
            <a:ext cx="6524625" cy="9532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*Note: The Username and UID must match with a valid user name, otherwise the docker run subcommand will fail.</a:t>
            </a:r>
          </a:p>
        </p:txBody>
      </p:sp>
      <p:pic>
        <p:nvPicPr>
          <p:cNvPr id="4" name="Picture 3">
            <a:extLst>
              <a:ext uri="{FF2B5EF4-FFF2-40B4-BE49-F238E27FC236}">
                <a16:creationId xmlns:a16="http://schemas.microsoft.com/office/drawing/2014/main" id="{E3586F86-5452-43FB-A62B-631C75F07F8A}"/>
              </a:ext>
            </a:extLst>
          </p:cNvPr>
          <p:cNvPicPr>
            <a:picLocks noChangeAspect="1"/>
          </p:cNvPicPr>
          <p:nvPr/>
        </p:nvPicPr>
        <p:blipFill>
          <a:blip r:embed="rId2"/>
          <a:stretch>
            <a:fillRect/>
          </a:stretch>
        </p:blipFill>
        <p:spPr>
          <a:xfrm>
            <a:off x="5279888" y="3095039"/>
            <a:ext cx="5327924" cy="1822544"/>
          </a:xfrm>
          <a:prstGeom prst="rect">
            <a:avLst/>
          </a:prstGeom>
        </p:spPr>
      </p:pic>
    </p:spTree>
    <p:extLst>
      <p:ext uri="{BB962C8B-B14F-4D97-AF65-F5344CB8AC3E}">
        <p14:creationId xmlns:p14="http://schemas.microsoft.com/office/powerpoint/2010/main" val="196009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2FD695-0502-40C2-8AA1-7D76AA6B59C3}"/>
              </a:ext>
            </a:extLst>
          </p:cNvPr>
          <p:cNvSpPr>
            <a:spLocks noGrp="1"/>
          </p:cNvSpPr>
          <p:nvPr>
            <p:ph type="title"/>
          </p:nvPr>
        </p:nvSpPr>
        <p:spPr>
          <a:xfrm>
            <a:off x="643467" y="640080"/>
            <a:ext cx="3096427" cy="5613236"/>
          </a:xfrm>
        </p:spPr>
        <p:txBody>
          <a:bodyPr anchor="ctr">
            <a:normAutofit/>
          </a:bodyPr>
          <a:lstStyle/>
          <a:p>
            <a:r>
              <a:rPr lang="en-US" dirty="0" err="1">
                <a:solidFill>
                  <a:srgbClr val="FFFFFF"/>
                </a:solidFill>
              </a:rPr>
              <a:t>Dockerfile</a:t>
            </a:r>
            <a:r>
              <a:rPr lang="en-US" dirty="0">
                <a:solidFill>
                  <a:srgbClr val="FFFFFF"/>
                </a:solidFill>
              </a:rPr>
              <a:t> Directives: USER and </a:t>
            </a:r>
            <a:r>
              <a:rPr lang="en-US" b="1" dirty="0">
                <a:solidFill>
                  <a:srgbClr val="FFFFFF"/>
                </a:solidFill>
              </a:rPr>
              <a:t>RUN</a:t>
            </a:r>
          </a:p>
        </p:txBody>
      </p:sp>
      <p:sp>
        <p:nvSpPr>
          <p:cNvPr id="3" name="Content Placeholder 2">
            <a:extLst>
              <a:ext uri="{FF2B5EF4-FFF2-40B4-BE49-F238E27FC236}">
                <a16:creationId xmlns:a16="http://schemas.microsoft.com/office/drawing/2014/main" id="{90B3A5CE-1501-4C04-9FC2-7C1A2DEB5585}"/>
              </a:ext>
            </a:extLst>
          </p:cNvPr>
          <p:cNvSpPr>
            <a:spLocks noGrp="1"/>
          </p:cNvSpPr>
          <p:nvPr>
            <p:ph idx="1"/>
          </p:nvPr>
        </p:nvSpPr>
        <p:spPr>
          <a:xfrm>
            <a:off x="4699818" y="640081"/>
            <a:ext cx="6848715" cy="2912744"/>
          </a:xfrm>
        </p:spPr>
        <p:txBody>
          <a:bodyPr anchor="ctr">
            <a:normAutofit/>
          </a:bodyPr>
          <a:lstStyle/>
          <a:p>
            <a:r>
              <a:rPr lang="en-US" sz="2000" dirty="0"/>
              <a:t>RUN executes the command(s) that you give in a new layer and creates a new image. This is mainly used for installing a new package.</a:t>
            </a:r>
          </a:p>
          <a:p>
            <a:r>
              <a:rPr lang="en-US" sz="2000" dirty="0"/>
              <a:t>The RUN instruction is used during the build time, and it can run any command/argument. This directive lets you execute a command on top of an existing layer and create a new layer with the results of command execution.</a:t>
            </a:r>
          </a:p>
          <a:p>
            <a:r>
              <a:rPr lang="en-US" sz="2000" dirty="0"/>
              <a:t>RUN command can be used in two forms:</a:t>
            </a:r>
          </a:p>
          <a:p>
            <a:endParaRPr lang="en-US" sz="2000" dirty="0"/>
          </a:p>
        </p:txBody>
      </p:sp>
      <p:pic>
        <p:nvPicPr>
          <p:cNvPr id="8" name="Picture 7" descr="A screenshot of a cell phone&#10;&#10;Description automatically generated">
            <a:extLst>
              <a:ext uri="{FF2B5EF4-FFF2-40B4-BE49-F238E27FC236}">
                <a16:creationId xmlns:a16="http://schemas.microsoft.com/office/drawing/2014/main" id="{BE2FF75F-2D22-48AE-B290-60BAB325C8CA}"/>
              </a:ext>
            </a:extLst>
          </p:cNvPr>
          <p:cNvPicPr>
            <a:picLocks noChangeAspect="1"/>
          </p:cNvPicPr>
          <p:nvPr/>
        </p:nvPicPr>
        <p:blipFill>
          <a:blip r:embed="rId2"/>
          <a:stretch>
            <a:fillRect/>
          </a:stretch>
        </p:blipFill>
        <p:spPr>
          <a:xfrm>
            <a:off x="4654297" y="3269835"/>
            <a:ext cx="6894236" cy="2137211"/>
          </a:xfrm>
          <a:prstGeom prst="rect">
            <a:avLst/>
          </a:prstGeom>
        </p:spPr>
      </p:pic>
      <p:sp>
        <p:nvSpPr>
          <p:cNvPr id="6" name="Content Placeholder 2">
            <a:extLst>
              <a:ext uri="{FF2B5EF4-FFF2-40B4-BE49-F238E27FC236}">
                <a16:creationId xmlns:a16="http://schemas.microsoft.com/office/drawing/2014/main" id="{2F6A63D4-90FD-45A4-8387-46B2ECAAF061}"/>
              </a:ext>
            </a:extLst>
          </p:cNvPr>
          <p:cNvSpPr txBox="1">
            <a:spLocks/>
          </p:cNvSpPr>
          <p:nvPr/>
        </p:nvSpPr>
        <p:spPr>
          <a:xfrm>
            <a:off x="4791075" y="5572125"/>
            <a:ext cx="6894236" cy="1152524"/>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Ex: </a:t>
            </a:r>
          </a:p>
          <a:p>
            <a:pPr marL="0" indent="0">
              <a:buNone/>
            </a:pPr>
            <a:r>
              <a:rPr lang="en-US" sz="1800" dirty="0"/>
              <a:t>To </a:t>
            </a:r>
            <a:r>
              <a:rPr lang="en-US" sz="1800" dirty="0" err="1"/>
              <a:t>createdirectory</a:t>
            </a:r>
            <a:r>
              <a:rPr lang="en-US" sz="1800" dirty="0"/>
              <a:t> inside of your Docker image then: RUN </a:t>
            </a:r>
            <a:r>
              <a:rPr lang="en-US" sz="1800" dirty="0" err="1"/>
              <a:t>mkdir</a:t>
            </a:r>
            <a:r>
              <a:rPr lang="en-US" sz="1800" dirty="0"/>
              <a:t> -p /path/to/folder.</a:t>
            </a:r>
          </a:p>
          <a:p>
            <a:pPr marL="0" indent="0">
              <a:buNone/>
            </a:pPr>
            <a:r>
              <a:rPr lang="en-US" sz="1800" dirty="0"/>
              <a:t>To install a package RUN apt-get install</a:t>
            </a:r>
          </a:p>
        </p:txBody>
      </p:sp>
    </p:spTree>
    <p:extLst>
      <p:ext uri="{BB962C8B-B14F-4D97-AF65-F5344CB8AC3E}">
        <p14:creationId xmlns:p14="http://schemas.microsoft.com/office/powerpoint/2010/main" val="75239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F21D-112E-40A9-A4D7-0FCA511BB1C9}"/>
              </a:ext>
            </a:extLst>
          </p:cNvPr>
          <p:cNvSpPr>
            <a:spLocks noGrp="1"/>
          </p:cNvSpPr>
          <p:nvPr>
            <p:ph type="title"/>
          </p:nvPr>
        </p:nvSpPr>
        <p:spPr>
          <a:xfrm>
            <a:off x="1514292" y="513612"/>
            <a:ext cx="9894133" cy="1031216"/>
          </a:xfrm>
        </p:spPr>
        <p:txBody>
          <a:bodyPr anchor="b">
            <a:normAutofit/>
          </a:bodyPr>
          <a:lstStyle/>
          <a:p>
            <a:r>
              <a:rPr lang="en-US" sz="4100" dirty="0" err="1">
                <a:solidFill>
                  <a:srgbClr val="002060"/>
                </a:solidFill>
              </a:rPr>
              <a:t>Dockerfile</a:t>
            </a:r>
            <a:r>
              <a:rPr lang="en-US" sz="4100" dirty="0">
                <a:solidFill>
                  <a:srgbClr val="002060"/>
                </a:solidFill>
              </a:rPr>
              <a:t> Directives: RUN Order of Execution</a:t>
            </a:r>
          </a:p>
        </p:txBody>
      </p:sp>
      <p:pic>
        <p:nvPicPr>
          <p:cNvPr id="4" name="Picture 3" descr="A screenshot of a cell phone&#10;&#10;Description automatically generated">
            <a:extLst>
              <a:ext uri="{FF2B5EF4-FFF2-40B4-BE49-F238E27FC236}">
                <a16:creationId xmlns:a16="http://schemas.microsoft.com/office/drawing/2014/main" id="{5C8BA3E8-6E18-40CD-A3C0-8F0BC54FD8B6}"/>
              </a:ext>
            </a:extLst>
          </p:cNvPr>
          <p:cNvPicPr>
            <a:picLocks noChangeAspect="1"/>
          </p:cNvPicPr>
          <p:nvPr/>
        </p:nvPicPr>
        <p:blipFill>
          <a:blip r:embed="rId2"/>
          <a:stretch>
            <a:fillRect/>
          </a:stretch>
        </p:blipFill>
        <p:spPr>
          <a:xfrm>
            <a:off x="1514293" y="2813541"/>
            <a:ext cx="5069382" cy="2306567"/>
          </a:xfrm>
          <a:prstGeom prst="rect">
            <a:avLst/>
          </a:prstGeom>
        </p:spPr>
      </p:pic>
      <p:sp>
        <p:nvSpPr>
          <p:cNvPr id="9"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DEB941-735C-4D05-A38A-88856806A3A6}"/>
              </a:ext>
            </a:extLst>
          </p:cNvPr>
          <p:cNvSpPr>
            <a:spLocks noGrp="1"/>
          </p:cNvSpPr>
          <p:nvPr>
            <p:ph idx="1"/>
          </p:nvPr>
        </p:nvSpPr>
        <p:spPr>
          <a:xfrm>
            <a:off x="7752798" y="2002926"/>
            <a:ext cx="3734352" cy="3771534"/>
          </a:xfrm>
        </p:spPr>
        <p:txBody>
          <a:bodyPr anchor="ctr">
            <a:noAutofit/>
          </a:bodyPr>
          <a:lstStyle/>
          <a:p>
            <a:pPr marL="0" indent="0">
              <a:buNone/>
            </a:pPr>
            <a:r>
              <a:rPr lang="en-US" sz="1800" dirty="0" err="1"/>
              <a:t>Dockerfile</a:t>
            </a:r>
            <a:r>
              <a:rPr lang="en-US" sz="1800" dirty="0"/>
              <a:t> Directives: RUN must be run in a manner logical to the system.</a:t>
            </a:r>
          </a:p>
          <a:p>
            <a:pPr marL="0" indent="0">
              <a:buNone/>
            </a:pPr>
            <a:r>
              <a:rPr lang="en-US" sz="1800" dirty="0" err="1"/>
              <a:t>Dockerfile</a:t>
            </a:r>
            <a:r>
              <a:rPr lang="en-US" sz="1800" dirty="0"/>
              <a:t> adheres to a system which will execute commands from top to bottom in sequence.</a:t>
            </a:r>
          </a:p>
          <a:p>
            <a:pPr marL="0" indent="0">
              <a:buNone/>
            </a:pPr>
            <a:r>
              <a:rPr lang="en-US" sz="1800" dirty="0"/>
              <a:t>If the </a:t>
            </a:r>
            <a:r>
              <a:rPr lang="en-US" sz="1800" b="1" dirty="0"/>
              <a:t>echo RUN </a:t>
            </a:r>
            <a:r>
              <a:rPr lang="en-US" sz="1800" dirty="0"/>
              <a:t> line is  placed at the bottom, during Docker build, it will encounter a </a:t>
            </a:r>
            <a:r>
              <a:rPr lang="en-US" sz="1800" b="1" dirty="0"/>
              <a:t>PERMISSION DENIED </a:t>
            </a:r>
            <a:r>
              <a:rPr lang="en-US" sz="1800" dirty="0"/>
              <a:t> error  (because the user who is playing the role is a user  </a:t>
            </a:r>
            <a:r>
              <a:rPr lang="en-US" sz="1800" b="1" dirty="0"/>
              <a:t>miss </a:t>
            </a:r>
            <a:r>
              <a:rPr lang="en-US" sz="1800" dirty="0"/>
              <a:t> not  </a:t>
            </a:r>
            <a:r>
              <a:rPr lang="en-US" sz="1800" b="1" dirty="0"/>
              <a:t>root).</a:t>
            </a:r>
          </a:p>
          <a:p>
            <a:pPr marL="0" indent="0">
              <a:buNone/>
            </a:pPr>
            <a:r>
              <a:rPr lang="en-US" sz="1800" dirty="0"/>
              <a:t>As a result, to avoid errors, the command is placed in the middle while the user is still the user  root.</a:t>
            </a:r>
          </a:p>
        </p:txBody>
      </p:sp>
    </p:spTree>
    <p:extLst>
      <p:ext uri="{BB962C8B-B14F-4D97-AF65-F5344CB8AC3E}">
        <p14:creationId xmlns:p14="http://schemas.microsoft.com/office/powerpoint/2010/main" val="178999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F79-D8A6-404B-B3B5-2241B312576A}"/>
              </a:ext>
            </a:extLst>
          </p:cNvPr>
          <p:cNvSpPr>
            <a:spLocks noGrp="1"/>
          </p:cNvSpPr>
          <p:nvPr>
            <p:ph type="title"/>
          </p:nvPr>
        </p:nvSpPr>
        <p:spPr>
          <a:xfrm>
            <a:off x="839788" y="457200"/>
            <a:ext cx="3932237" cy="1400175"/>
          </a:xfrm>
        </p:spPr>
        <p:txBody>
          <a:bodyPr/>
          <a:lstStyle/>
          <a:p>
            <a:r>
              <a:rPr lang="en-US" dirty="0" err="1">
                <a:solidFill>
                  <a:srgbClr val="0070C0"/>
                </a:solidFill>
              </a:rPr>
              <a:t>Dockerfile</a:t>
            </a:r>
            <a:r>
              <a:rPr lang="en-US" dirty="0">
                <a:solidFill>
                  <a:srgbClr val="0070C0"/>
                </a:solidFill>
              </a:rPr>
              <a:t> Directives: CMD vs. RUN</a:t>
            </a:r>
          </a:p>
        </p:txBody>
      </p:sp>
      <p:sp>
        <p:nvSpPr>
          <p:cNvPr id="26" name="Text Placeholder 25">
            <a:extLst>
              <a:ext uri="{FF2B5EF4-FFF2-40B4-BE49-F238E27FC236}">
                <a16:creationId xmlns:a16="http://schemas.microsoft.com/office/drawing/2014/main" id="{23A5A086-BBAD-489C-B4DF-D3FC15733ECA}"/>
              </a:ext>
            </a:extLst>
          </p:cNvPr>
          <p:cNvSpPr>
            <a:spLocks noGrp="1"/>
          </p:cNvSpPr>
          <p:nvPr>
            <p:ph type="body" sz="half" idx="2"/>
          </p:nvPr>
        </p:nvSpPr>
        <p:spPr>
          <a:xfrm>
            <a:off x="609600" y="2057400"/>
            <a:ext cx="7406640" cy="4095750"/>
          </a:xfrm>
        </p:spPr>
        <p:txBody>
          <a:bodyPr>
            <a:normAutofit/>
          </a:bodyPr>
          <a:lstStyle/>
          <a:p>
            <a:r>
              <a:rPr lang="en-US" sz="2400" b="1" dirty="0"/>
              <a:t>RUN </a:t>
            </a:r>
            <a:r>
              <a:rPr lang="en-US" sz="2400" dirty="0"/>
              <a:t>lets you execute commands inside of your Docker image. These commands get executed once at build time and get written into your Docker image as a new layer.</a:t>
            </a:r>
          </a:p>
          <a:p>
            <a:r>
              <a:rPr lang="en-US" sz="2400" b="1" dirty="0"/>
              <a:t>CMD</a:t>
            </a:r>
            <a:r>
              <a:rPr lang="en-US" sz="2400" dirty="0"/>
              <a:t> lets you define a default command to run when your container starts. (program to run within container)</a:t>
            </a:r>
          </a:p>
          <a:p>
            <a:r>
              <a:rPr lang="en-US" sz="2400" dirty="0"/>
              <a:t>There can only be one CMD instruction in a </a:t>
            </a:r>
            <a:r>
              <a:rPr lang="en-US" sz="2400" dirty="0" err="1"/>
              <a:t>Dockerfile</a:t>
            </a:r>
            <a:r>
              <a:rPr lang="en-US" sz="2400" dirty="0"/>
              <a:t>. If you list more than one CMD then only the last CMD will take effect.</a:t>
            </a:r>
          </a:p>
          <a:p>
            <a:r>
              <a:rPr lang="en-US" sz="2400" dirty="0">
                <a:hlinkClick r:id="rId2"/>
              </a:rPr>
              <a:t>https://nickjanetakis.com/blog/docker-tip-7-the-difference-between-run-and-cmd</a:t>
            </a:r>
            <a:endParaRPr lang="en-US" sz="2400" dirty="0"/>
          </a:p>
          <a:p>
            <a:endParaRPr lang="en-US" dirty="0"/>
          </a:p>
        </p:txBody>
      </p:sp>
      <p:pic>
        <p:nvPicPr>
          <p:cNvPr id="12" name="Content Placeholder 11">
            <a:extLst>
              <a:ext uri="{FF2B5EF4-FFF2-40B4-BE49-F238E27FC236}">
                <a16:creationId xmlns:a16="http://schemas.microsoft.com/office/drawing/2014/main" id="{BF47129B-9357-417B-970D-6D1F8EB7AB62}"/>
              </a:ext>
            </a:extLst>
          </p:cNvPr>
          <p:cNvPicPr>
            <a:picLocks noGrp="1" noChangeAspect="1"/>
          </p:cNvPicPr>
          <p:nvPr>
            <p:ph idx="1"/>
          </p:nvPr>
        </p:nvPicPr>
        <p:blipFill>
          <a:blip r:embed="rId3"/>
          <a:stretch>
            <a:fillRect/>
          </a:stretch>
        </p:blipFill>
        <p:spPr>
          <a:xfrm>
            <a:off x="8016240" y="2695575"/>
            <a:ext cx="3974282" cy="2103120"/>
          </a:xfrm>
          <a:prstGeom prst="rect">
            <a:avLst/>
          </a:prstGeom>
        </p:spPr>
      </p:pic>
      <p:pic>
        <p:nvPicPr>
          <p:cNvPr id="15" name="Picture 14">
            <a:extLst>
              <a:ext uri="{FF2B5EF4-FFF2-40B4-BE49-F238E27FC236}">
                <a16:creationId xmlns:a16="http://schemas.microsoft.com/office/drawing/2014/main" id="{343B5B22-C197-474F-A2E2-DDBCAD3E1A7D}"/>
              </a:ext>
            </a:extLst>
          </p:cNvPr>
          <p:cNvPicPr>
            <a:picLocks noChangeAspect="1"/>
          </p:cNvPicPr>
          <p:nvPr/>
        </p:nvPicPr>
        <p:blipFill>
          <a:blip r:embed="rId4"/>
          <a:stretch>
            <a:fillRect/>
          </a:stretch>
        </p:blipFill>
        <p:spPr>
          <a:xfrm>
            <a:off x="8133691" y="5020123"/>
            <a:ext cx="3207471" cy="303866"/>
          </a:xfrm>
          <a:prstGeom prst="rect">
            <a:avLst/>
          </a:prstGeom>
        </p:spPr>
      </p:pic>
    </p:spTree>
    <p:extLst>
      <p:ext uri="{BB962C8B-B14F-4D97-AF65-F5344CB8AC3E}">
        <p14:creationId xmlns:p14="http://schemas.microsoft.com/office/powerpoint/2010/main" val="311806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6A75-000A-4BAF-8D4D-56200B92FABE}"/>
              </a:ext>
            </a:extLst>
          </p:cNvPr>
          <p:cNvSpPr>
            <a:spLocks noGrp="1"/>
          </p:cNvSpPr>
          <p:nvPr>
            <p:ph type="title"/>
          </p:nvPr>
        </p:nvSpPr>
        <p:spPr>
          <a:solidFill>
            <a:schemeClr val="bg1">
              <a:alpha val="70000"/>
            </a:schemeClr>
          </a:solidFill>
          <a:ln w="31750" cap="sq">
            <a:solidFill>
              <a:schemeClr val="tx1">
                <a:lumMod val="75000"/>
                <a:lumOff val="25000"/>
              </a:schemeClr>
            </a:solidFill>
            <a:miter lim="800000"/>
          </a:ln>
        </p:spPr>
        <p:txBody>
          <a:bodyPr>
            <a:normAutofit/>
          </a:bodyPr>
          <a:lstStyle/>
          <a:p>
            <a:pPr algn="ctr"/>
            <a:r>
              <a:rPr lang="en-US" sz="2800" dirty="0" err="1">
                <a:solidFill>
                  <a:schemeClr val="tx1">
                    <a:lumMod val="85000"/>
                    <a:lumOff val="15000"/>
                  </a:schemeClr>
                </a:solidFill>
              </a:rPr>
              <a:t>Dockerfile</a:t>
            </a:r>
            <a:r>
              <a:rPr lang="en-US" sz="2800" dirty="0">
                <a:solidFill>
                  <a:schemeClr val="tx1">
                    <a:lumMod val="85000"/>
                    <a:lumOff val="15000"/>
                  </a:schemeClr>
                </a:solidFill>
              </a:rPr>
              <a:t> Directives: ENV</a:t>
            </a:r>
          </a:p>
        </p:txBody>
      </p:sp>
      <p:sp>
        <p:nvSpPr>
          <p:cNvPr id="3" name="Content Placeholder 2">
            <a:extLst>
              <a:ext uri="{FF2B5EF4-FFF2-40B4-BE49-F238E27FC236}">
                <a16:creationId xmlns:a16="http://schemas.microsoft.com/office/drawing/2014/main" id="{41A1DB5D-EFE5-4002-AF03-E4513C65E07B}"/>
              </a:ext>
            </a:extLst>
          </p:cNvPr>
          <p:cNvSpPr>
            <a:spLocks noGrp="1"/>
          </p:cNvSpPr>
          <p:nvPr>
            <p:ph idx="1"/>
          </p:nvPr>
        </p:nvSpPr>
        <p:spPr>
          <a:xfrm>
            <a:off x="838200" y="1825625"/>
            <a:ext cx="10515600" cy="1477884"/>
          </a:xfrm>
        </p:spPr>
        <p:txBody>
          <a:bodyPr>
            <a:normAutofit/>
          </a:bodyPr>
          <a:lstStyle/>
          <a:p>
            <a:r>
              <a:rPr lang="en-US" sz="2000" dirty="0"/>
              <a:t>The ENV directive is used to set an environment variable in the Docker image (By hard-coding it directly into your </a:t>
            </a:r>
            <a:r>
              <a:rPr lang="en-US" sz="2000" dirty="0" err="1"/>
              <a:t>dockerfile</a:t>
            </a:r>
            <a:r>
              <a:rPr lang="en-US" sz="2000" dirty="0"/>
              <a:t>). </a:t>
            </a:r>
          </a:p>
          <a:p>
            <a:r>
              <a:rPr lang="en-US" sz="2000" dirty="0"/>
              <a:t>An environment variable can be accessed by any script or application. The Linux applications use the environment variables for a starting configuration.</a:t>
            </a:r>
          </a:p>
          <a:p>
            <a:pPr algn="ctr"/>
            <a:endParaRPr lang="en-US" sz="1400" dirty="0"/>
          </a:p>
        </p:txBody>
      </p:sp>
      <p:sp>
        <p:nvSpPr>
          <p:cNvPr id="10" name="Content Placeholder 2">
            <a:extLst>
              <a:ext uri="{FF2B5EF4-FFF2-40B4-BE49-F238E27FC236}">
                <a16:creationId xmlns:a16="http://schemas.microsoft.com/office/drawing/2014/main" id="{DFE45EB1-B845-4DA2-B6FF-6FD47D203783}"/>
              </a:ext>
            </a:extLst>
          </p:cNvPr>
          <p:cNvSpPr txBox="1">
            <a:spLocks/>
          </p:cNvSpPr>
          <p:nvPr/>
        </p:nvSpPr>
        <p:spPr>
          <a:xfrm>
            <a:off x="914400" y="5416257"/>
            <a:ext cx="10515600" cy="839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*An environment variable is a dynamic "object" on a computer, containing an editable value, which may be used by one or more software programs. Environment variables help programs know what directory to install files in, where to store temporary files, and where to find user profile settings. They help shape the environment in which programs run on your computer.</a:t>
            </a:r>
          </a:p>
        </p:txBody>
      </p:sp>
      <p:pic>
        <p:nvPicPr>
          <p:cNvPr id="7" name="Picture 6">
            <a:extLst>
              <a:ext uri="{FF2B5EF4-FFF2-40B4-BE49-F238E27FC236}">
                <a16:creationId xmlns:a16="http://schemas.microsoft.com/office/drawing/2014/main" id="{9A26A451-9FB0-4F63-9DD1-0B28F68F5BE9}"/>
              </a:ext>
            </a:extLst>
          </p:cNvPr>
          <p:cNvPicPr>
            <a:picLocks noChangeAspect="1"/>
          </p:cNvPicPr>
          <p:nvPr/>
        </p:nvPicPr>
        <p:blipFill>
          <a:blip r:embed="rId2"/>
          <a:stretch>
            <a:fillRect/>
          </a:stretch>
        </p:blipFill>
        <p:spPr>
          <a:xfrm>
            <a:off x="4502043" y="3303509"/>
            <a:ext cx="3187913" cy="634864"/>
          </a:xfrm>
          <a:prstGeom prst="rect">
            <a:avLst/>
          </a:prstGeom>
        </p:spPr>
      </p:pic>
      <p:pic>
        <p:nvPicPr>
          <p:cNvPr id="4" name="Picture 3">
            <a:extLst>
              <a:ext uri="{FF2B5EF4-FFF2-40B4-BE49-F238E27FC236}">
                <a16:creationId xmlns:a16="http://schemas.microsoft.com/office/drawing/2014/main" id="{16001655-5AC1-4AD4-8F24-C5699F22CECE}"/>
              </a:ext>
            </a:extLst>
          </p:cNvPr>
          <p:cNvPicPr>
            <a:picLocks noChangeAspect="1"/>
          </p:cNvPicPr>
          <p:nvPr/>
        </p:nvPicPr>
        <p:blipFill>
          <a:blip r:embed="rId3"/>
          <a:stretch>
            <a:fillRect/>
          </a:stretch>
        </p:blipFill>
        <p:spPr>
          <a:xfrm>
            <a:off x="2336582" y="4249190"/>
            <a:ext cx="2165461" cy="476274"/>
          </a:xfrm>
          <a:prstGeom prst="rect">
            <a:avLst/>
          </a:prstGeom>
        </p:spPr>
      </p:pic>
      <p:sp>
        <p:nvSpPr>
          <p:cNvPr id="5" name="Rectangle 4">
            <a:extLst>
              <a:ext uri="{FF2B5EF4-FFF2-40B4-BE49-F238E27FC236}">
                <a16:creationId xmlns:a16="http://schemas.microsoft.com/office/drawing/2014/main" id="{C9107E24-C39D-4D9C-A454-A17BA172929B}"/>
              </a:ext>
            </a:extLst>
          </p:cNvPr>
          <p:cNvSpPr/>
          <p:nvPr/>
        </p:nvSpPr>
        <p:spPr>
          <a:xfrm>
            <a:off x="5020955" y="4342924"/>
            <a:ext cx="2302490" cy="369332"/>
          </a:xfrm>
          <a:prstGeom prst="rect">
            <a:avLst/>
          </a:prstGeom>
        </p:spPr>
        <p:txBody>
          <a:bodyPr wrap="none">
            <a:spAutoFit/>
          </a:bodyPr>
          <a:lstStyle/>
          <a:p>
            <a:r>
              <a:rPr lang="en-US" dirty="0">
                <a:solidFill>
                  <a:srgbClr val="5F7A94"/>
                </a:solidFill>
                <a:latin typeface="Monaco"/>
              </a:rPr>
              <a:t>docker run -it &lt;image&gt;</a:t>
            </a:r>
            <a:endParaRPr lang="en-US" dirty="0"/>
          </a:p>
        </p:txBody>
      </p:sp>
      <p:pic>
        <p:nvPicPr>
          <p:cNvPr id="6" name="Picture 5">
            <a:extLst>
              <a:ext uri="{FF2B5EF4-FFF2-40B4-BE49-F238E27FC236}">
                <a16:creationId xmlns:a16="http://schemas.microsoft.com/office/drawing/2014/main" id="{FE595347-51D7-44C3-8979-3641D3BAE03A}"/>
              </a:ext>
            </a:extLst>
          </p:cNvPr>
          <p:cNvPicPr>
            <a:picLocks noChangeAspect="1"/>
          </p:cNvPicPr>
          <p:nvPr/>
        </p:nvPicPr>
        <p:blipFill>
          <a:blip r:embed="rId4"/>
          <a:stretch>
            <a:fillRect/>
          </a:stretch>
        </p:blipFill>
        <p:spPr>
          <a:xfrm>
            <a:off x="8213692" y="4340241"/>
            <a:ext cx="1289116" cy="304816"/>
          </a:xfrm>
          <a:prstGeom prst="rect">
            <a:avLst/>
          </a:prstGeom>
        </p:spPr>
      </p:pic>
    </p:spTree>
    <p:extLst>
      <p:ext uri="{BB962C8B-B14F-4D97-AF65-F5344CB8AC3E}">
        <p14:creationId xmlns:p14="http://schemas.microsoft.com/office/powerpoint/2010/main" val="341960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C727-033D-45AA-85DE-AE0373174C0F}"/>
              </a:ext>
            </a:extLst>
          </p:cNvPr>
          <p:cNvSpPr>
            <a:spLocks noGrp="1"/>
          </p:cNvSpPr>
          <p:nvPr>
            <p:ph type="title"/>
          </p:nvPr>
        </p:nvSpPr>
        <p:spPr>
          <a:xfrm>
            <a:off x="839788" y="457200"/>
            <a:ext cx="3932237" cy="1104900"/>
          </a:xfrm>
        </p:spPr>
        <p:txBody>
          <a:bodyPr/>
          <a:lstStyle/>
          <a:p>
            <a:r>
              <a:rPr lang="en-US" dirty="0" err="1">
                <a:solidFill>
                  <a:srgbClr val="0070C0"/>
                </a:solidFill>
              </a:rPr>
              <a:t>Dockerfile</a:t>
            </a:r>
            <a:r>
              <a:rPr lang="en-US" dirty="0">
                <a:solidFill>
                  <a:srgbClr val="0070C0"/>
                </a:solidFill>
              </a:rPr>
              <a:t> Directives: ENTRYPOINT</a:t>
            </a:r>
          </a:p>
        </p:txBody>
      </p:sp>
      <p:sp>
        <p:nvSpPr>
          <p:cNvPr id="5" name="Text Placeholder 4">
            <a:extLst>
              <a:ext uri="{FF2B5EF4-FFF2-40B4-BE49-F238E27FC236}">
                <a16:creationId xmlns:a16="http://schemas.microsoft.com/office/drawing/2014/main" id="{5E2C36D2-A471-4555-97DE-F6A347405544}"/>
              </a:ext>
            </a:extLst>
          </p:cNvPr>
          <p:cNvSpPr>
            <a:spLocks noGrp="1"/>
          </p:cNvSpPr>
          <p:nvPr>
            <p:ph type="body" sz="half" idx="2"/>
          </p:nvPr>
        </p:nvSpPr>
        <p:spPr>
          <a:xfrm>
            <a:off x="839788" y="1733550"/>
            <a:ext cx="6084887" cy="4135438"/>
          </a:xfrm>
        </p:spPr>
        <p:txBody>
          <a:bodyPr>
            <a:normAutofit/>
          </a:bodyPr>
          <a:lstStyle/>
          <a:p>
            <a:r>
              <a:rPr lang="en-US" sz="2000" dirty="0"/>
              <a:t>The </a:t>
            </a:r>
            <a:r>
              <a:rPr lang="en-US" sz="2000" dirty="0">
                <a:solidFill>
                  <a:srgbClr val="0070C0"/>
                </a:solidFill>
              </a:rPr>
              <a:t>ENTRYPOINT</a:t>
            </a:r>
            <a:r>
              <a:rPr lang="en-US" sz="2000" dirty="0"/>
              <a:t> directive can be used to set the primary command for the image. </a:t>
            </a:r>
          </a:p>
          <a:p>
            <a:r>
              <a:rPr lang="en-US" sz="2000" dirty="0"/>
              <a:t>ENTRYPOINT instruction allows you to configure a container that will run as an executable. It looks similar to CMD, because it also allows you to specify a command with parameters. The difference is ENTRYPOINT command and parameters are not ignored when Docker container runs with command line parameters.</a:t>
            </a:r>
          </a:p>
          <a:p>
            <a:r>
              <a:rPr lang="en-US" dirty="0"/>
              <a:t>ENTRYPOINT has two forms:</a:t>
            </a:r>
          </a:p>
          <a:p>
            <a:endParaRPr lang="en-US" dirty="0"/>
          </a:p>
        </p:txBody>
      </p:sp>
      <p:pic>
        <p:nvPicPr>
          <p:cNvPr id="3" name="Picture 2">
            <a:extLst>
              <a:ext uri="{FF2B5EF4-FFF2-40B4-BE49-F238E27FC236}">
                <a16:creationId xmlns:a16="http://schemas.microsoft.com/office/drawing/2014/main" id="{2AF6D06F-AA5B-4FA8-A82F-EA06E3C211CE}"/>
              </a:ext>
            </a:extLst>
          </p:cNvPr>
          <p:cNvPicPr>
            <a:picLocks noChangeAspect="1"/>
          </p:cNvPicPr>
          <p:nvPr/>
        </p:nvPicPr>
        <p:blipFill>
          <a:blip r:embed="rId2"/>
          <a:stretch>
            <a:fillRect/>
          </a:stretch>
        </p:blipFill>
        <p:spPr>
          <a:xfrm>
            <a:off x="839788" y="4429091"/>
            <a:ext cx="6159817" cy="1314518"/>
          </a:xfrm>
          <a:prstGeom prst="rect">
            <a:avLst/>
          </a:prstGeom>
        </p:spPr>
      </p:pic>
      <p:sp>
        <p:nvSpPr>
          <p:cNvPr id="7" name="Content Placeholder 6">
            <a:extLst>
              <a:ext uri="{FF2B5EF4-FFF2-40B4-BE49-F238E27FC236}">
                <a16:creationId xmlns:a16="http://schemas.microsoft.com/office/drawing/2014/main" id="{4D05CA7C-2631-4A34-927F-888086213FA8}"/>
              </a:ext>
            </a:extLst>
          </p:cNvPr>
          <p:cNvSpPr>
            <a:spLocks noGrp="1"/>
          </p:cNvSpPr>
          <p:nvPr>
            <p:ph idx="1"/>
          </p:nvPr>
        </p:nvSpPr>
        <p:spPr>
          <a:xfrm>
            <a:off x="7233920" y="558800"/>
            <a:ext cx="4521200" cy="5689599"/>
          </a:xfrm>
        </p:spPr>
        <p:txBody>
          <a:bodyPr>
            <a:normAutofit/>
          </a:bodyPr>
          <a:lstStyle/>
          <a:p>
            <a:r>
              <a:rPr lang="en-US" sz="1600" dirty="0"/>
              <a:t>Ex:</a:t>
            </a:r>
          </a:p>
          <a:p>
            <a:r>
              <a:rPr lang="en-US" sz="1600" dirty="0" err="1"/>
              <a:t>Dockerfile</a:t>
            </a:r>
            <a:r>
              <a:rPr lang="en-US" sz="1600" dirty="0"/>
              <a:t>:</a:t>
            </a:r>
          </a:p>
          <a:p>
            <a:endParaRPr lang="en-US" sz="1600" dirty="0"/>
          </a:p>
          <a:p>
            <a:endParaRPr lang="en-US" sz="1600" dirty="0"/>
          </a:p>
          <a:p>
            <a:r>
              <a:rPr lang="en-US" sz="1600" dirty="0"/>
              <a:t>Run container as:</a:t>
            </a:r>
          </a:p>
          <a:p>
            <a:endParaRPr lang="en-US" sz="1600" dirty="0"/>
          </a:p>
          <a:p>
            <a:r>
              <a:rPr lang="en-US" sz="1600" dirty="0"/>
              <a:t>Output</a:t>
            </a:r>
          </a:p>
          <a:p>
            <a:endParaRPr lang="en-US" sz="1600" dirty="0"/>
          </a:p>
          <a:p>
            <a:r>
              <a:rPr lang="en-US" sz="1600" dirty="0"/>
              <a:t>Run container as:</a:t>
            </a:r>
          </a:p>
          <a:p>
            <a:endParaRPr lang="en-US" sz="1600" dirty="0"/>
          </a:p>
          <a:p>
            <a:endParaRPr lang="en-US" sz="1600" dirty="0"/>
          </a:p>
          <a:p>
            <a:r>
              <a:rPr lang="en-US" sz="1600" dirty="0"/>
              <a:t>Output:</a:t>
            </a:r>
          </a:p>
          <a:p>
            <a:endParaRPr lang="en-US" dirty="0"/>
          </a:p>
        </p:txBody>
      </p:sp>
      <p:pic>
        <p:nvPicPr>
          <p:cNvPr id="8" name="Picture 7">
            <a:extLst>
              <a:ext uri="{FF2B5EF4-FFF2-40B4-BE49-F238E27FC236}">
                <a16:creationId xmlns:a16="http://schemas.microsoft.com/office/drawing/2014/main" id="{2AE7C757-B8AF-4E14-AB2B-168B3BD437DD}"/>
              </a:ext>
            </a:extLst>
          </p:cNvPr>
          <p:cNvPicPr>
            <a:picLocks noChangeAspect="1"/>
          </p:cNvPicPr>
          <p:nvPr/>
        </p:nvPicPr>
        <p:blipFill>
          <a:blip r:embed="rId3"/>
          <a:stretch>
            <a:fillRect/>
          </a:stretch>
        </p:blipFill>
        <p:spPr>
          <a:xfrm>
            <a:off x="8043465" y="1241156"/>
            <a:ext cx="2545776" cy="660424"/>
          </a:xfrm>
          <a:prstGeom prst="rect">
            <a:avLst/>
          </a:prstGeom>
        </p:spPr>
      </p:pic>
      <p:pic>
        <p:nvPicPr>
          <p:cNvPr id="9" name="Picture 8">
            <a:extLst>
              <a:ext uri="{FF2B5EF4-FFF2-40B4-BE49-F238E27FC236}">
                <a16:creationId xmlns:a16="http://schemas.microsoft.com/office/drawing/2014/main" id="{7295D3D5-101C-4629-B786-E528C2B1B378}"/>
              </a:ext>
            </a:extLst>
          </p:cNvPr>
          <p:cNvPicPr>
            <a:picLocks noChangeAspect="1"/>
          </p:cNvPicPr>
          <p:nvPr/>
        </p:nvPicPr>
        <p:blipFill>
          <a:blip r:embed="rId4"/>
          <a:stretch>
            <a:fillRect/>
          </a:stretch>
        </p:blipFill>
        <p:spPr>
          <a:xfrm>
            <a:off x="8076177" y="2282147"/>
            <a:ext cx="2375022" cy="241312"/>
          </a:xfrm>
          <a:prstGeom prst="rect">
            <a:avLst/>
          </a:prstGeom>
        </p:spPr>
      </p:pic>
      <p:pic>
        <p:nvPicPr>
          <p:cNvPr id="10" name="Picture 9">
            <a:extLst>
              <a:ext uri="{FF2B5EF4-FFF2-40B4-BE49-F238E27FC236}">
                <a16:creationId xmlns:a16="http://schemas.microsoft.com/office/drawing/2014/main" id="{06ADC00E-EBC4-40C7-9A6A-B76A8251312B}"/>
              </a:ext>
            </a:extLst>
          </p:cNvPr>
          <p:cNvPicPr>
            <a:picLocks noChangeAspect="1"/>
          </p:cNvPicPr>
          <p:nvPr/>
        </p:nvPicPr>
        <p:blipFill>
          <a:blip r:embed="rId5"/>
          <a:stretch>
            <a:fillRect/>
          </a:stretch>
        </p:blipFill>
        <p:spPr>
          <a:xfrm>
            <a:off x="8684825" y="2983857"/>
            <a:ext cx="1016052" cy="323867"/>
          </a:xfrm>
          <a:prstGeom prst="rect">
            <a:avLst/>
          </a:prstGeom>
        </p:spPr>
      </p:pic>
      <p:pic>
        <p:nvPicPr>
          <p:cNvPr id="11" name="Picture 10">
            <a:extLst>
              <a:ext uri="{FF2B5EF4-FFF2-40B4-BE49-F238E27FC236}">
                <a16:creationId xmlns:a16="http://schemas.microsoft.com/office/drawing/2014/main" id="{F6A8B5E8-BA21-4871-B761-FE0380373453}"/>
              </a:ext>
            </a:extLst>
          </p:cNvPr>
          <p:cNvPicPr>
            <a:picLocks noChangeAspect="1"/>
          </p:cNvPicPr>
          <p:nvPr/>
        </p:nvPicPr>
        <p:blipFill>
          <a:blip r:embed="rId6"/>
          <a:stretch>
            <a:fillRect/>
          </a:stretch>
        </p:blipFill>
        <p:spPr>
          <a:xfrm>
            <a:off x="7822164" y="3806961"/>
            <a:ext cx="2883048" cy="234962"/>
          </a:xfrm>
          <a:prstGeom prst="rect">
            <a:avLst/>
          </a:prstGeom>
        </p:spPr>
      </p:pic>
      <p:pic>
        <p:nvPicPr>
          <p:cNvPr id="12" name="Picture 11">
            <a:extLst>
              <a:ext uri="{FF2B5EF4-FFF2-40B4-BE49-F238E27FC236}">
                <a16:creationId xmlns:a16="http://schemas.microsoft.com/office/drawing/2014/main" id="{3C5E1D36-0058-4A16-A24C-3075A2CB975B}"/>
              </a:ext>
            </a:extLst>
          </p:cNvPr>
          <p:cNvPicPr>
            <a:picLocks noChangeAspect="1"/>
          </p:cNvPicPr>
          <p:nvPr/>
        </p:nvPicPr>
        <p:blipFill>
          <a:blip r:embed="rId7"/>
          <a:stretch>
            <a:fillRect/>
          </a:stretch>
        </p:blipFill>
        <p:spPr>
          <a:xfrm>
            <a:off x="8831866" y="4672782"/>
            <a:ext cx="863644" cy="292115"/>
          </a:xfrm>
          <a:prstGeom prst="rect">
            <a:avLst/>
          </a:prstGeom>
        </p:spPr>
      </p:pic>
    </p:spTree>
    <p:extLst>
      <p:ext uri="{BB962C8B-B14F-4D97-AF65-F5344CB8AC3E}">
        <p14:creationId xmlns:p14="http://schemas.microsoft.com/office/powerpoint/2010/main" val="142931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269428A091ED47BF967C263E5D1506" ma:contentTypeVersion="8" ma:contentTypeDescription="Create a new document." ma:contentTypeScope="" ma:versionID="2111e0909708990a1fc9fe3a35057429">
  <xsd:schema xmlns:xsd="http://www.w3.org/2001/XMLSchema" xmlns:xs="http://www.w3.org/2001/XMLSchema" xmlns:p="http://schemas.microsoft.com/office/2006/metadata/properties" xmlns:ns2="3b8e7536-6628-4a2c-9be3-6f578f3ea667" xmlns:ns3="59a5beda-437c-4f3e-95a6-658ef5c3ae08" targetNamespace="http://schemas.microsoft.com/office/2006/metadata/properties" ma:root="true" ma:fieldsID="cf8bfd9d22d0400b60864d5be555c0a7" ns2:_="" ns3:_="">
    <xsd:import namespace="3b8e7536-6628-4a2c-9be3-6f578f3ea667"/>
    <xsd:import namespace="59a5beda-437c-4f3e-95a6-658ef5c3ae0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8e7536-6628-4a2c-9be3-6f578f3ea667"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a5beda-437c-4f3e-95a6-658ef5c3ae0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792CE4-499B-4CC4-8759-376FAB75B51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04E54DB-7870-47CA-9E94-856ED05F005A}">
  <ds:schemaRefs>
    <ds:schemaRef ds:uri="http://schemas.microsoft.com/sharepoint/v3/contenttype/forms"/>
  </ds:schemaRefs>
</ds:datastoreItem>
</file>

<file path=customXml/itemProps3.xml><?xml version="1.0" encoding="utf-8"?>
<ds:datastoreItem xmlns:ds="http://schemas.openxmlformats.org/officeDocument/2006/customXml" ds:itemID="{DCDE1669-83E0-410A-A43E-EF883F8B8C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8e7536-6628-4a2c-9be3-6f578f3ea667"/>
    <ds:schemaRef ds:uri="59a5beda-437c-4f3e-95a6-658ef5c3ae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TotalTime>
  <Words>1771</Words>
  <Application>Microsoft Macintosh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Monaco</vt:lpstr>
      <vt:lpstr>Office Theme</vt:lpstr>
      <vt:lpstr>Docker Deep Dive</vt:lpstr>
      <vt:lpstr>The Dockerfile</vt:lpstr>
      <vt:lpstr>The Dockerfile</vt:lpstr>
      <vt:lpstr>Dockerfile Directives: USER and RUN</vt:lpstr>
      <vt:lpstr>Dockerfile Directives: USER and RUN</vt:lpstr>
      <vt:lpstr>Dockerfile Directives: RUN Order of Execution</vt:lpstr>
      <vt:lpstr>Dockerfile Directives: CMD vs. RUN</vt:lpstr>
      <vt:lpstr>Dockerfile Directives: ENV</vt:lpstr>
      <vt:lpstr>Dockerfile Directives: ENTRYPOINT</vt:lpstr>
      <vt:lpstr>Dockerfile Directives: EXPOSE</vt:lpstr>
      <vt:lpstr>Container Volume Management</vt:lpstr>
      <vt:lpstr>Container Volume Management</vt:lpstr>
      <vt:lpstr>Docker Network: List and Inspect</vt:lpstr>
      <vt:lpstr>Docker Network: List and Inspect</vt:lpstr>
      <vt:lpstr>Docker Network: Create and Remove</vt:lpstr>
      <vt:lpstr>Docker Network: Create and Remove</vt:lpstr>
      <vt:lpstr>Docker Network: Assign to Containers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Deep Dive</dc:title>
  <dc:creator>Price, Paula (NYSHCR)</dc:creator>
  <cp:lastModifiedBy>Mario Robles</cp:lastModifiedBy>
  <cp:revision>8</cp:revision>
  <dcterms:created xsi:type="dcterms:W3CDTF">2019-08-09T19:24:00Z</dcterms:created>
  <dcterms:modified xsi:type="dcterms:W3CDTF">2023-01-20T15:20:01Z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0x0101002E269428A091ED47BF967C263E5D1506</vt:lpwstr>
  </property>
  <property fmtid="{D5CDD505-2E9C-101B-9397-08002B2CF9AE}" pid="3" name="Order">
    <vt:r8>3200</vt:r8>
  </property>
  <property fmtid="{D5CDD505-2E9C-101B-9397-08002B2CF9AE}" pid="4" name="_ExtendedDescription">
    <vt:lpwstr/>
  </property>
  <property fmtid="{D5CDD505-2E9C-101B-9397-08002B2CF9AE}" pid="5" name="MSIP_Label_ec655256-13e9-4c0b-ba73-c54361842301_Enabled">
    <vt:lpwstr>true</vt:lpwstr>
  </property>
  <property fmtid="{D5CDD505-2E9C-101B-9397-08002B2CF9AE}" pid="6" name="MSIP_Label_ec655256-13e9-4c0b-ba73-c54361842301_SetDate">
    <vt:lpwstr>2023-01-20T15:19:56Z</vt:lpwstr>
  </property>
  <property fmtid="{D5CDD505-2E9C-101B-9397-08002B2CF9AE}" pid="7" name="MSIP_Label_ec655256-13e9-4c0b-ba73-c54361842301_Method">
    <vt:lpwstr>Privileged</vt:lpwstr>
  </property>
  <property fmtid="{D5CDD505-2E9C-101B-9397-08002B2CF9AE}" pid="8" name="MSIP_Label_ec655256-13e9-4c0b-ba73-c54361842301_Name">
    <vt:lpwstr>Public</vt:lpwstr>
  </property>
  <property fmtid="{D5CDD505-2E9C-101B-9397-08002B2CF9AE}" pid="9" name="MSIP_Label_ec655256-13e9-4c0b-ba73-c54361842301_SiteId">
    <vt:lpwstr>edf442f5-b994-4c86-a131-b42b03a16c95</vt:lpwstr>
  </property>
  <property fmtid="{D5CDD505-2E9C-101B-9397-08002B2CF9AE}" pid="10" name="MSIP_Label_ec655256-13e9-4c0b-ba73-c54361842301_ActionId">
    <vt:lpwstr>a25b2584-aa34-4407-8288-00c41983e2a9</vt:lpwstr>
  </property>
  <property fmtid="{D5CDD505-2E9C-101B-9397-08002B2CF9AE}" pid="11" name="MSIP_Label_ec655256-13e9-4c0b-ba73-c54361842301_ContentBits">
    <vt:lpwstr>0</vt:lpwstr>
  </property>
</Properties>
</file>