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4"/>
    <p:restoredTop sz="96327"/>
  </p:normalViewPr>
  <p:slideViewPr>
    <p:cSldViewPr snapToGrid="0" snapToObjects="1">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11/12/21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11/12/21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11/12/21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9564-C055-9146-BD92-4389BA7140BA}"/>
              </a:ext>
            </a:extLst>
          </p:cNvPr>
          <p:cNvSpPr>
            <a:spLocks noGrp="1"/>
          </p:cNvSpPr>
          <p:nvPr>
            <p:ph type="ctrTitle"/>
          </p:nvPr>
        </p:nvSpPr>
        <p:spPr>
          <a:xfrm>
            <a:off x="408167" y="1807105"/>
            <a:ext cx="11783833" cy="1825096"/>
          </a:xfrm>
        </p:spPr>
        <p:txBody>
          <a:bodyPr/>
          <a:lstStyle/>
          <a:p>
            <a:r>
              <a:rPr lang="en-US" dirty="0"/>
              <a:t>F</a:t>
            </a:r>
            <a:r>
              <a:rPr lang="en-MX" dirty="0"/>
              <a:t>antastic world of testing</a:t>
            </a:r>
          </a:p>
        </p:txBody>
      </p:sp>
      <p:sp>
        <p:nvSpPr>
          <p:cNvPr id="3" name="Subtitle 2">
            <a:extLst>
              <a:ext uri="{FF2B5EF4-FFF2-40B4-BE49-F238E27FC236}">
                <a16:creationId xmlns:a16="http://schemas.microsoft.com/office/drawing/2014/main" id="{A5B821D1-3AA2-7A43-BC55-888E78393402}"/>
              </a:ext>
            </a:extLst>
          </p:cNvPr>
          <p:cNvSpPr>
            <a:spLocks noGrp="1"/>
          </p:cNvSpPr>
          <p:nvPr>
            <p:ph type="subTitle" idx="1"/>
          </p:nvPr>
        </p:nvSpPr>
        <p:spPr/>
        <p:txBody>
          <a:bodyPr/>
          <a:lstStyle/>
          <a:p>
            <a:endParaRPr lang="en-MX" dirty="0"/>
          </a:p>
        </p:txBody>
      </p:sp>
    </p:spTree>
    <p:extLst>
      <p:ext uri="{BB962C8B-B14F-4D97-AF65-F5344CB8AC3E}">
        <p14:creationId xmlns:p14="http://schemas.microsoft.com/office/powerpoint/2010/main" val="2594582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21A5-203A-BF43-A3A6-DEA64193F5BC}"/>
              </a:ext>
            </a:extLst>
          </p:cNvPr>
          <p:cNvSpPr>
            <a:spLocks noGrp="1"/>
          </p:cNvSpPr>
          <p:nvPr>
            <p:ph type="title"/>
          </p:nvPr>
        </p:nvSpPr>
        <p:spPr/>
        <p:txBody>
          <a:bodyPr/>
          <a:lstStyle/>
          <a:p>
            <a:r>
              <a:rPr lang="en-MX" dirty="0"/>
              <a:t>Mockito</a:t>
            </a:r>
          </a:p>
        </p:txBody>
      </p:sp>
      <p:sp>
        <p:nvSpPr>
          <p:cNvPr id="3" name="Content Placeholder 2">
            <a:extLst>
              <a:ext uri="{FF2B5EF4-FFF2-40B4-BE49-F238E27FC236}">
                <a16:creationId xmlns:a16="http://schemas.microsoft.com/office/drawing/2014/main" id="{25A7F9C9-CDB6-E840-97B2-F4E549E42625}"/>
              </a:ext>
            </a:extLst>
          </p:cNvPr>
          <p:cNvSpPr>
            <a:spLocks noGrp="1"/>
          </p:cNvSpPr>
          <p:nvPr>
            <p:ph idx="1"/>
          </p:nvPr>
        </p:nvSpPr>
        <p:spPr/>
        <p:txBody>
          <a:bodyPr/>
          <a:lstStyle/>
          <a:p>
            <a:endParaRPr lang="en-US" dirty="0"/>
          </a:p>
          <a:p>
            <a:endParaRPr lang="en-US" dirty="0"/>
          </a:p>
          <a:p>
            <a:r>
              <a:rPr lang="en-US" dirty="0"/>
              <a:t>Mockito is a mocking framework, JAVA-based library that is used for effective unit testing of JAVA applications. Mockito is used to mock interfaces so that a dummy functionality can be added to a mock interface that can be used in unit testing. This tutorial should help you learn how to create unit tests with Mockito as well as how to use its APIs in a simple and intuitive way.</a:t>
            </a:r>
            <a:endParaRPr lang="en-MX" dirty="0"/>
          </a:p>
        </p:txBody>
      </p:sp>
    </p:spTree>
    <p:extLst>
      <p:ext uri="{BB962C8B-B14F-4D97-AF65-F5344CB8AC3E}">
        <p14:creationId xmlns:p14="http://schemas.microsoft.com/office/powerpoint/2010/main" val="125079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2FEC-0360-5C48-8174-C602F843C095}"/>
              </a:ext>
            </a:extLst>
          </p:cNvPr>
          <p:cNvSpPr>
            <a:spLocks noGrp="1"/>
          </p:cNvSpPr>
          <p:nvPr>
            <p:ph type="title"/>
          </p:nvPr>
        </p:nvSpPr>
        <p:spPr/>
        <p:txBody>
          <a:bodyPr/>
          <a:lstStyle/>
          <a:p>
            <a:r>
              <a:rPr lang="en-US" dirty="0"/>
              <a:t>E</a:t>
            </a:r>
            <a:r>
              <a:rPr lang="en-MX" dirty="0"/>
              <a:t>xamples</a:t>
            </a:r>
          </a:p>
        </p:txBody>
      </p:sp>
      <p:sp>
        <p:nvSpPr>
          <p:cNvPr id="3" name="Content Placeholder 2">
            <a:extLst>
              <a:ext uri="{FF2B5EF4-FFF2-40B4-BE49-F238E27FC236}">
                <a16:creationId xmlns:a16="http://schemas.microsoft.com/office/drawing/2014/main" id="{8372AB5D-A6E9-494C-BB74-030EFDD77C19}"/>
              </a:ext>
            </a:extLst>
          </p:cNvPr>
          <p:cNvSpPr>
            <a:spLocks noGrp="1"/>
          </p:cNvSpPr>
          <p:nvPr>
            <p:ph idx="1"/>
          </p:nvPr>
        </p:nvSpPr>
        <p:spPr/>
        <p:txBody>
          <a:bodyPr/>
          <a:lstStyle/>
          <a:p>
            <a:endParaRPr lang="en-MX" dirty="0"/>
          </a:p>
        </p:txBody>
      </p:sp>
    </p:spTree>
    <p:extLst>
      <p:ext uri="{BB962C8B-B14F-4D97-AF65-F5344CB8AC3E}">
        <p14:creationId xmlns:p14="http://schemas.microsoft.com/office/powerpoint/2010/main" val="86619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5894-FC8A-784A-A594-80A747A6E541}"/>
              </a:ext>
            </a:extLst>
          </p:cNvPr>
          <p:cNvSpPr>
            <a:spLocks noGrp="1"/>
          </p:cNvSpPr>
          <p:nvPr>
            <p:ph type="title"/>
          </p:nvPr>
        </p:nvSpPr>
        <p:spPr/>
        <p:txBody>
          <a:bodyPr/>
          <a:lstStyle/>
          <a:p>
            <a:r>
              <a:rPr lang="en-MX" dirty="0"/>
              <a:t>Testing</a:t>
            </a:r>
          </a:p>
        </p:txBody>
      </p:sp>
      <p:sp>
        <p:nvSpPr>
          <p:cNvPr id="3" name="Content Placeholder 2">
            <a:extLst>
              <a:ext uri="{FF2B5EF4-FFF2-40B4-BE49-F238E27FC236}">
                <a16:creationId xmlns:a16="http://schemas.microsoft.com/office/drawing/2014/main" id="{05E01E7B-8680-EA40-B014-02395B47479D}"/>
              </a:ext>
            </a:extLst>
          </p:cNvPr>
          <p:cNvSpPr>
            <a:spLocks noGrp="1"/>
          </p:cNvSpPr>
          <p:nvPr>
            <p:ph idx="1"/>
          </p:nvPr>
        </p:nvSpPr>
        <p:spPr>
          <a:xfrm>
            <a:off x="685800" y="2194560"/>
            <a:ext cx="10820400" cy="4238045"/>
          </a:xfrm>
        </p:spPr>
        <p:txBody>
          <a:bodyPr/>
          <a:lstStyle/>
          <a:p>
            <a:r>
              <a:rPr lang="en-US" sz="2400" dirty="0"/>
              <a:t>With software tests you ensure that certain parts of our software work as expected. These tests are typically executed automatically via the build system and therefore help the developer to avoid breaking existing code during development activities.</a:t>
            </a:r>
          </a:p>
          <a:p>
            <a:r>
              <a:rPr lang="en-US" sz="2400" dirty="0"/>
              <a:t>Running tests automatically helps to identify software regressions introduced by changes in the source code. Having a high-test coverage of your code allows you to continue developing features without having to perform lots of manual tests.</a:t>
            </a:r>
          </a:p>
          <a:p>
            <a:endParaRPr lang="en-MX" dirty="0"/>
          </a:p>
        </p:txBody>
      </p:sp>
    </p:spTree>
    <p:extLst>
      <p:ext uri="{BB962C8B-B14F-4D97-AF65-F5344CB8AC3E}">
        <p14:creationId xmlns:p14="http://schemas.microsoft.com/office/powerpoint/2010/main" val="318311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9D1D6-ABB2-4F48-88D4-7150F7EED3AB}"/>
              </a:ext>
            </a:extLst>
          </p:cNvPr>
          <p:cNvSpPr>
            <a:spLocks noGrp="1"/>
          </p:cNvSpPr>
          <p:nvPr>
            <p:ph idx="1"/>
          </p:nvPr>
        </p:nvSpPr>
        <p:spPr>
          <a:xfrm>
            <a:off x="685800" y="787180"/>
            <a:ext cx="10820400" cy="5431506"/>
          </a:xfrm>
        </p:spPr>
        <p:txBody>
          <a:bodyPr>
            <a:normAutofit/>
          </a:bodyPr>
          <a:lstStyle/>
          <a:p>
            <a:pPr marL="0" indent="0" algn="ctr">
              <a:buNone/>
            </a:pPr>
            <a:r>
              <a:rPr lang="en-MX" sz="4000" b="1" dirty="0"/>
              <a:t>Test Fixture</a:t>
            </a:r>
          </a:p>
          <a:p>
            <a:pPr marL="0" indent="0">
              <a:buNone/>
            </a:pPr>
            <a:r>
              <a:rPr lang="en-US" sz="3200" dirty="0"/>
              <a:t>Fixed state of a set of objects which are used as a baseline for running tests. Another way to describe this is a test precondition.</a:t>
            </a:r>
            <a:endParaRPr lang="en-MX" sz="3600" dirty="0"/>
          </a:p>
        </p:txBody>
      </p:sp>
    </p:spTree>
    <p:extLst>
      <p:ext uri="{BB962C8B-B14F-4D97-AF65-F5344CB8AC3E}">
        <p14:creationId xmlns:p14="http://schemas.microsoft.com/office/powerpoint/2010/main" val="189826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8E73-3D7E-3749-B29A-903C6F0ABA0D}"/>
              </a:ext>
            </a:extLst>
          </p:cNvPr>
          <p:cNvSpPr>
            <a:spLocks noGrp="1"/>
          </p:cNvSpPr>
          <p:nvPr>
            <p:ph type="title"/>
          </p:nvPr>
        </p:nvSpPr>
        <p:spPr/>
        <p:txBody>
          <a:bodyPr/>
          <a:lstStyle/>
          <a:p>
            <a:r>
              <a:rPr lang="en-US" dirty="0"/>
              <a:t>T</a:t>
            </a:r>
            <a:r>
              <a:rPr lang="en-MX" dirty="0"/>
              <a:t>ypes of test</a:t>
            </a:r>
          </a:p>
        </p:txBody>
      </p:sp>
      <p:sp>
        <p:nvSpPr>
          <p:cNvPr id="3" name="Content Placeholder 2">
            <a:extLst>
              <a:ext uri="{FF2B5EF4-FFF2-40B4-BE49-F238E27FC236}">
                <a16:creationId xmlns:a16="http://schemas.microsoft.com/office/drawing/2014/main" id="{66FAB262-6185-6A46-87E9-C174C817795D}"/>
              </a:ext>
            </a:extLst>
          </p:cNvPr>
          <p:cNvSpPr>
            <a:spLocks noGrp="1"/>
          </p:cNvSpPr>
          <p:nvPr>
            <p:ph idx="1"/>
          </p:nvPr>
        </p:nvSpPr>
        <p:spPr/>
        <p:txBody>
          <a:bodyPr/>
          <a:lstStyle/>
          <a:p>
            <a:r>
              <a:rPr lang="en-MX" b="1" dirty="0"/>
              <a:t>Unit Testing</a:t>
            </a:r>
            <a:r>
              <a:rPr lang="en-MX" dirty="0"/>
              <a:t>: </a:t>
            </a:r>
            <a:r>
              <a:rPr lang="en-US" dirty="0"/>
              <a:t>A </a:t>
            </a:r>
            <a:r>
              <a:rPr lang="en-US" i="1" dirty="0"/>
              <a:t>unit test</a:t>
            </a:r>
            <a:r>
              <a:rPr lang="en-US" dirty="0"/>
              <a:t> is a piece of code written by a developer that executes a specific functionality in the code to be tested and asserts a certain behavior or state. The percentage of code which is tested by unit tests is typically called </a:t>
            </a:r>
            <a:r>
              <a:rPr lang="en-US" i="1" dirty="0"/>
              <a:t>test coverage</a:t>
            </a:r>
            <a:r>
              <a:rPr lang="en-US" dirty="0"/>
              <a:t>. A unit test targets a small unit of code, e.g., a method or a class. External dependencies should be removed from unit tests, e.g., by replacing the dependency with a test implementation or a (mock) object created by a test framework. Unit tests are not suitable for testing complex user interfaces or component interaction. For this, you should develop integration tests.</a:t>
            </a:r>
          </a:p>
          <a:p>
            <a:endParaRPr lang="en-MX" dirty="0"/>
          </a:p>
        </p:txBody>
      </p:sp>
    </p:spTree>
    <p:extLst>
      <p:ext uri="{BB962C8B-B14F-4D97-AF65-F5344CB8AC3E}">
        <p14:creationId xmlns:p14="http://schemas.microsoft.com/office/powerpoint/2010/main" val="59621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CF0A8-393A-9A40-A9F2-9DD5DF6EBBBE}"/>
              </a:ext>
            </a:extLst>
          </p:cNvPr>
          <p:cNvSpPr>
            <a:spLocks noGrp="1"/>
          </p:cNvSpPr>
          <p:nvPr>
            <p:ph idx="1"/>
          </p:nvPr>
        </p:nvSpPr>
        <p:spPr>
          <a:xfrm>
            <a:off x="685800" y="1192696"/>
            <a:ext cx="10820400" cy="5025989"/>
          </a:xfrm>
        </p:spPr>
        <p:txBody>
          <a:bodyPr/>
          <a:lstStyle/>
          <a:p>
            <a:endParaRPr lang="en-US" sz="2400" dirty="0"/>
          </a:p>
          <a:p>
            <a:endParaRPr lang="en-US" sz="2400" dirty="0"/>
          </a:p>
          <a:p>
            <a:endParaRPr lang="en-US" sz="2400" dirty="0"/>
          </a:p>
          <a:p>
            <a:r>
              <a:rPr lang="en-US" sz="2400" dirty="0"/>
              <a:t>An </a:t>
            </a:r>
            <a:r>
              <a:rPr lang="en-US" sz="2400" b="1" i="1" dirty="0"/>
              <a:t>integration</a:t>
            </a:r>
            <a:r>
              <a:rPr lang="en-US" sz="2400" i="1" dirty="0"/>
              <a:t> test</a:t>
            </a:r>
            <a:r>
              <a:rPr lang="en-US" sz="2400" dirty="0"/>
              <a:t> aims to test the behavior of a component or the integration between a set of components. The term </a:t>
            </a:r>
            <a:r>
              <a:rPr lang="en-US" sz="2400" i="1" dirty="0"/>
              <a:t>functional test</a:t>
            </a:r>
            <a:r>
              <a:rPr lang="en-US" sz="2400" dirty="0"/>
              <a:t> is sometimes used as synonym for integration test. Integration tests check that the whole system works as intended, therefore they are reducing the need for intensive manual tests. These kinds of tests allow you to translate your user stories into a test suite. The test would resemble an expected user interaction with the application.</a:t>
            </a:r>
          </a:p>
          <a:p>
            <a:endParaRPr lang="en-MX" dirty="0"/>
          </a:p>
        </p:txBody>
      </p:sp>
    </p:spTree>
    <p:extLst>
      <p:ext uri="{BB962C8B-B14F-4D97-AF65-F5344CB8AC3E}">
        <p14:creationId xmlns:p14="http://schemas.microsoft.com/office/powerpoint/2010/main" val="259703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442D7-720F-AE49-97EA-A3E9E6085C6A}"/>
              </a:ext>
            </a:extLst>
          </p:cNvPr>
          <p:cNvSpPr>
            <a:spLocks noGrp="1"/>
          </p:cNvSpPr>
          <p:nvPr>
            <p:ph idx="1"/>
          </p:nvPr>
        </p:nvSpPr>
        <p:spPr/>
        <p:txBody>
          <a:bodyPr/>
          <a:lstStyle/>
          <a:p>
            <a:r>
              <a:rPr lang="en-US" sz="3200" b="1" dirty="0"/>
              <a:t>Performance</a:t>
            </a:r>
            <a:r>
              <a:rPr lang="en-US" sz="3200" dirty="0"/>
              <a:t> tests are used to benchmark software components repeatedly. Their purpose is to ensure that the code under test runs fast enough even if it’s under high load.</a:t>
            </a:r>
          </a:p>
          <a:p>
            <a:pPr marL="0" indent="0">
              <a:buNone/>
            </a:pPr>
            <a:endParaRPr lang="en-US" b="1" dirty="0"/>
          </a:p>
        </p:txBody>
      </p:sp>
    </p:spTree>
    <p:extLst>
      <p:ext uri="{BB962C8B-B14F-4D97-AF65-F5344CB8AC3E}">
        <p14:creationId xmlns:p14="http://schemas.microsoft.com/office/powerpoint/2010/main" val="61138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2966-F416-2C41-9514-23F7A660F99A}"/>
              </a:ext>
            </a:extLst>
          </p:cNvPr>
          <p:cNvSpPr>
            <a:spLocks noGrp="1"/>
          </p:cNvSpPr>
          <p:nvPr>
            <p:ph type="title"/>
          </p:nvPr>
        </p:nvSpPr>
        <p:spPr/>
        <p:txBody>
          <a:bodyPr/>
          <a:lstStyle/>
          <a:p>
            <a:r>
              <a:rPr lang="en-US" dirty="0"/>
              <a:t>N</a:t>
            </a:r>
            <a:r>
              <a:rPr lang="en-MX" dirty="0"/>
              <a:t>aming conventions</a:t>
            </a:r>
          </a:p>
        </p:txBody>
      </p:sp>
      <p:sp>
        <p:nvSpPr>
          <p:cNvPr id="3" name="Content Placeholder 2">
            <a:extLst>
              <a:ext uri="{FF2B5EF4-FFF2-40B4-BE49-F238E27FC236}">
                <a16:creationId xmlns:a16="http://schemas.microsoft.com/office/drawing/2014/main" id="{06D1461B-F149-F847-A5E5-3C603C3FDB9D}"/>
              </a:ext>
            </a:extLst>
          </p:cNvPr>
          <p:cNvSpPr>
            <a:spLocks noGrp="1"/>
          </p:cNvSpPr>
          <p:nvPr>
            <p:ph idx="1"/>
          </p:nvPr>
        </p:nvSpPr>
        <p:spPr/>
        <p:txBody>
          <a:bodyPr/>
          <a:lstStyle/>
          <a:p>
            <a:r>
              <a:rPr lang="en-US" dirty="0"/>
              <a:t>As a general rule, a method name for a name should explain what the test does. If that is done correctly, reading the actual implementation can be avoided.</a:t>
            </a:r>
          </a:p>
          <a:p>
            <a:r>
              <a:rPr lang="en-US" dirty="0"/>
              <a:t>One possible convention is to use the "should" in the test method name. For example, </a:t>
            </a:r>
            <a:r>
              <a:rPr lang="en-US" b="1" dirty="0" err="1"/>
              <a:t>ordersShouldBeCreated</a:t>
            </a:r>
            <a:r>
              <a:rPr lang="en-US" dirty="0"/>
              <a:t> or </a:t>
            </a:r>
            <a:r>
              <a:rPr lang="en-US" b="1" dirty="0" err="1"/>
              <a:t>menuShouldGetActive</a:t>
            </a:r>
            <a:r>
              <a:rPr lang="en-US" dirty="0"/>
              <a:t>. This gives a hint what should happen if the test method is executed.</a:t>
            </a:r>
            <a:endParaRPr lang="en-MX" dirty="0"/>
          </a:p>
        </p:txBody>
      </p:sp>
    </p:spTree>
    <p:extLst>
      <p:ext uri="{BB962C8B-B14F-4D97-AF65-F5344CB8AC3E}">
        <p14:creationId xmlns:p14="http://schemas.microsoft.com/office/powerpoint/2010/main" val="25876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9B4E-4C89-C047-A324-9C541C2E6304}"/>
              </a:ext>
            </a:extLst>
          </p:cNvPr>
          <p:cNvSpPr>
            <a:spLocks noGrp="1"/>
          </p:cNvSpPr>
          <p:nvPr>
            <p:ph type="title"/>
          </p:nvPr>
        </p:nvSpPr>
        <p:spPr/>
        <p:txBody>
          <a:bodyPr/>
          <a:lstStyle/>
          <a:p>
            <a:r>
              <a:rPr lang="en-MX" dirty="0"/>
              <a:t>JUNIT</a:t>
            </a:r>
          </a:p>
        </p:txBody>
      </p:sp>
      <p:sp>
        <p:nvSpPr>
          <p:cNvPr id="3" name="Content Placeholder 2">
            <a:extLst>
              <a:ext uri="{FF2B5EF4-FFF2-40B4-BE49-F238E27FC236}">
                <a16:creationId xmlns:a16="http://schemas.microsoft.com/office/drawing/2014/main" id="{D6C61FCD-C794-864F-A0B3-6F599915935F}"/>
              </a:ext>
            </a:extLst>
          </p:cNvPr>
          <p:cNvSpPr>
            <a:spLocks noGrp="1"/>
          </p:cNvSpPr>
          <p:nvPr>
            <p:ph idx="1"/>
          </p:nvPr>
        </p:nvSpPr>
        <p:spPr/>
        <p:txBody>
          <a:bodyPr/>
          <a:lstStyle/>
          <a:p>
            <a:endParaRPr lang="en-US" dirty="0"/>
          </a:p>
          <a:p>
            <a:endParaRPr lang="en-US" dirty="0"/>
          </a:p>
          <a:p>
            <a:r>
              <a:rPr lang="en-US" dirty="0"/>
              <a:t>JUnit is a unit testing framework for Java programming language. It plays a crucial role test-driven development, and is a family of unit testing frameworks collectively known as </a:t>
            </a:r>
            <a:r>
              <a:rPr lang="en-US" dirty="0" err="1"/>
              <a:t>xUnit</a:t>
            </a:r>
            <a:r>
              <a:rPr lang="en-US" dirty="0"/>
              <a:t>.</a:t>
            </a:r>
          </a:p>
          <a:p>
            <a:r>
              <a:rPr lang="en-US" dirty="0"/>
              <a:t>JUnit promotes the idea of "first testing then coding", which emphasizes on setting up the test data for a piece of code that can be tested first and then implemented. </a:t>
            </a:r>
          </a:p>
          <a:p>
            <a:endParaRPr lang="en-MX" dirty="0"/>
          </a:p>
        </p:txBody>
      </p:sp>
    </p:spTree>
    <p:extLst>
      <p:ext uri="{BB962C8B-B14F-4D97-AF65-F5344CB8AC3E}">
        <p14:creationId xmlns:p14="http://schemas.microsoft.com/office/powerpoint/2010/main" val="292513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7327-A56B-7D4A-822B-4E6F4184EA34}"/>
              </a:ext>
            </a:extLst>
          </p:cNvPr>
          <p:cNvSpPr>
            <a:spLocks noGrp="1"/>
          </p:cNvSpPr>
          <p:nvPr>
            <p:ph type="title"/>
          </p:nvPr>
        </p:nvSpPr>
        <p:spPr/>
        <p:txBody>
          <a:bodyPr/>
          <a:lstStyle/>
          <a:p>
            <a:r>
              <a:rPr lang="en-MX" dirty="0"/>
              <a:t>mocking</a:t>
            </a:r>
          </a:p>
        </p:txBody>
      </p:sp>
      <p:sp>
        <p:nvSpPr>
          <p:cNvPr id="3" name="Content Placeholder 2">
            <a:extLst>
              <a:ext uri="{FF2B5EF4-FFF2-40B4-BE49-F238E27FC236}">
                <a16:creationId xmlns:a16="http://schemas.microsoft.com/office/drawing/2014/main" id="{4A3BD09A-F66B-EC46-B164-1054F58CA83A}"/>
              </a:ext>
            </a:extLst>
          </p:cNvPr>
          <p:cNvSpPr>
            <a:spLocks noGrp="1"/>
          </p:cNvSpPr>
          <p:nvPr>
            <p:ph idx="1"/>
          </p:nvPr>
        </p:nvSpPr>
        <p:spPr/>
        <p:txBody>
          <a:bodyPr/>
          <a:lstStyle/>
          <a:p>
            <a:endParaRPr lang="en-US" dirty="0"/>
          </a:p>
          <a:p>
            <a:endParaRPr lang="en-US" dirty="0"/>
          </a:p>
          <a:p>
            <a:pPr marL="0" indent="0">
              <a:buNone/>
            </a:pPr>
            <a:r>
              <a:rPr lang="en-US" dirty="0"/>
              <a:t>Mocking is a way to test the functionality of a class in isolation. Mocking does not require a database connection or properties file read or file server read to test a functionality. Mock objects do the mocking of the real service. A mock object returns a dummy data corresponding to some dummy input passed to it.</a:t>
            </a:r>
            <a:endParaRPr lang="en-MX" dirty="0"/>
          </a:p>
        </p:txBody>
      </p:sp>
    </p:spTree>
    <p:extLst>
      <p:ext uri="{BB962C8B-B14F-4D97-AF65-F5344CB8AC3E}">
        <p14:creationId xmlns:p14="http://schemas.microsoft.com/office/powerpoint/2010/main" val="130557171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5652</TotalTime>
  <Words>630</Words>
  <Application>Microsoft Macintosh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Fantastic world of testing</vt:lpstr>
      <vt:lpstr>Testing</vt:lpstr>
      <vt:lpstr>PowerPoint Presentation</vt:lpstr>
      <vt:lpstr>Types of test</vt:lpstr>
      <vt:lpstr>PowerPoint Presentation</vt:lpstr>
      <vt:lpstr>PowerPoint Presentation</vt:lpstr>
      <vt:lpstr>Naming conventions</vt:lpstr>
      <vt:lpstr>JUNIT</vt:lpstr>
      <vt:lpstr>mocking</vt:lpstr>
      <vt:lpstr>Mockito</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Fantastic world of testing</dc:title>
  <dc:creator>Diaz, Kenia (NonEmp)</dc:creator>
  <cp:lastModifiedBy>Diaz, Kenia (NonEmp)</cp:lastModifiedBy>
  <cp:revision>1</cp:revision>
  <dcterms:created xsi:type="dcterms:W3CDTF">2021-11-12T16:38:30Z</dcterms:created>
  <dcterms:modified xsi:type="dcterms:W3CDTF">2021-11-16T14:51:20Z</dcterms:modified>
</cp:coreProperties>
</file>