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99" r:id="rId3"/>
    <p:sldId id="287" r:id="rId4"/>
    <p:sldId id="288" r:id="rId5"/>
    <p:sldId id="289" r:id="rId6"/>
    <p:sldId id="291" r:id="rId7"/>
    <p:sldId id="292" r:id="rId8"/>
    <p:sldId id="293" r:id="rId9"/>
    <p:sldId id="297" r:id="rId10"/>
    <p:sldId id="300" r:id="rId11"/>
    <p:sldId id="298" r:id="rId12"/>
    <p:sldId id="294" r:id="rId13"/>
    <p:sldId id="295" r:id="rId14"/>
    <p:sldId id="278" r:id="rId15"/>
    <p:sldId id="279" r:id="rId16"/>
    <p:sldId id="301" r:id="rId17"/>
    <p:sldId id="277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T" initials="DT" lastIdx="1" clrIdx="0">
    <p:extLst>
      <p:ext uri="{19B8F6BF-5375-455C-9EA6-DF929625EA0E}">
        <p15:presenceInfo xmlns:p15="http://schemas.microsoft.com/office/powerpoint/2012/main" userId="512a51823881b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9T13:56:51.37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39:22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20126 9137 0,'0'53'94,"35"-35"-79,-35 17-15,18 0 16,0 36 0,17-54-16,-18 36 15,1-18-15,0 1 0,-18-1 16,17 36 0,1-19-1,17 19 1,1 0-1,-19-19 1,1 1 0,-1 18-1,1-71 1,0 35 0,-18-17-16</inkml:trace>
  <inkml:trace contextRef="#ctx0" brushRef="#br0" timeOffset="1143.85">20038 9948 0,'35'0'62,"-17"0"-62,-1 0 16,19 0-16,-19 0 15,36 0 1,-18 18-16,18-18 16,-35 18-1,53 52 1,-1-35 0,-17 1-1,-18-36 1,-17 0 124,0 0-140,-1-18 16,-17 0 0,0-140-1,36-1 1,16 35 0,-34 54-1,-18 52 1,18-17-1,-1 35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92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0 146 1031 0,'0'0'0'0,"0"0"46"0,0 0-46 0,71-5 46 15,43-3-46-15,-114 8 118 0,0 0-118 0,170-5 118 0,44 5-118 16,-214 0 61-16,0 0-61 0,246-11 62 0,27-2-62 15,-273 13 3-15,0 0-3 0,278-13 3 0,19-2-3 16,-297 15 30-16,0 0-30 0,286-8 30 0,3 3-30 16,-289 5-123-16,0 0 123 0,267-13-122 0,-26-6 122 15,-241 19-384-15,0 0 384 0,196-10-383 0,-48 5 383 0,194-11-247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7.28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19 253 147 0,'0'0'0'0,"0"0"1"0,0 0-1 0,-8 10 2 16,-16 9-2-16,24-19 279 0,0 0-279 0,29 7 279 16,27-1-279-16,-56-6 133 0,0 0-133 0,95-6 133 15,30-1-133-15,-125 7 76 0,0 0-76 0,206-26 77 16,64-8-77-16,-270 34 73 0,0 0-73 0,262-37 74 15,22 1-74-15,-284 36-40 0,0 0 40 16,262-36-39-16,-13 2 39 0,-249 34-38 0,0 0 38 0,201-26-38 16,-37 2 38-16,-164 24-326 0,0 0 326 0,117-18-326 15,-51 8 326-15,-66 10-76 0,0 0 76 0,0 0-76 16,-40-5 76-16,40 5-48 0,0 0 48 0,-98 15-47 16,-50 3 47-16,148-18-15 0,0 0 15 0,-183 24-15 15,-42-3 15-15,225-21 188 0,0 0-188 0,-214 23 189 16,-9 6-189-16,223-29 305 0,0 0-305 0,-182 23 306 15,25 0-306-15,157-23 146 0,0 0-146 0,-98 19 146 0,45-4-146 16,53-15 115-16,0 0-115 0,11 21 115 0,55-3-115 16,-66-18-186-16,0 0 186 0,127 3-185 0,56-6 185 15,124 3-891-15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8.2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97 147 0,'0'0'0'0,"0"0"1"0,0 0-1 16,30-7 2-16,20-9-2 0,-50 16 139 0,0 0-139 16,48-13 139-16,7-3-139 0,-55 16 175 0,0 0-175 15,66-7 176-15,3-1-176 0,-69 8 78 0,0 0-78 16,82-8 78-16,11-2-78 0,-93 10 0 0,0 0 0 0,87-6 0 16,1 4 0-16,-88 2-52 0,0 0 52 0,87 0-52 15,1 0 52-15,-88 0 96 0,0 0-96 0,84 2 96 16,-4 1-96-16,-80-3-55 0,0 0 55 0,71 10-54 15,-12-4 54-15,-59-6 98 0,0 0-98 0,50 7 98 16,-3-1-98-16,-47-6 0 0,0 0 0 0,35 7 0 16,-9 4 0-16,-26-11-328 0,0 0 328 0,24 5-328 15,-3-2 328-15,24 4-199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8.65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77 0 147 0,'0'0'0'0,"0"0"1"0,0 0-1 16,32 18 2-16,23 10-2 0,-55-28 3 0,0 0-3 15,45 32 4-15,3 4-4 0,-48-36 3 0,0 0-3 16,34 31 3-16,-10 3-3 0,-24-34 331 0,0 0-331 16,13 31 331-16,-13 3-331 0,0-34 215 0,0 0-215 0,-16 31 215 15,-10-2-215-15,26-29 111 0,0 0-111 0,-37 23 112 16,-3-2-112-16,40-21 40 0,0 0-40 0,-37 18 40 15,-3-5-40-15,40-13-480 0,0 0 480 0,-34 19-480 16,2 1 480-16,-34 19-269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2.4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145 311 147 0,'0'0'0'0,"0"0"1"0,0 0-1 16,0 0 2-16,-8 52-2 0,8-52 122 0,0 0-122 16,-2 24 123-16,2 2-123 0,0-26 99 0,0 0-99 15,0 18 99-15,2-5-99 0,-2-13 188 0,0 0-188 16,3 10 189-16,2-4-189 0,-5-6 208 0,0 0-208 0,0 0 209 15,0 0-209-15,0 0 78 0,0 0-78 0,0 0 78 16,0 0-78-16,0 0 13 0,0 0-13 0,0 0 13 16,-5-16-13-16,5 16 9 0,0 0-9 0,-5-8 10 15,-3-10-10-15,8 18 27 0,0 0-27 0,-11-31 27 16,1-11-27-16,10 42 1 0,0 0-1 0,-8-39 1 16,-6 0-1-16,14 39-13 0,0 0 13 0,-13-36-12 15,3 4 12-15,10 32 0 0,0 0 0 0,-3-33 0 16,3-4 0-16,0 37-47 0,0 0 47 0,-13-31-47 15,-6 8 47-15,19 23 40 0,0 0-40 0,-5-21 41 16,13 5-41-16,-8 16 1 0,0 0-1 0,-11-13 1 0,-7 3-1 16,18 10-30-16,0 0 30 0,0 0-30 15,26-13 30-15,-26 13-1 0,0 0 1 0,16-3-1 0,5 0 1 16,-21 3-4-16,0 0 4 0,21 0-3 0,6 3 3 16,-27-3 18-16,0 0-18 0,24 3 18 0,5-3-18 15,-29 0 28-15,0 0-28 0,32 2 28 0,-6-2-28 0,-26 0 32 16,0 0-32-16,37 0 33 0,6 0-33 15,-43 0 65-15,0 0-65 0,53 0 66 0,10-2-66 0,-63 2-1 16,0 0 1-16,45 0-1 0,-8-3 1 0,-37 3-1 16,0 0 1-16,61 0-1 0,11-3 1 0,-72 3-15 15,0 0 15-15,63 0-14 0,3 0 14 0,-66 0 0 16,0 0 0-16,56 0 0 0,-6 3 0 0,-50-3 12 16,0 0-12-16,59 3 13 0,2-3-13 0,-61 0 0 0,0 0 0 15,63 2 0-15,1-2 0 0,-64 0 6 0,0 0-6 16,58 3 7-16,-5 0-7 0,-53-3 7 0,0 0-7 15,61 5 8-15,5-5-8 0,-66 0-10 0,0 0 10 16,64 0-9-16,-4 0 9 0,-60 0-10 0,0 0 10 16,56 0-10-16,-3 2 10 0,-53-2-28 0,0 0 28 0,58 6-28 15,-5 4 28-15,-53-10 12 0,0 0-12 0,53 5 13 16,3 0-13-16,-56-5 0 0,0 0 0 0,48 8 0 16,-3-5 0-16,-45-3 23 0,0 0-23 0,55 2 24 15,9 1-24-15,-64-3 3 0,0 0-3 0,58 3 4 16,-2-3-4-16,-56 0-10 0,0 0 10 0,53 2-9 15,0 3 9-15,-53-5 8 0,0 0-8 0,50 0 8 16,0 6-8-16,-50-6 13 0,0 0-13 0,58 0 14 16,3 5-14-16,-61-5 1 0,0 0-1 0,56 2 1 15,-6 1-1-15,-50-3-7 0,0 0 7 0,56 3-6 16,5-6 6-16,-61 3-36 0,0 0 36 0,58 0-35 0,3 0 35 16,-61 0 20-16,0 0-20 0,45 0 20 0,-5-3-20 15,-40 3-31-15,0 0 31 0,47 0-31 0,4-2 31 16,-51 2 39-16,0 0-39 0,53 0 39 0,10-3-39 15,-63 3-8-15,0 0 8 0,53 0-8 0,-2 0 8 0,-51 0-43 16,0 0 43-16,50 0-42 0,-2 0 42 0,-48 0 99 16,0 0-99-16,55 0 99 0,3-2-99 0,-58 2-57 15,0 0 57-15,51-6-56 0,-6 1 56 0,-45 5 20 16,0 0-20-16,45-5 20 0,-6 2-20 0,-39 3 2 16,0 0-2-16,40 0 2 0,0 0-2 0,-40 0-1 15,0 0 1-15,45 0-1 0,0 3 1 0,-45-3 4 0,0 0-4 16,42 0 4-16,1-3-4 0,-43 3-2 0,0 0 2 15,47 0-1-15,4-2 1 0,-51 2-47 0,0 0 47 16,42 2-47-16,-2 1 47 0,-40-3 18 0,0 0-18 0,45 3 18 16,5 4-18-16,-50-7-4 0,0 0 4 0,48 0-3 15,2 0 3-15,-50 0 0 0,0 0 0 0,50 0 0 16,3 0 0-16,-53 0 0 0,0 0 0 0,53-5 0 16,3 3 0-16,-56 2 32 0,0 0-32 0,45 0 32 15,-5 0-32-15,-40 0-13 0,0 0 13 0,37 0-13 16,-5 2 13-16,-32-2 18 0,0 0-18 0,29 5 19 15,-3-5-19-15,-26 0 1 0,0 0-1 0,24 0 1 16,-3 6-1-16,-21-6-15 0,0 0 15 0,21 0-14 16,-2 0 14-16,-19 0-1 0,0 0 1 0,11 0-1 15,-6 0 1-15,-5 0 0 0,0 0 0 0,0 0 0 0,0 0 0 16,0 0-19-16,0 0 19 0,0 0-18 0,0 0 18 16,0 0-1-16,0 0 1 0,0 0 0 0,13 18 0 15,-13-18 24-15,0 0-24 0,3 13 25 0,-1 5-25 0,-2-18-2 16,0 0 2-16,0 31-1 0,-2 11 1 15,2-42-3-15,0 0 3 0,-3 41-2 0,3 6 2 0,0-47 42 16,0 0-42-16,-8 37 43 0,3-1-43 0,5-36-42 16,0 0 42-16,-5 31-41 0,2-2 41 0,3-29 5 15,0 0-5-15,-3 21 5 0,-2 0-5 0,5-21 35 16,0 0-35-16,-3 13 36 0,1 0-36 0,2-13 0 16,0 0 0-16,-3 10 0 0,-2-2 0 0,5-8 21 15,0 0-21-15,0 0 21 0,-16 10-21 0,16-10-57 16,0 0 57-16,0 0-56 0,-19 3 56 0,19-3 3 0,0 0-3 15,-13 2 4-15,-6 1-4 0,19-3 0 0,0 0 0 16,-23 3 1-16,-4 4-1 0,27-7 5 0,0 0-5 16,-45 0 6-16,-10 3-6 0,55-3 9 0,0 0-9 0,-48 0 10 15,3 0-10-15,45 0-34 0,0 0 34 0,-58 3-34 16,-9 2 34-16,67-5 20 0,0 0-20 0,-58 8 20 16,0-3-20-16,58-5 1 0,0 0-1 0,-72 8 2 15,-4-3-2-15,76-5-8 0,0 0 8 0,-85 5-7 16,-8-5 7-16,93 0-8 0,0 0 8 0,-85 0-8 15,6-5 8-15,79 5 60 0,0 0-60 0,-98 0 61 16,-3-3-61-16,101 3 35 0,0 0-35 0,-111 0 36 16,-8-2-36-16,119 2 37 0,0 0-37 0,-111 0 37 15,2-3-37-15,109 3 35 0,0 0-35 0,-82-3 36 16,16 1-36-16,66 2-5 0,0 0 5 0,-61 0-5 16,11 0 5-16,50 0 7 0,0 0-7 0,-77 0 7 15,-29 0-7 1,106 0 0-16,0 0 0 0,-77 2 0 0,8-2 0 15,69 0-10-15,0 0 10 0,-61-2-9 0,8 2 9 16,53 0 15-16,0 0-15 0,-58-5 15 0,-11-3-15 16,69 8-40-16,0 0 40 0,-50-5-39 0,7 2 39 0,43 3 32 15,0 0-32-15,-52-8 32 0,-7-2-32 0,59 10 12 16,0 0-12-16,-58-3 13 0,0-2-13 0,58 5 47 16,0 0-47-16,-59-3 47 0,-1 1-47 0,60 2-8 15,0 0 8-15,-53 0-7 0,5 0 7 0,48 0-2 16,0 0 2-16,-50 0-2 0,-1 2 2 0,51-2-28 15,0 0 28-15,-53 8-28 0,0-5 28 0,53-3-3 0,0 0 3 16,-47 5-2-16,2-2 2 0,45-3 0 0,0 0 0 16,-53 0 0-16,-6 0 0 0,59 0 2 0,0 0-2 15,-45 0 2-15,8 2-2 0,37-2 0 0,0 0 0 0,-42 5 1 16,0-2-1-16,42-3 20 0,0 0-20 0,-38 3 20 16,9-1-20-16,29-2-35 0,0 0 35 0,-39 0-35 15,2-2 35-15,37 2 14 0,0 0-14 0,-48 0 15 16,-10 0-15-16,58 0 47 0,0 0-47 0,-43 0 47 15,6 2-47-15,37-2-2 0,0 0 2 0,-37 0-1 16,-3-2 1-16,40 2-28 0,0 0 28 0,-39-3-28 16,-9 0 28-16,48 3 31 0,0 0-31 0,-34 0 31 15,4-5-31-15,30 5-28 0,0 0 28 0,-31-5-28 16,-4 0 28-16,35 5 39 0,0 0-39 0,-26-3 40 16,5-2-40-16,21 5-82 0,0 0 82 0,-24-5-82 15,-3-3 82-15,27 8 41 0,0 0-41 0,-21-5 41 16,-3 2-41-16,24 3-7 0,0 0 7 0,-24 0-6 0,3 0 6 15,21 0-23-15,0 0 23 0,-26 0-22 0,-1 0 22 16,27 0 22-16,0 0-22 0,-24 0 23 0,3 0-23 16,21 0-2-16,0 0 2 0,-21 0-2 0,5-2 2 0,16 2-2 15,0 0 2-15,-16-3-1 0,-2-2 1 0,18 5 9 16,0 0-9-16,-14 0 10 0,1-8-10 0,13 8 4 16,0 0-4-16,-10-3 4 0,2 3-4 0,8 0-26 15,0 0 26-15,0 0-25 0,-11 0 25 0,11 0 1 16,0 0-1-16,0 0 2 0,0 0-2 0,0 0 0 0,0 0 0 15,0 0 1-15,0 0-1 0,0 0 12 0,0 0-12 16,0 0 12-16,0 0-12 0,0 0-4 0,0 0 4 16,0 0-3-16,-11 6 3 0,11-6-43 0,0 0 43 15,0 0-42-15,-10 5 42 0,10-5-558 0,0 0 558 0,0 0-558 16,0 0 558-16,0 0-575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0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81 628 0,'0'0'0'0,"18"0"0"16,17 0 0-16,-35 0 171 0,0 0-171 0,39 0 171 16,14 0-171-16,-53 0 10 0,0 0-10 0,85 0 11 15,24 2-11-15,-109-2 15 0,0 0-15 0,159-2 16 16,47-3-16-16,-206 5-1 0,0 0 1 0,209-6-1 15,16-7 1-15,-225 13-218 0,0 0 218 0,226-10-218 16,-4 0 218-16,-222 10-126 0,0 0 126 0,185-8-125 16,-23-3 125-16,185-7-159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20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283 0 147 0,'0'0'0'0,"-42"13"0"0,-27 5 0 0,69-18 354 15,0 0-354-15,-48 21 354 0,6 2-354 0,7-2 102 16,12-3-102-16,9 0 102 0,4 1-102 0,10-19 213 16,0 0-213-16,26 23 214 0,25 6-214 0,-51-29 67 15,0 0-67-15,71 8 67 0,19-3-67 0,-90-5 30 16,0 0-30-16,151-8 30 0,40-13-30 0,-191 21-132 0,0 0 132 16,190-26-131-16,14-18 131 0,188-26-970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4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102 435 1457 0,'0'0'0'0,"-27"-6"0"15,-18-2 0-15,21 3 170 0,16 0-170 0,8 5 170 16,0 0-170-16,0 0 120 0,19-13-120 0,21 0 120 15,18-3-120-15,5-2 3 0,12 0-3 0,9 0 4 16,14-8-4-16,0 2-37 0,-5 1 37 0,29-8-37 0,5-3 37 16,-5 5-109-16,-3 3 109 0,-10 0-109 15,-11 3 109-15,-1 2-544 0,-4 0 544 0,-48 11-544 0,-34 5 544 16,42-11-302-16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62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44-1 147 0,'0'0'0'0,"0"0"0"0,16 0 0 0,-16 0 1 16,-24 20-1-16,16-9 2 0,0-3-2 0,0 5 161 15,-3 2-161-15,14 3 162 0,8 1-162 0,20-12 326 16,20-1-326-16,-1-6 326 0,11-8-326 0,11 3 134 0,-1-6-134 16,3 3 135-16,3 1-135 0,13-4 52 15,3-4-52-15,5 4 52 0,5 3-52 0,14 6-81 16,7-3 81-16,-53-3-81 0,-25 5 81 0,-1 3-396 0,-11 0 396 15,-13 3-396-15,-5 5 396 0,24-3-249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78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253 20 147 0,'0'0'0'0,"-32"8"0"16,-21 5 0-16,3-2 410 0,2 2-410 0,19-3 410 16,16-7-410-16,-3 4 164 0,3 1-164 0,13 0 164 15,0 8-164-15,8-3 132 0,2-3-132 0,9-2 132 16,2-3-132-16,21-2 124 0,14-3-124 0,5 0 124 15,10 0-124-15,12-8-8 0,9-8 8 0,6 6-8 16,3-1 8-16,-6 1-71 0,-5-3 71 0,21 0-70 16,14-5 70-16,-40 5-509 0,-27 5 509 0,3 0-508 15,-6-2 508-15,65-8-288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7:59.9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0 191 0,'0'0'0'0,"0"0"-3"0,0 0 3 0,0 0-3 0,58 13 3 15,0 0-78-15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6.9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601 203 270 0,'0'0'0'0,"-71"-2"0"0,-51-1 0 0,21 6 362 15,3 2-362-15,48-5 362 0,31 0-362 0,-13 5 176 16,3-5-176-16,11 3 177 0,10-1-177 0,-16 1 5 16,-5 0-5-16,29-3 5 0,26 10-5 0,-12-7-35 15,4-3 35-15,17-6-35 0,10-1 35 0,2-4-45 16,17-2 45-16,2 0-45 0,19 3 45 0,5-14-356 0,8-4 356 16,-11 2-356-16,1-11 356 0,89-23-215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7.14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622 0 1076 0,'0'0'0'0,"-42"6"0"15,-32-1 0-15,-8 3 213 0,-13 2-213 0,28 1 214 16,9-4-214-16,0 6 49 0,0 0-49 0,23 0 49 16,9-2-49-16,7 2 41 0,11-3-41 0,8 6 42 15,8-1-42-15,13 9-100 0,16-3 100 0,19-1-100 16,13 1 100-16,-6-10-126 0,4-6 126 0,-1 0-125 15,0-2 125-15,11-11-361 0,2-5 361 0,-7 2-360 16,-3-7 360-16,10 13-92 0,6 2 92 0,-11-2-91 16,-5 0 91-16,71-11-164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7.29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832 0 147 0,'0'0'0'0,"-32"24"0"0,-29 15 0 16,-37 2 1-16,-32 9-1 0,46-14 2 0,20-2-2 15,-7-5 3-15,10 2-3 0,5-3 4 0,8 6-4 0,3 0 3 16,6-8-3-16,25 3 3 0,28-11-3 0,-28 5 1 15,-10-2-1-15,19-3 2 0,10-2-2 16,1 5 1-16,-1 2-1 0,24-7 1 0,14-14-1 16,4 1 0-16,6-8 0 0,5 5 1 0,6-5-1 0,5-6 0 15,10-2 0-15,-2 5 1 0,5 3-1 0,75-13-68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3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40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44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52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59.53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9:00.09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0,'0'0'0'0,"0"0"1"0,0 0-1 15,13 0 2-15,11 3-2 0,-24-3 3 0,0 0-3 16,29 5 4 0,5 3-4-16,-34-8 3 0,0 0-3 0,24 8 3 15,-3 0-3-15,24 10-63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57:3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7549 0,'18'0'110,"17"0"-110,53 0 15,177 0 1,35 0 0,-18 0-1,18 0 1,-36 0-1,-17 0 1,0 0 0,-159 0-1,-35 0 1,71-17-16,-71 17 0,0 0 16,141-71-1,-18 71 1,36 0-1,-53 0 1,-18 0 0,-36 0-1,-16 0 1,52 0 0,-71 0-1,54 0 1,-54 0-16,36-17 15,-18 17 1,1 0-16,-1 0 16,53-18-1,-106 0 1,-17 18 0</inkml:trace>
  <inkml:trace contextRef="#ctx0" brushRef="#br0" timeOffset="6184.59">7955 8449 0,'18'0'110,"17"35"-95,0-35 1,18 18-16,0-18 15,0 0-15,0 0 16,0 18-16,17-18 16,-34 17-16,17-17 15,88 35 1,-88-35 0,141 0 15,-159 18-31,106 0 31,106-18 0,-141 0-15,17 0 0,-52 0-16,-18 0 15,0 0-15,-36 0 16,54 0-16,-18 0 15,35 0-15,36 0 16,-36 0 0,0 0-1,106 0-15,-88 0 32,-53 0-17,0 0 1,-18 0-1,-17 0 1,-1 0 140</inkml:trace>
  <inkml:trace contextRef="#ctx0" brushRef="#br0" timeOffset="11303.67">11165 8431 0,'18'71'109,"0"52"-109,-18-34 16,53 193-1,0 35 1,17 54 31,-52-213-32,17-34 1,-35-89-16,18 36 16,-18-18-16,17 35 15,-17 35-15,18-34 16,-18-1-16,35 88 15,-17-105 1,-18-1 0,17 18-1,1 159 1,53 0 0,-36-17-1,0-160 1,-17-52 15</inkml:trace>
  <inkml:trace contextRef="#ctx0" brushRef="#br0" timeOffset="11889.81">11589 11677 0,'0'53'63,"17"17"-63,54 19 16,-36-36-16,53 70 31,-52-88-16,-19-70 64,-17 0-79,0-53 15,0 52-15,0-17 16,0-17-16,0 35 15,0-1-15,0-17 16,0 18 0,0 17-1,18-17 63</inkml:trace>
  <inkml:trace contextRef="#ctx0" brushRef="#br0" timeOffset="12775.4">19897 9049 0,'53'0'31,"-36"70"-31,71 89 16,-52-88-16,175 352 31,36 159 0,-176-494-31,35 194 32,-106-211-32,0-36 15,70 124 1,-17-71 15,18 53-31,-18 0 31,17 36-15,-52-124 0,17 35-1,-35-35 1,18-35 0,-1-1-16</inkml:trace>
  <inkml:trace contextRef="#ctx0" brushRef="#br0" timeOffset="13888.88">20690 11377 0,'18'18'140,"-18"-1"-140,35 1 16,1 17-16,34 1 16,-52-1-1,-1-18 1,54 36 15,-71-17-31,71 17 31,-1 0 1,-17-1-17,-18-34-15,-17-18 16,17-18 171,-35-70-187,35-35 16,18 17 0,-17-70-16,34 34 15,-52 54-15,35 18 16,-36-1 0</inkml:trace>
  <inkml:trace contextRef="#ctx0" brushRef="#br0" timeOffset="159983.58">26688 10037 0,'17'52'93,"71"107"-77,-70-88-16,53 88 16,-36-71-16,53 106 15,-53-88-15,-17-54 16,70 125-1,-70-107-15,35 19 16,-36-54 0,1 35-1,0 1 1,-1-36 15,-17-17-15,0 0 78,-70-18-94,35-18 15,-54 0-15</inkml:trace>
  <inkml:trace contextRef="#ctx0" brushRef="#br0" timeOffset="160823.6">26846 11342 0,'0'-18'94,"53"36"-63,-35-1-31,17 19 16,1-1 0,52 36-1,-71-71 1,36 35-16,-35-35 16,17 17-16,-17-17 15,-1 0 1,19 0-1,-19 0 1,1 0 0,0 0 31,-1 0 15,1-17-46,0-1-16,34-17 15,-52 17-15,71-52 16,-53 52 0,70-105-16,-53 70 15,-17 0 1,-1 0-1,-17 35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8:43.63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0 147 0,'0'0'0'0,"0"0"1"0,0 0-1 0,0 0 2 16,0 0-2-16,0 0-53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1T05:57:06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5980 0,'0'-18'109,"70"18"-93,18 0-16,36 53 16,-18-36-16,-18 1 15,71 0 1,-71-18 0,71 35-1,-71-17 1,-18-18-1,-34 17 1,34-17 0,1 0-1,229 71 1,-54-53 0,-69-1-16,-89-17 15,71 0-15,-36 0 16,-17 0-16,18 0 15,-54 0 1,-17 0 0,35 0-1,0 0 17,71 0-17,18 0 1,17-35-1,-71 17 1,36 1 0,-71-1-16,-70 18 15,-1 0-15,36-35 16,0 35-16,0-18 16,35 18-1,18 0 1,35 0-1,-17 0 1,-54-18 0,18-35-1,-35 36 1,53-36 0,-71 35-1,1 18 1,34-17-16,-34-1 0,-19-17 15,1 35 1,17-18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48:44.2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23 0 147 0,'0'0'0'0,"0"0"1"0,0 0-1 0,0 0 2 0,-26 62-2 0,26-62 3 15,0 0-3-15,0 47 4 0,5 0-4 0,-5-47 3 16,0 0-3-16,8 52 3 0,3 0-3 0,-11-52 1 16,0 0-1-16,37 50 2 0,8 2-2 0,-45-52 1 15,0 0-1-15,48 41 1 0,4-2-1 0,-52-39 0 16,0 0 0-16,45 39 1 0,-2-2-1 0,-43-37 0 0,0 0 0 16,53 36 1-16,0-5-1 0,-53-31 0 0,0 0 0 15,55 26 1-15,1-5-1 0,-56-21 131 0,0 0-131 16,58 24 131-16,8-6-131 0,-66-18 167 0,0 0-167 0,64 21 168 15,2-1-168-15,-66-20 87 0,0 0-87 0,59 19 88 16,1-1-88-16,-60-18 82 0,0 0-82 0,59 18 83 16,2 0-83-16,-61-18 36 0,0 0-36 0,61 24 37 15,-3 2-37-15,-58-26-9 0,0 0 9 0,55 18-8 16,-4 5 8-16,-51-23 2 0,0 0-2 0,61 24 2 16,5 2-2-16,-66-26 0 0,0 0 0 0,69 28 0 15,-3-7 0-15,-66-21 78 0,0 0-78 0,66 16 78 16,0-16-78-16,-66 0-50 0,0 0 50 0,64 0-50 15,-1-8 50-15,-63 8 181 0,0 0-181 0,64-3 182 16,0-2-182-16,-64 5 10 0,0 0-10 0,68-10 11 16,-4-6-11-16,-64 16-28 0,0 0 28 0,61-10-28 0,-3 12 28 15,-58-2 29-15,0 0-29 0,58-5 29 0,3-8-29 16,-61 13 3-16,0 0-3 0,64-10 4 16,-6-8-4-16,-58 18-17 0,0 0 17 0,56-19-16 0,-6 4 16 15,-50 15 27-15,0 0-27 0,45-13 27 0,-5 5-27 16,-40 8 0-16,0 0 0 0,42-18 0 0,-2-3 0 15,-40 21 64-15,0 0-64 0,34-18 65 0,-2-3-65 16,-32 21-2-16,0 0 2 0,40-18-1 0,-3-1 1 0,-37 19-11 16,0 0 11-16,37-20-10 0,0-1 10 0,-37 21-24 15,0 0 24-15,29-16-23 0,-5 3 23 0,-24 13-16 16,0 0 16-16,27-13-15 0,2 0 15 0,-29 13 21 16,0 0-21-16,23-13 21 0,1 3-21 0,-24 10 1 0,0 0-1 15,16-8 1-15,-3 0-1 0,-13 8 5 0,0 0-5 16,11-2 5-16,-6-4-5 0,-5 6-15 0,0 0 15 15,0 0-15-15,11-7 15 0,-11 7-76 0,0 0 76 16,0 0-75-16,0 0 75 0,0 0-107 0,0 0 107 16,0 0-107-16,0 0 107 0,0 0-907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4.15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23 434 147 0,'0'0'1'16,"0"0"-1"-16,0 0 2 0,0 0-2 0,0 0 3 0,0 0-3 16,0 29 4-16,5 10-4 0,-5-39 239 15,0 0-239-15,13 57 239 0,0 5-239 0,-13-62 77 0,0 0-77 0,6 70 77 16,2 8-77-16,-8-78 173 0,0 0-173 0,2 71 173 15,4-4-173-15,-6-67 3 0,0 0-3 0,5 65 3 16,0-5-3-16,-5-60 6 0,0 0-6 0,8 47 7 16,-3-8-7-16,-5-39 156 0,0 0-156 0,0 23 157 15,3-7-157-15,-3-16 89 0,0 0-89 0,0 0 89 16,-8-16-89-16,8 16 56 0,0 0-56 0,-5-39 56 16,-1-23-56-16,6 62 5 0,0 0-5 0,-2-70 5 15,-3-13-5-15,5 83 46 0,0 0-46 0,-6-81 47 16,4-10-47-16,2 91-3 0,0 0 3 0,-14-94-3 15,1-7 3-15,13 101-1 0,0 0 1 0,-10-86-1 16,2 5 1-16,8 81-1 0,0 0 1 0,-8-65-1 16,2 5 1-16,6 60 9 0,0 0-9 0,-5-46 9 0,2 9-9 15,3 37-22-15,0 0 22 0,0-31-22 0,3 8 22 16,-3 23-66-16,0 0 66 0,5-19-65 0,1 6 65 16,-6 13-4-16,0 0 4 0,18-13-3 0,11 5 3 15,-29 8-39-15,0 0 39 0,37-2-39 0,-2 2 39 0,-35 0 12 16,0 0-12-16,45-5 13 0,8 5-13 0,-53 0 50 15,0 0-50-15,50-3 50 0,3 0-50 0,-53 3 61 16,0 0-61-16,53-2 61 0,8-3-61 0,-61 5 86 16,0 0-86-16,61-6 86 0,0 1-86 0,-61 5 58 15,0 0-58-15,50-5 58 0,-5 2-58 0,-45 3 115 16,0 0-115-16,42 3 116 0,-4 2-116 0,-38-5 5 0,0 0-5 16,39 13 5-16,-12 5-5 0,-27-18 3 0,0 0-3 15,34 29 3-15,-2 8-3 0,-32-37 36 0,0 0-36 16,32 57 37-16,-6 13-37 0,-26-70-29 0,0 0 29 0,24 75-29 15,-3 3 29-15,-21-78 24 0,0 0-24 0,19 79 25 16,-11-1-25-16,-8-78 18 0,0 0-18 0,8 83 19 16,-6 5-19-16,-2-88-15 0,0 0 15 0,-2 112-14 15,-6 10 14-15,8-122 11 0,0 0-11 0,-13 86 11 16,-1-18-11-16,14-68 3 0,0 0-3 0,-13 49 3 16,-11-15-3-16,24-34-11 0,0 0 11 0,-29 37-11 15,-3-6 11-15,32-31 66 0,0 0-66 0,-39 23 66 16,-4-10-66-16,43-13 10 0,0 0-10 0,-50 8 11 15,-6-11-11-15,56 3-38 0,0 0 38 0,-45-2-37 0,3-6 37 16,42 8 1-16,0 0-1 0,-32-3 1 0,0 1-1 16,32 2-354-16,0 0 354 0,-24-3-353 0,9-2 353 15,-25-3-1233-15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5.6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-3 373 147 0,'0'0'0'0,"0"0"1"0,0 0-1 0,0 0 2 16,0 0-2-16,0 0 3 0,0 0-3 0,0 0 4 16,6 63-4-16,-6-63 457 0,0 0-457 0,2 41 457 15,4 14-457-15,-6-55 202 0,0 0-202 0,5 57 203 16,-10 3-203-16,5-60 131 0,0 0-131 0,5 60 132 15,0 2-132-15,-5-62 107 0,0 0-107 0,13 60 108 16,-5 0-108-16,-8-60 41 0,0 0-41 0,8 63 42 0,-2-1-42 16,-6-62 47-16,0 0-47 0,5 49 48 0,0-15-48 15,-5-34 47-15,0 0-47 0,3 26 47 0,2-8-47 16,-5-18 41-16,0 0-41 0,0 0 41 0,0 0-41 16,0 0 47-16,0 0-47 0,0-26 47 0,0-20-47 15,0 46-1-15,0 0 1 0,0-50 0 0,0-10 0 0,0 60-56 16,0 0 56-16,3-62-55 0,2-8 55 0,-5 70 0 15,0 0 0-15,5-71 0 0,-5-1 0 0,0 72-19 16,0 0 19-16,0-71-18 0,0 4 18 0,0 67 44 16,0 0-44-16,0-60 44 0,0 5-44 0,0 55-63 15,0 0 63-15,0-41-62 0,3 12 62 0,-3 29 6 16,0 0-6-16,0-26 6 0,-3 3-6 0,3 23-8 16,0 0 8-16,0-16-8 0,0 3 8 0,0 13-54 0,0 0 54 15,14-8-54-15,2-2 54 0,-16 10 0 0,0 0 0 16,31-5 0-16,14 2 0 0,-45 3 10 0,0 0-10 15,53-5 11-15,6 2-11 0,-59 3-15 0,0 0 15 16,68-2-15-16,12-1 15 0,-80 3-3 0,0 0 3 0,90-5-3 16,16 5 3-16,-106 0 4 0,0 0-4 0,138-8 5 15,28 3-5-15,-166 5 3 0,0 0-3 0,178-5 3 16,5-8-3-16,-183 13 7 0,0 0-7 0,185-8 8 16,8-3-8-16,-193 11 3 0,0 0-3 0,196-10 4 15,3-3-4-15,-199 13 0 0,0 0 0 0,204-10 1 16,0-1-1-16,-204 11 5 0,0 0-5 0,209-8 5 15,5-5-5-15,-214 13-5 0,0 0 5 0,218-10-5 16,7 2 5-16,-225 8 38 0,0 0-38 0,230-13 39 16,6 3-39-16,-236 10 0 0,0 0 0 0,214-8 1 15,-4 0-1-15,-210 8-22 0,0 0 22 0,214-3-22 0,3-2 22 16,-217 5 18-16,0 0-18 0,199-8 19 0,-8 3-19 16,-191 5 11-16,0 0-11 0,196-10 11 0,-6 2-11 15,-190 8 1-15,0 0-1 0,175-5 2 0,-16-6-2 16,-159 11 2-16,0 0-2 0,156-2 2 0,-5-1-2 15,-151 3 10-15,0 0-10 0,162 5 10 16,-1 6-10-16,-161-11 0 16,0 0 0-16,130 5 0 0,-21 8 0 0,-109-13-2 15,0 0 2-15,84 13-1 0,-25 5 1 0,-59-18-2 16,0 0 2-16,47 29-2 0,-12-3 2 0,-35-26 53 16,0 0-53-16,26 34 54 0,-7-3-54 0,-19-31 63 0,0 0-63 15,18 49 64-15,-7 9-64 0,-11-58-2 0,0 0 2 16,10 65-2-16,-10 7 2 0,0-72 3 0,0 0-3 15,14 73 4-15,2 3-4 0,-16-76 6 0,0 0-6 16,7 70 7-16,-1-2-7 0,-6-68 30 0,0 0-30 0,13 62 30 16,6-2-30-16,-19-60-13 0,0 0 13 15,10 55-13-15,3-11 13 0,-13-44 18 0,0 0-18 0,14 36 18 16,-9-12-18-16,-5-24 8 0,0 0-8 0,3 23 8 16,-3-5-8-16,0-18 51 0,0 0-51 0,0 11 52 15,-3-4-52-15,3-7 15 0,0 0-15 0,-24-5 16 16,-10-3-16-16,34 8 3 0,0 0-3 0,-45-10 3 15,-14-3-3-15,59 13 0 0,0 0 0 0,-66-16 1 16,-11 6-1-16,77 10-29 0,0 0 29 0,-79-5-29 16,-16 7 29-16,95-2 10 0,0 0-10 0,-101-5 10 15,-13 3-10-15,114 2 2 0,0 0-2 0,-148 7 2 16,-24 12-2-16,172-19 6 0,0 0-6 0,-173 20 6 16,-4 6-6-16,177-26 44 0,0 0-44 0,-172 26 45 0,0 0-45 15,172-26-48-15,0 0 48 0,-175 29-48 0,-8 5 48 16,183-34 22-16,0 0-22 0,-182 23 23 0,-9-5-23 15,191-18 0-15,0 0 0 0,-188 24 0 0,2 2 0 16,186-26-9-16,0 0 9 0,-174 18-8 0,-4-2 8 0,178-16 10 16,0 0-10-16,-172 15 10 0,8 1-10 0,164-16 3 15,0 0-3-15,-164 18 4 0,-1 0-4 0,165-18 32 16,0 0-32-16,-164 8 33 0,3 0-33 0,161-8 5 16,0 0-5-16,-164 8 5 0,2-3-5 0,162-5 4 15,0 0-4-15,-164 0 5 0,2-5-5 0,162 5 0 0,0 0 0 16,-151 0 0-16,8 2 0 0,143-2 0 0,0 0 0 15,-137 6 0-15,-6-4 0 0,143-2-3 0,0 0 3 16,-138-5-3-16,8 0 3 0,130 5-13 0,0 0 13 16,-124-5-12-16,12 2 12 0,112 3 1 0,0 0-1 15,-113-5 1-15,7 0-1 0,106 5 0 0,0 0 0 0,-90-11 0 16,5-2 0-16,85 13 4 0,0 0-4 0,-69-15 5 16,11-6-5-16,58 21-5 0,0 0 5 0,-37-8-4 15,18 8 4-15,19 0 1 0,0 0-1 0,-16 0 1 16,8 3-1-16,8-3-34 0,0 0 34 0,0 0-33 15,0 0 33-15,0 0-109 0,0 0 109 0,0 0-108 16,21 13 108-16,-21-13-586 0,0 0 586 0,27 2-586 16,10 1 586-16,29 2-802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11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0-1 147 0,'0'0'0'0,"0"0"1"0,0 0-1 0,64 0 2 16,44 0-2-16,-108 0 3 0,0 0-3 0,143 3 4 16,42-1-4-16,-185-2 3 0,0 0-3 0,204 0 3 15,22-2-3-15,-226 2 314 0,0 0-314 0,248 2 314 16,25 3-314-16,-273-5 184 0,0 0-184 0,278 8 184 0,6 3-184 16,-284-11 86-16,0 0-86 0,264 13 86 15,-12 2-86-15,-252-15 48 0,0 0-48 0,230 13 48 0,-18 0-48 16,-212-13-190-16,0 0 190 0,178 13-189 0,-25 0 189 15,181 13-679-15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4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0 247 147 0,'0'0'0'0,"0"0"1"0,0 0-1 0,98-8 2 16,64-8-2-16,-162 16 3 0,0 0-3 0,222-20 4 15,51-6-4-15,-273 26 71 0,0 0-71 0,320-21 71 16,35-8-71-16,-355 29-49 0,0 0 49 0,336-23-48 15,-2 2 48-15,-334 21 141 0,0 0-141 0,286-18 141 16,-42 5-141-16,-244 13 71 0,0 0-71 0,212-11 72 16,-30 3-72-16,-182 8-164 0,0 0 164 0,133-7-164 15,-54-1 164-15,-79 8-18 0,0 0 18 0,56-5-18 16,-35-1 18-16,56-1-133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05:58:46.66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0 307 147 0,'0'0'0'0,"0"0"1"16,0 0-1-16,39-5 2 16,33-5-2-16,-72 10 424 15,0 0-424-15,148-16 425 0,61-5-425 0,-209 21 175 16,0 0-175-16,236-20 176 0,34 1-176 0,-270 19 66 15,0 0-66-15,260-23 66 0,-1 5-66 0,-259 18 33 0,0 0-33 16,257-24 34-16,3 1-34 0,-260 23 2 0,0 0-2 16,241-24 3-16,-19 1-3 0,-222 23-179 0,0 0 179 15,183-21-179-15,-38 3 179 0,184-24-793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6905D-A861-4261-8F6B-3E39BF190933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261B-AA70-4016-87B8-F2DB41A09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5341E9-1A30-480B-A033-D03DD1BE310B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55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63B5F5-DE36-4721-AA26-0DCB774EE0C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39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6D7CD0-3FC1-4B6F-8743-1B6C41E6933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09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02D705-5BDE-460B-902F-EF365C0E377B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F3920B-F455-45DC-9FBD-ACAE7B385928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01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DC4574-F0A2-48A8-87C8-DAA068D214A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22C6704-C468-4406-B680-9F576FA910EA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44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9D1DF5-821C-4BBB-81E0-BC52E223DC0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43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6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9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1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6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7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2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91D5-97E3-4C59-AE8F-7284FE297238}" type="datetimeFigureOut">
              <a:rPr lang="en-IN" smtClean="0"/>
              <a:t>10/01/25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1D8E-F5EF-4224-AD1F-0619611AE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123.emf"/><Relationship Id="rId21" Type="http://schemas.openxmlformats.org/officeDocument/2006/relationships/image" Target="../media/image114.emf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127.emf"/><Relationship Id="rId50" Type="http://schemas.openxmlformats.org/officeDocument/2006/relationships/customXml" Target="../ink/ink28.xml"/><Relationship Id="rId7" Type="http://schemas.openxmlformats.org/officeDocument/2006/relationships/image" Target="../media/image107.emf"/><Relationship Id="rId2" Type="http://schemas.openxmlformats.org/officeDocument/2006/relationships/image" Target="../media/image7.png"/><Relationship Id="rId16" Type="http://schemas.openxmlformats.org/officeDocument/2006/relationships/customXml" Target="../ink/ink11.xml"/><Relationship Id="rId29" Type="http://schemas.openxmlformats.org/officeDocument/2006/relationships/image" Target="../media/image118.emf"/><Relationship Id="rId11" Type="http://schemas.openxmlformats.org/officeDocument/2006/relationships/image" Target="../media/image109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122.emf"/><Relationship Id="rId40" Type="http://schemas.openxmlformats.org/officeDocument/2006/relationships/customXml" Target="../ink/ink23.xml"/><Relationship Id="rId45" Type="http://schemas.openxmlformats.org/officeDocument/2006/relationships/image" Target="../media/image126.emf"/><Relationship Id="rId53" Type="http://schemas.openxmlformats.org/officeDocument/2006/relationships/image" Target="../media/image130.emf"/><Relationship Id="rId5" Type="http://schemas.openxmlformats.org/officeDocument/2006/relationships/image" Target="../media/image106.emf"/><Relationship Id="rId10" Type="http://schemas.openxmlformats.org/officeDocument/2006/relationships/customXml" Target="../ink/ink8.xml"/><Relationship Id="rId19" Type="http://schemas.openxmlformats.org/officeDocument/2006/relationships/image" Target="../media/image113.emf"/><Relationship Id="rId31" Type="http://schemas.openxmlformats.org/officeDocument/2006/relationships/image" Target="../media/image119.emf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4" Type="http://schemas.openxmlformats.org/officeDocument/2006/relationships/customXml" Target="../ink/ink5.xml"/><Relationship Id="rId9" Type="http://schemas.openxmlformats.org/officeDocument/2006/relationships/image" Target="../media/image108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17.emf"/><Relationship Id="rId30" Type="http://schemas.openxmlformats.org/officeDocument/2006/relationships/customXml" Target="../ink/ink18.xml"/><Relationship Id="rId35" Type="http://schemas.openxmlformats.org/officeDocument/2006/relationships/image" Target="../media/image121.emf"/><Relationship Id="rId43" Type="http://schemas.openxmlformats.org/officeDocument/2006/relationships/image" Target="../media/image125.emf"/><Relationship Id="rId48" Type="http://schemas.openxmlformats.org/officeDocument/2006/relationships/customXml" Target="../ink/ink27.xml"/><Relationship Id="rId8" Type="http://schemas.openxmlformats.org/officeDocument/2006/relationships/customXml" Target="../ink/ink7.xml"/><Relationship Id="rId51" Type="http://schemas.openxmlformats.org/officeDocument/2006/relationships/image" Target="../media/image129.emf"/><Relationship Id="rId3" Type="http://schemas.openxmlformats.org/officeDocument/2006/relationships/image" Target="../media/image1.png"/><Relationship Id="rId12" Type="http://schemas.openxmlformats.org/officeDocument/2006/relationships/customXml" Target="../ink/ink9.xml"/><Relationship Id="rId17" Type="http://schemas.openxmlformats.org/officeDocument/2006/relationships/image" Target="../media/image112.emf"/><Relationship Id="rId25" Type="http://schemas.openxmlformats.org/officeDocument/2006/relationships/image" Target="../media/image116.emf"/><Relationship Id="rId33" Type="http://schemas.openxmlformats.org/officeDocument/2006/relationships/image" Target="../media/image120.emf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0" Type="http://schemas.openxmlformats.org/officeDocument/2006/relationships/customXml" Target="../ink/ink13.xml"/><Relationship Id="rId41" Type="http://schemas.openxmlformats.org/officeDocument/2006/relationships/image" Target="../media/image124.emf"/><Relationship Id="rId54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12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emf"/><Relationship Id="rId5" Type="http://schemas.openxmlformats.org/officeDocument/2006/relationships/customXml" Target="../ink/ink30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emf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4" Type="http://schemas.openxmlformats.org/officeDocument/2006/relationships/image" Target="../media/image96.emf"/><Relationship Id="rId5" Type="http://schemas.openxmlformats.org/officeDocument/2006/relationships/image" Target="../media/image7.png"/><Relationship Id="rId23" Type="http://schemas.openxmlformats.org/officeDocument/2006/relationships/customXml" Target="../ink/ink4.xml"/><Relationship Id="rId4" Type="http://schemas.openxmlformats.org/officeDocument/2006/relationships/hyperlink" Target="https://media.pearsoncmg.com/aw/ecs_kurose_compnetwork_7/cw/content/interactiveanimations/transmission-vs-propogation-delay/transmission-propagation-delay-ch1/index.html" TargetMode="External"/><Relationship Id="rId22" Type="http://schemas.openxmlformats.org/officeDocument/2006/relationships/image" Target="../media/image9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43EF063D-A88C-47C8-9557-875AF96F387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957782" y="1791233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 IT694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Fundamentals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2-Lecture 3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61D368-6323-3BE6-D9E1-904BE57FC2CD}"/>
              </a:ext>
            </a:extLst>
          </p:cNvPr>
          <p:cNvSpPr txBox="1"/>
          <p:nvPr/>
        </p:nvSpPr>
        <p:spPr>
          <a:xfrm>
            <a:off x="680987" y="872540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is defined as the time taken for bits in a packet to go over a transmission link.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True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False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 is a function of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Distance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Bandwidth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Packet size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Speed of light in a medium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18C8B-51C9-7098-F752-6C3C56F42713}"/>
              </a:ext>
            </a:extLst>
          </p:cNvPr>
          <p:cNvSpPr txBox="1"/>
          <p:nvPr/>
        </p:nvSpPr>
        <p:spPr>
          <a:xfrm>
            <a:off x="7611176" y="872540"/>
            <a:ext cx="60976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Tranmission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is a function of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Distance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Speed of light in a medium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Bandwidth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Packet size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232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86" y="1358315"/>
            <a:ext cx="4962525" cy="6762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23906"/>
              </p:ext>
            </p:extLst>
          </p:nvPr>
        </p:nvGraphicFramePr>
        <p:xfrm>
          <a:off x="8046719" y="1292910"/>
          <a:ext cx="32918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1">
                  <a:extLst>
                    <a:ext uri="{9D8B030D-6E8A-4147-A177-3AD203B41FA5}">
                      <a16:colId xmlns:a16="http://schemas.microsoft.com/office/drawing/2014/main" val="125886626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927905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dtrans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dprop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522"/>
                  </a:ext>
                </a:extLst>
              </a:tr>
            </a:tbl>
          </a:graphicData>
        </a:graphic>
      </p:graphicFrame>
      <p:pic>
        <p:nvPicPr>
          <p:cNvPr id="1026" name="Picture 2" descr="https://www.baeldung.com/wp-content/uploads/sites/4/2021/06/11-Page-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6" y="3603373"/>
            <a:ext cx="8420533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80733"/>
              </p:ext>
            </p:extLst>
          </p:nvPr>
        </p:nvGraphicFramePr>
        <p:xfrm>
          <a:off x="6505073" y="4649003"/>
          <a:ext cx="3291842" cy="808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1">
                  <a:extLst>
                    <a:ext uri="{9D8B030D-6E8A-4147-A177-3AD203B41FA5}">
                      <a16:colId xmlns:a16="http://schemas.microsoft.com/office/drawing/2014/main" val="125886626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3927905787"/>
                    </a:ext>
                  </a:extLst>
                </a:gridCol>
              </a:tblGrid>
              <a:tr h="437230"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dirty="0" err="1"/>
                        <a:t>dtrans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dprop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8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9752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66046" y="1453415"/>
            <a:ext cx="1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delay =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831881" y="4901566"/>
            <a:ext cx="1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delay =</a:t>
            </a:r>
            <a:endParaRPr lang="en-IN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50887" y="5637295"/>
            <a:ext cx="5561593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End</a:t>
            </a:r>
            <a:r>
              <a:rPr lang="en-US" altLang="en-US" sz="2400" i="1" baseline="-25000" dirty="0">
                <a:solidFill>
                  <a:srgbClr val="FF0000"/>
                </a:solidFill>
              </a:rPr>
              <a:t>-End</a:t>
            </a:r>
            <a:r>
              <a:rPr lang="en-US" altLang="en-US" sz="2400" dirty="0">
                <a:solidFill>
                  <a:srgbClr val="FF0000"/>
                </a:solidFill>
              </a:rPr>
              <a:t> =N(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proc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queue</a:t>
            </a:r>
            <a:r>
              <a:rPr lang="en-US" altLang="en-US" sz="2400" dirty="0">
                <a:solidFill>
                  <a:srgbClr val="FF0000"/>
                </a:solidFill>
              </a:rPr>
              <a:t> +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trans</a:t>
            </a:r>
            <a:r>
              <a:rPr lang="en-US" altLang="en-US" sz="2400" dirty="0">
                <a:solidFill>
                  <a:srgbClr val="FF0000"/>
                </a:solidFill>
              </a:rPr>
              <a:t> +  </a:t>
            </a:r>
            <a:r>
              <a:rPr lang="en-US" altLang="en-US" sz="2400" i="1" dirty="0" err="1">
                <a:solidFill>
                  <a:srgbClr val="FF0000"/>
                </a:solidFill>
              </a:rPr>
              <a:t>d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prop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14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347"/>
          <p:cNvGrpSpPr>
            <a:grpSpLocks/>
          </p:cNvGrpSpPr>
          <p:nvPr/>
        </p:nvGrpSpPr>
        <p:grpSpPr bwMode="auto">
          <a:xfrm>
            <a:off x="3790951" y="2079625"/>
            <a:ext cx="1173163" cy="534988"/>
            <a:chOff x="1871277" y="1576300"/>
            <a:chExt cx="1128371" cy="437861"/>
          </a:xfrm>
        </p:grpSpPr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871277" y="1740010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159859" y="1673747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12" name="Straight Connector 111"/>
            <p:cNvCxnSpPr>
              <a:cxnSpLocks noChangeShapeType="1"/>
              <a:endCxn id="10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Straight Connector 11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42" name="Group 105"/>
          <p:cNvGrpSpPr>
            <a:grpSpLocks/>
          </p:cNvGrpSpPr>
          <p:nvPr/>
        </p:nvGrpSpPr>
        <p:grpSpPr bwMode="auto">
          <a:xfrm>
            <a:off x="8288338" y="2314575"/>
            <a:ext cx="779462" cy="679450"/>
            <a:chOff x="-44" y="1473"/>
            <a:chExt cx="981" cy="1105"/>
          </a:xfrm>
        </p:grpSpPr>
        <p:pic>
          <p:nvPicPr>
            <p:cNvPr id="61533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4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6414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Packet Switching: queueing delay, loss</a:t>
            </a:r>
            <a:endParaRPr lang="en-US" altLang="en-US" sz="4000"/>
          </a:p>
        </p:txBody>
      </p:sp>
      <p:sp>
        <p:nvSpPr>
          <p:cNvPr id="61445" name="Line 230"/>
          <p:cNvSpPr>
            <a:spLocks noChangeShapeType="1"/>
          </p:cNvSpPr>
          <p:nvPr/>
        </p:nvSpPr>
        <p:spPr bwMode="auto">
          <a:xfrm>
            <a:off x="4991100" y="230346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Line 276"/>
          <p:cNvSpPr>
            <a:spLocks noChangeShapeType="1"/>
          </p:cNvSpPr>
          <p:nvPr/>
        </p:nvSpPr>
        <p:spPr bwMode="auto">
          <a:xfrm>
            <a:off x="3114675" y="1971676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7" name="Line 277"/>
          <p:cNvSpPr>
            <a:spLocks noChangeShapeType="1"/>
          </p:cNvSpPr>
          <p:nvPr/>
        </p:nvSpPr>
        <p:spPr bwMode="auto">
          <a:xfrm flipV="1">
            <a:off x="3259138" y="2457451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8" name="Line 278"/>
          <p:cNvSpPr>
            <a:spLocks noChangeShapeType="1"/>
          </p:cNvSpPr>
          <p:nvPr/>
        </p:nvSpPr>
        <p:spPr bwMode="auto">
          <a:xfrm>
            <a:off x="4956176" y="2398714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9" name="Line 279"/>
          <p:cNvSpPr>
            <a:spLocks noChangeShapeType="1"/>
          </p:cNvSpPr>
          <p:nvPr/>
        </p:nvSpPr>
        <p:spPr bwMode="auto">
          <a:xfrm flipH="1" flipV="1">
            <a:off x="7559676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0" name="Line 280"/>
          <p:cNvSpPr>
            <a:spLocks noChangeShapeType="1"/>
          </p:cNvSpPr>
          <p:nvPr/>
        </p:nvSpPr>
        <p:spPr bwMode="auto">
          <a:xfrm flipV="1">
            <a:off x="8032750" y="2030414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1" name="Rectangle 287"/>
          <p:cNvSpPr>
            <a:spLocks noChangeArrowheads="1"/>
          </p:cNvSpPr>
          <p:nvPr/>
        </p:nvSpPr>
        <p:spPr bwMode="auto">
          <a:xfrm>
            <a:off x="515461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2" name="Rectangle 288"/>
          <p:cNvSpPr>
            <a:spLocks noChangeArrowheads="1"/>
          </p:cNvSpPr>
          <p:nvPr/>
        </p:nvSpPr>
        <p:spPr bwMode="auto">
          <a:xfrm>
            <a:off x="531653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3" name="Rectangle 289"/>
          <p:cNvSpPr>
            <a:spLocks noChangeArrowheads="1"/>
          </p:cNvSpPr>
          <p:nvPr/>
        </p:nvSpPr>
        <p:spPr bwMode="auto">
          <a:xfrm>
            <a:off x="5478464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4" name="Rectangle 290"/>
          <p:cNvSpPr>
            <a:spLocks noChangeArrowheads="1"/>
          </p:cNvSpPr>
          <p:nvPr/>
        </p:nvSpPr>
        <p:spPr bwMode="auto">
          <a:xfrm>
            <a:off x="5640389" y="21859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5" name="Rectangle 291"/>
          <p:cNvSpPr>
            <a:spLocks noChangeArrowheads="1"/>
          </p:cNvSpPr>
          <p:nvPr/>
        </p:nvSpPr>
        <p:spPr bwMode="auto">
          <a:xfrm>
            <a:off x="5802314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6" name="Rectangle 292"/>
          <p:cNvSpPr>
            <a:spLocks noChangeArrowheads="1"/>
          </p:cNvSpPr>
          <p:nvPr/>
        </p:nvSpPr>
        <p:spPr bwMode="auto">
          <a:xfrm>
            <a:off x="6173789" y="218598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57" name="Rectangle 293"/>
          <p:cNvSpPr>
            <a:spLocks noChangeArrowheads="1"/>
          </p:cNvSpPr>
          <p:nvPr/>
        </p:nvSpPr>
        <p:spPr bwMode="auto">
          <a:xfrm>
            <a:off x="6611939" y="21812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61458" name="Group 311"/>
          <p:cNvGrpSpPr>
            <a:grpSpLocks/>
          </p:cNvGrpSpPr>
          <p:nvPr/>
        </p:nvGrpSpPr>
        <p:grpSpPr bwMode="auto">
          <a:xfrm>
            <a:off x="4310063" y="2262189"/>
            <a:ext cx="633412" cy="200025"/>
            <a:chOff x="1800" y="1425"/>
            <a:chExt cx="399" cy="126"/>
          </a:xfrm>
        </p:grpSpPr>
        <p:sp>
          <p:nvSpPr>
            <p:cNvPr id="61529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0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1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32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459" name="Rectangle 298"/>
          <p:cNvSpPr>
            <a:spLocks noChangeArrowheads="1"/>
          </p:cNvSpPr>
          <p:nvPr/>
        </p:nvSpPr>
        <p:spPr bwMode="auto">
          <a:xfrm>
            <a:off x="3652839" y="21621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0" name="Rectangle 299"/>
          <p:cNvSpPr>
            <a:spLocks noChangeArrowheads="1"/>
          </p:cNvSpPr>
          <p:nvPr/>
        </p:nvSpPr>
        <p:spPr bwMode="auto">
          <a:xfrm>
            <a:off x="3433764" y="27336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61" name="Line 300"/>
          <p:cNvSpPr>
            <a:spLocks noChangeShapeType="1"/>
          </p:cNvSpPr>
          <p:nvPr/>
        </p:nvSpPr>
        <p:spPr bwMode="auto">
          <a:xfrm>
            <a:off x="3614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2" name="Line 301"/>
          <p:cNvSpPr>
            <a:spLocks noChangeShapeType="1"/>
          </p:cNvSpPr>
          <p:nvPr/>
        </p:nvSpPr>
        <p:spPr bwMode="auto">
          <a:xfrm flipV="1">
            <a:off x="3616326" y="2582864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3" name="Line 302"/>
          <p:cNvSpPr>
            <a:spLocks noChangeShapeType="1"/>
          </p:cNvSpPr>
          <p:nvPr/>
        </p:nvSpPr>
        <p:spPr bwMode="auto">
          <a:xfrm>
            <a:off x="5535614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64" name="Text Box 303"/>
          <p:cNvSpPr txBox="1">
            <a:spLocks noChangeArrowheads="1"/>
          </p:cNvSpPr>
          <p:nvPr/>
        </p:nvSpPr>
        <p:spPr bwMode="auto">
          <a:xfrm>
            <a:off x="2273300" y="1633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61465" name="Text Box 304"/>
          <p:cNvSpPr txBox="1">
            <a:spLocks noChangeArrowheads="1"/>
          </p:cNvSpPr>
          <p:nvPr/>
        </p:nvSpPr>
        <p:spPr bwMode="auto">
          <a:xfrm>
            <a:off x="2413000" y="2608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1466" name="Text Box 305"/>
          <p:cNvSpPr txBox="1">
            <a:spLocks noChangeArrowheads="1"/>
          </p:cNvSpPr>
          <p:nvPr/>
        </p:nvSpPr>
        <p:spPr bwMode="auto">
          <a:xfrm>
            <a:off x="8128001" y="14652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7" name="Text Box 308"/>
          <p:cNvSpPr txBox="1">
            <a:spLocks noChangeArrowheads="1"/>
          </p:cNvSpPr>
          <p:nvPr/>
        </p:nvSpPr>
        <p:spPr bwMode="auto">
          <a:xfrm>
            <a:off x="3160714" y="1585914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/>
              <a:t>R</a:t>
            </a:r>
            <a:r>
              <a:rPr lang="en-US" altLang="en-US" sz="1800"/>
              <a:t> = 100 Mb/s</a:t>
            </a:r>
          </a:p>
        </p:txBody>
      </p:sp>
      <p:sp>
        <p:nvSpPr>
          <p:cNvPr id="61468" name="Text Box 309"/>
          <p:cNvSpPr txBox="1">
            <a:spLocks noChangeArrowheads="1"/>
          </p:cNvSpPr>
          <p:nvPr/>
        </p:nvSpPr>
        <p:spPr bwMode="auto">
          <a:xfrm>
            <a:off x="5149851" y="2438400"/>
            <a:ext cx="16414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/>
              <a:t>R</a:t>
            </a:r>
            <a:r>
              <a:rPr lang="en-US" altLang="en-US" sz="2000"/>
              <a:t> = 1.5 Mb/s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69" name="Text Box 310"/>
          <p:cNvSpPr txBox="1">
            <a:spLocks noChangeArrowheads="1"/>
          </p:cNvSpPr>
          <p:nvPr/>
        </p:nvSpPr>
        <p:spPr bwMode="auto">
          <a:xfrm>
            <a:off x="7546975" y="29940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0" name="Line 281"/>
          <p:cNvSpPr>
            <a:spLocks noChangeShapeType="1"/>
          </p:cNvSpPr>
          <p:nvPr/>
        </p:nvSpPr>
        <p:spPr bwMode="auto">
          <a:xfrm flipV="1">
            <a:off x="8186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1" name="Line 283"/>
          <p:cNvSpPr>
            <a:spLocks noChangeShapeType="1"/>
          </p:cNvSpPr>
          <p:nvPr/>
        </p:nvSpPr>
        <p:spPr bwMode="auto">
          <a:xfrm flipH="1">
            <a:off x="8162926" y="2849564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72" name="Text Box 306"/>
          <p:cNvSpPr txBox="1">
            <a:spLocks noChangeArrowheads="1"/>
          </p:cNvSpPr>
          <p:nvPr/>
        </p:nvSpPr>
        <p:spPr bwMode="auto">
          <a:xfrm>
            <a:off x="9080501" y="22240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D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3" name="Text Box 307"/>
          <p:cNvSpPr txBox="1">
            <a:spLocks noChangeArrowheads="1"/>
          </p:cNvSpPr>
          <p:nvPr/>
        </p:nvSpPr>
        <p:spPr bwMode="auto">
          <a:xfrm>
            <a:off x="9823450" y="28400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61474" name="Text Box 330"/>
          <p:cNvSpPr txBox="1">
            <a:spLocks noChangeArrowheads="1"/>
          </p:cNvSpPr>
          <p:nvPr/>
        </p:nvSpPr>
        <p:spPr bwMode="auto">
          <a:xfrm>
            <a:off x="3575051" y="2984501"/>
            <a:ext cx="23542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waiting for output link</a:t>
            </a:r>
            <a:endParaRPr lang="en-US" altLang="en-US" sz="1800">
              <a:solidFill>
                <a:schemeClr val="accent1"/>
              </a:solidFill>
            </a:endParaRPr>
          </a:p>
        </p:txBody>
      </p:sp>
      <p:sp>
        <p:nvSpPr>
          <p:cNvPr id="61475" name="Line 332"/>
          <p:cNvSpPr>
            <a:spLocks noChangeShapeType="1"/>
          </p:cNvSpPr>
          <p:nvPr/>
        </p:nvSpPr>
        <p:spPr bwMode="auto">
          <a:xfrm flipV="1">
            <a:off x="4414839" y="2514601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476" name="Group 96"/>
          <p:cNvGrpSpPr>
            <a:grpSpLocks/>
          </p:cNvGrpSpPr>
          <p:nvPr/>
        </p:nvGrpSpPr>
        <p:grpSpPr bwMode="auto">
          <a:xfrm>
            <a:off x="2422526" y="1651000"/>
            <a:ext cx="779463" cy="679450"/>
            <a:chOff x="-44" y="1473"/>
            <a:chExt cx="981" cy="1105"/>
          </a:xfrm>
        </p:grpSpPr>
        <p:pic>
          <p:nvPicPr>
            <p:cNvPr id="6152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8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7" name="Group 99"/>
          <p:cNvGrpSpPr>
            <a:grpSpLocks/>
          </p:cNvGrpSpPr>
          <p:nvPr/>
        </p:nvGrpSpPr>
        <p:grpSpPr bwMode="auto">
          <a:xfrm>
            <a:off x="2609851" y="2625725"/>
            <a:ext cx="779463" cy="679450"/>
            <a:chOff x="-44" y="1473"/>
            <a:chExt cx="981" cy="1105"/>
          </a:xfrm>
        </p:grpSpPr>
        <p:pic>
          <p:nvPicPr>
            <p:cNvPr id="61525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6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8" name="Group 102"/>
          <p:cNvGrpSpPr>
            <a:grpSpLocks/>
          </p:cNvGrpSpPr>
          <p:nvPr/>
        </p:nvGrpSpPr>
        <p:grpSpPr bwMode="auto">
          <a:xfrm>
            <a:off x="9005888" y="2686050"/>
            <a:ext cx="779462" cy="679450"/>
            <a:chOff x="-44" y="1473"/>
            <a:chExt cx="981" cy="1105"/>
          </a:xfrm>
        </p:grpSpPr>
        <p:pic>
          <p:nvPicPr>
            <p:cNvPr id="61523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4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479" name="Group 108"/>
          <p:cNvGrpSpPr>
            <a:grpSpLocks/>
          </p:cNvGrpSpPr>
          <p:nvPr/>
        </p:nvGrpSpPr>
        <p:grpSpPr bwMode="auto">
          <a:xfrm>
            <a:off x="8370888" y="1493838"/>
            <a:ext cx="779462" cy="679450"/>
            <a:chOff x="-44" y="1473"/>
            <a:chExt cx="981" cy="1105"/>
          </a:xfrm>
        </p:grpSpPr>
        <p:pic>
          <p:nvPicPr>
            <p:cNvPr id="61521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2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14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60FEC91C-3459-458A-BB91-AB2BCA31168B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61481" name="Group 228"/>
          <p:cNvGrpSpPr>
            <a:grpSpLocks/>
          </p:cNvGrpSpPr>
          <p:nvPr/>
        </p:nvGrpSpPr>
        <p:grpSpPr bwMode="auto">
          <a:xfrm>
            <a:off x="6915151" y="2160589"/>
            <a:ext cx="1128713" cy="439737"/>
            <a:chOff x="4650" y="1129"/>
            <a:chExt cx="246" cy="95"/>
          </a:xfrm>
        </p:grpSpPr>
        <p:sp>
          <p:nvSpPr>
            <p:cNvPr id="6151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1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16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9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20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17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8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2130426" y="3930651"/>
            <a:ext cx="81311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lang="en-US" sz="2800" dirty="0">
                <a:solidFill>
                  <a:srgbClr val="C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queuing and loss: </a:t>
            </a:r>
          </a:p>
          <a:p>
            <a:pPr marL="287338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if arrival rate (in bits) to link exceeds transmission rate of link for a period of time: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will queue, wait to be transmitted on link </a:t>
            </a:r>
          </a:p>
          <a:p>
            <a:pPr marL="682625" lvl="1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ea typeface="ＭＳ Ｐゴシック" charset="0"/>
                <a:cs typeface="ＭＳ Ｐゴシック" charset="0"/>
              </a:rPr>
              <a:t>packets can be dropped (lost) if memory (buffer) fills up</a:t>
            </a:r>
          </a:p>
        </p:txBody>
      </p:sp>
      <p:pic>
        <p:nvPicPr>
          <p:cNvPr id="61483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1" y="9017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84" name="Group 228"/>
          <p:cNvGrpSpPr>
            <a:grpSpLocks/>
          </p:cNvGrpSpPr>
          <p:nvPr/>
        </p:nvGrpSpPr>
        <p:grpSpPr bwMode="auto">
          <a:xfrm>
            <a:off x="7054851" y="2930525"/>
            <a:ext cx="1128713" cy="439738"/>
            <a:chOff x="4650" y="1129"/>
            <a:chExt cx="246" cy="95"/>
          </a:xfrm>
        </p:grpSpPr>
        <p:sp>
          <p:nvSpPr>
            <p:cNvPr id="615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615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615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15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1485" name="Group 347"/>
          <p:cNvGrpSpPr>
            <a:grpSpLocks/>
          </p:cNvGrpSpPr>
          <p:nvPr/>
        </p:nvGrpSpPr>
        <p:grpSpPr bwMode="auto">
          <a:xfrm>
            <a:off x="7040564" y="2897189"/>
            <a:ext cx="1171575" cy="534987"/>
            <a:chOff x="1871277" y="1576300"/>
            <a:chExt cx="1128371" cy="437861"/>
          </a:xfrm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8" name="Freeform 87"/>
            <p:cNvSpPr/>
            <p:nvPr/>
          </p:nvSpPr>
          <p:spPr bwMode="auto">
            <a:xfrm>
              <a:off x="2160250" y="1673746"/>
              <a:ext cx="547367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92" name="Straight Connector 91"/>
            <p:cNvCxnSpPr>
              <a:cxnSpLocks noChangeShapeType="1"/>
              <a:endCxn id="8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Straight Connector 9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486" name="Group 347"/>
          <p:cNvGrpSpPr>
            <a:grpSpLocks/>
          </p:cNvGrpSpPr>
          <p:nvPr/>
        </p:nvGrpSpPr>
        <p:grpSpPr bwMode="auto">
          <a:xfrm>
            <a:off x="6867526" y="2116139"/>
            <a:ext cx="1173163" cy="534987"/>
            <a:chOff x="1871277" y="1576300"/>
            <a:chExt cx="1128371" cy="437861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871277" y="1740011"/>
              <a:ext cx="1128371" cy="11563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2159859" y="1673746"/>
              <a:ext cx="548152" cy="161112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02" name="Straight Connector 101"/>
            <p:cNvCxnSpPr>
              <a:cxnSpLocks noChangeShapeType="1"/>
              <a:endCxn id="9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5804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4"/>
          <p:cNvSpPr>
            <a:spLocks noChangeShapeType="1"/>
          </p:cNvSpPr>
          <p:nvPr/>
        </p:nvSpPr>
        <p:spPr bwMode="auto">
          <a:xfrm>
            <a:off x="3167063" y="4237038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6563" name="Group 347"/>
          <p:cNvGrpSpPr>
            <a:grpSpLocks/>
          </p:cNvGrpSpPr>
          <p:nvPr/>
        </p:nvGrpSpPr>
        <p:grpSpPr bwMode="auto">
          <a:xfrm>
            <a:off x="3883025" y="4284663"/>
            <a:ext cx="1162050" cy="715962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64" name="Line 26"/>
          <p:cNvSpPr>
            <a:spLocks noChangeShapeType="1"/>
          </p:cNvSpPr>
          <p:nvPr/>
        </p:nvSpPr>
        <p:spPr bwMode="auto">
          <a:xfrm>
            <a:off x="5091114" y="4656139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5" name="Rectangle 30"/>
          <p:cNvSpPr>
            <a:spLocks noChangeArrowheads="1"/>
          </p:cNvSpPr>
          <p:nvPr/>
        </p:nvSpPr>
        <p:spPr bwMode="auto">
          <a:xfrm>
            <a:off x="4757739" y="4527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6" name="Rectangle 31"/>
          <p:cNvSpPr>
            <a:spLocks noChangeArrowheads="1"/>
          </p:cNvSpPr>
          <p:nvPr/>
        </p:nvSpPr>
        <p:spPr bwMode="auto">
          <a:xfrm>
            <a:off x="4913314" y="4527551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7" name="Rectangle 38"/>
          <p:cNvSpPr>
            <a:spLocks noChangeArrowheads="1"/>
          </p:cNvSpPr>
          <p:nvPr/>
        </p:nvSpPr>
        <p:spPr bwMode="auto">
          <a:xfrm>
            <a:off x="5048250" y="44656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8" name="Line 25"/>
          <p:cNvSpPr>
            <a:spLocks noChangeShapeType="1"/>
          </p:cNvSpPr>
          <p:nvPr/>
        </p:nvSpPr>
        <p:spPr bwMode="auto">
          <a:xfrm flipV="1">
            <a:off x="3165476" y="4776788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9" name="Rectangle 32"/>
          <p:cNvSpPr>
            <a:spLocks noChangeArrowheads="1"/>
          </p:cNvSpPr>
          <p:nvPr/>
        </p:nvSpPr>
        <p:spPr bwMode="auto">
          <a:xfrm>
            <a:off x="3705225" y="4427539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0" name="Line 33"/>
          <p:cNvSpPr>
            <a:spLocks noChangeShapeType="1"/>
          </p:cNvSpPr>
          <p:nvPr/>
        </p:nvSpPr>
        <p:spPr bwMode="auto">
          <a:xfrm>
            <a:off x="3656014" y="4364038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1" name="Text Box 36"/>
          <p:cNvSpPr txBox="1">
            <a:spLocks noChangeArrowheads="1"/>
          </p:cNvSpPr>
          <p:nvPr/>
        </p:nvSpPr>
        <p:spPr bwMode="auto">
          <a:xfrm>
            <a:off x="2289176" y="3921126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6572" name="Text Box 37"/>
          <p:cNvSpPr txBox="1">
            <a:spLocks noChangeArrowheads="1"/>
          </p:cNvSpPr>
          <p:nvPr/>
        </p:nvSpPr>
        <p:spPr bwMode="auto">
          <a:xfrm>
            <a:off x="2465388" y="4873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66573" name="Group 66"/>
          <p:cNvGrpSpPr>
            <a:grpSpLocks/>
          </p:cNvGrpSpPr>
          <p:nvPr/>
        </p:nvGrpSpPr>
        <p:grpSpPr bwMode="auto">
          <a:xfrm>
            <a:off x="2439988" y="3921125"/>
            <a:ext cx="779462" cy="679450"/>
            <a:chOff x="-44" y="1473"/>
            <a:chExt cx="981" cy="1105"/>
          </a:xfrm>
        </p:grpSpPr>
        <p:pic>
          <p:nvPicPr>
            <p:cNvPr id="66606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7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4" name="Group 69"/>
          <p:cNvGrpSpPr>
            <a:grpSpLocks/>
          </p:cNvGrpSpPr>
          <p:nvPr/>
        </p:nvGrpSpPr>
        <p:grpSpPr bwMode="auto">
          <a:xfrm>
            <a:off x="2490788" y="4927600"/>
            <a:ext cx="779462" cy="679450"/>
            <a:chOff x="-44" y="1473"/>
            <a:chExt cx="981" cy="1105"/>
          </a:xfrm>
        </p:grpSpPr>
        <p:pic>
          <p:nvPicPr>
            <p:cNvPr id="66604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5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6575" name="Group 347"/>
          <p:cNvGrpSpPr>
            <a:grpSpLocks/>
          </p:cNvGrpSpPr>
          <p:nvPr/>
        </p:nvGrpSpPr>
        <p:grpSpPr bwMode="auto">
          <a:xfrm>
            <a:off x="7021513" y="4329113"/>
            <a:ext cx="1162050" cy="715962"/>
            <a:chOff x="1871277" y="1576300"/>
            <a:chExt cx="1128371" cy="437861"/>
          </a:xfrm>
        </p:grpSpPr>
        <p:sp>
          <p:nvSpPr>
            <p:cNvPr id="93" name="Oval 92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2159535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0" name="Straight Connector 99"/>
            <p:cNvCxnSpPr>
              <a:cxnSpLocks noChangeShapeType="1"/>
              <a:endCxn id="95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</p:cNvCxnSpPr>
            <p:nvPr/>
          </p:nvCxnSpPr>
          <p:spPr bwMode="auto">
            <a:xfrm flipH="1" flipV="1">
              <a:off x="2996565" y="1734551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76" name="Rectangle 31"/>
          <p:cNvSpPr>
            <a:spLocks noChangeArrowheads="1"/>
          </p:cNvSpPr>
          <p:nvPr/>
        </p:nvSpPr>
        <p:spPr bwMode="auto">
          <a:xfrm>
            <a:off x="3268663" y="5083175"/>
            <a:ext cx="139700" cy="185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7" name="Line 33"/>
          <p:cNvSpPr>
            <a:spLocks noChangeShapeType="1"/>
          </p:cNvSpPr>
          <p:nvPr/>
        </p:nvSpPr>
        <p:spPr bwMode="auto">
          <a:xfrm flipV="1">
            <a:off x="3443288" y="5053014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8" name="Rectangle 89"/>
          <p:cNvSpPr>
            <a:spLocks noChangeArrowheads="1"/>
          </p:cNvSpPr>
          <p:nvPr/>
        </p:nvSpPr>
        <p:spPr bwMode="auto">
          <a:xfrm>
            <a:off x="4605339" y="452913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79" name="Rectangle 89"/>
          <p:cNvSpPr>
            <a:spLocks noChangeArrowheads="1"/>
          </p:cNvSpPr>
          <p:nvPr/>
        </p:nvSpPr>
        <p:spPr bwMode="auto">
          <a:xfrm>
            <a:off x="4456114" y="4527551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0" name="Rectangle 89"/>
          <p:cNvSpPr>
            <a:spLocks noChangeArrowheads="1"/>
          </p:cNvSpPr>
          <p:nvPr/>
        </p:nvSpPr>
        <p:spPr bwMode="auto">
          <a:xfrm>
            <a:off x="4303714" y="4530726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6582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9058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8096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How do loss and delay occur?</a:t>
            </a:r>
            <a:endParaRPr lang="en-US" altLang="en-US" sz="480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8" y="1371600"/>
            <a:ext cx="8564562" cy="211455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packets </a:t>
            </a:r>
            <a:r>
              <a:rPr lang="en-US" i="1" dirty="0">
                <a:ea typeface="ＭＳ Ｐゴシック" charset="0"/>
              </a:rPr>
              <a:t>queue</a:t>
            </a:r>
            <a:r>
              <a:rPr lang="en-US" dirty="0">
                <a:ea typeface="ＭＳ Ｐゴシック" charset="0"/>
              </a:rPr>
              <a:t> in router buffers</a:t>
            </a:r>
            <a:r>
              <a:rPr lang="en-US" sz="2400" dirty="0">
                <a:ea typeface="ＭＳ Ｐゴシック" charset="0"/>
              </a:rPr>
              <a:t> 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packet arrival rate to link (temporarily) exceeds output link capacity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packets queue, wait for turn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5145088" y="2982913"/>
            <a:ext cx="3979862" cy="1454150"/>
            <a:chOff x="2259" y="2090"/>
            <a:chExt cx="2507" cy="916"/>
          </a:xfrm>
        </p:grpSpPr>
        <p:sp>
          <p:nvSpPr>
            <p:cNvPr id="66593" name="Text Box 66"/>
            <p:cNvSpPr txBox="1">
              <a:spLocks noChangeArrowheads="1"/>
            </p:cNvSpPr>
            <p:nvPr/>
          </p:nvSpPr>
          <p:spPr bwMode="auto">
            <a:xfrm>
              <a:off x="2602" y="2090"/>
              <a:ext cx="2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 being transmitted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4" name="Line 67"/>
            <p:cNvSpPr>
              <a:spLocks noChangeShapeType="1"/>
            </p:cNvSpPr>
            <p:nvPr/>
          </p:nvSpPr>
          <p:spPr bwMode="auto">
            <a:xfrm rot="10800000" flipV="1">
              <a:off x="2259" y="2294"/>
              <a:ext cx="105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4862513" y="4802188"/>
            <a:ext cx="3414712" cy="804862"/>
            <a:chOff x="2103" y="3214"/>
            <a:chExt cx="2151" cy="507"/>
          </a:xfrm>
        </p:grpSpPr>
        <p:sp>
          <p:nvSpPr>
            <p:cNvPr id="66591" name="Text Box 72"/>
            <p:cNvSpPr txBox="1">
              <a:spLocks noChangeArrowheads="1"/>
            </p:cNvSpPr>
            <p:nvPr/>
          </p:nvSpPr>
          <p:spPr bwMode="auto">
            <a:xfrm>
              <a:off x="2530" y="3490"/>
              <a:ext cx="1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packets queueing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(delay)</a:t>
              </a:r>
            </a:p>
          </p:txBody>
        </p:sp>
        <p:sp>
          <p:nvSpPr>
            <p:cNvPr id="66592" name="Line 73"/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4041775" y="4764088"/>
            <a:ext cx="4248150" cy="1511300"/>
            <a:chOff x="1586" y="3190"/>
            <a:chExt cx="2676" cy="952"/>
          </a:xfrm>
        </p:grpSpPr>
        <p:sp>
          <p:nvSpPr>
            <p:cNvPr id="66589" name="Line 91"/>
            <p:cNvSpPr>
              <a:spLocks noChangeShapeType="1"/>
            </p:cNvSpPr>
            <p:nvPr/>
          </p:nvSpPr>
          <p:spPr bwMode="auto">
            <a:xfrm rot="10800000" flipH="1">
              <a:off x="1798" y="3190"/>
              <a:ext cx="105" cy="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Text Box 92"/>
            <p:cNvSpPr txBox="1">
              <a:spLocks noChangeArrowheads="1"/>
            </p:cNvSpPr>
            <p:nvPr/>
          </p:nvSpPr>
          <p:spPr bwMode="auto">
            <a:xfrm>
              <a:off x="1586" y="3738"/>
              <a:ext cx="26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free (available) buffers: arriving packets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dropped (</a:t>
              </a: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loss</a:t>
              </a: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) if no free buffers</a:t>
              </a:r>
            </a:p>
          </p:txBody>
        </p:sp>
      </p:grpSp>
      <p:sp>
        <p:nvSpPr>
          <p:cNvPr id="66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9F911407-46C3-4425-B71B-F3D9E5738DD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347"/>
          <p:cNvGrpSpPr>
            <a:grpSpLocks/>
          </p:cNvGrpSpPr>
          <p:nvPr/>
        </p:nvGrpSpPr>
        <p:grpSpPr bwMode="auto">
          <a:xfrm>
            <a:off x="4551364" y="4803776"/>
            <a:ext cx="1284287" cy="715963"/>
            <a:chOff x="1871277" y="1576300"/>
            <a:chExt cx="1128371" cy="437861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V="1">
              <a:off x="1874067" y="1694746"/>
              <a:ext cx="1125581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581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2159995" y="1673387"/>
              <a:ext cx="548146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102809" y="1633581"/>
              <a:ext cx="662517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536583" y="1727755"/>
              <a:ext cx="244086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090256" y="1729697"/>
              <a:ext cx="241296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56" name="Straight Connector 55"/>
            <p:cNvCxnSpPr>
              <a:cxnSpLocks noChangeShapeType="1"/>
              <a:endCxn id="51" idx="2"/>
            </p:cNvCxnSpPr>
            <p:nvPr/>
          </p:nvCxnSpPr>
          <p:spPr bwMode="auto">
            <a:xfrm flipH="1" flipV="1">
              <a:off x="1871277" y="1737464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 flipH="1" flipV="1">
              <a:off x="2996858" y="1734552"/>
              <a:ext cx="2790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9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5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Packet loss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7000" y="1141413"/>
            <a:ext cx="8394700" cy="4648200"/>
          </a:xfrm>
        </p:spPr>
        <p:txBody>
          <a:bodyPr/>
          <a:lstStyle/>
          <a:p>
            <a:pPr marL="287338" indent="-287338"/>
            <a:r>
              <a:rPr lang="en-US" altLang="en-US"/>
              <a:t>queue (aka buffer) preceding link in buffer has finite capacity</a:t>
            </a:r>
          </a:p>
          <a:p>
            <a:pPr marL="287338" indent="-287338"/>
            <a:r>
              <a:rPr lang="en-US" altLang="en-US"/>
              <a:t>packet arriving to full queue dropped (aka lost)</a:t>
            </a:r>
          </a:p>
          <a:p>
            <a:pPr marL="287338" indent="-287338"/>
            <a:r>
              <a:rPr lang="en-US" altLang="en-US"/>
              <a:t>lost packet may be retransmitted by previous node, by source end system, or not at all</a:t>
            </a:r>
          </a:p>
        </p:txBody>
      </p:sp>
      <p:sp>
        <p:nvSpPr>
          <p:cNvPr id="82950" name="Rectangle 7"/>
          <p:cNvSpPr>
            <a:spLocks noChangeArrowheads="1"/>
          </p:cNvSpPr>
          <p:nvPr/>
        </p:nvSpPr>
        <p:spPr bwMode="auto">
          <a:xfrm>
            <a:off x="4616451" y="4999039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>
            <a:off x="3924300" y="4765676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2" name="Line 24"/>
          <p:cNvSpPr>
            <a:spLocks noChangeShapeType="1"/>
          </p:cNvSpPr>
          <p:nvPr/>
        </p:nvSpPr>
        <p:spPr bwMode="auto">
          <a:xfrm flipV="1">
            <a:off x="4213226" y="5159376"/>
            <a:ext cx="411163" cy="525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3" name="Line 25"/>
          <p:cNvSpPr>
            <a:spLocks noChangeShapeType="1"/>
          </p:cNvSpPr>
          <p:nvPr/>
        </p:nvSpPr>
        <p:spPr bwMode="auto">
          <a:xfrm>
            <a:off x="5810251" y="5162551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4" name="Rectangle 28"/>
          <p:cNvSpPr>
            <a:spLocks noChangeArrowheads="1"/>
          </p:cNvSpPr>
          <p:nvPr/>
        </p:nvSpPr>
        <p:spPr bwMode="auto">
          <a:xfrm>
            <a:off x="6729414" y="496252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5" name="Rectangle 29"/>
          <p:cNvSpPr>
            <a:spLocks noChangeArrowheads="1"/>
          </p:cNvSpPr>
          <p:nvPr/>
        </p:nvSpPr>
        <p:spPr bwMode="auto">
          <a:xfrm>
            <a:off x="547687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6" name="Rectangle 30"/>
          <p:cNvSpPr>
            <a:spLocks noChangeArrowheads="1"/>
          </p:cNvSpPr>
          <p:nvPr/>
        </p:nvSpPr>
        <p:spPr bwMode="auto">
          <a:xfrm>
            <a:off x="5638800" y="5033964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7" name="Rectangle 31"/>
          <p:cNvSpPr>
            <a:spLocks noChangeArrowheads="1"/>
          </p:cNvSpPr>
          <p:nvPr/>
        </p:nvSpPr>
        <p:spPr bwMode="auto">
          <a:xfrm>
            <a:off x="4389439" y="538162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58" name="Line 33"/>
          <p:cNvSpPr>
            <a:spLocks noChangeShapeType="1"/>
          </p:cNvSpPr>
          <p:nvPr/>
        </p:nvSpPr>
        <p:spPr bwMode="auto">
          <a:xfrm flipV="1">
            <a:off x="4359276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9" name="Text Box 35"/>
          <p:cNvSpPr txBox="1">
            <a:spLocks noChangeArrowheads="1"/>
          </p:cNvSpPr>
          <p:nvPr/>
        </p:nvSpPr>
        <p:spPr bwMode="auto">
          <a:xfrm>
            <a:off x="2941638" y="42941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66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60" name="Text Box 36"/>
          <p:cNvSpPr txBox="1">
            <a:spLocks noChangeArrowheads="1"/>
          </p:cNvSpPr>
          <p:nvPr/>
        </p:nvSpPr>
        <p:spPr bwMode="auto">
          <a:xfrm>
            <a:off x="3262313" y="5280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61" name="Text Box 40"/>
          <p:cNvSpPr txBox="1">
            <a:spLocks noChangeArrowheads="1"/>
          </p:cNvSpPr>
          <p:nvPr/>
        </p:nvSpPr>
        <p:spPr bwMode="auto">
          <a:xfrm>
            <a:off x="6289675" y="4203701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being transmitted</a:t>
            </a:r>
          </a:p>
        </p:txBody>
      </p:sp>
      <p:sp>
        <p:nvSpPr>
          <p:cNvPr id="82962" name="Line 41"/>
          <p:cNvSpPr>
            <a:spLocks noChangeShapeType="1"/>
          </p:cNvSpPr>
          <p:nvPr/>
        </p:nvSpPr>
        <p:spPr bwMode="auto">
          <a:xfrm rot="10800000" flipV="1">
            <a:off x="5853114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63" name="Rectangle 56"/>
          <p:cNvSpPr>
            <a:spLocks noChangeArrowheads="1"/>
          </p:cNvSpPr>
          <p:nvPr/>
        </p:nvSpPr>
        <p:spPr bwMode="auto">
          <a:xfrm>
            <a:off x="5313364" y="5032376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4" name="Rectangle 57"/>
          <p:cNvSpPr>
            <a:spLocks noChangeArrowheads="1"/>
          </p:cNvSpPr>
          <p:nvPr/>
        </p:nvSpPr>
        <p:spPr bwMode="auto">
          <a:xfrm>
            <a:off x="5151439" y="5035551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5" name="Rectangle 58"/>
          <p:cNvSpPr>
            <a:spLocks noChangeArrowheads="1"/>
          </p:cNvSpPr>
          <p:nvPr/>
        </p:nvSpPr>
        <p:spPr bwMode="auto">
          <a:xfrm>
            <a:off x="4986339" y="5032376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6" name="Rectangle 59"/>
          <p:cNvSpPr>
            <a:spLocks noChangeArrowheads="1"/>
          </p:cNvSpPr>
          <p:nvPr/>
        </p:nvSpPr>
        <p:spPr bwMode="auto">
          <a:xfrm>
            <a:off x="4822825" y="5032376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7" name="Rectangle 61"/>
          <p:cNvSpPr>
            <a:spLocks noChangeArrowheads="1"/>
          </p:cNvSpPr>
          <p:nvPr/>
        </p:nvSpPr>
        <p:spPr bwMode="auto">
          <a:xfrm>
            <a:off x="4657725" y="5033964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8" name="Rectangle 62"/>
          <p:cNvSpPr>
            <a:spLocks noChangeArrowheads="1"/>
          </p:cNvSpPr>
          <p:nvPr/>
        </p:nvSpPr>
        <p:spPr bwMode="auto">
          <a:xfrm>
            <a:off x="4629151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82969" name="Line 63"/>
          <p:cNvSpPr>
            <a:spLocks noChangeShapeType="1"/>
          </p:cNvSpPr>
          <p:nvPr/>
        </p:nvSpPr>
        <p:spPr bwMode="auto">
          <a:xfrm rot="10800000">
            <a:off x="4616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70" name="Text Box 64"/>
          <p:cNvSpPr txBox="1">
            <a:spLocks noChangeArrowheads="1"/>
          </p:cNvSpPr>
          <p:nvPr/>
        </p:nvSpPr>
        <p:spPr bwMode="auto">
          <a:xfrm>
            <a:off x="5232400" y="5661025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packet arriving to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full buffer is </a:t>
            </a:r>
            <a:r>
              <a:rPr lang="en-US" altLang="en-US" sz="1800" i="1">
                <a:solidFill>
                  <a:srgbClr val="CC0000"/>
                </a:solidFill>
                <a:latin typeface="Arial" panose="020B0604020202020204" pitchFamily="34" charset="0"/>
              </a:rPr>
              <a:t>lost</a:t>
            </a:r>
          </a:p>
        </p:txBody>
      </p:sp>
      <p:sp>
        <p:nvSpPr>
          <p:cNvPr id="82971" name="Text Box 65"/>
          <p:cNvSpPr txBox="1">
            <a:spLocks noChangeArrowheads="1"/>
          </p:cNvSpPr>
          <p:nvPr/>
        </p:nvSpPr>
        <p:spPr bwMode="auto">
          <a:xfrm>
            <a:off x="4505325" y="4022725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buffer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(waiting area)</a:t>
            </a:r>
          </a:p>
        </p:txBody>
      </p:sp>
      <p:sp>
        <p:nvSpPr>
          <p:cNvPr id="82972" name="Line 66"/>
          <p:cNvSpPr>
            <a:spLocks noChangeShapeType="1"/>
          </p:cNvSpPr>
          <p:nvPr/>
        </p:nvSpPr>
        <p:spPr bwMode="auto">
          <a:xfrm>
            <a:off x="4762500" y="4630739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2973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74" name="Group 48"/>
          <p:cNvGrpSpPr>
            <a:grpSpLocks/>
          </p:cNvGrpSpPr>
          <p:nvPr/>
        </p:nvGrpSpPr>
        <p:grpSpPr bwMode="auto">
          <a:xfrm>
            <a:off x="3117850" y="4314826"/>
            <a:ext cx="820738" cy="688975"/>
            <a:chOff x="-44" y="1473"/>
            <a:chExt cx="981" cy="1105"/>
          </a:xfrm>
        </p:grpSpPr>
        <p:pic>
          <p:nvPicPr>
            <p:cNvPr id="82980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81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2975" name="Group 51"/>
          <p:cNvGrpSpPr>
            <a:grpSpLocks/>
          </p:cNvGrpSpPr>
          <p:nvPr/>
        </p:nvGrpSpPr>
        <p:grpSpPr bwMode="auto">
          <a:xfrm>
            <a:off x="3446464" y="5305426"/>
            <a:ext cx="820737" cy="688975"/>
            <a:chOff x="-44" y="1473"/>
            <a:chExt cx="981" cy="1105"/>
          </a:xfrm>
        </p:grpSpPr>
        <p:pic>
          <p:nvPicPr>
            <p:cNvPr id="82978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79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29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C6D61D58-D6AD-4673-B74D-7032752C064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2977" name="TextBox 1"/>
          <p:cNvSpPr txBox="1">
            <a:spLocks noChangeArrowheads="1"/>
          </p:cNvSpPr>
          <p:nvPr/>
        </p:nvSpPr>
        <p:spPr bwMode="auto">
          <a:xfrm>
            <a:off x="1985963" y="6402389"/>
            <a:ext cx="622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out the Java applet for an interactive animation on queuing and loss</a:t>
            </a:r>
          </a:p>
        </p:txBody>
      </p:sp>
    </p:spTree>
    <p:extLst>
      <p:ext uri="{BB962C8B-B14F-4D97-AF65-F5344CB8AC3E}">
        <p14:creationId xmlns:p14="http://schemas.microsoft.com/office/powerpoint/2010/main" val="89004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84995" name="AutoShape 327"/>
          <p:cNvSpPr>
            <a:spLocks noChangeArrowheads="1"/>
          </p:cNvSpPr>
          <p:nvPr/>
        </p:nvSpPr>
        <p:spPr bwMode="auto">
          <a:xfrm>
            <a:off x="1925638" y="3671889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4996" name="Group 64"/>
          <p:cNvGrpSpPr>
            <a:grpSpLocks/>
          </p:cNvGrpSpPr>
          <p:nvPr/>
        </p:nvGrpSpPr>
        <p:grpSpPr bwMode="auto">
          <a:xfrm>
            <a:off x="2498726" y="4071938"/>
            <a:ext cx="352425" cy="876300"/>
            <a:chOff x="4140" y="429"/>
            <a:chExt cx="1425" cy="2396"/>
          </a:xfrm>
        </p:grpSpPr>
        <p:sp>
          <p:nvSpPr>
            <p:cNvPr id="85042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3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44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5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46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7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72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3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48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49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70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71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0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1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5052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68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9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3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5054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66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5067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5055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6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7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58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59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60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1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2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3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064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5065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84997" name="Group 61"/>
          <p:cNvGrpSpPr>
            <a:grpSpLocks/>
          </p:cNvGrpSpPr>
          <p:nvPr/>
        </p:nvGrpSpPr>
        <p:grpSpPr bwMode="auto">
          <a:xfrm flipH="1">
            <a:off x="9472613" y="4133851"/>
            <a:ext cx="1192212" cy="1171575"/>
            <a:chOff x="-44" y="1473"/>
            <a:chExt cx="981" cy="1105"/>
          </a:xfrm>
        </p:grpSpPr>
        <p:pic>
          <p:nvPicPr>
            <p:cNvPr id="85040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1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49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Throughput</a:t>
            </a:r>
          </a:p>
        </p:txBody>
      </p:sp>
      <p:sp>
        <p:nvSpPr>
          <p:cNvPr id="849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4299" y="1880445"/>
            <a:ext cx="7772400" cy="1779588"/>
          </a:xfrm>
        </p:spPr>
        <p:txBody>
          <a:bodyPr/>
          <a:lstStyle/>
          <a:p>
            <a:pPr marL="287338" indent="-287338"/>
            <a:r>
              <a:rPr lang="en-US" altLang="en-US" i="1">
                <a:solidFill>
                  <a:srgbClr val="CC0000"/>
                </a:solidFill>
              </a:rPr>
              <a:t>throughput:</a:t>
            </a:r>
            <a:r>
              <a:rPr lang="en-US" altLang="en-US"/>
              <a:t> rate (bits/time unit) at which bits transferred between sender/receiver</a:t>
            </a:r>
          </a:p>
          <a:p>
            <a:pPr marL="682625" lvl="1" indent="-225425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instantaneous:</a:t>
            </a:r>
            <a:r>
              <a:rPr lang="en-US" altLang="en-US">
                <a:ea typeface="Arial" panose="020B0604020202020204" pitchFamily="34" charset="0"/>
              </a:rPr>
              <a:t> rate at given point in time</a:t>
            </a:r>
          </a:p>
          <a:p>
            <a:pPr marL="682625" lvl="1" indent="-225425"/>
            <a:r>
              <a:rPr lang="en-US" altLang="en-US" i="1">
                <a:solidFill>
                  <a:srgbClr val="CC0000"/>
                </a:solidFill>
                <a:ea typeface="Arial" panose="020B0604020202020204" pitchFamily="34" charset="0"/>
              </a:rPr>
              <a:t>average:</a:t>
            </a:r>
            <a:r>
              <a:rPr lang="en-US" altLang="en-US">
                <a:ea typeface="Arial" panose="020B0604020202020204" pitchFamily="34" charset="0"/>
              </a:rPr>
              <a:t> rate over longer period of time</a:t>
            </a:r>
          </a:p>
        </p:txBody>
      </p:sp>
      <p:sp>
        <p:nvSpPr>
          <p:cNvPr id="85000" name="Text Box 325"/>
          <p:cNvSpPr txBox="1">
            <a:spLocks noChangeArrowheads="1"/>
          </p:cNvSpPr>
          <p:nvPr/>
        </p:nvSpPr>
        <p:spPr bwMode="auto">
          <a:xfrm>
            <a:off x="1883788" y="5043489"/>
            <a:ext cx="189186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server,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file of F bits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 send to client</a:t>
            </a:r>
          </a:p>
        </p:txBody>
      </p:sp>
      <p:sp>
        <p:nvSpPr>
          <p:cNvPr id="85001" name="Text Box 328"/>
          <p:cNvSpPr txBox="1">
            <a:spLocks noChangeArrowheads="1"/>
          </p:cNvSpPr>
          <p:nvPr/>
        </p:nvSpPr>
        <p:spPr bwMode="auto">
          <a:xfrm>
            <a:off x="4308475" y="5040313"/>
            <a:ext cx="1430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s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2" name="Text Box 329"/>
          <p:cNvSpPr txBox="1">
            <a:spLocks noChangeArrowheads="1"/>
          </p:cNvSpPr>
          <p:nvPr/>
        </p:nvSpPr>
        <p:spPr bwMode="auto">
          <a:xfrm>
            <a:off x="7177089" y="5048250"/>
            <a:ext cx="14303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link capacity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R</a:t>
            </a:r>
            <a:r>
              <a:rPr lang="en-US" altLang="en-US" baseline="-25000"/>
              <a:t>c</a:t>
            </a:r>
            <a:r>
              <a:rPr lang="en-US" altLang="en-US" sz="2000" baseline="-25000"/>
              <a:t> </a:t>
            </a:r>
            <a:r>
              <a:rPr lang="en-US" altLang="en-US" sz="2000"/>
              <a:t>bits/sec</a:t>
            </a:r>
          </a:p>
        </p:txBody>
      </p:sp>
      <p:sp>
        <p:nvSpPr>
          <p:cNvPr id="85003" name="Line 337"/>
          <p:cNvSpPr>
            <a:spLocks noChangeShapeType="1"/>
          </p:cNvSpPr>
          <p:nvPr/>
        </p:nvSpPr>
        <p:spPr bwMode="auto">
          <a:xfrm flipH="1" flipV="1">
            <a:off x="4521201" y="4806951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4" name="Line 347"/>
          <p:cNvSpPr>
            <a:spLocks noChangeShapeType="1"/>
          </p:cNvSpPr>
          <p:nvPr/>
        </p:nvSpPr>
        <p:spPr bwMode="auto">
          <a:xfrm flipH="1" flipV="1">
            <a:off x="7643814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5" name="Line 352"/>
          <p:cNvSpPr>
            <a:spLocks noChangeShapeType="1"/>
          </p:cNvSpPr>
          <p:nvPr/>
        </p:nvSpPr>
        <p:spPr bwMode="auto">
          <a:xfrm flipH="1">
            <a:off x="2325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06" name="Line 321"/>
          <p:cNvSpPr>
            <a:spLocks noChangeShapeType="1"/>
          </p:cNvSpPr>
          <p:nvPr/>
        </p:nvSpPr>
        <p:spPr bwMode="auto">
          <a:xfrm>
            <a:off x="2965451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5007" name="Group 246"/>
          <p:cNvGrpSpPr>
            <a:grpSpLocks/>
          </p:cNvGrpSpPr>
          <p:nvPr/>
        </p:nvGrpSpPr>
        <p:grpSpPr bwMode="auto">
          <a:xfrm>
            <a:off x="5330825" y="4394201"/>
            <a:ext cx="1055688" cy="360363"/>
            <a:chOff x="3600" y="219"/>
            <a:chExt cx="360" cy="175"/>
          </a:xfrm>
        </p:grpSpPr>
        <p:sp>
          <p:nvSpPr>
            <p:cNvPr id="85027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28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29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30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31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5032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5037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8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9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85033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5034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5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036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85008" name="AutoShape 350"/>
          <p:cNvSpPr>
            <a:spLocks noChangeArrowheads="1"/>
          </p:cNvSpPr>
          <p:nvPr/>
        </p:nvSpPr>
        <p:spPr bwMode="auto">
          <a:xfrm>
            <a:off x="8810625" y="4325939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5009" name="Group 335"/>
          <p:cNvGrpSpPr>
            <a:grpSpLocks/>
          </p:cNvGrpSpPr>
          <p:nvPr/>
        </p:nvGrpSpPr>
        <p:grpSpPr bwMode="auto">
          <a:xfrm>
            <a:off x="2928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5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5010" name="Group 341"/>
          <p:cNvGrpSpPr>
            <a:grpSpLocks/>
          </p:cNvGrpSpPr>
          <p:nvPr/>
        </p:nvGrpSpPr>
        <p:grpSpPr bwMode="auto">
          <a:xfrm>
            <a:off x="6434139" y="4248151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021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1763713" y="5111754"/>
            <a:ext cx="8235950" cy="906463"/>
            <a:chOff x="0" y="3803"/>
            <a:chExt cx="5188" cy="571"/>
          </a:xfrm>
        </p:grpSpPr>
        <p:sp>
          <p:nvSpPr>
            <p:cNvPr id="85016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server sends bits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(fluid) into pipe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85017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r>
                <a:rPr lang="en-US" altLang="en-US" sz="2000" i="1"/>
                <a:t>R</a:t>
              </a:r>
              <a:r>
                <a:rPr lang="en-US" altLang="en-US" i="1" baseline="-25000"/>
                <a:t>s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  <p:sp>
          <p:nvSpPr>
            <p:cNvPr id="85018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pipe that can carry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fluid at rate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 R</a:t>
              </a:r>
              <a:r>
                <a:rPr lang="en-US" altLang="en-US" i="1" baseline="-25000"/>
                <a:t>c</a:t>
              </a:r>
              <a:r>
                <a:rPr lang="en-US" altLang="en-US" sz="2000" i="1" baseline="-25000"/>
                <a:t> </a:t>
              </a:r>
              <a:r>
                <a:rPr lang="en-US" altLang="en-US" sz="2000"/>
                <a:t>bits/sec)</a:t>
              </a:r>
            </a:p>
          </p:txBody>
        </p:sp>
      </p:grpSp>
      <p:pic>
        <p:nvPicPr>
          <p:cNvPr id="85012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1864"/>
            <a:ext cx="29130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13" name="AutoShape 351"/>
          <p:cNvSpPr>
            <a:spLocks noChangeArrowheads="1"/>
          </p:cNvSpPr>
          <p:nvPr/>
        </p:nvSpPr>
        <p:spPr bwMode="auto">
          <a:xfrm>
            <a:off x="5256214" y="4308476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14" name="AutoShape 349"/>
          <p:cNvSpPr>
            <a:spLocks noChangeArrowheads="1"/>
          </p:cNvSpPr>
          <p:nvPr/>
        </p:nvSpPr>
        <p:spPr bwMode="auto">
          <a:xfrm flipV="1">
            <a:off x="2032001" y="4064001"/>
            <a:ext cx="974725" cy="7207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850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344BB92-5D05-4BE8-A98B-A923279250B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312171" y="3643958"/>
              <a:ext cx="367200" cy="46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5251" y="3624518"/>
                <a:ext cx="4050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918051" y="3619838"/>
              <a:ext cx="2551680" cy="504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971" y="3600758"/>
                <a:ext cx="25840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4322331" y="3861398"/>
              <a:ext cx="1309320" cy="48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6931" y="3853478"/>
                <a:ext cx="13215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4368051" y="3899558"/>
              <a:ext cx="1220760" cy="89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2651" y="3894158"/>
                <a:ext cx="1231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4496931" y="3864638"/>
              <a:ext cx="1127160" cy="110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1531" y="3857438"/>
                <a:ext cx="1139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4816251" y="3771038"/>
              <a:ext cx="1235880" cy="52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4731" y="3764558"/>
                <a:ext cx="12538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/>
              <p14:cNvContentPartPr/>
              <p14:nvPr/>
            </p14:nvContentPartPr>
            <p14:xfrm>
              <a:off x="5308011" y="3826118"/>
              <a:ext cx="854280" cy="106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0811" y="3819278"/>
                <a:ext cx="869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/>
              <p14:cNvContentPartPr/>
              <p14:nvPr/>
            </p14:nvContentPartPr>
            <p14:xfrm>
              <a:off x="6687531" y="3747278"/>
              <a:ext cx="498960" cy="35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82131" y="3736478"/>
                <a:ext cx="5104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/>
              <p14:cNvContentPartPr/>
              <p14:nvPr/>
            </p14:nvContentPartPr>
            <p14:xfrm>
              <a:off x="7125291" y="3737558"/>
              <a:ext cx="118440" cy="1648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18451" y="3732158"/>
                <a:ext cx="136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/>
              <p14:cNvContentPartPr/>
              <p14:nvPr/>
            </p14:nvContentPartPr>
            <p14:xfrm>
              <a:off x="7294131" y="3673118"/>
              <a:ext cx="1717200" cy="205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9011" y="3656558"/>
                <a:ext cx="1749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/>
              <p14:cNvContentPartPr/>
              <p14:nvPr/>
            </p14:nvContentPartPr>
            <p14:xfrm>
              <a:off x="5288211" y="3839438"/>
              <a:ext cx="821160" cy="295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9571" y="3833678"/>
                <a:ext cx="8355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5683851" y="3882638"/>
              <a:ext cx="492120" cy="781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70891" y="3877238"/>
                <a:ext cx="5126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5444091" y="3654038"/>
              <a:ext cx="584280" cy="1569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26811" y="3647198"/>
                <a:ext cx="608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5662251" y="3723878"/>
              <a:ext cx="504360" cy="435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55771" y="3715958"/>
                <a:ext cx="5173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/>
              <p14:cNvContentPartPr/>
              <p14:nvPr/>
            </p14:nvContentPartPr>
            <p14:xfrm>
              <a:off x="5784291" y="3852758"/>
              <a:ext cx="526320" cy="56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71331" y="3845918"/>
                <a:ext cx="546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/>
              <p14:cNvContentPartPr/>
              <p14:nvPr/>
            </p14:nvContentPartPr>
            <p14:xfrm>
              <a:off x="5729571" y="3782198"/>
              <a:ext cx="338760" cy="842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16251" y="3776078"/>
                <a:ext cx="3582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/>
              <p14:cNvContentPartPr/>
              <p14:nvPr/>
            </p14:nvContentPartPr>
            <p14:xfrm>
              <a:off x="5593131" y="3671678"/>
              <a:ext cx="431280" cy="93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77651" y="3660158"/>
                <a:ext cx="4525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/>
              <p14:cNvContentPartPr/>
              <p14:nvPr/>
            </p14:nvContentPartPr>
            <p14:xfrm>
              <a:off x="5728491" y="3771038"/>
              <a:ext cx="299880" cy="216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22731" y="3765638"/>
                <a:ext cx="31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/>
              <p14:cNvContentPartPr/>
              <p14:nvPr/>
            </p14:nvContentPartPr>
            <p14:xfrm>
              <a:off x="8464851" y="3855278"/>
              <a:ext cx="360" cy="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59451" y="384987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/>
              <p14:cNvContentPartPr/>
              <p14:nvPr/>
            </p14:nvContentPartPr>
            <p14:xfrm>
              <a:off x="8648811" y="3845918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3411" y="384051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/>
              <p14:cNvContentPartPr/>
              <p14:nvPr/>
            </p14:nvContentPartPr>
            <p14:xfrm>
              <a:off x="8706051" y="3839438"/>
              <a:ext cx="360" cy="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00651" y="383403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Ink 23"/>
              <p14:cNvContentPartPr/>
              <p14:nvPr/>
            </p14:nvContentPartPr>
            <p14:xfrm>
              <a:off x="8739531" y="3843398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34131" y="383799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/>
              <p14:cNvContentPartPr/>
              <p14:nvPr/>
            </p14:nvContentPartPr>
            <p14:xfrm>
              <a:off x="8755731" y="3839438"/>
              <a:ext cx="360" cy="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50331" y="383403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/>
              <p14:cNvContentPartPr/>
              <p14:nvPr/>
            </p14:nvContentPartPr>
            <p14:xfrm>
              <a:off x="8720451" y="3799118"/>
              <a:ext cx="68760" cy="18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15051" y="3793718"/>
                <a:ext cx="79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/>
              <p14:cNvContentPartPr/>
              <p14:nvPr/>
            </p14:nvContentPartPr>
            <p14:xfrm>
              <a:off x="2863800" y="2666880"/>
              <a:ext cx="7099560" cy="16894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54440" y="2657520"/>
                <a:ext cx="7118280" cy="17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3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B4DCB-BE87-684B-7D0B-F1B267401BEB}"/>
              </a:ext>
            </a:extLst>
          </p:cNvPr>
          <p:cNvSpPr txBox="1"/>
          <p:nvPr/>
        </p:nvSpPr>
        <p:spPr>
          <a:xfrm>
            <a:off x="514349" y="862834"/>
            <a:ext cx="105777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four routers are separated by 10km, but with different capacity optical fibre cables, which delay component will be constant and which one will vary?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varying,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</a:t>
            </a:r>
          </a:p>
        </p:txBody>
      </p:sp>
    </p:spTree>
    <p:extLst>
      <p:ext uri="{BB962C8B-B14F-4D97-AF65-F5344CB8AC3E}">
        <p14:creationId xmlns:p14="http://schemas.microsoft.com/office/powerpoint/2010/main" val="344507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8851" name="Picture 9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9112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/>
              <a:t>“</a:t>
            </a:r>
            <a:r>
              <a:rPr lang="en-US" altLang="ja-JP" sz="4000"/>
              <a:t>Real</a:t>
            </a:r>
            <a:r>
              <a:rPr lang="ja-JP" altLang="en-US" sz="4000"/>
              <a:t>”</a:t>
            </a:r>
            <a:r>
              <a:rPr lang="en-US" altLang="ja-JP" sz="4000"/>
              <a:t> Internet delays and routes</a:t>
            </a:r>
            <a:endParaRPr lang="en-US" altLang="en-US" sz="400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24063" y="1270000"/>
            <a:ext cx="7772400" cy="3098800"/>
          </a:xfrm>
        </p:spPr>
        <p:txBody>
          <a:bodyPr>
            <a:normAutofit lnSpcReduction="10000"/>
          </a:bodyPr>
          <a:lstStyle/>
          <a:p>
            <a:pPr marL="287338" indent="-287338"/>
            <a:r>
              <a:rPr lang="en-US" altLang="en-US"/>
              <a:t>what do </a:t>
            </a:r>
            <a:r>
              <a:rPr lang="ja-JP" altLang="en-US"/>
              <a:t>“</a:t>
            </a:r>
            <a:r>
              <a:rPr lang="en-US" altLang="ja-JP"/>
              <a:t>real</a:t>
            </a:r>
            <a:r>
              <a:rPr lang="ja-JP" altLang="en-US"/>
              <a:t>”</a:t>
            </a:r>
            <a:r>
              <a:rPr lang="en-US" altLang="ja-JP"/>
              <a:t> Internet delay &amp; loss look like? </a:t>
            </a:r>
          </a:p>
          <a:p>
            <a:pPr marL="287338" indent="-287338"/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cs typeface="Courier New" panose="02070309020205020404" pitchFamily="49" charset="0"/>
              </a:rPr>
              <a:t>program: </a:t>
            </a:r>
            <a:r>
              <a:rPr lang="en-US" altLang="en-US"/>
              <a:t>provides delay measurement from source to router along end-end Internet path towards destination.  For all </a:t>
            </a:r>
            <a:r>
              <a:rPr lang="en-US" altLang="en-US" i="1"/>
              <a:t>i: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on path towards destination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router </a:t>
            </a:r>
            <a:r>
              <a:rPr lang="en-US" altLang="en-US" i="1">
                <a:ea typeface="Arial" panose="020B0604020202020204" pitchFamily="34" charset="0"/>
              </a:rPr>
              <a:t>i</a:t>
            </a:r>
            <a:r>
              <a:rPr lang="en-US" altLang="en-US"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/>
            <a:r>
              <a:rPr lang="en-US" altLang="en-US">
                <a:ea typeface="Arial" panose="020B0604020202020204" pitchFamily="34" charset="0"/>
              </a:rPr>
              <a:t>sender times interval between transmission and reply.</a:t>
            </a:r>
            <a:endParaRPr lang="en-US" altLang="en-US" sz="2800">
              <a:ea typeface="Arial" panose="020B0604020202020204" pitchFamily="34" charset="0"/>
            </a:endParaRPr>
          </a:p>
        </p:txBody>
      </p:sp>
      <p:sp>
        <p:nvSpPr>
          <p:cNvPr id="78854" name="Line 38"/>
          <p:cNvSpPr>
            <a:spLocks noChangeShapeType="1"/>
          </p:cNvSpPr>
          <p:nvPr/>
        </p:nvSpPr>
        <p:spPr bwMode="auto">
          <a:xfrm>
            <a:off x="2809876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5" name="Line 105"/>
          <p:cNvSpPr>
            <a:spLocks noChangeShapeType="1"/>
          </p:cNvSpPr>
          <p:nvPr/>
        </p:nvSpPr>
        <p:spPr bwMode="auto">
          <a:xfrm flipV="1">
            <a:off x="3603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6" name="Line 106"/>
          <p:cNvSpPr>
            <a:spLocks noChangeShapeType="1"/>
          </p:cNvSpPr>
          <p:nvPr/>
        </p:nvSpPr>
        <p:spPr bwMode="auto">
          <a:xfrm>
            <a:off x="4538664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7" name="Line 108"/>
          <p:cNvSpPr>
            <a:spLocks noChangeShapeType="1"/>
          </p:cNvSpPr>
          <p:nvPr/>
        </p:nvSpPr>
        <p:spPr bwMode="auto">
          <a:xfrm flipH="1">
            <a:off x="4300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8" name="Line 113"/>
          <p:cNvSpPr>
            <a:spLocks noChangeShapeType="1"/>
          </p:cNvSpPr>
          <p:nvPr/>
        </p:nvSpPr>
        <p:spPr bwMode="auto">
          <a:xfrm flipH="1">
            <a:off x="5514976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9" name="Line 260"/>
          <p:cNvSpPr>
            <a:spLocks noChangeShapeType="1"/>
          </p:cNvSpPr>
          <p:nvPr/>
        </p:nvSpPr>
        <p:spPr bwMode="auto">
          <a:xfrm>
            <a:off x="6634164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0" name="Line 261"/>
          <p:cNvSpPr>
            <a:spLocks noChangeShapeType="1"/>
          </p:cNvSpPr>
          <p:nvPr/>
        </p:nvSpPr>
        <p:spPr bwMode="auto">
          <a:xfrm flipH="1">
            <a:off x="7572376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1" name="Line 291"/>
          <p:cNvSpPr>
            <a:spLocks noChangeShapeType="1"/>
          </p:cNvSpPr>
          <p:nvPr/>
        </p:nvSpPr>
        <p:spPr bwMode="auto">
          <a:xfrm>
            <a:off x="4268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2" name="Line 292"/>
          <p:cNvSpPr>
            <a:spLocks noChangeShapeType="1"/>
          </p:cNvSpPr>
          <p:nvPr/>
        </p:nvSpPr>
        <p:spPr bwMode="auto">
          <a:xfrm>
            <a:off x="6192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3" name="Line 294"/>
          <p:cNvSpPr>
            <a:spLocks noChangeShapeType="1"/>
          </p:cNvSpPr>
          <p:nvPr/>
        </p:nvSpPr>
        <p:spPr bwMode="auto">
          <a:xfrm flipH="1">
            <a:off x="4910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4" name="Line 295"/>
          <p:cNvSpPr>
            <a:spLocks noChangeShapeType="1"/>
          </p:cNvSpPr>
          <p:nvPr/>
        </p:nvSpPr>
        <p:spPr bwMode="auto">
          <a:xfrm>
            <a:off x="5265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2911475" y="50387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3525838" y="559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4549775" y="5013326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 probes</a:t>
            </a:r>
          </a:p>
        </p:txBody>
      </p:sp>
      <p:grpSp>
        <p:nvGrpSpPr>
          <p:cNvPr id="78868" name="Group 100"/>
          <p:cNvGrpSpPr>
            <a:grpSpLocks/>
          </p:cNvGrpSpPr>
          <p:nvPr/>
        </p:nvGrpSpPr>
        <p:grpSpPr bwMode="auto">
          <a:xfrm>
            <a:off x="2041525" y="4975226"/>
            <a:ext cx="820738" cy="688975"/>
            <a:chOff x="-44" y="1473"/>
            <a:chExt cx="981" cy="1105"/>
          </a:xfrm>
        </p:grpSpPr>
        <p:pic>
          <p:nvPicPr>
            <p:cNvPr id="78971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2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69" name="Group 103"/>
          <p:cNvGrpSpPr>
            <a:grpSpLocks/>
          </p:cNvGrpSpPr>
          <p:nvPr/>
        </p:nvGrpSpPr>
        <p:grpSpPr bwMode="auto">
          <a:xfrm flipH="1">
            <a:off x="8089901" y="5013326"/>
            <a:ext cx="754063" cy="669925"/>
            <a:chOff x="-44" y="1473"/>
            <a:chExt cx="981" cy="1105"/>
          </a:xfrm>
        </p:grpSpPr>
        <p:pic>
          <p:nvPicPr>
            <p:cNvPr id="78969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70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8870" name="Group 124"/>
          <p:cNvGrpSpPr>
            <a:grpSpLocks/>
          </p:cNvGrpSpPr>
          <p:nvPr/>
        </p:nvGrpSpPr>
        <p:grpSpPr bwMode="auto">
          <a:xfrm>
            <a:off x="7037389" y="5513389"/>
            <a:ext cx="617537" cy="250825"/>
            <a:chOff x="2356" y="1300"/>
            <a:chExt cx="555" cy="194"/>
          </a:xfrm>
        </p:grpSpPr>
        <p:sp>
          <p:nvSpPr>
            <p:cNvPr id="7896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6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64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67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8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65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66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1" name="Group 133"/>
          <p:cNvGrpSpPr>
            <a:grpSpLocks/>
          </p:cNvGrpSpPr>
          <p:nvPr/>
        </p:nvGrpSpPr>
        <p:grpSpPr bwMode="auto">
          <a:xfrm>
            <a:off x="6069014" y="5241926"/>
            <a:ext cx="617537" cy="250825"/>
            <a:chOff x="2356" y="1300"/>
            <a:chExt cx="555" cy="194"/>
          </a:xfrm>
        </p:grpSpPr>
        <p:sp>
          <p:nvSpPr>
            <p:cNvPr id="7895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5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56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9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60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57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8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2" name="Group 142"/>
          <p:cNvGrpSpPr>
            <a:grpSpLocks/>
          </p:cNvGrpSpPr>
          <p:nvPr/>
        </p:nvGrpSpPr>
        <p:grpSpPr bwMode="auto">
          <a:xfrm>
            <a:off x="4918075" y="5451476"/>
            <a:ext cx="617538" cy="250825"/>
            <a:chOff x="2356" y="1300"/>
            <a:chExt cx="555" cy="194"/>
          </a:xfrm>
        </p:grpSpPr>
        <p:sp>
          <p:nvSpPr>
            <p:cNvPr id="7894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4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8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51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52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9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50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3" name="Group 151"/>
          <p:cNvGrpSpPr>
            <a:grpSpLocks/>
          </p:cNvGrpSpPr>
          <p:nvPr/>
        </p:nvGrpSpPr>
        <p:grpSpPr bwMode="auto">
          <a:xfrm>
            <a:off x="3916364" y="5205414"/>
            <a:ext cx="617537" cy="250825"/>
            <a:chOff x="2356" y="1300"/>
            <a:chExt cx="555" cy="194"/>
          </a:xfrm>
        </p:grpSpPr>
        <p:sp>
          <p:nvSpPr>
            <p:cNvPr id="789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40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43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44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41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42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874" name="Group 160"/>
          <p:cNvGrpSpPr>
            <a:grpSpLocks/>
          </p:cNvGrpSpPr>
          <p:nvPr/>
        </p:nvGrpSpPr>
        <p:grpSpPr bwMode="auto">
          <a:xfrm>
            <a:off x="3041650" y="5472114"/>
            <a:ext cx="617538" cy="250825"/>
            <a:chOff x="2356" y="1300"/>
            <a:chExt cx="555" cy="194"/>
          </a:xfrm>
        </p:grpSpPr>
        <p:sp>
          <p:nvSpPr>
            <p:cNvPr id="7892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893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8932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8935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8936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8933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934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88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263B1DA2-69A8-45C2-ACCA-FA5901775C4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8876" name="Group 347"/>
          <p:cNvGrpSpPr>
            <a:grpSpLocks/>
          </p:cNvGrpSpPr>
          <p:nvPr/>
        </p:nvGrpSpPr>
        <p:grpSpPr bwMode="auto">
          <a:xfrm>
            <a:off x="3028950" y="5454651"/>
            <a:ext cx="649288" cy="303213"/>
            <a:chOff x="1871277" y="1576300"/>
            <a:chExt cx="1128371" cy="437861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 flipV="1">
              <a:off x="1874037" y="1695508"/>
              <a:ext cx="1125611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1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2160957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2103020" y="1633612"/>
              <a:ext cx="662124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536161" y="1727603"/>
              <a:ext cx="245537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089227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83" name="Straight Connector 82"/>
            <p:cNvCxnSpPr>
              <a:cxnSpLocks noChangeShapeType="1"/>
              <a:endCxn id="78" idx="2"/>
            </p:cNvCxnSpPr>
            <p:nvPr/>
          </p:nvCxnSpPr>
          <p:spPr bwMode="auto">
            <a:xfrm flipH="1" flipV="1">
              <a:off x="1871277" y="1736772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2996888" y="1734481"/>
              <a:ext cx="2760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7" name="Group 347"/>
          <p:cNvGrpSpPr>
            <a:grpSpLocks/>
          </p:cNvGrpSpPr>
          <p:nvPr/>
        </p:nvGrpSpPr>
        <p:grpSpPr bwMode="auto">
          <a:xfrm>
            <a:off x="3906839" y="5189539"/>
            <a:ext cx="649287" cy="301625"/>
            <a:chOff x="1871277" y="1576300"/>
            <a:chExt cx="1128371" cy="437861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 flipV="1">
              <a:off x="1874035" y="1693830"/>
              <a:ext cx="1125613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2160956" y="1673090"/>
              <a:ext cx="546253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2103021" y="1633913"/>
              <a:ext cx="662125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536160" y="1728399"/>
              <a:ext cx="245539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089226" y="1730703"/>
              <a:ext cx="242779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93" name="Straight Connector 92"/>
            <p:cNvCxnSpPr>
              <a:cxnSpLocks noChangeShapeType="1"/>
              <a:endCxn id="88" idx="2"/>
            </p:cNvCxnSpPr>
            <p:nvPr/>
          </p:nvCxnSpPr>
          <p:spPr bwMode="auto">
            <a:xfrm flipH="1" flipV="1">
              <a:off x="1871277" y="1737617"/>
              <a:ext cx="2758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93"/>
            <p:cNvCxnSpPr>
              <a:cxnSpLocks noChangeShapeType="1"/>
            </p:cNvCxnSpPr>
            <p:nvPr/>
          </p:nvCxnSpPr>
          <p:spPr bwMode="auto">
            <a:xfrm flipH="1" flipV="1">
              <a:off x="2996890" y="1735312"/>
              <a:ext cx="2758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8" name="Group 347"/>
          <p:cNvGrpSpPr>
            <a:grpSpLocks/>
          </p:cNvGrpSpPr>
          <p:nvPr/>
        </p:nvGrpSpPr>
        <p:grpSpPr bwMode="auto">
          <a:xfrm>
            <a:off x="4895851" y="5438776"/>
            <a:ext cx="650875" cy="303213"/>
            <a:chOff x="1871277" y="1576300"/>
            <a:chExt cx="1128371" cy="437861"/>
          </a:xfrm>
        </p:grpSpPr>
        <p:sp>
          <p:nvSpPr>
            <p:cNvPr id="96" name="Oval 95"/>
            <p:cNvSpPr>
              <a:spLocks noChangeArrowheads="1"/>
            </p:cNvSpPr>
            <p:nvPr/>
          </p:nvSpPr>
          <p:spPr bwMode="auto">
            <a:xfrm flipV="1">
              <a:off x="1874030" y="1695508"/>
              <a:ext cx="1125618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" name="Oval 9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20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2160251" y="1672583"/>
              <a:ext cx="547672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102455" y="1633612"/>
              <a:ext cx="663263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537291" y="1727603"/>
              <a:ext cx="244940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088696" y="1729896"/>
              <a:ext cx="242187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03" name="Straight Connector 102"/>
            <p:cNvCxnSpPr>
              <a:cxnSpLocks noChangeShapeType="1"/>
              <a:endCxn id="98" idx="2"/>
            </p:cNvCxnSpPr>
            <p:nvPr/>
          </p:nvCxnSpPr>
          <p:spPr bwMode="auto">
            <a:xfrm flipH="1" flipV="1">
              <a:off x="1871277" y="1736772"/>
              <a:ext cx="2753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 flipH="1" flipV="1">
              <a:off x="2996897" y="1734481"/>
              <a:ext cx="2751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79" name="Group 347"/>
          <p:cNvGrpSpPr>
            <a:grpSpLocks/>
          </p:cNvGrpSpPr>
          <p:nvPr/>
        </p:nvGrpSpPr>
        <p:grpSpPr bwMode="auto">
          <a:xfrm>
            <a:off x="6053139" y="5214939"/>
            <a:ext cx="650875" cy="301625"/>
            <a:chOff x="1871277" y="1576300"/>
            <a:chExt cx="1128371" cy="437861"/>
          </a:xfrm>
        </p:grpSpPr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 flipV="1">
              <a:off x="1874028" y="1693830"/>
              <a:ext cx="1125620" cy="320331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871277" y="1739921"/>
              <a:ext cx="1128371" cy="115227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8" cy="320329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2160249" y="1673090"/>
              <a:ext cx="547674" cy="161317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102455" y="1633913"/>
              <a:ext cx="663261" cy="11061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537291" y="1728399"/>
              <a:ext cx="244938" cy="9679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2088694" y="1730703"/>
              <a:ext cx="242187" cy="9679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13" name="Straight Connector 112"/>
            <p:cNvCxnSpPr>
              <a:cxnSpLocks noChangeShapeType="1"/>
              <a:endCxn id="108" idx="2"/>
            </p:cNvCxnSpPr>
            <p:nvPr/>
          </p:nvCxnSpPr>
          <p:spPr bwMode="auto">
            <a:xfrm flipH="1" flipV="1">
              <a:off x="1871277" y="1737617"/>
              <a:ext cx="2751" cy="1221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2996895" y="1735312"/>
              <a:ext cx="2753" cy="12214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880" name="Group 347"/>
          <p:cNvGrpSpPr>
            <a:grpSpLocks/>
          </p:cNvGrpSpPr>
          <p:nvPr/>
        </p:nvGrpSpPr>
        <p:grpSpPr bwMode="auto">
          <a:xfrm>
            <a:off x="7021514" y="5486401"/>
            <a:ext cx="649287" cy="303213"/>
            <a:chOff x="1871277" y="1576300"/>
            <a:chExt cx="1128371" cy="437861"/>
          </a:xfrm>
        </p:grpSpPr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 flipV="1">
              <a:off x="1874035" y="1695508"/>
              <a:ext cx="1125613" cy="31865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71277" y="1739066"/>
              <a:ext cx="1128371" cy="1169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613" cy="31865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 bwMode="auto">
            <a:xfrm>
              <a:off x="2160956" y="1672583"/>
              <a:ext cx="546253" cy="16276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2103021" y="1633612"/>
              <a:ext cx="662125" cy="110038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536160" y="1727603"/>
              <a:ext cx="245539" cy="96283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089226" y="1729896"/>
              <a:ext cx="242779" cy="96283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23" name="Straight Connector 122"/>
            <p:cNvCxnSpPr>
              <a:cxnSpLocks noChangeShapeType="1"/>
              <a:endCxn id="118" idx="2"/>
            </p:cNvCxnSpPr>
            <p:nvPr/>
          </p:nvCxnSpPr>
          <p:spPr bwMode="auto">
            <a:xfrm flipH="1" flipV="1">
              <a:off x="1871277" y="1736772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Connector 123"/>
            <p:cNvCxnSpPr>
              <a:cxnSpLocks noChangeShapeType="1"/>
            </p:cNvCxnSpPr>
            <p:nvPr/>
          </p:nvCxnSpPr>
          <p:spPr bwMode="auto">
            <a:xfrm flipH="1" flipV="1">
              <a:off x="2996890" y="1734481"/>
              <a:ext cx="2758" cy="12379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2781300" y="5259389"/>
            <a:ext cx="2247900" cy="403225"/>
          </a:xfrm>
          <a:custGeom>
            <a:avLst/>
            <a:gdLst>
              <a:gd name="T0" fmla="*/ 2147483646 w 1416"/>
              <a:gd name="T1" fmla="*/ 2147483646 h 254"/>
              <a:gd name="T2" fmla="*/ 2147483646 w 1416"/>
              <a:gd name="T3" fmla="*/ 2147483646 h 254"/>
              <a:gd name="T4" fmla="*/ 2147483646 w 1416"/>
              <a:gd name="T5" fmla="*/ 2147483646 h 254"/>
              <a:gd name="T6" fmla="*/ 2147483646 w 1416"/>
              <a:gd name="T7" fmla="*/ 2147483646 h 254"/>
              <a:gd name="T8" fmla="*/ 2147483646 w 1416"/>
              <a:gd name="T9" fmla="*/ 2147483646 h 254"/>
              <a:gd name="T10" fmla="*/ 2147483646 w 1416"/>
              <a:gd name="T11" fmla="*/ 2147483646 h 254"/>
              <a:gd name="T12" fmla="*/ 0 w 1416"/>
              <a:gd name="T13" fmla="*/ 2147483646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2813050" y="5295900"/>
            <a:ext cx="419100" cy="419100"/>
          </a:xfrm>
          <a:custGeom>
            <a:avLst/>
            <a:gdLst>
              <a:gd name="T0" fmla="*/ 2147483646 w 264"/>
              <a:gd name="T1" fmla="*/ 0 h 264"/>
              <a:gd name="T2" fmla="*/ 2147483646 w 264"/>
              <a:gd name="T3" fmla="*/ 2147483646 h 264"/>
              <a:gd name="T4" fmla="*/ 0 w 264"/>
              <a:gd name="T5" fmla="*/ 2147483646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2806700" y="5210176"/>
            <a:ext cx="1346200" cy="474663"/>
          </a:xfrm>
          <a:custGeom>
            <a:avLst/>
            <a:gdLst>
              <a:gd name="T0" fmla="*/ 2147483646 w 848"/>
              <a:gd name="T1" fmla="*/ 2147483646 h 299"/>
              <a:gd name="T2" fmla="*/ 2147483646 w 848"/>
              <a:gd name="T3" fmla="*/ 2147483646 h 299"/>
              <a:gd name="T4" fmla="*/ 2147483646 w 848"/>
              <a:gd name="T5" fmla="*/ 2147483646 h 299"/>
              <a:gd name="T6" fmla="*/ 2147483646 w 848"/>
              <a:gd name="T7" fmla="*/ 2147483646 h 299"/>
              <a:gd name="T8" fmla="*/ 0 w 848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451240" y="2108160"/>
              <a:ext cx="1784520" cy="140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1880" y="2098800"/>
                <a:ext cx="180324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7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347"/>
          <p:cNvGrpSpPr>
            <a:grpSpLocks/>
          </p:cNvGrpSpPr>
          <p:nvPr/>
        </p:nvGrpSpPr>
        <p:grpSpPr bwMode="auto">
          <a:xfrm>
            <a:off x="5829301" y="4449764"/>
            <a:ext cx="912813" cy="415925"/>
            <a:chOff x="1871277" y="1576300"/>
            <a:chExt cx="1128371" cy="437861"/>
          </a:xfrm>
        </p:grpSpPr>
        <p:sp>
          <p:nvSpPr>
            <p:cNvPr id="158" name="Oval 157"/>
            <p:cNvSpPr>
              <a:spLocks noChangeArrowheads="1"/>
            </p:cNvSpPr>
            <p:nvPr/>
          </p:nvSpPr>
          <p:spPr bwMode="auto">
            <a:xfrm flipV="1">
              <a:off x="1875202" y="1694956"/>
              <a:ext cx="1124446" cy="31920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46" cy="319203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102838" y="1633122"/>
              <a:ext cx="661324" cy="111972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536526" y="1728381"/>
              <a:ext cx="245297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089102" y="1730053"/>
              <a:ext cx="241373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65" name="Straight Connector 164"/>
            <p:cNvCxnSpPr>
              <a:cxnSpLocks noChangeShapeType="1"/>
              <a:endCxn id="160" idx="2"/>
            </p:cNvCxnSpPr>
            <p:nvPr/>
          </p:nvCxnSpPr>
          <p:spPr bwMode="auto">
            <a:xfrm flipH="1" flipV="1">
              <a:off x="1871277" y="1736738"/>
              <a:ext cx="3925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 flipH="1" flipV="1">
              <a:off x="2995723" y="1735066"/>
              <a:ext cx="3925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019" name="Group 347"/>
          <p:cNvGrpSpPr>
            <a:grpSpLocks/>
          </p:cNvGrpSpPr>
          <p:nvPr/>
        </p:nvGrpSpPr>
        <p:grpSpPr bwMode="auto">
          <a:xfrm>
            <a:off x="5783264" y="2581276"/>
            <a:ext cx="911225" cy="415925"/>
            <a:chOff x="1871277" y="1576300"/>
            <a:chExt cx="1128371" cy="437861"/>
          </a:xfrm>
        </p:grpSpPr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5209" y="1694958"/>
              <a:ext cx="1124439" cy="31920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39" cy="31920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51" name="Freeform 150"/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103242" y="1633122"/>
              <a:ext cx="662475" cy="111973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537684" y="1728382"/>
              <a:ext cx="243760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089481" y="1730053"/>
              <a:ext cx="241794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cxnSp>
          <p:nvCxnSpPr>
            <p:cNvPr id="155" name="Straight Connector 154"/>
            <p:cNvCxnSpPr>
              <a:cxnSpLocks noChangeShapeType="1"/>
              <a:endCxn id="150" idx="2"/>
            </p:cNvCxnSpPr>
            <p:nvPr/>
          </p:nvCxnSpPr>
          <p:spPr bwMode="auto">
            <a:xfrm flipH="1" flipV="1">
              <a:off x="1871277" y="1736738"/>
              <a:ext cx="3932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Straight Connector 155"/>
            <p:cNvCxnSpPr>
              <a:cxnSpLocks noChangeShapeType="1"/>
            </p:cNvCxnSpPr>
            <p:nvPr/>
          </p:nvCxnSpPr>
          <p:spPr bwMode="auto">
            <a:xfrm flipH="1" flipV="1">
              <a:off x="2995716" y="1735067"/>
              <a:ext cx="3932" cy="12367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02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86021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022" name="Group 140"/>
          <p:cNvGrpSpPr>
            <a:grpSpLocks/>
          </p:cNvGrpSpPr>
          <p:nvPr/>
        </p:nvGrpSpPr>
        <p:grpSpPr bwMode="auto">
          <a:xfrm>
            <a:off x="3138489" y="2254250"/>
            <a:ext cx="352425" cy="876300"/>
            <a:chOff x="4140" y="429"/>
            <a:chExt cx="1425" cy="2396"/>
          </a:xfrm>
        </p:grpSpPr>
        <p:sp>
          <p:nvSpPr>
            <p:cNvPr id="86115" name="Freeform 14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6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17" name="Freeform 14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8" name="Freeform 14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19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0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45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6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1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2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43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4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3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24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125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41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2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6" name="Freeform 15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6127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39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140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128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29" name="Freeform 16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0" name="Freeform 16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1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2" name="Freeform 16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33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4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5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6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6137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138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60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000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Throughput (more)</a:t>
            </a:r>
          </a:p>
        </p:txBody>
      </p:sp>
      <p:sp>
        <p:nvSpPr>
          <p:cNvPr id="8602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43114" y="1447800"/>
            <a:ext cx="8150225" cy="554038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rgbClr val="CC0000"/>
                </a:solidFill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</a:rPr>
              <a:t>s</a:t>
            </a:r>
            <a:r>
              <a:rPr lang="en-US" altLang="en-US" i="1">
                <a:solidFill>
                  <a:srgbClr val="CC0000"/>
                </a:solidFill>
              </a:rPr>
              <a:t> &lt; R</a:t>
            </a:r>
            <a:r>
              <a:rPr lang="en-US" altLang="en-US" i="1" baseline="-25000">
                <a:solidFill>
                  <a:srgbClr val="CC0000"/>
                </a:solidFill>
              </a:rPr>
              <a:t>c</a:t>
            </a:r>
            <a:r>
              <a:rPr lang="en-US" altLang="en-US" i="1">
                <a:solidFill>
                  <a:srgbClr val="FF3300"/>
                </a:solidFill>
              </a:rPr>
              <a:t>  </a:t>
            </a:r>
            <a:r>
              <a:rPr lang="en-US" altLang="en-US"/>
              <a:t>What is average end-end throughput?</a:t>
            </a:r>
          </a:p>
        </p:txBody>
      </p:sp>
      <p:grpSp>
        <p:nvGrpSpPr>
          <p:cNvPr id="86025" name="Group 34"/>
          <p:cNvGrpSpPr>
            <a:grpSpLocks/>
          </p:cNvGrpSpPr>
          <p:nvPr/>
        </p:nvGrpSpPr>
        <p:grpSpPr bwMode="auto">
          <a:xfrm>
            <a:off x="3590926" y="2606676"/>
            <a:ext cx="2136775" cy="307975"/>
            <a:chOff x="2249" y="3430"/>
            <a:chExt cx="1389" cy="256"/>
          </a:xfrm>
        </p:grpSpPr>
        <p:sp>
          <p:nvSpPr>
            <p:cNvPr id="256035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6036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113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038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6026" name="Text Box 39"/>
          <p:cNvSpPr txBox="1">
            <a:spLocks noChangeArrowheads="1"/>
          </p:cNvSpPr>
          <p:nvPr/>
        </p:nvSpPr>
        <p:spPr bwMode="auto">
          <a:xfrm>
            <a:off x="3379789" y="2562226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R</a:t>
            </a:r>
            <a:r>
              <a:rPr lang="en-US" altLang="en-US" baseline="-25000">
                <a:latin typeface="Arial" panose="020B0604020202020204" pitchFamily="34" charset="0"/>
              </a:rPr>
              <a:t>s</a:t>
            </a:r>
            <a:r>
              <a:rPr lang="en-US" altLang="en-US" sz="2000" baseline="-250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bits/sec</a:t>
            </a:r>
          </a:p>
        </p:txBody>
      </p:sp>
      <p:sp>
        <p:nvSpPr>
          <p:cNvPr id="86027" name="AutoShape 42"/>
          <p:cNvSpPr>
            <a:spLocks noChangeArrowheads="1"/>
          </p:cNvSpPr>
          <p:nvPr/>
        </p:nvSpPr>
        <p:spPr bwMode="auto">
          <a:xfrm flipV="1">
            <a:off x="2779713" y="2374900"/>
            <a:ext cx="895350" cy="5651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/>
          </a:p>
        </p:txBody>
      </p:sp>
      <p:sp>
        <p:nvSpPr>
          <p:cNvPr id="86028" name="AutoShape 43"/>
          <p:cNvSpPr>
            <a:spLocks noChangeArrowheads="1"/>
          </p:cNvSpPr>
          <p:nvPr/>
        </p:nvSpPr>
        <p:spPr bwMode="auto">
          <a:xfrm>
            <a:off x="9013826" y="2581276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86029" name="Group 54"/>
          <p:cNvGrpSpPr>
            <a:grpSpLocks/>
          </p:cNvGrpSpPr>
          <p:nvPr/>
        </p:nvGrpSpPr>
        <p:grpSpPr bwMode="auto">
          <a:xfrm>
            <a:off x="6964364" y="2473326"/>
            <a:ext cx="2790825" cy="569913"/>
            <a:chOff x="3130" y="3069"/>
            <a:chExt cx="1911" cy="366"/>
          </a:xfrm>
        </p:grpSpPr>
        <p:grpSp>
          <p:nvGrpSpPr>
            <p:cNvPr id="86105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256046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47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109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49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106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</a:rPr>
                <a:t>c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</p:grpSp>
      <p:sp>
        <p:nvSpPr>
          <p:cNvPr id="25623" name="Rectangle 56"/>
          <p:cNvSpPr>
            <a:spLocks noChangeArrowheads="1"/>
          </p:cNvSpPr>
          <p:nvPr/>
        </p:nvSpPr>
        <p:spPr bwMode="auto">
          <a:xfrm>
            <a:off x="2079626" y="3330575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i="1" dirty="0" err="1">
                <a:solidFill>
                  <a:srgbClr val="CC0000"/>
                </a:solidFill>
              </a:rPr>
              <a:t>R</a:t>
            </a:r>
            <a:r>
              <a:rPr lang="en-US" altLang="en-US" i="1" baseline="-25000" dirty="0" err="1">
                <a:solidFill>
                  <a:srgbClr val="CC0000"/>
                </a:solidFill>
              </a:rPr>
              <a:t>c</a:t>
            </a:r>
            <a:r>
              <a:rPr lang="en-US" altLang="en-US" i="1" dirty="0">
                <a:solidFill>
                  <a:srgbClr val="CC0000"/>
                </a:solidFill>
              </a:rPr>
              <a:t> &lt; </a:t>
            </a:r>
            <a:r>
              <a:rPr lang="en-US" altLang="en-US" i="1" dirty="0" err="1">
                <a:solidFill>
                  <a:srgbClr val="CC0000"/>
                </a:solidFill>
              </a:rPr>
              <a:t>R</a:t>
            </a:r>
            <a:r>
              <a:rPr lang="en-US" altLang="en-US" i="1" baseline="-25000" dirty="0" err="1">
                <a:solidFill>
                  <a:srgbClr val="CC0000"/>
                </a:solidFill>
              </a:rPr>
              <a:t>s</a:t>
            </a:r>
            <a:r>
              <a:rPr lang="en-US" altLang="en-US" i="1" dirty="0">
                <a:solidFill>
                  <a:srgbClr val="FF3300"/>
                </a:solidFill>
              </a:rPr>
              <a:t>  </a:t>
            </a:r>
            <a:r>
              <a:rPr lang="en-US" altLang="en-US" dirty="0"/>
              <a:t>What is average end-end throughput?</a:t>
            </a:r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>
            <a:off x="1430337" y="5081299"/>
            <a:ext cx="8551863" cy="1420812"/>
            <a:chOff x="186" y="3255"/>
            <a:chExt cx="5387" cy="895"/>
          </a:xfrm>
        </p:grpSpPr>
        <p:sp>
          <p:nvSpPr>
            <p:cNvPr id="86102" name="Rectangle 102"/>
            <p:cNvSpPr>
              <a:spLocks noChangeArrowheads="1"/>
            </p:cNvSpPr>
            <p:nvPr/>
          </p:nvSpPr>
          <p:spPr bwMode="auto">
            <a:xfrm>
              <a:off x="186" y="3378"/>
              <a:ext cx="5387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6103" name="Text Box 101"/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/>
                <a:t>link on end-end path that constrains  end-end throughput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/>
                <a:t>Or the ACCESS NETWORK</a:t>
              </a:r>
            </a:p>
          </p:txBody>
        </p:sp>
        <p:sp>
          <p:nvSpPr>
            <p:cNvPr id="86104" name="Text Box 104"/>
            <p:cNvSpPr txBox="1">
              <a:spLocks noChangeArrowheads="1"/>
            </p:cNvSpPr>
            <p:nvPr/>
          </p:nvSpPr>
          <p:spPr bwMode="auto">
            <a:xfrm>
              <a:off x="466" y="3255"/>
              <a:ext cx="140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CC0000"/>
                  </a:solidFill>
                </a:rPr>
                <a:t>bottleneck link</a:t>
              </a:r>
            </a:p>
          </p:txBody>
        </p:sp>
      </p:grpSp>
      <p:sp>
        <p:nvSpPr>
          <p:cNvPr id="86032" name="AutoShape 51"/>
          <p:cNvSpPr>
            <a:spLocks noChangeArrowheads="1"/>
          </p:cNvSpPr>
          <p:nvPr/>
        </p:nvSpPr>
        <p:spPr bwMode="auto">
          <a:xfrm>
            <a:off x="5729288" y="257492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86033" name="Group 132"/>
          <p:cNvGrpSpPr>
            <a:grpSpLocks/>
          </p:cNvGrpSpPr>
          <p:nvPr/>
        </p:nvGrpSpPr>
        <p:grpSpPr bwMode="auto">
          <a:xfrm flipH="1">
            <a:off x="9756775" y="2420939"/>
            <a:ext cx="871538" cy="885825"/>
            <a:chOff x="-44" y="1473"/>
            <a:chExt cx="981" cy="1105"/>
          </a:xfrm>
        </p:grpSpPr>
        <p:pic>
          <p:nvPicPr>
            <p:cNvPr id="86100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101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6034" name="AutoShape 327"/>
          <p:cNvSpPr>
            <a:spLocks noChangeArrowheads="1"/>
          </p:cNvSpPr>
          <p:nvPr/>
        </p:nvSpPr>
        <p:spPr bwMode="auto">
          <a:xfrm>
            <a:off x="2692400" y="211772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2754313" y="3927476"/>
            <a:ext cx="7935912" cy="1166813"/>
            <a:chOff x="775" y="2474"/>
            <a:chExt cx="4999" cy="735"/>
          </a:xfrm>
        </p:grpSpPr>
        <p:grpSp>
          <p:nvGrpSpPr>
            <p:cNvPr id="86037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86068" name="Freeform 17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69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70" name="Freeform 17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71" name="Freeform 17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72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3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6098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9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4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5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6096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7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6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77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78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6094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5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79" name="Freeform 19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86080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6092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93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6081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2" name="Freeform 19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3" name="Freeform 19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4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5" name="Freeform 19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6086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7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8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89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6090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6091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6038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6039" name="Group 58"/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86059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0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1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86062" name="Group 64"/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86066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067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86063" name="Group 68"/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8606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065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86040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86041" name="Group 92"/>
            <p:cNvGrpSpPr>
              <a:grpSpLocks/>
            </p:cNvGrpSpPr>
            <p:nvPr/>
          </p:nvGrpSpPr>
          <p:grpSpPr bwMode="auto">
            <a:xfrm>
              <a:off x="1328" y="2707"/>
              <a:ext cx="1347" cy="359"/>
              <a:chOff x="2249" y="3430"/>
              <a:chExt cx="1389" cy="256"/>
            </a:xfrm>
          </p:grpSpPr>
          <p:sp>
            <p:nvSpPr>
              <p:cNvPr id="256093" name="Oval 93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94" name="Rectangle 94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057" name="Oval 95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96" name="Rectangle 96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042" name="Text Box 97"/>
            <p:cNvSpPr txBox="1">
              <a:spLocks noChangeArrowheads="1"/>
            </p:cNvSpPr>
            <p:nvPr/>
          </p:nvSpPr>
          <p:spPr bwMode="auto">
            <a:xfrm>
              <a:off x="1313" y="278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</a:t>
              </a:r>
              <a:r>
                <a:rPr lang="en-US" altLang="en-US" baseline="-25000">
                  <a:latin typeface="Arial" panose="020B0604020202020204" pitchFamily="34" charset="0"/>
                </a:rPr>
                <a:t>s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  <p:grpSp>
          <p:nvGrpSpPr>
            <p:cNvPr id="86043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256084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085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053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6087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6044" name="Text Box 88"/>
            <p:cNvSpPr txBox="1">
              <a:spLocks noChangeArrowheads="1"/>
            </p:cNvSpPr>
            <p:nvPr/>
          </p:nvSpPr>
          <p:spPr bwMode="auto">
            <a:xfrm>
              <a:off x="3475" y="280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  R</a:t>
              </a:r>
              <a:r>
                <a:rPr lang="en-US" altLang="en-US" baseline="-25000">
                  <a:latin typeface="Arial" panose="020B0604020202020204" pitchFamily="34" charset="0"/>
                </a:rPr>
                <a:t>c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</a:rPr>
                <a:t>bits/sec</a:t>
              </a:r>
            </a:p>
          </p:txBody>
        </p:sp>
        <p:sp>
          <p:nvSpPr>
            <p:cNvPr id="86045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6046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IN"/>
            </a:p>
          </p:txBody>
        </p:sp>
        <p:grpSp>
          <p:nvGrpSpPr>
            <p:cNvPr id="86047" name="Group 135"/>
            <p:cNvGrpSpPr>
              <a:grpSpLocks/>
            </p:cNvGrpSpPr>
            <p:nvPr/>
          </p:nvGrpSpPr>
          <p:grpSpPr bwMode="auto">
            <a:xfrm flipH="1">
              <a:off x="5225" y="2651"/>
              <a:ext cx="549" cy="558"/>
              <a:chOff x="-44" y="1473"/>
              <a:chExt cx="981" cy="1105"/>
            </a:xfrm>
          </p:grpSpPr>
          <p:pic>
            <p:nvPicPr>
              <p:cNvPr id="86049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050" name="Freeform 1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86048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86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1-</a:t>
            </a:r>
            <a:fld id="{EBDB1923-404A-4216-8E2F-3D4F93D4F8E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5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0900"/>
            <a:ext cx="635158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25414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Throughput: Internet scenario</a:t>
            </a:r>
          </a:p>
        </p:txBody>
      </p:sp>
      <p:sp>
        <p:nvSpPr>
          <p:cNvPr id="87045" name="Text Box 44"/>
          <p:cNvSpPr txBox="1">
            <a:spLocks noChangeArrowheads="1"/>
          </p:cNvSpPr>
          <p:nvPr/>
        </p:nvSpPr>
        <p:spPr bwMode="auto">
          <a:xfrm>
            <a:off x="4075353" y="2132246"/>
            <a:ext cx="25017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connections (fairly) share backbone bottleneck link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bits/sec</a:t>
            </a:r>
          </a:p>
        </p:txBody>
      </p:sp>
      <p:sp>
        <p:nvSpPr>
          <p:cNvPr id="87046" name="Freeform 296"/>
          <p:cNvSpPr>
            <a:spLocks/>
          </p:cNvSpPr>
          <p:nvPr/>
        </p:nvSpPr>
        <p:spPr bwMode="auto">
          <a:xfrm>
            <a:off x="6689263" y="2292943"/>
            <a:ext cx="3127375" cy="149860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7" name="Text Box 35"/>
          <p:cNvSpPr txBox="1">
            <a:spLocks noChangeArrowheads="1"/>
          </p:cNvSpPr>
          <p:nvPr/>
        </p:nvSpPr>
        <p:spPr bwMode="auto">
          <a:xfrm>
            <a:off x="6552738" y="1916706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64" name="Oval 40"/>
          <p:cNvSpPr>
            <a:spLocks noChangeArrowheads="1"/>
          </p:cNvSpPr>
          <p:nvPr/>
        </p:nvSpPr>
        <p:spPr bwMode="auto">
          <a:xfrm rot="5400000">
            <a:off x="8417256" y="3344662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065" name="Rectangle 41"/>
          <p:cNvSpPr>
            <a:spLocks noChangeArrowheads="1"/>
          </p:cNvSpPr>
          <p:nvPr/>
        </p:nvSpPr>
        <p:spPr bwMode="auto">
          <a:xfrm rot="5400000">
            <a:off x="7950531" y="2850950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0" name="Oval 42"/>
          <p:cNvSpPr>
            <a:spLocks noChangeArrowheads="1"/>
          </p:cNvSpPr>
          <p:nvPr/>
        </p:nvSpPr>
        <p:spPr bwMode="auto">
          <a:xfrm rot="5400000">
            <a:off x="8421226" y="2365969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67" name="Rectangle 43"/>
          <p:cNvSpPr>
            <a:spLocks noChangeArrowheads="1"/>
          </p:cNvSpPr>
          <p:nvPr/>
        </p:nvSpPr>
        <p:spPr bwMode="auto">
          <a:xfrm rot="5400000">
            <a:off x="8421225" y="3337519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055" name="Oval 31"/>
          <p:cNvSpPr>
            <a:spLocks noChangeArrowheads="1"/>
          </p:cNvSpPr>
          <p:nvPr/>
        </p:nvSpPr>
        <p:spPr bwMode="auto">
          <a:xfrm rot="1792560">
            <a:off x="7427450" y="2240556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 rot="1792560">
            <a:off x="6762287" y="2037356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4" name="Oval 33"/>
          <p:cNvSpPr>
            <a:spLocks noChangeArrowheads="1"/>
          </p:cNvSpPr>
          <p:nvPr/>
        </p:nvSpPr>
        <p:spPr bwMode="auto">
          <a:xfrm rot="1792560">
            <a:off x="6797212" y="183733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 rot="1792560">
            <a:off x="7424275" y="2237382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6" name="Line 456"/>
          <p:cNvSpPr>
            <a:spLocks noChangeShapeType="1"/>
          </p:cNvSpPr>
          <p:nvPr/>
        </p:nvSpPr>
        <p:spPr bwMode="auto">
          <a:xfrm rot="1792560">
            <a:off x="6633701" y="2108793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493" name="Oval 469"/>
          <p:cNvSpPr>
            <a:spLocks noChangeArrowheads="1"/>
          </p:cNvSpPr>
          <p:nvPr/>
        </p:nvSpPr>
        <p:spPr bwMode="auto">
          <a:xfrm rot="2768172">
            <a:off x="7937038" y="2243732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494" name="Rectangle 470"/>
          <p:cNvSpPr>
            <a:spLocks noChangeArrowheads="1"/>
          </p:cNvSpPr>
          <p:nvPr/>
        </p:nvSpPr>
        <p:spPr bwMode="auto">
          <a:xfrm rot="2768172">
            <a:off x="7215519" y="1911150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59" name="Oval 471"/>
          <p:cNvSpPr>
            <a:spLocks noChangeArrowheads="1"/>
          </p:cNvSpPr>
          <p:nvPr/>
        </p:nvSpPr>
        <p:spPr bwMode="auto">
          <a:xfrm rot="2768172">
            <a:off x="7367126" y="1584919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496" name="Rectangle 472"/>
          <p:cNvSpPr>
            <a:spLocks noChangeArrowheads="1"/>
          </p:cNvSpPr>
          <p:nvPr/>
        </p:nvSpPr>
        <p:spPr bwMode="auto">
          <a:xfrm rot="2768172">
            <a:off x="7937038" y="2235794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1" name="Line 473"/>
          <p:cNvSpPr>
            <a:spLocks noChangeShapeType="1"/>
          </p:cNvSpPr>
          <p:nvPr/>
        </p:nvSpPr>
        <p:spPr bwMode="auto">
          <a:xfrm rot="2768172">
            <a:off x="7059150" y="1967506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00" name="Oval 476"/>
          <p:cNvSpPr>
            <a:spLocks noChangeArrowheads="1"/>
          </p:cNvSpPr>
          <p:nvPr/>
        </p:nvSpPr>
        <p:spPr bwMode="auto">
          <a:xfrm rot="19807440" flipH="1">
            <a:off x="6890875" y="409316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01" name="Rectangle 477"/>
          <p:cNvSpPr>
            <a:spLocks noChangeArrowheads="1"/>
          </p:cNvSpPr>
          <p:nvPr/>
        </p:nvSpPr>
        <p:spPr bwMode="auto">
          <a:xfrm rot="19807440" flipH="1">
            <a:off x="6863887" y="388996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4" name="Oval 478"/>
          <p:cNvSpPr>
            <a:spLocks noChangeArrowheads="1"/>
          </p:cNvSpPr>
          <p:nvPr/>
        </p:nvSpPr>
        <p:spPr bwMode="auto">
          <a:xfrm rot="19807440" flipH="1">
            <a:off x="7522700" y="3689943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03" name="Rectangle 479"/>
          <p:cNvSpPr>
            <a:spLocks noChangeArrowheads="1"/>
          </p:cNvSpPr>
          <p:nvPr/>
        </p:nvSpPr>
        <p:spPr bwMode="auto">
          <a:xfrm rot="19807440" flipH="1">
            <a:off x="6906750" y="4089993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6" name="Line 480"/>
          <p:cNvSpPr>
            <a:spLocks noChangeShapeType="1"/>
          </p:cNvSpPr>
          <p:nvPr/>
        </p:nvSpPr>
        <p:spPr bwMode="auto">
          <a:xfrm rot="19807440" flipH="1">
            <a:off x="6768638" y="3961406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07" name="Oval 483"/>
          <p:cNvSpPr>
            <a:spLocks noChangeArrowheads="1"/>
          </p:cNvSpPr>
          <p:nvPr/>
        </p:nvSpPr>
        <p:spPr bwMode="auto">
          <a:xfrm rot="18831828" flipV="1">
            <a:off x="8145001" y="3866157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08" name="Rectangle 484"/>
          <p:cNvSpPr>
            <a:spLocks noChangeArrowheads="1"/>
          </p:cNvSpPr>
          <p:nvPr/>
        </p:nvSpPr>
        <p:spPr bwMode="auto">
          <a:xfrm rot="18831828" flipV="1">
            <a:off x="7422688" y="4197944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69" name="Oval 485"/>
          <p:cNvSpPr>
            <a:spLocks noChangeArrowheads="1"/>
          </p:cNvSpPr>
          <p:nvPr/>
        </p:nvSpPr>
        <p:spPr bwMode="auto">
          <a:xfrm rot="18831828" flipV="1">
            <a:off x="7576676" y="4524969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10" name="Rectangle 486"/>
          <p:cNvSpPr>
            <a:spLocks noChangeArrowheads="1"/>
          </p:cNvSpPr>
          <p:nvPr/>
        </p:nvSpPr>
        <p:spPr bwMode="auto">
          <a:xfrm rot="18831828" flipV="1">
            <a:off x="8145000" y="3875681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1" name="Line 487"/>
          <p:cNvSpPr>
            <a:spLocks noChangeShapeType="1"/>
          </p:cNvSpPr>
          <p:nvPr/>
        </p:nvSpPr>
        <p:spPr bwMode="auto">
          <a:xfrm rot="18831828" flipV="1">
            <a:off x="7267113" y="4283669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24" name="Oval 500"/>
          <p:cNvSpPr>
            <a:spLocks noChangeArrowheads="1"/>
          </p:cNvSpPr>
          <p:nvPr/>
        </p:nvSpPr>
        <p:spPr bwMode="auto">
          <a:xfrm rot="19807440" flipH="1">
            <a:off x="9097500" y="2211981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25" name="Rectangle 501"/>
          <p:cNvSpPr>
            <a:spLocks noChangeArrowheads="1"/>
          </p:cNvSpPr>
          <p:nvPr/>
        </p:nvSpPr>
        <p:spPr bwMode="auto">
          <a:xfrm rot="19807440" flipH="1">
            <a:off x="9070512" y="2008781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4" name="Oval 502"/>
          <p:cNvSpPr>
            <a:spLocks noChangeArrowheads="1"/>
          </p:cNvSpPr>
          <p:nvPr/>
        </p:nvSpPr>
        <p:spPr bwMode="auto">
          <a:xfrm rot="19807440" flipH="1">
            <a:off x="9729325" y="1808756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27" name="Rectangle 503"/>
          <p:cNvSpPr>
            <a:spLocks noChangeArrowheads="1"/>
          </p:cNvSpPr>
          <p:nvPr/>
        </p:nvSpPr>
        <p:spPr bwMode="auto">
          <a:xfrm rot="19807440" flipH="1">
            <a:off x="9113375" y="2208807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6" name="Line 504"/>
          <p:cNvSpPr>
            <a:spLocks noChangeShapeType="1"/>
          </p:cNvSpPr>
          <p:nvPr/>
        </p:nvSpPr>
        <p:spPr bwMode="auto">
          <a:xfrm rot="19807440" flipH="1">
            <a:off x="8975263" y="208021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31" name="Oval 507"/>
          <p:cNvSpPr>
            <a:spLocks noChangeArrowheads="1"/>
          </p:cNvSpPr>
          <p:nvPr/>
        </p:nvSpPr>
        <p:spPr bwMode="auto">
          <a:xfrm rot="1792560">
            <a:off x="9854737" y="417254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57532" name="Rectangle 508"/>
          <p:cNvSpPr>
            <a:spLocks noChangeArrowheads="1"/>
          </p:cNvSpPr>
          <p:nvPr/>
        </p:nvSpPr>
        <p:spPr bwMode="auto">
          <a:xfrm rot="1792560">
            <a:off x="9187987" y="3967756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79" name="Oval 509"/>
          <p:cNvSpPr>
            <a:spLocks noChangeArrowheads="1"/>
          </p:cNvSpPr>
          <p:nvPr/>
        </p:nvSpPr>
        <p:spPr bwMode="auto">
          <a:xfrm rot="1792560">
            <a:off x="9222912" y="376773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534" name="Rectangle 510"/>
          <p:cNvSpPr>
            <a:spLocks noChangeArrowheads="1"/>
          </p:cNvSpPr>
          <p:nvPr/>
        </p:nvSpPr>
        <p:spPr bwMode="auto">
          <a:xfrm rot="1792560">
            <a:off x="9849975" y="4169368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87081" name="Line 511"/>
          <p:cNvSpPr>
            <a:spLocks noChangeShapeType="1"/>
          </p:cNvSpPr>
          <p:nvPr/>
        </p:nvSpPr>
        <p:spPr bwMode="auto">
          <a:xfrm rot="1792560">
            <a:off x="9049876" y="4067768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2" name="Text Box 513"/>
          <p:cNvSpPr txBox="1">
            <a:spLocks noChangeArrowheads="1"/>
          </p:cNvSpPr>
          <p:nvPr/>
        </p:nvSpPr>
        <p:spPr bwMode="auto">
          <a:xfrm>
            <a:off x="7522701" y="147538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3" name="Text Box 514"/>
          <p:cNvSpPr txBox="1">
            <a:spLocks noChangeArrowheads="1"/>
          </p:cNvSpPr>
          <p:nvPr/>
        </p:nvSpPr>
        <p:spPr bwMode="auto">
          <a:xfrm>
            <a:off x="9349913" y="198338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4" name="Freeform 515"/>
          <p:cNvSpPr>
            <a:spLocks/>
          </p:cNvSpPr>
          <p:nvPr/>
        </p:nvSpPr>
        <p:spPr bwMode="auto">
          <a:xfrm>
            <a:off x="7516350" y="2343744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6 w 504"/>
              <a:gd name="T3" fmla="*/ 2147483646 h 870"/>
              <a:gd name="T4" fmla="*/ 2147483646 w 504"/>
              <a:gd name="T5" fmla="*/ 2147483646 h 870"/>
              <a:gd name="T6" fmla="*/ 2147483646 w 504"/>
              <a:gd name="T7" fmla="*/ 2147483646 h 870"/>
              <a:gd name="T8" fmla="*/ 2147483646 w 504"/>
              <a:gd name="T9" fmla="*/ 2147483646 h 870"/>
              <a:gd name="T10" fmla="*/ 2147483646 w 504"/>
              <a:gd name="T11" fmla="*/ 2147483646 h 870"/>
              <a:gd name="T12" fmla="*/ 2147483646 w 504"/>
              <a:gd name="T13" fmla="*/ 2147483646 h 870"/>
              <a:gd name="T14" fmla="*/ 2147483646 w 504"/>
              <a:gd name="T15" fmla="*/ 2147483646 h 870"/>
              <a:gd name="T16" fmla="*/ 2147483646 w 504"/>
              <a:gd name="T17" fmla="*/ 2147483646 h 870"/>
              <a:gd name="T18" fmla="*/ 2147483646 w 504"/>
              <a:gd name="T19" fmla="*/ 2147483646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5" name="Text Box 516"/>
          <p:cNvSpPr txBox="1">
            <a:spLocks noChangeArrowheads="1"/>
          </p:cNvSpPr>
          <p:nvPr/>
        </p:nvSpPr>
        <p:spPr bwMode="auto">
          <a:xfrm>
            <a:off x="6530512" y="353278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6" name="Freeform 517"/>
          <p:cNvSpPr>
            <a:spLocks/>
          </p:cNvSpPr>
          <p:nvPr/>
        </p:nvSpPr>
        <p:spPr bwMode="auto">
          <a:xfrm>
            <a:off x="7979900" y="2321518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6 w 272"/>
              <a:gd name="T3" fmla="*/ 2147483646 h 989"/>
              <a:gd name="T4" fmla="*/ 2147483646 w 272"/>
              <a:gd name="T5" fmla="*/ 2147483646 h 989"/>
              <a:gd name="T6" fmla="*/ 2147483646 w 272"/>
              <a:gd name="T7" fmla="*/ 2147483646 h 989"/>
              <a:gd name="T8" fmla="*/ 2147483646 w 272"/>
              <a:gd name="T9" fmla="*/ 2147483646 h 989"/>
              <a:gd name="T10" fmla="*/ 2147483646 w 272"/>
              <a:gd name="T11" fmla="*/ 2147483646 h 989"/>
              <a:gd name="T12" fmla="*/ 2147483646 w 272"/>
              <a:gd name="T13" fmla="*/ 2147483646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7" name="Freeform 518"/>
          <p:cNvSpPr>
            <a:spLocks/>
          </p:cNvSpPr>
          <p:nvPr/>
        </p:nvSpPr>
        <p:spPr bwMode="auto">
          <a:xfrm>
            <a:off x="8564101" y="2305643"/>
            <a:ext cx="638175" cy="1538288"/>
          </a:xfrm>
          <a:custGeom>
            <a:avLst/>
            <a:gdLst>
              <a:gd name="T0" fmla="*/ 2147483646 w 402"/>
              <a:gd name="T1" fmla="*/ 0 h 969"/>
              <a:gd name="T2" fmla="*/ 2147483646 w 402"/>
              <a:gd name="T3" fmla="*/ 2147483646 h 969"/>
              <a:gd name="T4" fmla="*/ 2147483646 w 402"/>
              <a:gd name="T5" fmla="*/ 2147483646 h 969"/>
              <a:gd name="T6" fmla="*/ 2147483646 w 402"/>
              <a:gd name="T7" fmla="*/ 2147483646 h 969"/>
              <a:gd name="T8" fmla="*/ 2147483646 w 402"/>
              <a:gd name="T9" fmla="*/ 2147483646 h 969"/>
              <a:gd name="T10" fmla="*/ 2147483646 w 402"/>
              <a:gd name="T11" fmla="*/ 2147483646 h 969"/>
              <a:gd name="T12" fmla="*/ 2147483646 w 402"/>
              <a:gd name="T13" fmla="*/ 2147483646 h 969"/>
              <a:gd name="T14" fmla="*/ 2147483646 w 402"/>
              <a:gd name="T15" fmla="*/ 2147483646 h 969"/>
              <a:gd name="T16" fmla="*/ 2147483646 w 402"/>
              <a:gd name="T17" fmla="*/ 2147483646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8" name="Text Box 519"/>
          <p:cNvSpPr txBox="1">
            <a:spLocks noChangeArrowheads="1"/>
          </p:cNvSpPr>
          <p:nvPr/>
        </p:nvSpPr>
        <p:spPr bwMode="auto">
          <a:xfrm>
            <a:off x="7789401" y="4070944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9" name="Text Box 520"/>
          <p:cNvSpPr txBox="1">
            <a:spLocks noChangeArrowheads="1"/>
          </p:cNvSpPr>
          <p:nvPr/>
        </p:nvSpPr>
        <p:spPr bwMode="auto">
          <a:xfrm>
            <a:off x="9476912" y="355818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90" name="Text Box 521"/>
          <p:cNvSpPr txBox="1">
            <a:spLocks noChangeArrowheads="1"/>
          </p:cNvSpPr>
          <p:nvPr/>
        </p:nvSpPr>
        <p:spPr bwMode="auto">
          <a:xfrm>
            <a:off x="8505363" y="2929532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7091" name="Rectangle 523"/>
          <p:cNvSpPr>
            <a:spLocks noGrp="1" noChangeArrowheads="1"/>
          </p:cNvSpPr>
          <p:nvPr>
            <p:ph type="body" idx="4294967295"/>
          </p:nvPr>
        </p:nvSpPr>
        <p:spPr>
          <a:xfrm>
            <a:off x="407497" y="1150252"/>
            <a:ext cx="3597275" cy="220731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per-connection end-end throughput: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/10)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practice: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often bottleneck</a:t>
            </a:r>
          </a:p>
        </p:txBody>
      </p:sp>
      <p:grpSp>
        <p:nvGrpSpPr>
          <p:cNvPr id="87092" name="Group 81"/>
          <p:cNvGrpSpPr>
            <a:grpSpLocks/>
          </p:cNvGrpSpPr>
          <p:nvPr/>
        </p:nvGrpSpPr>
        <p:grpSpPr bwMode="auto">
          <a:xfrm>
            <a:off x="6382876" y="1356318"/>
            <a:ext cx="352425" cy="660400"/>
            <a:chOff x="4140" y="429"/>
            <a:chExt cx="1425" cy="2396"/>
          </a:xfrm>
        </p:grpSpPr>
        <p:sp>
          <p:nvSpPr>
            <p:cNvPr id="87170" name="Freeform 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1" name="Rectangle 83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2" name="Freeform 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3" name="Freeform 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4" name="Rectangle 86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75" name="Group 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200" name="AutoShape 88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201" name="AutoShape 8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76" name="Rectangle 90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77" name="Group 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98" name="AutoShape 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99" name="AutoShape 93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78" name="Rectangle 94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79" name="Rectangle 95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80" name="Group 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96" name="AutoShape 9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97" name="AutoShape 98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1" name="Freeform 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82" name="Group 1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94" name="AutoShape 101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95" name="AutoShape 102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3" name="Rectangle 103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4" name="Freeform 1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5" name="Freeform 1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6" name="Oval 106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7" name="Freeform 1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8" name="AutoShape 108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89" name="AutoShape 109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0" name="Oval 110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1" name="Oval 111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2" name="Oval 112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93" name="Rectangle 113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3" name="Group 114"/>
          <p:cNvGrpSpPr>
            <a:grpSpLocks/>
          </p:cNvGrpSpPr>
          <p:nvPr/>
        </p:nvGrpSpPr>
        <p:grpSpPr bwMode="auto">
          <a:xfrm>
            <a:off x="6957551" y="1016593"/>
            <a:ext cx="352425" cy="660400"/>
            <a:chOff x="4140" y="429"/>
            <a:chExt cx="1425" cy="2396"/>
          </a:xfrm>
        </p:grpSpPr>
        <p:sp>
          <p:nvSpPr>
            <p:cNvPr id="87138" name="Freeform 1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39" name="Rectangle 11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0" name="Freeform 1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1" name="Freeform 1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2" name="Rectangle 119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43" name="Group 1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8" name="AutoShape 121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9" name="AutoShape 122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4" name="Rectangle 123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45" name="Group 1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6" name="AutoShape 12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7" name="AutoShape 12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6" name="Rectangle 127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47" name="Rectangle 128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48" name="Group 1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4" name="AutoShape 13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5" name="AutoShape 13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9" name="Freeform 1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0" name="Group 1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2" name="AutoShape 134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63" name="AutoShape 13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51" name="Rectangle 13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2" name="Freeform 1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3" name="Freeform 1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4" name="Oval 139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5" name="Freeform 1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6" name="AutoShape 141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7" name="AutoShape 142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8" name="Oval 143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59" name="Oval 144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60" name="Oval 145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61" name="Rectangle 146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4" name="Group 147"/>
          <p:cNvGrpSpPr>
            <a:grpSpLocks/>
          </p:cNvGrpSpPr>
          <p:nvPr/>
        </p:nvGrpSpPr>
        <p:grpSpPr bwMode="auto">
          <a:xfrm>
            <a:off x="9808701" y="1272181"/>
            <a:ext cx="352425" cy="660400"/>
            <a:chOff x="4140" y="429"/>
            <a:chExt cx="1425" cy="2396"/>
          </a:xfrm>
        </p:grpSpPr>
        <p:sp>
          <p:nvSpPr>
            <p:cNvPr id="87106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7" name="Rectangle 149"/>
            <p:cNvSpPr>
              <a:spLocks noChangeArrowheads="1"/>
            </p:cNvSpPr>
            <p:nvPr/>
          </p:nvSpPr>
          <p:spPr bwMode="auto">
            <a:xfrm>
              <a:off x="4204" y="429"/>
              <a:ext cx="1046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8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09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0" name="Rectangle 152"/>
            <p:cNvSpPr>
              <a:spLocks noChangeArrowheads="1"/>
            </p:cNvSpPr>
            <p:nvPr/>
          </p:nvSpPr>
          <p:spPr bwMode="auto">
            <a:xfrm>
              <a:off x="4211" y="694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1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6" name="AutoShape 154"/>
              <p:cNvSpPr>
                <a:spLocks noChangeArrowheads="1"/>
              </p:cNvSpPr>
              <p:nvPr/>
            </p:nvSpPr>
            <p:spPr bwMode="auto">
              <a:xfrm>
                <a:off x="615" y="2560"/>
                <a:ext cx="721" cy="14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7" name="AutoShape 155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8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2" name="Rectangle 156"/>
            <p:cNvSpPr>
              <a:spLocks noChangeArrowheads="1"/>
            </p:cNvSpPr>
            <p:nvPr/>
          </p:nvSpPr>
          <p:spPr bwMode="auto">
            <a:xfrm>
              <a:off x="4223" y="1016"/>
              <a:ext cx="597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3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4" name="AutoShape 15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5" name="AutoShape 159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4" name="Rectangle 160"/>
            <p:cNvSpPr>
              <a:spLocks noChangeArrowheads="1"/>
            </p:cNvSpPr>
            <p:nvPr/>
          </p:nvSpPr>
          <p:spPr bwMode="auto">
            <a:xfrm>
              <a:off x="4217" y="13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15" name="Rectangle 161"/>
            <p:cNvSpPr>
              <a:spLocks noChangeArrowheads="1"/>
            </p:cNvSpPr>
            <p:nvPr/>
          </p:nvSpPr>
          <p:spPr bwMode="auto">
            <a:xfrm>
              <a:off x="4230" y="1656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6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2" name="AutoShape 16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3" name="AutoShape 16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7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8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30" name="AutoShape 167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131" name="AutoShape 168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1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0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1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2" name="Oval 172"/>
            <p:cNvSpPr>
              <a:spLocks noChangeArrowheads="1"/>
            </p:cNvSpPr>
            <p:nvPr/>
          </p:nvSpPr>
          <p:spPr bwMode="auto">
            <a:xfrm>
              <a:off x="5520" y="2612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3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4" name="AutoShape 174"/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5" name="AutoShape 175"/>
            <p:cNvSpPr>
              <a:spLocks noChangeArrowheads="1"/>
            </p:cNvSpPr>
            <p:nvPr/>
          </p:nvSpPr>
          <p:spPr bwMode="auto">
            <a:xfrm>
              <a:off x="4204" y="2710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6" name="Oval 176"/>
            <p:cNvSpPr>
              <a:spLocks noChangeArrowheads="1"/>
            </p:cNvSpPr>
            <p:nvPr/>
          </p:nvSpPr>
          <p:spPr bwMode="auto">
            <a:xfrm>
              <a:off x="4307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7" name="Oval 177"/>
            <p:cNvSpPr>
              <a:spLocks noChangeArrowheads="1"/>
            </p:cNvSpPr>
            <p:nvPr/>
          </p:nvSpPr>
          <p:spPr bwMode="auto">
            <a:xfrm>
              <a:off x="4487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8" name="Oval 178"/>
            <p:cNvSpPr>
              <a:spLocks noChangeArrowheads="1"/>
            </p:cNvSpPr>
            <p:nvPr/>
          </p:nvSpPr>
          <p:spPr bwMode="auto">
            <a:xfrm>
              <a:off x="4660" y="2382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129" name="Rectangle 179"/>
            <p:cNvSpPr>
              <a:spLocks noChangeArrowheads="1"/>
            </p:cNvSpPr>
            <p:nvPr/>
          </p:nvSpPr>
          <p:spPr bwMode="auto">
            <a:xfrm>
              <a:off x="5064" y="1834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5" name="Group 180"/>
          <p:cNvGrpSpPr>
            <a:grpSpLocks/>
          </p:cNvGrpSpPr>
          <p:nvPr/>
        </p:nvGrpSpPr>
        <p:grpSpPr bwMode="auto">
          <a:xfrm flipH="1">
            <a:off x="9957926" y="4061419"/>
            <a:ext cx="803275" cy="771525"/>
            <a:chOff x="-44" y="1473"/>
            <a:chExt cx="981" cy="1105"/>
          </a:xfrm>
        </p:grpSpPr>
        <p:pic>
          <p:nvPicPr>
            <p:cNvPr id="87104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5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6" name="Group 183"/>
          <p:cNvGrpSpPr>
            <a:grpSpLocks/>
          </p:cNvGrpSpPr>
          <p:nvPr/>
        </p:nvGrpSpPr>
        <p:grpSpPr bwMode="auto">
          <a:xfrm>
            <a:off x="6043151" y="4042369"/>
            <a:ext cx="803275" cy="771525"/>
            <a:chOff x="-44" y="1473"/>
            <a:chExt cx="981" cy="1105"/>
          </a:xfrm>
        </p:grpSpPr>
        <p:pic>
          <p:nvPicPr>
            <p:cNvPr id="87102" name="Picture 1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3" name="Freeform 1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097" name="Group 186"/>
          <p:cNvGrpSpPr>
            <a:grpSpLocks/>
          </p:cNvGrpSpPr>
          <p:nvPr/>
        </p:nvGrpSpPr>
        <p:grpSpPr bwMode="auto">
          <a:xfrm>
            <a:off x="6628403" y="4667778"/>
            <a:ext cx="803275" cy="771525"/>
            <a:chOff x="-44" y="1473"/>
            <a:chExt cx="981" cy="1105"/>
          </a:xfrm>
        </p:grpSpPr>
        <p:pic>
          <p:nvPicPr>
            <p:cNvPr id="87100" name="Picture 18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101" name="Freeform 1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Group 209">
            <a:extLst>
              <a:ext uri="{FF2B5EF4-FFF2-40B4-BE49-F238E27FC236}">
                <a16:creationId xmlns:a16="http://schemas.microsoft.com/office/drawing/2014/main" id="{8F5BA2EB-7A06-2041-B17A-80C30DFD90A3}"/>
              </a:ext>
            </a:extLst>
          </p:cNvPr>
          <p:cNvGrpSpPr>
            <a:grpSpLocks/>
          </p:cNvGrpSpPr>
          <p:nvPr/>
        </p:nvGrpSpPr>
        <p:grpSpPr bwMode="auto">
          <a:xfrm>
            <a:off x="370788" y="3493177"/>
            <a:ext cx="5059447" cy="1108023"/>
            <a:chOff x="186" y="3190"/>
            <a:chExt cx="5530" cy="915"/>
          </a:xfrm>
        </p:grpSpPr>
        <p:sp>
          <p:nvSpPr>
            <p:cNvPr id="162" name="Rectangle 102">
              <a:extLst>
                <a:ext uri="{FF2B5EF4-FFF2-40B4-BE49-F238E27FC236}">
                  <a16:creationId xmlns:a16="http://schemas.microsoft.com/office/drawing/2014/main" id="{9469AE93-0B5C-0043-AA7C-D8007EB8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378"/>
              <a:ext cx="5530" cy="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 Box 101">
              <a:extLst>
                <a:ext uri="{FF2B5EF4-FFF2-40B4-BE49-F238E27FC236}">
                  <a16:creationId xmlns:a16="http://schemas.microsoft.com/office/drawing/2014/main" id="{4A263078-BEAA-EC41-B829-DA013B7E4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3549"/>
              <a:ext cx="53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SHARED LINK IN THE CORE</a:t>
              </a:r>
            </a:p>
          </p:txBody>
        </p:sp>
        <p:sp>
          <p:nvSpPr>
            <p:cNvPr id="164" name="Text Box 104">
              <a:extLst>
                <a:ext uri="{FF2B5EF4-FFF2-40B4-BE49-F238E27FC236}">
                  <a16:creationId xmlns:a16="http://schemas.microsoft.com/office/drawing/2014/main" id="{83ADD6C0-D3D4-5C43-ABDE-48F23B9B0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3190"/>
              <a:ext cx="2663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bottleneck link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6CE729-766A-3742-8045-033052A1C768}"/>
              </a:ext>
            </a:extLst>
          </p:cNvPr>
          <p:cNvSpPr/>
          <p:nvPr/>
        </p:nvSpPr>
        <p:spPr>
          <a:xfrm>
            <a:off x="1800224" y="5770673"/>
            <a:ext cx="8110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FF0000"/>
                </a:solidFill>
                <a:latin typeface="Times" panose="02020603050405020304" pitchFamily="18" charset="0"/>
              </a:rPr>
              <a:t>Throughput depends not only on the transmission rates of the links along the path, but also on the intervening traffic 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56402F0-BAAE-CB48-9219-6CE63AFFD1EA}"/>
              </a:ext>
            </a:extLst>
          </p:cNvPr>
          <p:cNvSpPr/>
          <p:nvPr/>
        </p:nvSpPr>
        <p:spPr>
          <a:xfrm>
            <a:off x="1800224" y="5622587"/>
            <a:ext cx="8129620" cy="904673"/>
          </a:xfrm>
          <a:prstGeom prst="round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picture 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network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Edge, access and 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 performance metrics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6809" y="121932"/>
            <a:ext cx="4580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lecture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219"/>
          <p:cNvGrpSpPr>
            <a:grpSpLocks/>
          </p:cNvGrpSpPr>
          <p:nvPr/>
        </p:nvGrpSpPr>
        <p:grpSpPr bwMode="auto">
          <a:xfrm>
            <a:off x="6805614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30" name="Title 50"/>
          <p:cNvSpPr>
            <a:spLocks noGrp="1"/>
          </p:cNvSpPr>
          <p:nvPr>
            <p:ph type="title" idx="4294967295"/>
          </p:nvPr>
        </p:nvSpPr>
        <p:spPr>
          <a:xfrm>
            <a:off x="1814514" y="198439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Host: sends </a:t>
            </a:r>
            <a:r>
              <a:rPr lang="en-US" altLang="en-US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1952626" y="1296989"/>
            <a:ext cx="3775075" cy="3425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sending function: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application message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into smaller chunks, known as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length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transmits packet into access network at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 R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transmission rate, aka link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capacity, aka link bandwidth</a:t>
            </a:r>
          </a:p>
        </p:txBody>
      </p:sp>
      <p:sp>
        <p:nvSpPr>
          <p:cNvPr id="48132" name="Line 305"/>
          <p:cNvSpPr>
            <a:spLocks noChangeShapeType="1"/>
          </p:cNvSpPr>
          <p:nvPr/>
        </p:nvSpPr>
        <p:spPr bwMode="auto">
          <a:xfrm>
            <a:off x="7229476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133" name="Picture 3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6" y="822325"/>
            <a:ext cx="57499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4" name="Group 51"/>
          <p:cNvGrpSpPr>
            <a:grpSpLocks/>
          </p:cNvGrpSpPr>
          <p:nvPr/>
        </p:nvGrpSpPr>
        <p:grpSpPr bwMode="auto">
          <a:xfrm>
            <a:off x="9407526" y="3427413"/>
            <a:ext cx="1052513" cy="355600"/>
            <a:chOff x="4410" y="1365"/>
            <a:chExt cx="663" cy="224"/>
          </a:xfrm>
        </p:grpSpPr>
        <p:sp>
          <p:nvSpPr>
            <p:cNvPr id="48160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1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2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3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4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35" name="TextBox 1"/>
          <p:cNvSpPr txBox="1">
            <a:spLocks noChangeArrowheads="1"/>
          </p:cNvSpPr>
          <p:nvPr/>
        </p:nvSpPr>
        <p:spPr bwMode="auto">
          <a:xfrm>
            <a:off x="7280276" y="3759200"/>
            <a:ext cx="2448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link transmission rate</a:t>
            </a:r>
          </a:p>
        </p:txBody>
      </p:sp>
      <p:grpSp>
        <p:nvGrpSpPr>
          <p:cNvPr id="48136" name="Group 201"/>
          <p:cNvGrpSpPr>
            <a:grpSpLocks/>
          </p:cNvGrpSpPr>
          <p:nvPr/>
        </p:nvGrpSpPr>
        <p:grpSpPr bwMode="auto">
          <a:xfrm>
            <a:off x="6557964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37" name="TextBox 205"/>
          <p:cNvSpPr txBox="1">
            <a:spLocks noChangeArrowheads="1"/>
          </p:cNvSpPr>
          <p:nvPr/>
        </p:nvSpPr>
        <p:spPr bwMode="auto">
          <a:xfrm>
            <a:off x="6315075" y="3986213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grpSp>
        <p:nvGrpSpPr>
          <p:cNvPr id="48138" name="Group 206"/>
          <p:cNvGrpSpPr>
            <a:grpSpLocks/>
          </p:cNvGrpSpPr>
          <p:nvPr/>
        </p:nvGrpSpPr>
        <p:grpSpPr bwMode="auto">
          <a:xfrm>
            <a:off x="6083300" y="3535363"/>
            <a:ext cx="1295400" cy="506412"/>
            <a:chOff x="1816230" y="6118900"/>
            <a:chExt cx="1843339" cy="739100"/>
          </a:xfrm>
        </p:grpSpPr>
        <p:pic>
          <p:nvPicPr>
            <p:cNvPr id="4815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139" name="Group 209"/>
          <p:cNvGrpSpPr>
            <a:grpSpLocks/>
          </p:cNvGrpSpPr>
          <p:nvPr/>
        </p:nvGrpSpPr>
        <p:grpSpPr bwMode="auto">
          <a:xfrm>
            <a:off x="6223000" y="1919289"/>
            <a:ext cx="1409700" cy="877887"/>
            <a:chOff x="2387973" y="4309243"/>
            <a:chExt cx="1771787" cy="1282262"/>
          </a:xfrm>
        </p:grpSpPr>
        <p:pic>
          <p:nvPicPr>
            <p:cNvPr id="4815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40" name="TextBox 215"/>
          <p:cNvSpPr txBox="1">
            <a:spLocks noChangeArrowheads="1"/>
          </p:cNvSpPr>
          <p:nvPr/>
        </p:nvSpPr>
        <p:spPr bwMode="auto">
          <a:xfrm>
            <a:off x="6972300" y="334168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141" name="TextBox 216"/>
          <p:cNvSpPr txBox="1">
            <a:spLocks noChangeArrowheads="1"/>
          </p:cNvSpPr>
          <p:nvPr/>
        </p:nvSpPr>
        <p:spPr bwMode="auto">
          <a:xfrm>
            <a:off x="6731000" y="334962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8142" name="Straight Connector 3"/>
          <p:cNvCxnSpPr>
            <a:cxnSpLocks noChangeShapeType="1"/>
          </p:cNvCxnSpPr>
          <p:nvPr/>
        </p:nvCxnSpPr>
        <p:spPr bwMode="auto">
          <a:xfrm flipV="1">
            <a:off x="7221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TextBox 234"/>
          <p:cNvSpPr txBox="1">
            <a:spLocks noChangeArrowheads="1"/>
          </p:cNvSpPr>
          <p:nvPr/>
        </p:nvSpPr>
        <p:spPr bwMode="auto">
          <a:xfrm>
            <a:off x="8385175" y="2014538"/>
            <a:ext cx="13965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two packets, </a:t>
            </a:r>
          </a:p>
          <a:p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bits each</a:t>
            </a:r>
          </a:p>
        </p:txBody>
      </p:sp>
      <p:sp>
        <p:nvSpPr>
          <p:cNvPr id="48145" name="TextBox 237"/>
          <p:cNvSpPr txBox="1">
            <a:spLocks noChangeArrowheads="1"/>
          </p:cNvSpPr>
          <p:nvPr/>
        </p:nvSpPr>
        <p:spPr bwMode="auto">
          <a:xfrm>
            <a:off x="3496410" y="5440363"/>
            <a:ext cx="162095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needed to</a:t>
            </a:r>
          </a:p>
          <a:p>
            <a:pPr algn="ctr">
              <a:lnSpc>
                <a:spcPts val="18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-bit</a:t>
            </a:r>
          </a:p>
          <a:p>
            <a:pPr algn="ctr">
              <a:lnSpc>
                <a:spcPts val="18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into link</a:t>
            </a:r>
          </a:p>
        </p:txBody>
      </p:sp>
      <p:sp>
        <p:nvSpPr>
          <p:cNvPr id="48146" name="TextBox 4"/>
          <p:cNvSpPr txBox="1">
            <a:spLocks noChangeArrowheads="1"/>
          </p:cNvSpPr>
          <p:nvPr/>
        </p:nvSpPr>
        <p:spPr bwMode="auto">
          <a:xfrm>
            <a:off x="6927850" y="5371675"/>
            <a:ext cx="15760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(bits)</a:t>
            </a:r>
          </a:p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(bits/sec)</a:t>
            </a:r>
          </a:p>
        </p:txBody>
      </p:sp>
      <p:cxnSp>
        <p:nvCxnSpPr>
          <p:cNvPr id="48147" name="Straight Connector 9"/>
          <p:cNvCxnSpPr>
            <a:cxnSpLocks noChangeShapeType="1"/>
          </p:cNvCxnSpPr>
          <p:nvPr/>
        </p:nvCxnSpPr>
        <p:spPr bwMode="auto">
          <a:xfrm>
            <a:off x="6850381" y="5816600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9" name="TextBox 245"/>
          <p:cNvSpPr txBox="1">
            <a:spLocks noChangeArrowheads="1"/>
          </p:cNvSpPr>
          <p:nvPr/>
        </p:nvSpPr>
        <p:spPr bwMode="auto">
          <a:xfrm>
            <a:off x="5879307" y="5497744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8150" name="Rectangle 11"/>
          <p:cNvSpPr>
            <a:spLocks noChangeArrowheads="1"/>
          </p:cNvSpPr>
          <p:nvPr/>
        </p:nvSpPr>
        <p:spPr bwMode="auto">
          <a:xfrm>
            <a:off x="3272589" y="5322888"/>
            <a:ext cx="5467150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BD66D577-6651-4D43-8885-007873F28213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5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7213680" y="3289320"/>
              <a:ext cx="254160" cy="356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4320" y="3279960"/>
                <a:ext cx="27288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25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9394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1" y="9128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5300" y="280989"/>
            <a:ext cx="8193088" cy="833437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Packet-switching: store-and-forward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9" y="3486151"/>
            <a:ext cx="4143375" cy="3262313"/>
          </a:xfrm>
        </p:spPr>
        <p:txBody>
          <a:bodyPr/>
          <a:lstStyle/>
          <a:p>
            <a:pPr marL="287338" indent="-287338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seconds to transmit (push out)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-bit packet into link at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bps</a:t>
            </a:r>
          </a:p>
          <a:p>
            <a:pPr marL="287338" indent="-287338"/>
            <a:r>
              <a: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and forward: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entire packet must  arrive at router before it can be transmitted on next link</a:t>
            </a:r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80239" y="3602039"/>
            <a:ext cx="3514725" cy="22320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one-hop numerical example: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= 7.5 Mbits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i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= 1.5 Mbps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one-hop transmission delay = 5 sec</a:t>
            </a:r>
          </a:p>
        </p:txBody>
      </p:sp>
      <p:sp>
        <p:nvSpPr>
          <p:cNvPr id="59398" name="AutoShape 42"/>
          <p:cNvSpPr>
            <a:spLocks/>
          </p:cNvSpPr>
          <p:nvPr/>
        </p:nvSpPr>
        <p:spPr bwMode="auto">
          <a:xfrm>
            <a:off x="6499225" y="5695951"/>
            <a:ext cx="152400" cy="728663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9" name="Text Box 43"/>
          <p:cNvSpPr txBox="1">
            <a:spLocks noChangeArrowheads="1"/>
          </p:cNvSpPr>
          <p:nvPr/>
        </p:nvSpPr>
        <p:spPr bwMode="auto">
          <a:xfrm>
            <a:off x="6645276" y="5999163"/>
            <a:ext cx="279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delay shortly …</a:t>
            </a:r>
          </a:p>
        </p:txBody>
      </p:sp>
      <p:sp>
        <p:nvSpPr>
          <p:cNvPr id="594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A4212A41-A77C-4D46-B6FE-EF1E283C4C3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6651" y="2679700"/>
            <a:ext cx="8114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grpSp>
        <p:nvGrpSpPr>
          <p:cNvPr id="59402" name="Group 41"/>
          <p:cNvGrpSpPr>
            <a:grpSpLocks/>
          </p:cNvGrpSpPr>
          <p:nvPr/>
        </p:nvGrpSpPr>
        <p:grpSpPr bwMode="auto">
          <a:xfrm>
            <a:off x="3154364" y="2768600"/>
            <a:ext cx="1057275" cy="420688"/>
            <a:chOff x="1816230" y="6118900"/>
            <a:chExt cx="1843339" cy="739100"/>
          </a:xfrm>
        </p:grpSpPr>
        <p:pic>
          <p:nvPicPr>
            <p:cNvPr id="59463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403" name="Straight Connector 42"/>
          <p:cNvCxnSpPr>
            <a:cxnSpLocks noChangeShapeType="1"/>
          </p:cNvCxnSpPr>
          <p:nvPr/>
        </p:nvCxnSpPr>
        <p:spPr bwMode="auto">
          <a:xfrm flipV="1">
            <a:off x="4100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4" name="Group 43"/>
          <p:cNvGrpSpPr>
            <a:grpSpLocks/>
          </p:cNvGrpSpPr>
          <p:nvPr/>
        </p:nvGrpSpPr>
        <p:grpSpPr bwMode="auto">
          <a:xfrm>
            <a:off x="5446713" y="2687639"/>
            <a:ext cx="1058862" cy="384175"/>
            <a:chOff x="5142253" y="5649029"/>
            <a:chExt cx="1304545" cy="695633"/>
          </a:xfrm>
        </p:grpSpPr>
        <p:grpSp>
          <p:nvGrpSpPr>
            <p:cNvPr id="59456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59459" name="Picture 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60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61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62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57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58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405" name="Group 44"/>
          <p:cNvGrpSpPr>
            <a:grpSpLocks/>
          </p:cNvGrpSpPr>
          <p:nvPr/>
        </p:nvGrpSpPr>
        <p:grpSpPr bwMode="auto">
          <a:xfrm>
            <a:off x="5400675" y="1608138"/>
            <a:ext cx="1092200" cy="303212"/>
            <a:chOff x="5128542" y="4838701"/>
            <a:chExt cx="1300833" cy="530211"/>
          </a:xfrm>
        </p:grpSpPr>
        <p:pic>
          <p:nvPicPr>
            <p:cNvPr id="5945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54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55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406" name="Group 45"/>
          <p:cNvGrpSpPr>
            <a:grpSpLocks/>
          </p:cNvGrpSpPr>
          <p:nvPr/>
        </p:nvGrpSpPr>
        <p:grpSpPr bwMode="auto">
          <a:xfrm>
            <a:off x="3259139" y="1196975"/>
            <a:ext cx="1150937" cy="730250"/>
            <a:chOff x="2387973" y="4309243"/>
            <a:chExt cx="1771787" cy="1282262"/>
          </a:xfrm>
        </p:grpSpPr>
        <p:pic>
          <p:nvPicPr>
            <p:cNvPr id="59449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59288" y="2908300"/>
            <a:ext cx="7040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bps</a:t>
            </a:r>
          </a:p>
        </p:txBody>
      </p:sp>
      <p:cxnSp>
        <p:nvCxnSpPr>
          <p:cNvPr id="59408" name="Straight Connector 47"/>
          <p:cNvCxnSpPr>
            <a:cxnSpLocks noChangeShapeType="1"/>
          </p:cNvCxnSpPr>
          <p:nvPr/>
        </p:nvCxnSpPr>
        <p:spPr bwMode="auto">
          <a:xfrm flipV="1">
            <a:off x="6491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09" name="Group 100"/>
          <p:cNvGrpSpPr>
            <a:grpSpLocks/>
          </p:cNvGrpSpPr>
          <p:nvPr/>
        </p:nvGrpSpPr>
        <p:grpSpPr bwMode="auto">
          <a:xfrm>
            <a:off x="7469188" y="2071689"/>
            <a:ext cx="1477962" cy="1284287"/>
            <a:chOff x="-44" y="1473"/>
            <a:chExt cx="981" cy="1105"/>
          </a:xfrm>
        </p:grpSpPr>
        <p:pic>
          <p:nvPicPr>
            <p:cNvPr id="59447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951914" y="2778125"/>
            <a:ext cx="11977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sp>
        <p:nvSpPr>
          <p:cNvPr id="59411" name="TextBox 52"/>
          <p:cNvSpPr txBox="1">
            <a:spLocks noChangeArrowheads="1"/>
          </p:cNvSpPr>
          <p:nvPr/>
        </p:nvSpPr>
        <p:spPr bwMode="auto">
          <a:xfrm>
            <a:off x="3919538" y="257492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412" name="TextBox 53"/>
          <p:cNvSpPr txBox="1">
            <a:spLocks noChangeArrowheads="1"/>
          </p:cNvSpPr>
          <p:nvPr/>
        </p:nvSpPr>
        <p:spPr bwMode="auto">
          <a:xfrm>
            <a:off x="3722688" y="258127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9413" name="TextBox 54"/>
          <p:cNvSpPr txBox="1">
            <a:spLocks noChangeArrowheads="1"/>
          </p:cNvSpPr>
          <p:nvPr/>
        </p:nvSpPr>
        <p:spPr bwMode="auto">
          <a:xfrm>
            <a:off x="3535363" y="2578100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59414" name="Group 55"/>
          <p:cNvGrpSpPr>
            <a:grpSpLocks/>
          </p:cNvGrpSpPr>
          <p:nvPr/>
        </p:nvGrpSpPr>
        <p:grpSpPr bwMode="auto">
          <a:xfrm>
            <a:off x="3268664" y="1873251"/>
            <a:ext cx="2935287" cy="841375"/>
            <a:chOff x="593766" y="5264055"/>
            <a:chExt cx="3597129" cy="1011695"/>
          </a:xfrm>
        </p:grpSpPr>
        <p:grpSp>
          <p:nvGrpSpPr>
            <p:cNvPr id="59418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59439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443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4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5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46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419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33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435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6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7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8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420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30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21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22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423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 dirty="0">
                  <a:solidFill>
                    <a:sysClr val="window" lastClr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427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24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065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</a:p>
          <a:p>
            <a:pPr>
              <a:lnSpc>
                <a:spcPts val="1700"/>
              </a:lnSpc>
              <a:defRPr/>
            </a:pP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2898775"/>
            <a:ext cx="7040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bps</a:t>
            </a:r>
          </a:p>
        </p:txBody>
      </p:sp>
      <p:sp>
        <p:nvSpPr>
          <p:cNvPr id="59417" name="Rectangle 3"/>
          <p:cNvSpPr txBox="1">
            <a:spLocks noChangeArrowheads="1"/>
          </p:cNvSpPr>
          <p:nvPr/>
        </p:nvSpPr>
        <p:spPr bwMode="auto">
          <a:xfrm>
            <a:off x="2065439" y="5928996"/>
            <a:ext cx="46021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end-end delay = 2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(assuming zero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41243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204" y="907528"/>
            <a:ext cx="96573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main components of delay when we use packet switching?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delay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queuing delay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delay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</a:t>
            </a:r>
            <a:endParaRPr lang="en-I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ChangeArrowheads="1"/>
          </p:cNvSpPr>
          <p:nvPr/>
        </p:nvSpPr>
        <p:spPr bwMode="auto">
          <a:xfrm>
            <a:off x="2151063" y="4459289"/>
            <a:ext cx="3810000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transmission delay: </a:t>
            </a:r>
            <a:r>
              <a:rPr lang="en-US" dirty="0" err="1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(L, R)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packet length (bits)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link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bandwidth (bps)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</a:t>
            </a:r>
            <a:r>
              <a:rPr 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 L/R</a:t>
            </a:r>
          </a:p>
        </p:txBody>
      </p:sp>
      <p:sp>
        <p:nvSpPr>
          <p:cNvPr id="112643" name="Rectangle 4"/>
          <p:cNvSpPr>
            <a:spLocks noChangeArrowheads="1"/>
          </p:cNvSpPr>
          <p:nvPr/>
        </p:nvSpPr>
        <p:spPr bwMode="auto">
          <a:xfrm>
            <a:off x="6259513" y="4467225"/>
            <a:ext cx="4152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prop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propagation delay: </a:t>
            </a:r>
            <a:r>
              <a:rPr lang="en-US" dirty="0" err="1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(d)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length of physical link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: propagation speed (~2x10</a:t>
            </a:r>
            <a:r>
              <a:rPr lang="en-US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m/sec)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prop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/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70661" name="Picture 6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55664"/>
            <a:ext cx="67373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1976438" y="200026"/>
            <a:ext cx="77724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sources of packet delay</a:t>
            </a:r>
            <a:endParaRPr lang="en-US" altLang="en-US" sz="48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26ACCF34-498C-4E70-BA3A-732C8751115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598863" y="5413376"/>
            <a:ext cx="2692400" cy="701675"/>
            <a:chOff x="2271473" y="5377200"/>
            <a:chExt cx="2692148" cy="701675"/>
          </a:xfrm>
        </p:grpSpPr>
        <p:sp>
          <p:nvSpPr>
            <p:cNvPr id="70717" name="Text Box 62"/>
            <p:cNvSpPr txBox="1">
              <a:spLocks noChangeArrowheads="1"/>
            </p:cNvSpPr>
            <p:nvPr/>
          </p:nvSpPr>
          <p:spPr bwMode="auto">
            <a:xfrm>
              <a:off x="2598578" y="5377200"/>
              <a:ext cx="210502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 </a:t>
              </a:r>
              <a:r>
                <a:rPr lang="en-US" altLang="en-US" sz="2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altLang="en-US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en-US" sz="2000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very </a:t>
              </a:r>
              <a:r>
                <a:rPr lang="en-US" altLang="en-US" sz="2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</a:t>
              </a:r>
            </a:p>
          </p:txBody>
        </p:sp>
        <p:cxnSp>
          <p:nvCxnSpPr>
            <p:cNvPr id="70718" name="Straight Arrow Connector 3"/>
            <p:cNvCxnSpPr>
              <a:cxnSpLocks noChangeShapeType="1"/>
            </p:cNvCxnSpPr>
            <p:nvPr/>
          </p:nvCxnSpPr>
          <p:spPr bwMode="auto">
            <a:xfrm>
              <a:off x="2271473" y="5616983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719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4409173" y="5608388"/>
              <a:ext cx="554448" cy="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triangle" w="lg" len="med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666" name="TextBox 1"/>
          <p:cNvSpPr txBox="1">
            <a:spLocks noChangeArrowheads="1"/>
          </p:cNvSpPr>
          <p:nvPr/>
        </p:nvSpPr>
        <p:spPr bwMode="auto">
          <a:xfrm>
            <a:off x="866774" y="6033055"/>
            <a:ext cx="9147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Check out the online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interactive exercises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examples: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7" name="Line 24"/>
          <p:cNvSpPr>
            <a:spLocks noChangeShapeType="1"/>
          </p:cNvSpPr>
          <p:nvPr/>
        </p:nvSpPr>
        <p:spPr bwMode="auto">
          <a:xfrm>
            <a:off x="4144963" y="1857375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668" name="Group 347"/>
          <p:cNvGrpSpPr>
            <a:grpSpLocks/>
          </p:cNvGrpSpPr>
          <p:nvPr/>
        </p:nvGrpSpPr>
        <p:grpSpPr bwMode="auto">
          <a:xfrm>
            <a:off x="4860925" y="1905001"/>
            <a:ext cx="1162050" cy="715963"/>
            <a:chOff x="1871277" y="1576300"/>
            <a:chExt cx="1128371" cy="437861"/>
          </a:xfrm>
        </p:grpSpPr>
        <p:sp>
          <p:nvSpPr>
            <p:cNvPr id="87" name="Oval 86"/>
            <p:cNvSpPr>
              <a:spLocks noChangeArrowheads="1"/>
            </p:cNvSpPr>
            <p:nvPr/>
          </p:nvSpPr>
          <p:spPr bwMode="auto">
            <a:xfrm flipV="1">
              <a:off x="1874360" y="1694746"/>
              <a:ext cx="1125288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871277" y="1739406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88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2159536" y="1673387"/>
              <a:ext cx="548771" cy="16116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2102501" y="1633581"/>
              <a:ext cx="662841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537201" y="1727755"/>
              <a:ext cx="243555" cy="97087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2090169" y="1729697"/>
              <a:ext cx="240473" cy="970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Straight Connector 93"/>
            <p:cNvCxnSpPr>
              <a:cxnSpLocks noChangeShapeType="1"/>
              <a:endCxn id="89" idx="2"/>
            </p:cNvCxnSpPr>
            <p:nvPr/>
          </p:nvCxnSpPr>
          <p:spPr bwMode="auto">
            <a:xfrm flipH="1" flipV="1">
              <a:off x="1871277" y="1737464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Straight Connector 94"/>
            <p:cNvCxnSpPr>
              <a:cxnSpLocks noChangeShapeType="1"/>
            </p:cNvCxnSpPr>
            <p:nvPr/>
          </p:nvCxnSpPr>
          <p:spPr bwMode="auto">
            <a:xfrm flipH="1" flipV="1">
              <a:off x="2996565" y="1734552"/>
              <a:ext cx="3083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669" name="Line 26"/>
          <p:cNvSpPr>
            <a:spLocks noChangeShapeType="1"/>
          </p:cNvSpPr>
          <p:nvPr/>
        </p:nvSpPr>
        <p:spPr bwMode="auto">
          <a:xfrm>
            <a:off x="6069014" y="2276476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1" name="Rectangle 30"/>
          <p:cNvSpPr>
            <a:spLocks noChangeArrowheads="1"/>
          </p:cNvSpPr>
          <p:nvPr/>
        </p:nvSpPr>
        <p:spPr bwMode="auto">
          <a:xfrm>
            <a:off x="5735639" y="214788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2" name="Rectangle 31"/>
          <p:cNvSpPr>
            <a:spLocks noChangeArrowheads="1"/>
          </p:cNvSpPr>
          <p:nvPr/>
        </p:nvSpPr>
        <p:spPr bwMode="auto">
          <a:xfrm>
            <a:off x="5897564" y="2147889"/>
            <a:ext cx="147637" cy="200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3" name="Line 35"/>
          <p:cNvSpPr>
            <a:spLocks noChangeShapeType="1"/>
          </p:cNvSpPr>
          <p:nvPr/>
        </p:nvSpPr>
        <p:spPr bwMode="auto">
          <a:xfrm flipV="1">
            <a:off x="7759701" y="1876425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4" name="Rectangle 38"/>
          <p:cNvSpPr>
            <a:spLocks noChangeArrowheads="1"/>
          </p:cNvSpPr>
          <p:nvPr/>
        </p:nvSpPr>
        <p:spPr bwMode="auto">
          <a:xfrm>
            <a:off x="6026150" y="2085976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5" name="Text Box 39"/>
          <p:cNvSpPr txBox="1">
            <a:spLocks noChangeArrowheads="1"/>
          </p:cNvSpPr>
          <p:nvPr/>
        </p:nvSpPr>
        <p:spPr bwMode="auto">
          <a:xfrm>
            <a:off x="6415088" y="1689101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</p:txBody>
      </p:sp>
      <p:sp>
        <p:nvSpPr>
          <p:cNvPr id="70676" name="Line 40"/>
          <p:cNvSpPr>
            <a:spLocks noChangeShapeType="1"/>
          </p:cNvSpPr>
          <p:nvPr/>
        </p:nvSpPr>
        <p:spPr bwMode="auto">
          <a:xfrm rot="10800000">
            <a:off x="6169025" y="1876425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7" name="Text Box 43"/>
          <p:cNvSpPr txBox="1">
            <a:spLocks noChangeArrowheads="1"/>
          </p:cNvSpPr>
          <p:nvPr/>
        </p:nvSpPr>
        <p:spPr bwMode="auto">
          <a:xfrm>
            <a:off x="4709842" y="2803525"/>
            <a:ext cx="1172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70678" name="Line 44"/>
          <p:cNvSpPr>
            <a:spLocks noChangeShapeType="1"/>
          </p:cNvSpPr>
          <p:nvPr/>
        </p:nvSpPr>
        <p:spPr bwMode="auto">
          <a:xfrm rot="10800000">
            <a:off x="4902200" y="2847975"/>
            <a:ext cx="833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9" name="Line 45"/>
          <p:cNvSpPr>
            <a:spLocks noChangeShapeType="1"/>
          </p:cNvSpPr>
          <p:nvPr/>
        </p:nvSpPr>
        <p:spPr bwMode="auto">
          <a:xfrm rot="10800000" flipV="1">
            <a:off x="5711826" y="2609850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0" name="Text Box 46"/>
          <p:cNvSpPr txBox="1">
            <a:spLocks noChangeArrowheads="1"/>
          </p:cNvSpPr>
          <p:nvPr/>
        </p:nvSpPr>
        <p:spPr bwMode="auto">
          <a:xfrm>
            <a:off x="6119813" y="3060701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queueing</a:t>
            </a:r>
          </a:p>
        </p:txBody>
      </p:sp>
      <p:sp>
        <p:nvSpPr>
          <p:cNvPr id="70681" name="Line 47"/>
          <p:cNvSpPr>
            <a:spLocks noChangeShapeType="1"/>
          </p:cNvSpPr>
          <p:nvPr/>
        </p:nvSpPr>
        <p:spPr bwMode="auto">
          <a:xfrm rot="10800000">
            <a:off x="5873751" y="2609850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2" name="Rectangle 3"/>
          <p:cNvSpPr>
            <a:spLocks noChangeArrowheads="1"/>
          </p:cNvSpPr>
          <p:nvPr/>
        </p:nvSpPr>
        <p:spPr bwMode="auto">
          <a:xfrm>
            <a:off x="3298040" y="3698127"/>
            <a:ext cx="4943475" cy="5540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nodal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 </a:t>
            </a: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3" name="Line 25"/>
          <p:cNvSpPr>
            <a:spLocks noChangeShapeType="1"/>
          </p:cNvSpPr>
          <p:nvPr/>
        </p:nvSpPr>
        <p:spPr bwMode="auto">
          <a:xfrm flipV="1">
            <a:off x="4143376" y="2397126"/>
            <a:ext cx="73501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5" name="Line 33"/>
          <p:cNvSpPr>
            <a:spLocks noChangeShapeType="1"/>
          </p:cNvSpPr>
          <p:nvPr/>
        </p:nvSpPr>
        <p:spPr bwMode="auto">
          <a:xfrm>
            <a:off x="4633914" y="1984375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3267076" y="15414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0687" name="Text Box 37"/>
          <p:cNvSpPr txBox="1">
            <a:spLocks noChangeArrowheads="1"/>
          </p:cNvSpPr>
          <p:nvPr/>
        </p:nvSpPr>
        <p:spPr bwMode="auto">
          <a:xfrm>
            <a:off x="3443288" y="24939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70688" name="Group 66"/>
          <p:cNvGrpSpPr>
            <a:grpSpLocks/>
          </p:cNvGrpSpPr>
          <p:nvPr/>
        </p:nvGrpSpPr>
        <p:grpSpPr bwMode="auto">
          <a:xfrm>
            <a:off x="3417888" y="1541463"/>
            <a:ext cx="698499" cy="674688"/>
            <a:chOff x="-44" y="1473"/>
            <a:chExt cx="981" cy="1105"/>
          </a:xfrm>
        </p:grpSpPr>
        <p:pic>
          <p:nvPicPr>
            <p:cNvPr id="70706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07" name="Freeform 6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689" name="Group 69"/>
          <p:cNvGrpSpPr>
            <a:grpSpLocks/>
          </p:cNvGrpSpPr>
          <p:nvPr/>
        </p:nvGrpSpPr>
        <p:grpSpPr bwMode="auto">
          <a:xfrm>
            <a:off x="3467101" y="2547938"/>
            <a:ext cx="779463" cy="679450"/>
            <a:chOff x="-44" y="1473"/>
            <a:chExt cx="981" cy="1105"/>
          </a:xfrm>
        </p:grpSpPr>
        <p:pic>
          <p:nvPicPr>
            <p:cNvPr id="70704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705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690" name="Text Box 41"/>
          <p:cNvSpPr txBox="1">
            <a:spLocks noChangeArrowheads="1"/>
          </p:cNvSpPr>
          <p:nvPr/>
        </p:nvSpPr>
        <p:spPr bwMode="auto">
          <a:xfrm>
            <a:off x="4511675" y="1249363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</a:p>
        </p:txBody>
      </p:sp>
      <p:sp>
        <p:nvSpPr>
          <p:cNvPr id="70691" name="Line 42"/>
          <p:cNvSpPr>
            <a:spLocks noChangeShapeType="1"/>
          </p:cNvSpPr>
          <p:nvPr/>
        </p:nvSpPr>
        <p:spPr bwMode="auto">
          <a:xfrm rot="10800000" flipH="1" flipV="1">
            <a:off x="5562600" y="1517650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692" name="Group 347"/>
          <p:cNvGrpSpPr>
            <a:grpSpLocks/>
          </p:cNvGrpSpPr>
          <p:nvPr/>
        </p:nvGrpSpPr>
        <p:grpSpPr bwMode="auto">
          <a:xfrm>
            <a:off x="7997825" y="1949451"/>
            <a:ext cx="1163638" cy="715963"/>
            <a:chOff x="1871277" y="1576300"/>
            <a:chExt cx="1128371" cy="437860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 flipV="1">
              <a:off x="1874356" y="1694745"/>
              <a:ext cx="1125292" cy="31941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871277" y="1739405"/>
              <a:ext cx="1128371" cy="11650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92" cy="31941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2159143" y="1673386"/>
              <a:ext cx="549561" cy="1611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2102185" y="1633581"/>
              <a:ext cx="663476" cy="110679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2536292" y="1727755"/>
              <a:ext cx="244763" cy="97086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2089870" y="1729697"/>
              <a:ext cx="241684" cy="97086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Connector 83"/>
            <p:cNvCxnSpPr>
              <a:cxnSpLocks noChangeShapeType="1"/>
              <a:endCxn id="79" idx="2"/>
            </p:cNvCxnSpPr>
            <p:nvPr/>
          </p:nvCxnSpPr>
          <p:spPr bwMode="auto">
            <a:xfrm flipH="1" flipV="1">
              <a:off x="1871277" y="1737463"/>
              <a:ext cx="3079" cy="123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Straight Connector 84"/>
            <p:cNvCxnSpPr>
              <a:cxnSpLocks noChangeShapeType="1"/>
            </p:cNvCxnSpPr>
            <p:nvPr/>
          </p:nvCxnSpPr>
          <p:spPr bwMode="auto">
            <a:xfrm flipH="1" flipV="1">
              <a:off x="2996569" y="1734551"/>
              <a:ext cx="3079" cy="12329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693" name="Rectangle 31"/>
          <p:cNvSpPr>
            <a:spLocks noChangeArrowheads="1"/>
          </p:cNvSpPr>
          <p:nvPr/>
        </p:nvSpPr>
        <p:spPr bwMode="auto">
          <a:xfrm>
            <a:off x="4246563" y="2703514"/>
            <a:ext cx="139700" cy="1857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94" name="Line 33"/>
          <p:cNvSpPr>
            <a:spLocks noChangeShapeType="1"/>
          </p:cNvSpPr>
          <p:nvPr/>
        </p:nvSpPr>
        <p:spPr bwMode="auto">
          <a:xfrm flipV="1">
            <a:off x="4421188" y="2673351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6160491" y="2370278"/>
              <a:ext cx="42120" cy="97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4731" y="2364518"/>
                <a:ext cx="52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/>
              <p14:cNvContentPartPr/>
              <p14:nvPr/>
            </p14:nvContentPartPr>
            <p14:xfrm>
              <a:off x="7925211" y="2351198"/>
              <a:ext cx="360" cy="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19811" y="2345798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/>
              <p14:cNvContentPartPr/>
              <p14:nvPr/>
            </p14:nvContentPartPr>
            <p14:xfrm>
              <a:off x="7891011" y="2467478"/>
              <a:ext cx="1105200" cy="358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85611" y="2462078"/>
                <a:ext cx="112608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4097337" y="1720898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roup 69"/>
          <p:cNvGrpSpPr>
            <a:grpSpLocks/>
          </p:cNvGrpSpPr>
          <p:nvPr/>
        </p:nvGrpSpPr>
        <p:grpSpPr bwMode="auto">
          <a:xfrm>
            <a:off x="9980279" y="1141460"/>
            <a:ext cx="779463" cy="679450"/>
            <a:chOff x="-44" y="1473"/>
            <a:chExt cx="981" cy="1105"/>
          </a:xfrm>
        </p:grpSpPr>
        <p:pic>
          <p:nvPicPr>
            <p:cNvPr id="67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9136832" y="1689101"/>
            <a:ext cx="1038709" cy="4429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67" descr="desktop_computer_stylized_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52657" y="2646578"/>
            <a:ext cx="698499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Line 24"/>
          <p:cNvSpPr>
            <a:spLocks noChangeShapeType="1"/>
          </p:cNvSpPr>
          <p:nvPr/>
        </p:nvSpPr>
        <p:spPr bwMode="auto">
          <a:xfrm>
            <a:off x="9064578" y="2566926"/>
            <a:ext cx="1347835" cy="4594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9742" y="852700"/>
            <a:ext cx="4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49482" y="2333715"/>
            <a:ext cx="434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1569 0.0115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  <p:bldP spid="706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8611" name="Picture 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286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6438" y="200026"/>
            <a:ext cx="7772400" cy="811213"/>
          </a:xfrm>
        </p:spPr>
        <p:txBody>
          <a:bodyPr/>
          <a:lstStyle/>
          <a:p>
            <a:pPr eaLnBrk="1" hangingPunct="1"/>
            <a:r>
              <a:rPr lang="en-US" altLang="en-US"/>
              <a:t>Four sources of packet delay</a:t>
            </a:r>
            <a:endParaRPr lang="en-US" altLang="en-US" sz="4800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86013" y="4491038"/>
            <a:ext cx="3810000" cy="16367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ea typeface="ＭＳ Ｐゴシック" charset="0"/>
              </a:rPr>
              <a:t>proc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: nodal processing</a:t>
            </a:r>
            <a:r>
              <a:rPr lang="en-US" dirty="0">
                <a:ea typeface="ＭＳ Ｐゴシック" charset="0"/>
              </a:rPr>
              <a:t> 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check bit errors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determine output link</a:t>
            </a:r>
          </a:p>
          <a:p>
            <a:pPr marL="231775" indent="-231775">
              <a:buFont typeface="Wingdings" charset="0"/>
              <a:buChar char="§"/>
              <a:defRPr/>
            </a:pPr>
            <a:r>
              <a:rPr lang="en-US" sz="2400" dirty="0">
                <a:ea typeface="ＭＳ Ｐゴシック" charset="0"/>
              </a:rPr>
              <a:t>typically &lt; msec</a:t>
            </a:r>
          </a:p>
        </p:txBody>
      </p:sp>
      <p:sp>
        <p:nvSpPr>
          <p:cNvPr id="110627" name="Rectangle 58"/>
          <p:cNvSpPr>
            <a:spLocks noChangeArrowheads="1"/>
          </p:cNvSpPr>
          <p:nvPr/>
        </p:nvSpPr>
        <p:spPr bwMode="auto">
          <a:xfrm>
            <a:off x="6326188" y="4492626"/>
            <a:ext cx="38100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4488" indent="-344488">
              <a:lnSpc>
                <a:spcPct val="85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queue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686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B12C6892-30AD-429F-98AF-7133934502E0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8616" name="Group 70"/>
          <p:cNvGrpSpPr>
            <a:grpSpLocks/>
          </p:cNvGrpSpPr>
          <p:nvPr/>
        </p:nvGrpSpPr>
        <p:grpSpPr bwMode="auto">
          <a:xfrm>
            <a:off x="3267075" y="1249364"/>
            <a:ext cx="5894388" cy="2935287"/>
            <a:chOff x="1743075" y="1249363"/>
            <a:chExt cx="5894066" cy="2935287"/>
          </a:xfrm>
        </p:grpSpPr>
        <p:sp>
          <p:nvSpPr>
            <p:cNvPr id="68617" name="Line 24"/>
            <p:cNvSpPr>
              <a:spLocks noChangeShapeType="1"/>
            </p:cNvSpPr>
            <p:nvPr/>
          </p:nvSpPr>
          <p:spPr bwMode="auto">
            <a:xfrm>
              <a:off x="2620963" y="1857375"/>
              <a:ext cx="741362" cy="35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8618" name="Group 347"/>
            <p:cNvGrpSpPr>
              <a:grpSpLocks/>
            </p:cNvGrpSpPr>
            <p:nvPr/>
          </p:nvGrpSpPr>
          <p:grpSpPr bwMode="auto">
            <a:xfrm>
              <a:off x="3336378" y="1905474"/>
              <a:ext cx="1162562" cy="715538"/>
              <a:chOff x="1871277" y="1576300"/>
              <a:chExt cx="1128371" cy="437861"/>
            </a:xfrm>
          </p:grpSpPr>
          <p:sp>
            <p:nvSpPr>
              <p:cNvPr id="113" name="Oval 112"/>
              <p:cNvSpPr>
                <a:spLocks noChangeArrowheads="1"/>
              </p:cNvSpPr>
              <p:nvPr/>
            </p:nvSpPr>
            <p:spPr bwMode="auto">
              <a:xfrm flipV="1">
                <a:off x="1874805" y="1694526"/>
                <a:ext cx="1124731" cy="31960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871723" y="1739212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 flipV="1">
                <a:off x="1871723" y="1576010"/>
                <a:ext cx="1124731" cy="31960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159840" y="1673154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2102832" y="1633325"/>
                <a:ext cx="662512" cy="110744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2537317" y="1727555"/>
                <a:ext cx="243435" cy="97144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2090507" y="1729498"/>
                <a:ext cx="240353" cy="97144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cxnSp>
            <p:nvCxnSpPr>
              <p:cNvPr id="120" name="Straight Connector 119"/>
              <p:cNvCxnSpPr>
                <a:cxnSpLocks noChangeShapeType="1"/>
                <a:endCxn id="115" idx="2"/>
              </p:cNvCxnSpPr>
              <p:nvPr/>
            </p:nvCxnSpPr>
            <p:spPr bwMode="auto">
              <a:xfrm flipH="1" flipV="1">
                <a:off x="1871723" y="1737269"/>
                <a:ext cx="3081" cy="1233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Straight Connector 120"/>
              <p:cNvCxnSpPr>
                <a:cxnSpLocks noChangeShapeType="1"/>
              </p:cNvCxnSpPr>
              <p:nvPr/>
            </p:nvCxnSpPr>
            <p:spPr bwMode="auto">
              <a:xfrm flipH="1" flipV="1">
                <a:off x="2996454" y="1734355"/>
                <a:ext cx="3081" cy="1233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619" name="Line 26"/>
            <p:cNvSpPr>
              <a:spLocks noChangeShapeType="1"/>
            </p:cNvSpPr>
            <p:nvPr/>
          </p:nvSpPr>
          <p:spPr bwMode="auto">
            <a:xfrm>
              <a:off x="4545013" y="2276475"/>
              <a:ext cx="193357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0" name="Rectangle 29"/>
            <p:cNvSpPr>
              <a:spLocks noChangeArrowheads="1"/>
            </p:cNvSpPr>
            <p:nvPr/>
          </p:nvSpPr>
          <p:spPr bwMode="auto">
            <a:xfrm>
              <a:off x="5464175" y="2076450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1" name="Rectangle 30"/>
            <p:cNvSpPr>
              <a:spLocks noChangeArrowheads="1"/>
            </p:cNvSpPr>
            <p:nvPr/>
          </p:nvSpPr>
          <p:spPr bwMode="auto">
            <a:xfrm>
              <a:off x="4211638" y="2147888"/>
              <a:ext cx="147637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2" name="Rectangle 31"/>
            <p:cNvSpPr>
              <a:spLocks noChangeArrowheads="1"/>
            </p:cNvSpPr>
            <p:nvPr/>
          </p:nvSpPr>
          <p:spPr bwMode="auto">
            <a:xfrm>
              <a:off x="4373563" y="2147888"/>
              <a:ext cx="147637" cy="200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V="1">
              <a:off x="6235700" y="1876425"/>
              <a:ext cx="3667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4" name="Rectangle 38"/>
            <p:cNvSpPr>
              <a:spLocks noChangeArrowheads="1"/>
            </p:cNvSpPr>
            <p:nvPr/>
          </p:nvSpPr>
          <p:spPr bwMode="auto">
            <a:xfrm>
              <a:off x="4502150" y="20859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25" name="Text Box 39"/>
            <p:cNvSpPr txBox="1">
              <a:spLocks noChangeArrowheads="1"/>
            </p:cNvSpPr>
            <p:nvPr/>
          </p:nvSpPr>
          <p:spPr bwMode="auto">
            <a:xfrm>
              <a:off x="4891088" y="1689100"/>
              <a:ext cx="1390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propagation</a:t>
              </a:r>
            </a:p>
          </p:txBody>
        </p:sp>
        <p:sp>
          <p:nvSpPr>
            <p:cNvPr id="68626" name="Line 40"/>
            <p:cNvSpPr>
              <a:spLocks noChangeShapeType="1"/>
            </p:cNvSpPr>
            <p:nvPr/>
          </p:nvSpPr>
          <p:spPr bwMode="auto">
            <a:xfrm rot="10800000">
              <a:off x="4645025" y="1876425"/>
              <a:ext cx="319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7" name="Text Box 43"/>
            <p:cNvSpPr txBox="1">
              <a:spLocks noChangeArrowheads="1"/>
            </p:cNvSpPr>
            <p:nvPr/>
          </p:nvSpPr>
          <p:spPr bwMode="auto">
            <a:xfrm>
              <a:off x="3127375" y="2803525"/>
              <a:ext cx="12890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nodal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processing</a:t>
              </a:r>
            </a:p>
          </p:txBody>
        </p:sp>
        <p:sp>
          <p:nvSpPr>
            <p:cNvPr id="68628" name="Line 44"/>
            <p:cNvSpPr>
              <a:spLocks noChangeShapeType="1"/>
            </p:cNvSpPr>
            <p:nvPr/>
          </p:nvSpPr>
          <p:spPr bwMode="auto">
            <a:xfrm rot="10800000">
              <a:off x="3378200" y="2847975"/>
              <a:ext cx="833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29" name="Line 45"/>
            <p:cNvSpPr>
              <a:spLocks noChangeShapeType="1"/>
            </p:cNvSpPr>
            <p:nvPr/>
          </p:nvSpPr>
          <p:spPr bwMode="auto">
            <a:xfrm rot="10800000" flipV="1">
              <a:off x="4187825" y="2609850"/>
              <a:ext cx="385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0" name="Text Box 46"/>
            <p:cNvSpPr txBox="1">
              <a:spLocks noChangeArrowheads="1"/>
            </p:cNvSpPr>
            <p:nvPr/>
          </p:nvSpPr>
          <p:spPr bwMode="auto">
            <a:xfrm>
              <a:off x="4595813" y="3060700"/>
              <a:ext cx="1123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queueing</a:t>
              </a:r>
            </a:p>
          </p:txBody>
        </p:sp>
        <p:sp>
          <p:nvSpPr>
            <p:cNvPr id="68631" name="Line 47"/>
            <p:cNvSpPr>
              <a:spLocks noChangeShapeType="1"/>
            </p:cNvSpPr>
            <p:nvPr/>
          </p:nvSpPr>
          <p:spPr bwMode="auto">
            <a:xfrm rot="10800000">
              <a:off x="4349750" y="2609850"/>
              <a:ext cx="595313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2" name="Rectangle 3"/>
            <p:cNvSpPr>
              <a:spLocks noChangeArrowheads="1"/>
            </p:cNvSpPr>
            <p:nvPr/>
          </p:nvSpPr>
          <p:spPr bwMode="auto">
            <a:xfrm>
              <a:off x="2116138" y="3630613"/>
              <a:ext cx="4943475" cy="5540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2857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99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nodal</a:t>
              </a:r>
              <a:r>
                <a:rPr lang="en-US" altLang="en-US" sz="2400">
                  <a:solidFill>
                    <a:srgbClr val="000000"/>
                  </a:solidFill>
                </a:rPr>
                <a:t> =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proc</a:t>
              </a:r>
              <a:r>
                <a:rPr lang="en-US" altLang="en-US" sz="2400">
                  <a:solidFill>
                    <a:srgbClr val="000000"/>
                  </a:solidFill>
                </a:rPr>
                <a:t> +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queue</a:t>
              </a:r>
              <a:r>
                <a:rPr lang="en-US" altLang="en-US" sz="2400">
                  <a:solidFill>
                    <a:srgbClr val="000000"/>
                  </a:solidFill>
                </a:rPr>
                <a:t> +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trans</a:t>
              </a:r>
              <a:r>
                <a:rPr lang="en-US" altLang="en-US" sz="2400">
                  <a:solidFill>
                    <a:srgbClr val="000000"/>
                  </a:solidFill>
                </a:rPr>
                <a:t> +  </a:t>
              </a:r>
              <a:r>
                <a:rPr lang="en-US" altLang="en-US" sz="2400" i="1">
                  <a:solidFill>
                    <a:srgbClr val="000000"/>
                  </a:solidFill>
                </a:rPr>
                <a:t>d</a:t>
              </a:r>
              <a:r>
                <a:rPr lang="en-US" altLang="en-US" sz="2400" baseline="-25000">
                  <a:solidFill>
                    <a:srgbClr val="000000"/>
                  </a:solidFill>
                </a:rPr>
                <a:t>prop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2619083" y="2397124"/>
              <a:ext cx="735306" cy="549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4" name="Rectangle 32"/>
            <p:cNvSpPr>
              <a:spLocks noChangeArrowheads="1"/>
            </p:cNvSpPr>
            <p:nvPr/>
          </p:nvSpPr>
          <p:spPr bwMode="auto">
            <a:xfrm>
              <a:off x="3159125" y="2047875"/>
              <a:ext cx="147638" cy="200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35" name="Line 33"/>
            <p:cNvSpPr>
              <a:spLocks noChangeShapeType="1"/>
            </p:cNvSpPr>
            <p:nvPr/>
          </p:nvSpPr>
          <p:spPr bwMode="auto">
            <a:xfrm>
              <a:off x="3109913" y="1984375"/>
              <a:ext cx="211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636" name="Text Box 36"/>
            <p:cNvSpPr txBox="1">
              <a:spLocks noChangeArrowheads="1"/>
            </p:cNvSpPr>
            <p:nvPr/>
          </p:nvSpPr>
          <p:spPr bwMode="auto">
            <a:xfrm>
              <a:off x="1743075" y="1541463"/>
              <a:ext cx="402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8637" name="Text Box 37"/>
            <p:cNvSpPr txBox="1">
              <a:spLocks noChangeArrowheads="1"/>
            </p:cNvSpPr>
            <p:nvPr/>
          </p:nvSpPr>
          <p:spPr bwMode="auto">
            <a:xfrm>
              <a:off x="1919288" y="249396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68638" name="Group 66"/>
            <p:cNvGrpSpPr>
              <a:grpSpLocks/>
            </p:cNvGrpSpPr>
            <p:nvPr/>
          </p:nvGrpSpPr>
          <p:grpSpPr bwMode="auto">
            <a:xfrm>
              <a:off x="1893888" y="1541463"/>
              <a:ext cx="779462" cy="679450"/>
              <a:chOff x="-44" y="1473"/>
              <a:chExt cx="981" cy="1105"/>
            </a:xfrm>
          </p:grpSpPr>
          <p:pic>
            <p:nvPicPr>
              <p:cNvPr id="68656" name="Picture 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57" name="Freeform 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639" name="Group 69"/>
            <p:cNvGrpSpPr>
              <a:grpSpLocks/>
            </p:cNvGrpSpPr>
            <p:nvPr/>
          </p:nvGrpSpPr>
          <p:grpSpPr bwMode="auto">
            <a:xfrm>
              <a:off x="1943685" y="2548431"/>
              <a:ext cx="779463" cy="679450"/>
              <a:chOff x="-44" y="1473"/>
              <a:chExt cx="981" cy="1105"/>
            </a:xfrm>
          </p:grpSpPr>
          <p:pic>
            <p:nvPicPr>
              <p:cNvPr id="68654" name="Picture 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55" name="Freeform 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68640" name="Text Box 41"/>
            <p:cNvSpPr txBox="1">
              <a:spLocks noChangeArrowheads="1"/>
            </p:cNvSpPr>
            <p:nvPr/>
          </p:nvSpPr>
          <p:spPr bwMode="auto">
            <a:xfrm>
              <a:off x="2987675" y="1249363"/>
              <a:ext cx="1466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transmission</a:t>
              </a:r>
            </a:p>
          </p:txBody>
        </p:sp>
        <p:sp>
          <p:nvSpPr>
            <p:cNvPr id="68641" name="Line 42"/>
            <p:cNvSpPr>
              <a:spLocks noChangeShapeType="1"/>
            </p:cNvSpPr>
            <p:nvPr/>
          </p:nvSpPr>
          <p:spPr bwMode="auto">
            <a:xfrm rot="10800000" flipH="1" flipV="1">
              <a:off x="4038600" y="1517650"/>
              <a:ext cx="52863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8642" name="Group 347"/>
            <p:cNvGrpSpPr>
              <a:grpSpLocks/>
            </p:cNvGrpSpPr>
            <p:nvPr/>
          </p:nvGrpSpPr>
          <p:grpSpPr bwMode="auto">
            <a:xfrm>
              <a:off x="6474579" y="1949848"/>
              <a:ext cx="1162562" cy="715538"/>
              <a:chOff x="1871277" y="1576300"/>
              <a:chExt cx="1128371" cy="437861"/>
            </a:xfrm>
          </p:grpSpPr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 flipV="1">
                <a:off x="1874917" y="1694572"/>
                <a:ext cx="1124731" cy="31960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1871836" y="1739259"/>
                <a:ext cx="1127812" cy="1165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 flipV="1">
                <a:off x="1871836" y="1576056"/>
                <a:ext cx="1124731" cy="31960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2159951" y="1673201"/>
                <a:ext cx="548499" cy="16126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2102945" y="1633372"/>
                <a:ext cx="662512" cy="110744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2537430" y="1727602"/>
                <a:ext cx="243435" cy="97144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2090619" y="1729544"/>
                <a:ext cx="240353" cy="97144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IN"/>
              </a:p>
            </p:txBody>
          </p:sp>
          <p:cxnSp>
            <p:nvCxnSpPr>
              <p:cNvPr id="107" name="Straight Connector 106"/>
              <p:cNvCxnSpPr>
                <a:cxnSpLocks noChangeShapeType="1"/>
                <a:endCxn id="102" idx="2"/>
              </p:cNvCxnSpPr>
              <p:nvPr/>
            </p:nvCxnSpPr>
            <p:spPr bwMode="auto">
              <a:xfrm flipH="1" flipV="1">
                <a:off x="1871836" y="1737316"/>
                <a:ext cx="3081" cy="1233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Straight Connector 107"/>
              <p:cNvCxnSpPr>
                <a:cxnSpLocks noChangeShapeType="1"/>
              </p:cNvCxnSpPr>
              <p:nvPr/>
            </p:nvCxnSpPr>
            <p:spPr bwMode="auto">
              <a:xfrm flipH="1" flipV="1">
                <a:off x="2996567" y="1734402"/>
                <a:ext cx="3081" cy="1233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643" name="Rectangle 31"/>
            <p:cNvSpPr>
              <a:spLocks noChangeArrowheads="1"/>
            </p:cNvSpPr>
            <p:nvPr/>
          </p:nvSpPr>
          <p:spPr bwMode="auto">
            <a:xfrm>
              <a:off x="2722387" y="2704007"/>
              <a:ext cx="139765" cy="18519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644" name="Line 33"/>
            <p:cNvSpPr>
              <a:spLocks noChangeShapeType="1"/>
            </p:cNvSpPr>
            <p:nvPr/>
          </p:nvSpPr>
          <p:spPr bwMode="auto">
            <a:xfrm flipV="1">
              <a:off x="2897708" y="2673625"/>
              <a:ext cx="219668" cy="161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24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6803" name="Picture 60" descr="queueDe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852489"/>
            <a:ext cx="496887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33588" y="1806576"/>
            <a:ext cx="3810000" cy="1781175"/>
          </a:xfrm>
        </p:spPr>
        <p:txBody>
          <a:bodyPr/>
          <a:lstStyle/>
          <a:p>
            <a:pPr marL="231775" indent="-231775"/>
            <a:r>
              <a:rPr lang="en-US" altLang="en-US" sz="2400" i="1"/>
              <a:t>R:</a:t>
            </a:r>
            <a:r>
              <a:rPr lang="en-US" altLang="en-US" sz="2400"/>
              <a:t> link bandwidth (bps)</a:t>
            </a:r>
          </a:p>
          <a:p>
            <a:pPr marL="231775" indent="-231775"/>
            <a:r>
              <a:rPr lang="en-US" altLang="en-US" sz="2400" i="1"/>
              <a:t>L:</a:t>
            </a:r>
            <a:r>
              <a:rPr lang="en-US" altLang="en-US" sz="2400"/>
              <a:t> packet length (bits)</a:t>
            </a:r>
          </a:p>
          <a:p>
            <a:pPr marL="231775" indent="-231775"/>
            <a:r>
              <a:rPr lang="en-US" altLang="en-US" sz="2400"/>
              <a:t>a: average packet arrival rate</a:t>
            </a:r>
          </a:p>
        </p:txBody>
      </p:sp>
      <p:sp>
        <p:nvSpPr>
          <p:cNvPr id="76805" name="Rectangle 61"/>
          <p:cNvSpPr>
            <a:spLocks noChangeArrowheads="1"/>
          </p:cNvSpPr>
          <p:nvPr/>
        </p:nvSpPr>
        <p:spPr bwMode="auto">
          <a:xfrm>
            <a:off x="5711825" y="3451226"/>
            <a:ext cx="3810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traffic intensity </a:t>
            </a:r>
          </a:p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= </a:t>
            </a: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</a:rPr>
              <a:t>La/R</a:t>
            </a:r>
          </a:p>
        </p:txBody>
      </p:sp>
      <p:sp>
        <p:nvSpPr>
          <p:cNvPr id="76806" name="Rectangle 62"/>
          <p:cNvSpPr>
            <a:spLocks noChangeArrowheads="1"/>
          </p:cNvSpPr>
          <p:nvPr/>
        </p:nvSpPr>
        <p:spPr bwMode="auto">
          <a:xfrm>
            <a:off x="2035175" y="4113214"/>
            <a:ext cx="69723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sz="2400" i="1"/>
              <a:t>La/R</a:t>
            </a:r>
            <a:r>
              <a:rPr lang="en-US" altLang="en-US" sz="2400"/>
              <a:t> ~ 0: avg. queueing delay small</a:t>
            </a:r>
          </a:p>
          <a:p>
            <a:pPr>
              <a:lnSpc>
                <a:spcPct val="100000"/>
              </a:lnSpc>
              <a:buClr>
                <a:srgbClr val="000099"/>
              </a:buClr>
            </a:pPr>
            <a:r>
              <a:rPr lang="en-US" altLang="en-US" sz="2400" i="1"/>
              <a:t>La/R </a:t>
            </a:r>
            <a:r>
              <a:rPr lang="en-US" altLang="en-US" sz="2400"/>
              <a:t>-&gt; 1: avg. queueing delay large</a:t>
            </a:r>
          </a:p>
          <a:p>
            <a:pPr>
              <a:buClr>
                <a:srgbClr val="000099"/>
              </a:buClr>
            </a:pPr>
            <a:r>
              <a:rPr lang="en-US" altLang="en-US" sz="2400" i="1"/>
              <a:t>La/R </a:t>
            </a:r>
            <a:r>
              <a:rPr lang="en-US" altLang="en-US" sz="2400"/>
              <a:t>&gt; 1: more </a:t>
            </a:r>
            <a:r>
              <a:rPr lang="ja-JP" altLang="en-US" sz="2400"/>
              <a:t>“</a:t>
            </a:r>
            <a:r>
              <a:rPr lang="en-US" altLang="ja-JP" sz="2400"/>
              <a:t>work</a:t>
            </a:r>
            <a:r>
              <a:rPr lang="ja-JP" altLang="en-US" sz="2400"/>
              <a:t>”</a:t>
            </a:r>
            <a:r>
              <a:rPr lang="en-US" altLang="ja-JP" sz="2400"/>
              <a:t> arriving </a:t>
            </a:r>
          </a:p>
          <a:p>
            <a:pPr>
              <a:buClr>
                <a:srgbClr val="000099"/>
              </a:buClr>
              <a:buFontTx/>
              <a:buNone/>
            </a:pPr>
            <a:r>
              <a:rPr lang="en-US" altLang="en-US" sz="2400"/>
              <a:t>   than can be serviced, average delay infinite!</a:t>
            </a:r>
          </a:p>
        </p:txBody>
      </p:sp>
      <p:sp>
        <p:nvSpPr>
          <p:cNvPr id="76807" name="Rectangle 61"/>
          <p:cNvSpPr>
            <a:spLocks noChangeArrowheads="1"/>
          </p:cNvSpPr>
          <p:nvPr/>
        </p:nvSpPr>
        <p:spPr bwMode="auto">
          <a:xfrm rot="16200000">
            <a:off x="5120482" y="2180432"/>
            <a:ext cx="2433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average  queueing delay</a:t>
            </a:r>
          </a:p>
        </p:txBody>
      </p:sp>
      <p:pic>
        <p:nvPicPr>
          <p:cNvPr id="7680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64" y="4935539"/>
            <a:ext cx="154622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4197350"/>
            <a:ext cx="1481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0" name="Text Box 15"/>
          <p:cNvSpPr txBox="1">
            <a:spLocks noChangeArrowheads="1"/>
          </p:cNvSpPr>
          <p:nvPr/>
        </p:nvSpPr>
        <p:spPr bwMode="auto">
          <a:xfrm>
            <a:off x="9078914" y="4141789"/>
            <a:ext cx="1074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La/R </a:t>
            </a:r>
            <a:r>
              <a:rPr lang="en-US" altLang="en-US" sz="1800">
                <a:latin typeface="Arial" panose="020B0604020202020204" pitchFamily="34" charset="0"/>
              </a:rPr>
              <a:t>~ 0</a:t>
            </a:r>
          </a:p>
        </p:txBody>
      </p:sp>
      <p:sp>
        <p:nvSpPr>
          <p:cNvPr id="76811" name="Text Box 16"/>
          <p:cNvSpPr txBox="1">
            <a:spLocks noChangeArrowheads="1"/>
          </p:cNvSpPr>
          <p:nvPr/>
        </p:nvSpPr>
        <p:spPr bwMode="auto">
          <a:xfrm>
            <a:off x="9409113" y="6110288"/>
            <a:ext cx="1140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La/R -&gt; 1</a:t>
            </a:r>
          </a:p>
        </p:txBody>
      </p:sp>
      <p:sp>
        <p:nvSpPr>
          <p:cNvPr id="76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0445958-4FA0-419D-B976-D7BC9D73A06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13" name="TextBox 1"/>
          <p:cNvSpPr txBox="1">
            <a:spLocks noChangeArrowheads="1"/>
          </p:cNvSpPr>
          <p:nvPr/>
        </p:nvSpPr>
        <p:spPr bwMode="auto">
          <a:xfrm>
            <a:off x="2017714" y="6348414"/>
            <a:ext cx="469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online interactive animation on queuing and loss</a:t>
            </a:r>
          </a:p>
        </p:txBody>
      </p:sp>
      <p:sp>
        <p:nvSpPr>
          <p:cNvPr id="76814" name="Rectangle 11"/>
          <p:cNvSpPr>
            <a:spLocks noChangeArrowheads="1"/>
          </p:cNvSpPr>
          <p:nvPr/>
        </p:nvSpPr>
        <p:spPr bwMode="auto">
          <a:xfrm>
            <a:off x="6024564" y="868364"/>
            <a:ext cx="127158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76815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1" y="917574"/>
            <a:ext cx="3100737" cy="22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75" y="1238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Queueing delay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426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factor contributions to Total Delay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link connecting two routers on the same university campus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negligible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two routers interconnected by a satellite link(100s km)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100+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milliseconds</a:t>
            </a:r>
          </a:p>
          <a:p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</a:t>
            </a:r>
            <a:endParaRPr lang="en-I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bandwidths (10 Mbps and higher)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negligible [more bits/sec]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large Internet packets sent over low-speed dial-up modem links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hundreds of milliseconds . 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negligible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fast routers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6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1233</Words>
  <Application>Microsoft Macintosh PowerPoint</Application>
  <PresentationFormat>Widescreen</PresentationFormat>
  <Paragraphs>256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Calibri Light</vt:lpstr>
      <vt:lpstr>Courier New</vt:lpstr>
      <vt:lpstr>Gill Sans MT</vt:lpstr>
      <vt:lpstr>Tahoma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Host: sends packets of data</vt:lpstr>
      <vt:lpstr>Packet-switching: store-and-forward</vt:lpstr>
      <vt:lpstr>PowerPoint Presentation</vt:lpstr>
      <vt:lpstr>PowerPoint Presentation</vt:lpstr>
      <vt:lpstr>Four sources of packet delay</vt:lpstr>
      <vt:lpstr>Queueing delay</vt:lpstr>
      <vt:lpstr>Delay factor contributions to Total Delay</vt:lpstr>
      <vt:lpstr>PowerPoint Presentation</vt:lpstr>
      <vt:lpstr>PowerPoint Presentation</vt:lpstr>
      <vt:lpstr>Packet Switching: queueing delay, loss</vt:lpstr>
      <vt:lpstr>How do loss and delay occur?</vt:lpstr>
      <vt:lpstr>Packet loss</vt:lpstr>
      <vt:lpstr>Throughput</vt:lpstr>
      <vt:lpstr>PowerPoint Presentation</vt:lpstr>
      <vt:lpstr>“Real” Internet delays and routes</vt:lpstr>
      <vt:lpstr>Throughput (more)</vt:lpstr>
      <vt:lpstr>Throughput: Internet scenario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Microsoft Office User</cp:lastModifiedBy>
  <cp:revision>39</cp:revision>
  <dcterms:created xsi:type="dcterms:W3CDTF">2021-01-21T07:52:12Z</dcterms:created>
  <dcterms:modified xsi:type="dcterms:W3CDTF">2025-01-10T03:27:55Z</dcterms:modified>
</cp:coreProperties>
</file>