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617" r:id="rId2"/>
    <p:sldId id="616" r:id="rId3"/>
    <p:sldId id="615" r:id="rId4"/>
    <p:sldId id="310" r:id="rId5"/>
    <p:sldId id="313" r:id="rId6"/>
    <p:sldId id="316" r:id="rId7"/>
    <p:sldId id="609" r:id="rId8"/>
    <p:sldId id="610" r:id="rId9"/>
    <p:sldId id="612" r:id="rId10"/>
    <p:sldId id="611" r:id="rId11"/>
    <p:sldId id="613" r:id="rId12"/>
    <p:sldId id="618" r:id="rId13"/>
    <p:sldId id="619" r:id="rId14"/>
    <p:sldId id="622" r:id="rId15"/>
    <p:sldId id="620" r:id="rId16"/>
    <p:sldId id="631" r:id="rId17"/>
    <p:sldId id="632" r:id="rId18"/>
    <p:sldId id="633" r:id="rId19"/>
    <p:sldId id="634" r:id="rId20"/>
    <p:sldId id="635" r:id="rId21"/>
    <p:sldId id="636" r:id="rId22"/>
    <p:sldId id="624" r:id="rId23"/>
    <p:sldId id="637" r:id="rId24"/>
    <p:sldId id="623" r:id="rId25"/>
    <p:sldId id="630" r:id="rId26"/>
    <p:sldId id="638" r:id="rId27"/>
    <p:sldId id="639" r:id="rId28"/>
    <p:sldId id="640" r:id="rId29"/>
    <p:sldId id="641" r:id="rId30"/>
    <p:sldId id="625" r:id="rId31"/>
    <p:sldId id="629" r:id="rId32"/>
    <p:sldId id="628" r:id="rId33"/>
    <p:sldId id="642" r:id="rId34"/>
    <p:sldId id="643" r:id="rId35"/>
    <p:sldId id="644" r:id="rId36"/>
    <p:sldId id="64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nctional programming" id="{6628485A-7281-4BA9-A6DD-14D6BC273C5A}">
          <p14:sldIdLst>
            <p14:sldId id="617"/>
            <p14:sldId id="616"/>
            <p14:sldId id="615"/>
            <p14:sldId id="310"/>
            <p14:sldId id="313"/>
            <p14:sldId id="316"/>
            <p14:sldId id="609"/>
            <p14:sldId id="610"/>
            <p14:sldId id="612"/>
            <p14:sldId id="611"/>
            <p14:sldId id="613"/>
            <p14:sldId id="618"/>
            <p14:sldId id="619"/>
            <p14:sldId id="622"/>
            <p14:sldId id="620"/>
            <p14:sldId id="631"/>
            <p14:sldId id="632"/>
            <p14:sldId id="633"/>
            <p14:sldId id="634"/>
            <p14:sldId id="635"/>
            <p14:sldId id="636"/>
            <p14:sldId id="624"/>
            <p14:sldId id="637"/>
            <p14:sldId id="623"/>
            <p14:sldId id="630"/>
            <p14:sldId id="638"/>
            <p14:sldId id="639"/>
            <p14:sldId id="640"/>
            <p14:sldId id="641"/>
            <p14:sldId id="625"/>
            <p14:sldId id="629"/>
            <p14:sldId id="628"/>
            <p14:sldId id="642"/>
            <p14:sldId id="643"/>
            <p14:sldId id="644"/>
            <p14:sldId id="6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69" autoAdjust="0"/>
    <p:restoredTop sz="91382" autoAdjust="0"/>
  </p:normalViewPr>
  <p:slideViewPr>
    <p:cSldViewPr snapToGrid="0">
      <p:cViewPr varScale="1">
        <p:scale>
          <a:sx n="92" d="100"/>
          <a:sy n="92" d="100"/>
        </p:scale>
        <p:origin x="5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0945\Documents\flag-vs-spr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0945\Documents\flag-vs-spr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0945\Documents\flag-vs-spr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0945\Documents\flag-vs-spr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Get</a:t>
            </a:r>
            <a:r>
              <a:rPr lang="zh-CN" altLang="en-US" dirty="0"/>
              <a:t>压力测试（越高越好）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Flag-GetTest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c=1</c:v>
                </c:pt>
                <c:pt idx="1">
                  <c:v>c=10</c:v>
                </c:pt>
                <c:pt idx="2">
                  <c:v>c=100</c:v>
                </c:pt>
                <c:pt idx="3">
                  <c:v>c=500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8615.92</c:v>
                </c:pt>
                <c:pt idx="1">
                  <c:v>50385.1</c:v>
                </c:pt>
                <c:pt idx="2">
                  <c:v>95374.29</c:v>
                </c:pt>
                <c:pt idx="3">
                  <c:v>107358.3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58-4071-9325-F873B4C0273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Spring-GetTest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c=1</c:v>
                </c:pt>
                <c:pt idx="1">
                  <c:v>c=10</c:v>
                </c:pt>
                <c:pt idx="2">
                  <c:v>c=100</c:v>
                </c:pt>
                <c:pt idx="3">
                  <c:v>c=500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5623.47</c:v>
                </c:pt>
                <c:pt idx="1">
                  <c:v>30886.19</c:v>
                </c:pt>
                <c:pt idx="2">
                  <c:v>41485.129999999997</c:v>
                </c:pt>
                <c:pt idx="3">
                  <c:v>43345.88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58-4071-9325-F873B4C02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2707344"/>
        <c:axId val="1602723152"/>
      </c:barChart>
      <c:catAx>
        <c:axId val="1602707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同时连接数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2723152"/>
        <c:crosses val="autoZero"/>
        <c:auto val="1"/>
        <c:lblAlgn val="ctr"/>
        <c:lblOffset val="100"/>
        <c:noMultiLvlLbl val="0"/>
      </c:catAx>
      <c:valAx>
        <c:axId val="160272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每秒请求数</a:t>
                </a:r>
                <a:r>
                  <a:rPr lang="en-US" altLang="zh-CN"/>
                  <a:t>(req/s)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270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Get</a:t>
            </a:r>
            <a:r>
              <a:rPr lang="zh-CN" altLang="en-US" dirty="0"/>
              <a:t>压力测试（越低越好）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Flag-GetTest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Sheet1!$B$7:$E$7</c:f>
              <c:strCache>
                <c:ptCount val="4"/>
                <c:pt idx="0">
                  <c:v>c=1</c:v>
                </c:pt>
                <c:pt idx="1">
                  <c:v>c=10</c:v>
                </c:pt>
                <c:pt idx="2">
                  <c:v>c=100</c:v>
                </c:pt>
                <c:pt idx="3">
                  <c:v>c=500</c:v>
                </c:pt>
              </c:strCache>
            </c:strRef>
          </c:cat>
          <c:val>
            <c:numRef>
              <c:f>Sheet1!$B$8:$E$8</c:f>
              <c:numCache>
                <c:formatCode>General</c:formatCode>
                <c:ptCount val="4"/>
                <c:pt idx="0">
                  <c:v>125</c:v>
                </c:pt>
                <c:pt idx="1">
                  <c:v>250</c:v>
                </c:pt>
                <c:pt idx="2">
                  <c:v>1960</c:v>
                </c:pt>
                <c:pt idx="3">
                  <c:v>8620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B-42FC-A9C5-C1FD4A5F928B}"/>
            </c:ext>
          </c:extLst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Spring-GetTest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Sheet1!$B$7:$E$7</c:f>
              <c:strCache>
                <c:ptCount val="4"/>
                <c:pt idx="0">
                  <c:v>c=1</c:v>
                </c:pt>
                <c:pt idx="1">
                  <c:v>c=10</c:v>
                </c:pt>
                <c:pt idx="2">
                  <c:v>c=100</c:v>
                </c:pt>
                <c:pt idx="3">
                  <c:v>c=500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4"/>
                <c:pt idx="0">
                  <c:v>205</c:v>
                </c:pt>
                <c:pt idx="1">
                  <c:v>435</c:v>
                </c:pt>
                <c:pt idx="2">
                  <c:v>3110</c:v>
                </c:pt>
                <c:pt idx="3">
                  <c:v>15550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BB-42FC-A9C5-C1FD4A5F9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2709424"/>
        <c:axId val="1602710672"/>
      </c:barChart>
      <c:catAx>
        <c:axId val="1602709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同时连接数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2710672"/>
        <c:crosses val="autoZero"/>
        <c:auto val="1"/>
        <c:lblAlgn val="ctr"/>
        <c:lblOffset val="100"/>
        <c:noMultiLvlLbl val="0"/>
      </c:catAx>
      <c:valAx>
        <c:axId val="160271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90%</a:t>
                </a:r>
                <a:r>
                  <a:rPr lang="zh-CN" altLang="en-US"/>
                  <a:t>延迟</a:t>
                </a:r>
                <a:r>
                  <a:rPr lang="en-US" altLang="zh-CN"/>
                  <a:t>(</a:t>
                </a:r>
                <a:r>
                  <a:rPr lang="zh-CN" altLang="en-US"/>
                  <a:t>微妙</a:t>
                </a:r>
                <a:r>
                  <a:rPr lang="en-US" altLang="zh-CN"/>
                  <a:t>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270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Get(</a:t>
            </a:r>
            <a:r>
              <a:rPr lang="zh-CN" altLang="en-US" dirty="0"/>
              <a:t>延迟返回</a:t>
            </a:r>
            <a:r>
              <a:rPr lang="en-US" altLang="zh-CN" dirty="0"/>
              <a:t>)</a:t>
            </a:r>
            <a:r>
              <a:rPr lang="zh-CN" altLang="en-US" dirty="0"/>
              <a:t>压力测试（越高越好）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Flag-DelayTest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Sheet1!$B$4:$F$4</c:f>
              <c:strCache>
                <c:ptCount val="5"/>
                <c:pt idx="0">
                  <c:v>c=1</c:v>
                </c:pt>
                <c:pt idx="1">
                  <c:v>c=10</c:v>
                </c:pt>
                <c:pt idx="2">
                  <c:v>c=100</c:v>
                </c:pt>
                <c:pt idx="3">
                  <c:v>c=500</c:v>
                </c:pt>
                <c:pt idx="4">
                  <c:v>c=1000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9.89</c:v>
                </c:pt>
                <c:pt idx="1">
                  <c:v>98.89</c:v>
                </c:pt>
                <c:pt idx="2">
                  <c:v>988.26</c:v>
                </c:pt>
                <c:pt idx="3">
                  <c:v>4928.88</c:v>
                </c:pt>
                <c:pt idx="4">
                  <c:v>9793.36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2A-4BCD-899F-44932D6D5887}"/>
            </c:ext>
          </c:extLst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Spring-DelayTest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Sheet1!$B$4:$F$4</c:f>
              <c:strCache>
                <c:ptCount val="5"/>
                <c:pt idx="0">
                  <c:v>c=1</c:v>
                </c:pt>
                <c:pt idx="1">
                  <c:v>c=10</c:v>
                </c:pt>
                <c:pt idx="2">
                  <c:v>c=100</c:v>
                </c:pt>
                <c:pt idx="3">
                  <c:v>c=500</c:v>
                </c:pt>
                <c:pt idx="4">
                  <c:v>c=1000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9.89</c:v>
                </c:pt>
                <c:pt idx="1">
                  <c:v>98.89</c:v>
                </c:pt>
                <c:pt idx="2">
                  <c:v>988.72</c:v>
                </c:pt>
                <c:pt idx="3">
                  <c:v>1973.86</c:v>
                </c:pt>
                <c:pt idx="4">
                  <c:v>1969.68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2A-4BCD-899F-44932D6D58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1561008"/>
        <c:axId val="1001553936"/>
      </c:barChart>
      <c:catAx>
        <c:axId val="100156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同时连接数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1553936"/>
        <c:crosses val="autoZero"/>
        <c:auto val="1"/>
        <c:lblAlgn val="ctr"/>
        <c:lblOffset val="100"/>
        <c:noMultiLvlLbl val="0"/>
      </c:catAx>
      <c:valAx>
        <c:axId val="100155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每秒请求数</a:t>
                </a:r>
                <a:r>
                  <a:rPr lang="en-US" altLang="zh-CN"/>
                  <a:t>(req/s)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156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Get(</a:t>
            </a:r>
            <a:r>
              <a:rPr lang="zh-CN" altLang="en-US" dirty="0"/>
              <a:t>延迟返回</a:t>
            </a:r>
            <a:r>
              <a:rPr lang="en-US" altLang="zh-CN" dirty="0"/>
              <a:t>)</a:t>
            </a:r>
            <a:r>
              <a:rPr lang="zh-CN" altLang="en-US" dirty="0"/>
              <a:t>压力测试（越低越好）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Sheet1!$A$11</c:f>
              <c:strCache>
                <c:ptCount val="1"/>
                <c:pt idx="0">
                  <c:v>Flag-DelayTest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Sheet1!$B$10:$F$10</c:f>
              <c:strCache>
                <c:ptCount val="5"/>
                <c:pt idx="0">
                  <c:v>c=1</c:v>
                </c:pt>
                <c:pt idx="1">
                  <c:v>c=10</c:v>
                </c:pt>
                <c:pt idx="2">
                  <c:v>c=100</c:v>
                </c:pt>
                <c:pt idx="3">
                  <c:v>c=500</c:v>
                </c:pt>
                <c:pt idx="4">
                  <c:v>c=1000</c:v>
                </c:pt>
              </c:strCache>
            </c:strRef>
          </c:cat>
          <c:val>
            <c:numRef>
              <c:f>Sheet1!$B$11:$F$11</c:f>
              <c:numCache>
                <c:formatCode>General</c:formatCode>
                <c:ptCount val="5"/>
                <c:pt idx="0">
                  <c:v>100.36</c:v>
                </c:pt>
                <c:pt idx="1">
                  <c:v>100.42</c:v>
                </c:pt>
                <c:pt idx="2">
                  <c:v>100.54</c:v>
                </c:pt>
                <c:pt idx="3">
                  <c:v>100.58</c:v>
                </c:pt>
                <c:pt idx="4">
                  <c:v>100.91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20-40D1-B1A4-083FB99778CE}"/>
            </c:ext>
          </c:extLst>
        </c:ser>
        <c:ser>
          <c:idx val="1"/>
          <c:order val="1"/>
          <c:tx>
            <c:strRef>
              <c:f>Sheet1!$A$12</c:f>
              <c:strCache>
                <c:ptCount val="1"/>
                <c:pt idx="0">
                  <c:v>Spring-DelayTest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Sheet1!$B$10:$F$10</c:f>
              <c:strCache>
                <c:ptCount val="5"/>
                <c:pt idx="0">
                  <c:v>c=1</c:v>
                </c:pt>
                <c:pt idx="1">
                  <c:v>c=10</c:v>
                </c:pt>
                <c:pt idx="2">
                  <c:v>c=100</c:v>
                </c:pt>
                <c:pt idx="3">
                  <c:v>c=500</c:v>
                </c:pt>
                <c:pt idx="4">
                  <c:v>c=1000</c:v>
                </c:pt>
              </c:strCache>
            </c:strRef>
          </c:cat>
          <c:val>
            <c:numRef>
              <c:f>Sheet1!$B$12:$F$12</c:f>
              <c:numCache>
                <c:formatCode>General</c:formatCode>
                <c:ptCount val="5"/>
                <c:pt idx="0">
                  <c:v>100.46</c:v>
                </c:pt>
                <c:pt idx="1">
                  <c:v>100.44</c:v>
                </c:pt>
                <c:pt idx="2">
                  <c:v>100.46</c:v>
                </c:pt>
                <c:pt idx="3">
                  <c:v>297.89</c:v>
                </c:pt>
                <c:pt idx="4">
                  <c:v>501.59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20-40D1-B1A4-083FB9977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6991712"/>
        <c:axId val="1356992128"/>
      </c:barChart>
      <c:catAx>
        <c:axId val="1356991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同时连接数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6992128"/>
        <c:crosses val="autoZero"/>
        <c:auto val="1"/>
        <c:lblAlgn val="ctr"/>
        <c:lblOffset val="100"/>
        <c:noMultiLvlLbl val="0"/>
      </c:catAx>
      <c:valAx>
        <c:axId val="135699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90%</a:t>
                </a:r>
                <a:r>
                  <a:rPr lang="zh-CN" altLang="en-US"/>
                  <a:t>延迟</a:t>
                </a:r>
                <a:r>
                  <a:rPr lang="en-US" altLang="zh-CN"/>
                  <a:t>(</a:t>
                </a:r>
                <a:r>
                  <a:rPr lang="zh-CN" altLang="en-US"/>
                  <a:t>毫秒</a:t>
                </a:r>
                <a:r>
                  <a:rPr lang="en-US" altLang="zh-CN"/>
                  <a:t>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6991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EB8CE-7310-478D-B7AC-F9C809279AA1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FA0A4-A068-4199-80FC-6187F5128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3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4D0-3DD5-4024-8207-CCFAC661E0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7EE-4403-431A-A4C2-0890CE05B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1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4D0-3DD5-4024-8207-CCFAC661E0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7EE-4403-431A-A4C2-0890CE05B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4D0-3DD5-4024-8207-CCFAC661E0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7EE-4403-431A-A4C2-0890CE05B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5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4D0-3DD5-4024-8207-CCFAC661E0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7EE-4403-431A-A4C2-0890CE05B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6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4D0-3DD5-4024-8207-CCFAC661E0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7EE-4403-431A-A4C2-0890CE05B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8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4D0-3DD5-4024-8207-CCFAC661E0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7EE-4403-431A-A4C2-0890CE05B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4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4D0-3DD5-4024-8207-CCFAC661E0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7EE-4403-431A-A4C2-0890CE05B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1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4D0-3DD5-4024-8207-CCFAC661E0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7EE-4403-431A-A4C2-0890CE05B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98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4D0-3DD5-4024-8207-CCFAC661E0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7EE-4403-431A-A4C2-0890CE05B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9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4D0-3DD5-4024-8207-CCFAC661E0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7EE-4403-431A-A4C2-0890CE05B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97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F4D0-3DD5-4024-8207-CCFAC661E0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7EE-4403-431A-A4C2-0890CE05B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5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AF4D0-3DD5-4024-8207-CCFAC661E089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0A7EE-4403-431A-A4C2-0890CE05B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01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75165-A36D-4873-ADC3-49B8C1F96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Scala</a:t>
            </a:r>
            <a:r>
              <a:rPr lang="zh-CN" altLang="en-US" dirty="0"/>
              <a:t>与函数式编程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77868B-58F4-4E1F-8F10-CB2EB4F8C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5978"/>
            <a:ext cx="9144000" cy="1655762"/>
          </a:xfrm>
        </p:spPr>
        <p:txBody>
          <a:bodyPr/>
          <a:lstStyle/>
          <a:p>
            <a:r>
              <a:rPr lang="zh-CN" altLang="en-US" dirty="0"/>
              <a:t>袁洋</a:t>
            </a:r>
            <a:endParaRPr lang="en-US" altLang="zh-CN" dirty="0"/>
          </a:p>
          <a:p>
            <a:r>
              <a:rPr lang="zh-CN" altLang="en-US" dirty="0"/>
              <a:t>清华大学交叉信息研究院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6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67499-E421-4B02-B09A-F77005DA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函数式编程是声明式的，有效解耦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A6AF5-396B-4399-B5A0-742F34902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声明式：我告诉你，我给你什么（输入），我要什么（输出），你怎么做的我不管</a:t>
            </a:r>
            <a:endParaRPr lang="en-US" altLang="zh-CN" dirty="0"/>
          </a:p>
          <a:p>
            <a:pPr lvl="1"/>
            <a:r>
              <a:rPr lang="en-US" altLang="zh-CN" dirty="0"/>
              <a:t>API</a:t>
            </a:r>
            <a:r>
              <a:rPr lang="zh-CN" altLang="en-US" dirty="0"/>
              <a:t>接口给定，实现你做，我之后会来测试</a:t>
            </a:r>
            <a:endParaRPr lang="en-US" altLang="zh-CN" dirty="0"/>
          </a:p>
          <a:p>
            <a:r>
              <a:rPr lang="zh-CN" altLang="en-US" dirty="0"/>
              <a:t>描述的不是一个业务需求，而是对象转换</a:t>
            </a:r>
            <a:endParaRPr lang="en-US" altLang="zh-CN" dirty="0"/>
          </a:p>
          <a:p>
            <a:pPr lvl="1"/>
            <a:r>
              <a:rPr lang="zh-CN" altLang="en-US" dirty="0"/>
              <a:t>适合代码复用</a:t>
            </a:r>
            <a:endParaRPr lang="en-US" altLang="zh-CN" dirty="0"/>
          </a:p>
          <a:p>
            <a:r>
              <a:rPr lang="zh-CN" altLang="en-US" dirty="0"/>
              <a:t>把一个长链条拆分成无数小的步骤</a:t>
            </a:r>
            <a:endParaRPr lang="en-US" altLang="zh-CN" dirty="0"/>
          </a:p>
          <a:p>
            <a:pPr lvl="1"/>
            <a:r>
              <a:rPr lang="zh-CN" altLang="en-US" dirty="0"/>
              <a:t>每个步骤都比较简单（函数式），容易验证</a:t>
            </a:r>
            <a:endParaRPr lang="en-US" altLang="zh-CN" dirty="0"/>
          </a:p>
          <a:p>
            <a:r>
              <a:rPr lang="zh-CN" altLang="en-US" dirty="0"/>
              <a:t>关注输入输出的对象而非过程，容易做到类型安全的严丝合缝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649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2AEDF-B308-4AEA-966D-A5EEA9EE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函数式编程是声明式的，有效解耦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680FC-867D-4489-A8DA-67E7E567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函数式编程的理想步骤：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定义业务逻辑中所有的数据格式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定义所有数据与数据的转换操作函数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根据业务逻辑要求，把函数串起来</a:t>
            </a:r>
            <a:endParaRPr lang="en-US" altLang="zh-CN" dirty="0"/>
          </a:p>
          <a:p>
            <a:r>
              <a:rPr lang="zh-CN" altLang="en-US" dirty="0"/>
              <a:t>先定框架，再定逻辑</a:t>
            </a:r>
            <a:endParaRPr lang="en-US" altLang="zh-CN" dirty="0"/>
          </a:p>
          <a:p>
            <a:pPr lvl="1"/>
            <a:r>
              <a:rPr lang="zh-CN" altLang="en-US" dirty="0"/>
              <a:t>是什么</a:t>
            </a:r>
            <a:endParaRPr lang="en-US" altLang="zh-CN" dirty="0"/>
          </a:p>
          <a:p>
            <a:pPr lvl="1"/>
            <a:r>
              <a:rPr lang="zh-CN" altLang="en-US" dirty="0"/>
              <a:t>为什么</a:t>
            </a:r>
            <a:endParaRPr lang="en-US" altLang="zh-CN" dirty="0"/>
          </a:p>
          <a:p>
            <a:pPr lvl="1"/>
            <a:r>
              <a:rPr lang="zh-CN" altLang="en-US" dirty="0"/>
              <a:t>怎么做</a:t>
            </a:r>
            <a:endParaRPr lang="en-US" altLang="zh-CN" dirty="0"/>
          </a:p>
          <a:p>
            <a:r>
              <a:rPr lang="zh-CN" altLang="en-US" dirty="0"/>
              <a:t>实现会变得很容易，更适合</a:t>
            </a:r>
            <a:r>
              <a:rPr lang="en-US" altLang="zh-CN" dirty="0"/>
              <a:t>AI</a:t>
            </a:r>
            <a:r>
              <a:rPr lang="zh-CN" altLang="en-US" dirty="0"/>
              <a:t>自动编程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60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89F41-2D82-4009-91B8-96C09570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把业务逻辑看做流水线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2A0C8-40FE-4DD9-B6B7-E3AAE20AB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0"/>
          </a:xfrm>
        </p:spPr>
        <p:txBody>
          <a:bodyPr/>
          <a:lstStyle/>
          <a:p>
            <a:r>
              <a:rPr lang="zh-CN" altLang="en-US" dirty="0"/>
              <a:t>每个函数都是流水线的一环</a:t>
            </a:r>
            <a:endParaRPr lang="en-US" altLang="zh-CN" dirty="0"/>
          </a:p>
          <a:p>
            <a:r>
              <a:rPr lang="zh-CN" altLang="en-US" dirty="0"/>
              <a:t>每一环都会把产品（数据）加工成另一个数据</a:t>
            </a:r>
            <a:endParaRPr lang="en-US" altLang="zh-CN" dirty="0"/>
          </a:p>
          <a:p>
            <a:pPr lvl="1"/>
            <a:r>
              <a:rPr lang="zh-CN" altLang="en-US" dirty="0"/>
              <a:t>猫变成狗</a:t>
            </a:r>
            <a:endParaRPr lang="en-US" altLang="zh-CN" dirty="0"/>
          </a:p>
          <a:p>
            <a:r>
              <a:rPr lang="zh-CN" altLang="en-US" dirty="0"/>
              <a:t>尽量不使用全局变量</a:t>
            </a:r>
            <a:endParaRPr lang="en-US" altLang="zh-CN" dirty="0"/>
          </a:p>
          <a:p>
            <a:pPr lvl="1"/>
            <a:r>
              <a:rPr lang="zh-CN" altLang="en-US" dirty="0"/>
              <a:t>流水线上不会调用流水线之外的东西帮忙</a:t>
            </a:r>
            <a:endParaRPr lang="en-US" altLang="zh-CN" dirty="0"/>
          </a:p>
          <a:p>
            <a:r>
              <a:rPr lang="zh-CN" altLang="en-US" dirty="0"/>
              <a:t>不要使用</a:t>
            </a:r>
            <a:r>
              <a:rPr lang="en-US" altLang="zh-CN" dirty="0"/>
              <a:t>var</a:t>
            </a:r>
            <a:r>
              <a:rPr lang="zh-CN" altLang="en-US" dirty="0"/>
              <a:t>，使用</a:t>
            </a:r>
            <a:r>
              <a:rPr lang="en-US" altLang="zh-CN" dirty="0" err="1"/>
              <a:t>val</a:t>
            </a:r>
            <a:endParaRPr lang="en-US" altLang="zh-CN" dirty="0"/>
          </a:p>
          <a:p>
            <a:pPr lvl="1"/>
            <a:r>
              <a:rPr lang="zh-CN" altLang="en-US" dirty="0"/>
              <a:t>函数式编程中没有变量，只有指代</a:t>
            </a:r>
            <a:endParaRPr lang="en-US" altLang="zh-CN" dirty="0"/>
          </a:p>
          <a:p>
            <a:pPr lvl="1"/>
            <a:r>
              <a:rPr lang="zh-CN" altLang="en-US" dirty="0"/>
              <a:t>变量是实现的方式，但不是业务逻辑本身</a:t>
            </a:r>
            <a:endParaRPr lang="en-US" altLang="zh-CN" dirty="0"/>
          </a:p>
          <a:p>
            <a:pPr lvl="1"/>
            <a:r>
              <a:rPr lang="zh-CN" altLang="en-US" dirty="0"/>
              <a:t>从范畴的角度很容易理解</a:t>
            </a:r>
            <a:endParaRPr lang="en-US" altLang="zh-CN" dirty="0"/>
          </a:p>
          <a:p>
            <a:r>
              <a:rPr lang="zh-CN" altLang="en-US" dirty="0"/>
              <a:t>先做对，再做快：因为效率导致的问题往往很容易修复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6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D814C-8B78-4C7B-A0B6-E40252D3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前后端共享数据类型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60AF9-B49D-4285-AD22-EA07831A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辅助诊断系统：前后端数据类型一致</a:t>
            </a:r>
            <a:endParaRPr lang="en-US" altLang="zh-CN" dirty="0"/>
          </a:p>
          <a:p>
            <a:r>
              <a:rPr lang="zh-CN" altLang="en-US" dirty="0"/>
              <a:t>前后端实现同一功能：逻辑一致，实现细节略有不同</a:t>
            </a:r>
            <a:endParaRPr lang="en-US" altLang="zh-CN" dirty="0"/>
          </a:p>
          <a:p>
            <a:r>
              <a:rPr lang="zh-CN" altLang="en-US" dirty="0"/>
              <a:t>用户的操作把数据转换成了范畴的对象</a:t>
            </a:r>
            <a:endParaRPr lang="en-US" altLang="zh-CN" dirty="0"/>
          </a:p>
          <a:p>
            <a:pPr lvl="1"/>
            <a:r>
              <a:rPr lang="zh-CN" altLang="en-US" dirty="0"/>
              <a:t>代码复用、类型安全，一切可控</a:t>
            </a:r>
            <a:endParaRPr lang="en-US" altLang="zh-CN" dirty="0"/>
          </a:p>
          <a:p>
            <a:r>
              <a:rPr lang="zh-CN" altLang="en-US" dirty="0"/>
              <a:t>代码</a:t>
            </a:r>
            <a:r>
              <a:rPr lang="en-US" altLang="zh-CN" dirty="0"/>
              <a:t>markdown</a:t>
            </a:r>
            <a:r>
              <a:rPr lang="zh-CN" altLang="en-US" dirty="0"/>
              <a:t>化（进行中）</a:t>
            </a:r>
            <a:endParaRPr lang="en-US" altLang="zh-CN" dirty="0"/>
          </a:p>
          <a:p>
            <a:pPr lvl="1"/>
            <a:r>
              <a:rPr lang="zh-CN" altLang="en-US" dirty="0"/>
              <a:t>定义数据类型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API</a:t>
            </a:r>
            <a:r>
              <a:rPr lang="zh-CN" altLang="en-US" dirty="0"/>
              <a:t>输入输出</a:t>
            </a:r>
            <a:endParaRPr lang="en-US" altLang="zh-CN" dirty="0"/>
          </a:p>
          <a:p>
            <a:pPr lvl="1"/>
            <a:r>
              <a:rPr lang="zh-CN" altLang="en-US" dirty="0"/>
              <a:t>前后端代码自动生成</a:t>
            </a:r>
            <a:endParaRPr lang="en-US" altLang="zh-CN" dirty="0"/>
          </a:p>
          <a:p>
            <a:pPr lvl="1"/>
            <a:r>
              <a:rPr lang="zh-CN" altLang="en-US" dirty="0"/>
              <a:t>数据定义相互引用，纲举目张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88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BEC38-0068-462C-93A5-D6E959E9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Flag Boot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6F45C-A322-4CF1-B03E-5916117EA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Cats, Cats Effect,</a:t>
            </a:r>
            <a:r>
              <a:rPr lang="zh-CN" altLang="en-US" dirty="0"/>
              <a:t> </a:t>
            </a:r>
            <a:r>
              <a:rPr lang="en-US" altLang="zh-CN" dirty="0" err="1"/>
              <a:t>Monix</a:t>
            </a:r>
            <a:r>
              <a:rPr lang="zh-CN" altLang="en-US" dirty="0"/>
              <a:t>的高并发后端框架</a:t>
            </a:r>
            <a:endParaRPr lang="en-US" altLang="zh-CN" dirty="0"/>
          </a:p>
          <a:p>
            <a:r>
              <a:rPr lang="zh-CN" altLang="en-US" dirty="0"/>
              <a:t>把所有计算操作封装成</a:t>
            </a:r>
            <a:r>
              <a:rPr lang="en-US" altLang="zh-CN" dirty="0"/>
              <a:t>Monad</a:t>
            </a:r>
            <a:r>
              <a:rPr lang="zh-CN" altLang="en-US" dirty="0"/>
              <a:t>，用</a:t>
            </a:r>
            <a:r>
              <a:rPr lang="en-US" altLang="zh-CN" dirty="0"/>
              <a:t>Task/IO</a:t>
            </a:r>
            <a:r>
              <a:rPr lang="zh-CN" altLang="en-US" dirty="0"/>
              <a:t>包裹</a:t>
            </a:r>
            <a:endParaRPr lang="en-US" altLang="zh-CN" dirty="0"/>
          </a:p>
          <a:p>
            <a:r>
              <a:rPr lang="en-US" altLang="zh-CN" dirty="0"/>
              <a:t>Task / Cats Effect</a:t>
            </a:r>
            <a:r>
              <a:rPr lang="zh-CN" altLang="en-US" dirty="0"/>
              <a:t>使用</a:t>
            </a:r>
            <a:r>
              <a:rPr lang="en-US" altLang="zh-CN" dirty="0"/>
              <a:t>fiber</a:t>
            </a:r>
            <a:r>
              <a:rPr lang="zh-CN" altLang="en-US" dirty="0"/>
              <a:t>进行调度</a:t>
            </a:r>
            <a:endParaRPr lang="en-US" altLang="zh-CN" dirty="0"/>
          </a:p>
          <a:p>
            <a:r>
              <a:rPr lang="zh-CN" altLang="en-US" dirty="0"/>
              <a:t>结合</a:t>
            </a:r>
            <a:r>
              <a:rPr lang="en-US" altLang="zh-CN" dirty="0"/>
              <a:t>http4s</a:t>
            </a:r>
            <a:r>
              <a:rPr lang="zh-CN" altLang="en-US" dirty="0"/>
              <a:t>，并发量高，实际效率比</a:t>
            </a:r>
            <a:r>
              <a:rPr lang="en-US" altLang="zh-CN" dirty="0"/>
              <a:t>Spring boot</a:t>
            </a:r>
            <a:r>
              <a:rPr lang="zh-CN" altLang="en-US" dirty="0"/>
              <a:t>更高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为什么呢？</a:t>
            </a:r>
            <a:endParaRPr lang="en-US" altLang="zh-CN" dirty="0"/>
          </a:p>
          <a:p>
            <a:pPr lvl="1"/>
            <a:r>
              <a:rPr lang="zh-CN" altLang="en-US" dirty="0"/>
              <a:t>把要算什么东西（函数），和谁来算这个东西（线程），拆分开来</a:t>
            </a:r>
            <a:endParaRPr lang="en-US" altLang="zh-CN" dirty="0"/>
          </a:p>
          <a:p>
            <a:pPr lvl="1"/>
            <a:r>
              <a:rPr lang="zh-CN" altLang="en-US" dirty="0"/>
              <a:t>对线程进行更有效的调度</a:t>
            </a:r>
          </a:p>
        </p:txBody>
      </p:sp>
    </p:spTree>
    <p:extLst>
      <p:ext uri="{BB962C8B-B14F-4D97-AF65-F5344CB8AC3E}">
        <p14:creationId xmlns:p14="http://schemas.microsoft.com/office/powerpoint/2010/main" val="30626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CA8C7-E2C4-42ED-B432-5ED8DCC7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Monad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B4488-41F4-4D30-821B-42EA0399B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一个自函子范畴上的幺半群（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 monoid in the category of endofunctors of 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dirty="0"/>
          </a:p>
          <a:p>
            <a:r>
              <a:rPr lang="en-US" altLang="zh-CN" dirty="0"/>
              <a:t>Monad</a:t>
            </a:r>
            <a:r>
              <a:rPr lang="zh-CN" altLang="en-US" dirty="0"/>
              <a:t>是一个神秘的概念，可以看做是一个盒子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像是薛定谔装猫的盒子，如果没有打开它，不知道它装了啥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可能是由用户输入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数据库调用得到的值（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还没有算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可能是某个复杂的矩阵计算结果（还没有算）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盒子打开的时候才会算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6919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A5E62-E630-4228-88FC-A90AA550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盒子的好处？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06FA9-C1AE-4782-9AC9-2B29A480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所有的副作用都可以塞进盒子，装作没看见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一旦出现脏东西，用一个新盒子把它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装进去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，对自己说，“这个盒子里有个脏东西”，然后进行下一步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r>
              <a:rPr lang="zh-CN" altLang="en-US" dirty="0"/>
              <a:t>盒子只要没有打开，就没有对世界产生影响</a:t>
            </a:r>
            <a:endParaRPr lang="en-US" altLang="zh-CN" dirty="0"/>
          </a:p>
          <a:p>
            <a:pPr lvl="1"/>
            <a:r>
              <a:rPr lang="zh-CN" altLang="en-US" dirty="0"/>
              <a:t>就是纯函数！</a:t>
            </a:r>
            <a:endParaRPr lang="en-US" altLang="zh-CN" dirty="0"/>
          </a:p>
          <a:p>
            <a:r>
              <a:rPr lang="zh-CN" altLang="en-US" dirty="0"/>
              <a:t>那假如我们不得不对世界产生影响呢？比如打印到屏幕？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f(x)=IO(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println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(x+65))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 它变成了一个纯函数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然后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push to edge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，在边缘处把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f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打开！就打印了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82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F48B7-B14D-41BF-A983-3F3EA1F0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这种自欺欺人的伎俩有任何意义么？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DC00B-18E1-4DB0-82AA-32505644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脱了裤子放屁？</a:t>
            </a:r>
            <a:endParaRPr lang="en-US" altLang="zh-CN" dirty="0"/>
          </a:p>
          <a:p>
            <a:pPr lvl="1"/>
            <a:r>
              <a:rPr lang="zh-CN" altLang="en-US" dirty="0"/>
              <a:t>把语句装进盒子</a:t>
            </a:r>
            <a:endParaRPr lang="en-US" altLang="zh-CN" dirty="0"/>
          </a:p>
          <a:p>
            <a:pPr lvl="1"/>
            <a:r>
              <a:rPr lang="zh-CN" altLang="en-US" dirty="0"/>
              <a:t>传到函数外面（无副作用）</a:t>
            </a:r>
            <a:endParaRPr lang="en-US" altLang="zh-CN" dirty="0"/>
          </a:p>
          <a:p>
            <a:pPr lvl="1"/>
            <a:r>
              <a:rPr lang="zh-CN" altLang="en-US" dirty="0"/>
              <a:t>打开运行（有副作用）</a:t>
            </a:r>
            <a:endParaRPr lang="en-US" altLang="zh-CN" dirty="0"/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Monad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的双面胶性质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把盒子与盒子连在一起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zh-CN" altLang="en-US" dirty="0"/>
              <a:t>变成了一个新盒子！</a:t>
            </a:r>
            <a:endParaRPr lang="en-US" altLang="zh-CN" dirty="0"/>
          </a:p>
          <a:p>
            <a:r>
              <a:rPr lang="zh-CN" altLang="en-US" dirty="0"/>
              <a:t>叫做</a:t>
            </a:r>
            <a:r>
              <a:rPr lang="en-US" altLang="zh-CN" dirty="0"/>
              <a:t>glue/bind</a:t>
            </a:r>
            <a:r>
              <a:rPr lang="zh-CN" altLang="en-US" dirty="0"/>
              <a:t>，但是我们用</a:t>
            </a:r>
            <a:r>
              <a:rPr lang="en-US" altLang="zh-CN" dirty="0"/>
              <a:t>Scala</a:t>
            </a:r>
            <a:r>
              <a:rPr lang="zh-CN" altLang="en-US" dirty="0"/>
              <a:t>，叫</a:t>
            </a:r>
            <a:r>
              <a:rPr lang="en-US" altLang="zh-CN" dirty="0" err="1"/>
              <a:t>flatMap</a:t>
            </a:r>
            <a:endParaRPr lang="en-US" altLang="zh-CN" dirty="0"/>
          </a:p>
          <a:p>
            <a:pPr lvl="1"/>
            <a:r>
              <a:rPr lang="en-US" altLang="zh-CN" dirty="0" err="1"/>
              <a:t>Flatten+map</a:t>
            </a:r>
            <a:r>
              <a:rPr lang="en-US" altLang="zh-CN" dirty="0"/>
              <a:t>: </a:t>
            </a:r>
            <a:r>
              <a:rPr lang="zh-CN" altLang="en-US" dirty="0"/>
              <a:t>先把盒子打开，取出其中的值，然后</a:t>
            </a:r>
            <a:r>
              <a:rPr lang="en-US" altLang="zh-CN" dirty="0"/>
              <a:t>map</a:t>
            </a:r>
            <a:r>
              <a:rPr lang="zh-CN" altLang="en-US" dirty="0"/>
              <a:t>成下一个盒子</a:t>
            </a:r>
            <a:endParaRPr lang="en-US" altLang="zh-CN" dirty="0"/>
          </a:p>
          <a:p>
            <a:pPr lvl="1"/>
            <a:r>
              <a:rPr lang="zh-CN" altLang="en-US" dirty="0"/>
              <a:t>需要加上“假如”二字</a:t>
            </a:r>
          </a:p>
        </p:txBody>
      </p:sp>
    </p:spTree>
    <p:extLst>
      <p:ext uri="{BB962C8B-B14F-4D97-AF65-F5344CB8AC3E}">
        <p14:creationId xmlns:p14="http://schemas.microsoft.com/office/powerpoint/2010/main" val="399837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A6E7-3C9C-415C-865B-9F215534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flatMap</a:t>
            </a:r>
            <a:r>
              <a:rPr lang="zh-CN" altLang="en-US" dirty="0"/>
              <a:t>的假如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3EDC7-5720-4E35-BD92-79DD8683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假如我们能够把值取出来，让它映射成为另一个东西，然后用盒子装好，那么这个新盒子就是</a:t>
            </a:r>
            <a:r>
              <a:rPr lang="en-US" altLang="zh-CN" dirty="0" err="1"/>
              <a:t>flatMap</a:t>
            </a:r>
            <a:r>
              <a:rPr lang="zh-CN" altLang="en-US" dirty="0"/>
              <a:t>的结果</a:t>
            </a:r>
            <a:endParaRPr lang="en-US" altLang="zh-CN" dirty="0"/>
          </a:p>
          <a:p>
            <a:pPr lvl="1"/>
            <a:r>
              <a:rPr lang="zh-CN" altLang="en-US" dirty="0"/>
              <a:t>相当于和之前的旧盒子粘在一起</a:t>
            </a:r>
            <a:endParaRPr lang="en-US" altLang="zh-CN" dirty="0"/>
          </a:p>
          <a:p>
            <a:r>
              <a:rPr lang="zh-CN" altLang="en-US" dirty="0"/>
              <a:t>两点值得注意的：</a:t>
            </a:r>
            <a:endParaRPr lang="en-US" altLang="zh-CN" dirty="0"/>
          </a:p>
          <a:p>
            <a:pPr lvl="1"/>
            <a:r>
              <a:rPr lang="zh-CN" altLang="en-US" dirty="0"/>
              <a:t>双面胶粘的是旧盒子的内容，而不是盒子本身</a:t>
            </a:r>
            <a:endParaRPr lang="en-US" altLang="zh-CN" dirty="0"/>
          </a:p>
          <a:p>
            <a:pPr lvl="1"/>
            <a:r>
              <a:rPr lang="zh-CN" altLang="en-US" dirty="0"/>
              <a:t>粘完之后我们只看到了新盒子，旧盒子消失不见了</a:t>
            </a:r>
            <a:endParaRPr lang="en-US" altLang="zh-CN" dirty="0"/>
          </a:p>
          <a:p>
            <a:r>
              <a:rPr lang="zh-CN" altLang="en-US" dirty="0"/>
              <a:t>从代码的角度：</a:t>
            </a:r>
            <a:endParaRPr lang="en-US" altLang="zh-CN" dirty="0"/>
          </a:p>
          <a:p>
            <a:pPr lvl="1"/>
            <a:r>
              <a:rPr lang="zh-CN" altLang="en-US" dirty="0"/>
              <a:t>先写了一个盒子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flatMap</a:t>
            </a:r>
            <a:r>
              <a:rPr lang="zh-CN" altLang="en-US" dirty="0"/>
              <a:t>实现了另一个盒子</a:t>
            </a:r>
            <a:endParaRPr lang="en-US" altLang="zh-CN" dirty="0"/>
          </a:p>
          <a:p>
            <a:pPr lvl="1"/>
            <a:r>
              <a:rPr lang="zh-CN" altLang="en-US" dirty="0"/>
              <a:t>看起来就是粘在了一起</a:t>
            </a:r>
          </a:p>
        </p:txBody>
      </p:sp>
    </p:spTree>
    <p:extLst>
      <p:ext uri="{BB962C8B-B14F-4D97-AF65-F5344CB8AC3E}">
        <p14:creationId xmlns:p14="http://schemas.microsoft.com/office/powerpoint/2010/main" val="195241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4C1BC-F3D4-494A-8054-A48D402B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1ACC6-A71F-435D-9614-E438A3D1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考虑操作序列：</a:t>
            </a:r>
            <a:endParaRPr lang="en-US" altLang="zh-CN" dirty="0"/>
          </a:p>
          <a:p>
            <a:pPr lvl="1"/>
            <a:r>
              <a:rPr lang="zh-CN" altLang="en-US" dirty="0"/>
              <a:t>从屏幕读入字符串</a:t>
            </a:r>
            <a:r>
              <a:rPr lang="en-US" altLang="zh-CN" dirty="0"/>
              <a:t>A</a:t>
            </a:r>
          </a:p>
          <a:p>
            <a:pPr lvl="1"/>
            <a:r>
              <a:rPr lang="zh-CN" altLang="en-US" dirty="0"/>
              <a:t>从数据库读入字符串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在屏幕上输出</a:t>
            </a:r>
            <a:r>
              <a:rPr lang="en-US" altLang="zh-CN" dirty="0"/>
              <a:t>A+"-"+B</a:t>
            </a:r>
          </a:p>
          <a:p>
            <a:r>
              <a:rPr lang="zh-CN" altLang="en-US" dirty="0"/>
              <a:t>都是脏的！但是最后一步依赖之前的结果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是个</a:t>
            </a:r>
            <a:r>
              <a:rPr lang="en-US" altLang="zh-CN" dirty="0"/>
              <a:t>Monad</a:t>
            </a:r>
            <a:r>
              <a:rPr lang="zh-CN" altLang="en-US" dirty="0"/>
              <a:t>盒子</a:t>
            </a:r>
            <a:endParaRPr lang="en-US" altLang="zh-CN" dirty="0"/>
          </a:p>
          <a:p>
            <a:pPr lvl="1"/>
            <a:r>
              <a:rPr lang="zh-CN" altLang="en-US" dirty="0"/>
              <a:t>假如我们读到了</a:t>
            </a:r>
            <a:r>
              <a:rPr lang="en-US" altLang="zh-CN" dirty="0"/>
              <a:t>A</a:t>
            </a:r>
            <a:r>
              <a:rPr lang="zh-CN" altLang="en-US" dirty="0"/>
              <a:t>，然后又读到了</a:t>
            </a:r>
            <a:r>
              <a:rPr lang="en-US" altLang="zh-CN" dirty="0"/>
              <a:t>B</a:t>
            </a:r>
            <a:r>
              <a:rPr lang="zh-CN" altLang="en-US" dirty="0"/>
              <a:t>，那么我们可以把它们打印出来</a:t>
            </a:r>
            <a:endParaRPr lang="en-US" altLang="zh-CN" dirty="0"/>
          </a:p>
          <a:p>
            <a:r>
              <a:rPr lang="zh-CN" altLang="en-US" dirty="0"/>
              <a:t>都是假如！没有操作！</a:t>
            </a:r>
            <a:endParaRPr lang="en-US" altLang="zh-CN" dirty="0"/>
          </a:p>
          <a:p>
            <a:pPr lvl="1"/>
            <a:r>
              <a:rPr lang="zh-CN" altLang="en-US" b="1" dirty="0"/>
              <a:t>只有我们真正打开最后一个盒子的时候，这三个步骤才会真正被执行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E5905C-124D-47FF-90AA-325C58B4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231" y="1690688"/>
            <a:ext cx="3423256" cy="163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3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78A2E-E3B7-40C9-9600-2E749E67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同象项目简介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5D5D0-9521-4F4F-92C1-8A47DFB3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北京智源人工智能研究院孵化项目</a:t>
            </a:r>
            <a:endParaRPr lang="en-US" altLang="zh-CN" dirty="0"/>
          </a:p>
          <a:p>
            <a:r>
              <a:rPr lang="en-US" altLang="zh-CN" dirty="0"/>
              <a:t>AI+</a:t>
            </a:r>
            <a:r>
              <a:rPr lang="zh-CN" altLang="en-US" dirty="0"/>
              <a:t>中医的辅助诊断系统，帮助医生提供临床辅助诊断，提高效率，降低错误率</a:t>
            </a:r>
            <a:endParaRPr lang="en-US" altLang="zh-CN" dirty="0"/>
          </a:p>
          <a:p>
            <a:pPr lvl="1"/>
            <a:r>
              <a:rPr lang="zh-CN" altLang="en-US" dirty="0"/>
              <a:t>用于社区医院或诊所</a:t>
            </a:r>
            <a:endParaRPr lang="en-US" altLang="zh-CN" dirty="0"/>
          </a:p>
          <a:p>
            <a:r>
              <a:rPr lang="en-US" altLang="zh-CN" dirty="0"/>
              <a:t>Scala</a:t>
            </a:r>
            <a:r>
              <a:rPr lang="zh-CN" altLang="en-US" dirty="0"/>
              <a:t>作为后端，</a:t>
            </a:r>
            <a:r>
              <a:rPr lang="en-US" altLang="zh-CN" dirty="0"/>
              <a:t>Typescript</a:t>
            </a:r>
            <a:r>
              <a:rPr lang="zh-CN" altLang="en-US" dirty="0"/>
              <a:t>作为前端</a:t>
            </a:r>
            <a:endParaRPr lang="en-US" altLang="zh-CN" dirty="0"/>
          </a:p>
          <a:p>
            <a:pPr lvl="1"/>
            <a:r>
              <a:rPr lang="zh-CN" altLang="en-US" dirty="0"/>
              <a:t>已实现</a:t>
            </a:r>
            <a:r>
              <a:rPr lang="en-US" altLang="zh-CN" dirty="0"/>
              <a:t>&gt;30</a:t>
            </a:r>
            <a:r>
              <a:rPr lang="zh-CN" altLang="en-US" dirty="0"/>
              <a:t>万行代码</a:t>
            </a:r>
            <a:endParaRPr lang="en-US" altLang="zh-CN" dirty="0"/>
          </a:p>
          <a:p>
            <a:pPr lvl="1"/>
            <a:r>
              <a:rPr lang="zh-CN" altLang="en-US" dirty="0"/>
              <a:t>类型安全</a:t>
            </a:r>
            <a:endParaRPr lang="en-US" altLang="zh-CN" dirty="0"/>
          </a:p>
          <a:p>
            <a:pPr lvl="1"/>
            <a:r>
              <a:rPr lang="zh-CN" altLang="en-US" dirty="0"/>
              <a:t>微服务架构</a:t>
            </a:r>
            <a:endParaRPr lang="en-US" altLang="zh-CN" dirty="0"/>
          </a:p>
          <a:p>
            <a:pPr lvl="1"/>
            <a:r>
              <a:rPr lang="zh-CN" altLang="en-US" dirty="0"/>
              <a:t>在智源的</a:t>
            </a:r>
            <a:r>
              <a:rPr lang="en-US" altLang="zh-CN" dirty="0"/>
              <a:t>Flag</a:t>
            </a:r>
            <a:r>
              <a:rPr lang="zh-CN" altLang="en-US" dirty="0"/>
              <a:t>开源平台上开源了</a:t>
            </a:r>
            <a:r>
              <a:rPr lang="en-US" altLang="zh-CN" dirty="0"/>
              <a:t>Scala</a:t>
            </a:r>
            <a:r>
              <a:rPr lang="zh-CN" altLang="en-US" dirty="0"/>
              <a:t>后端框架</a:t>
            </a:r>
            <a:r>
              <a:rPr lang="en-US" altLang="zh-CN" dirty="0"/>
              <a:t>Flag Boot</a:t>
            </a:r>
          </a:p>
          <a:p>
            <a:r>
              <a:rPr lang="zh-CN" altLang="en-US" dirty="0"/>
              <a:t>欢迎关注！</a:t>
            </a:r>
          </a:p>
        </p:txBody>
      </p:sp>
    </p:spTree>
    <p:extLst>
      <p:ext uri="{BB962C8B-B14F-4D97-AF65-F5344CB8AC3E}">
        <p14:creationId xmlns:p14="http://schemas.microsoft.com/office/powerpoint/2010/main" val="2086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DB792-8718-4B34-87C7-445BCC1B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AF718-745B-4F41-84E9-1961D641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在课堂上，你开小差，和同桌讨论网络游戏怎么通关：</a:t>
            </a:r>
            <a:endParaRPr lang="en-US" altLang="zh-CN" dirty="0"/>
          </a:p>
          <a:p>
            <a:pPr lvl="1"/>
            <a:r>
              <a:rPr lang="zh-CN" altLang="en-US" dirty="0"/>
              <a:t>出门右转去市场上找一个绿衣服的玩家，他会给你一个字条。</a:t>
            </a:r>
          </a:p>
          <a:p>
            <a:pPr lvl="1"/>
            <a:r>
              <a:rPr lang="zh-CN" altLang="en-US" dirty="0"/>
              <a:t>这个字条上面有三种可能，根据不同情形，你要去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三个地方中的某一个，找到红衣服的</a:t>
            </a:r>
            <a:r>
              <a:rPr lang="en-US" altLang="zh-CN" dirty="0"/>
              <a:t>NPC</a:t>
            </a:r>
            <a:r>
              <a:rPr lang="zh-CN" altLang="en-US" dirty="0"/>
              <a:t>，跟她买一个锤子。</a:t>
            </a:r>
          </a:p>
          <a:p>
            <a:pPr lvl="1"/>
            <a:r>
              <a:rPr lang="zh-CN" altLang="en-US" dirty="0"/>
              <a:t>拿着这个锤子和字条，你可以去</a:t>
            </a:r>
            <a:r>
              <a:rPr lang="en-US" altLang="zh-CN" dirty="0"/>
              <a:t>D</a:t>
            </a:r>
            <a:r>
              <a:rPr lang="zh-CN" altLang="en-US" dirty="0"/>
              <a:t>，找到怪兽，用锤子打死他。</a:t>
            </a:r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zh-CN" altLang="en-US" dirty="0"/>
              <a:t>游戏过程不是纯函数，因为依赖绿衣服玩家给你的字条和红衣服</a:t>
            </a:r>
            <a:r>
              <a:rPr lang="en-US" altLang="zh-CN" dirty="0"/>
              <a:t>NPC</a:t>
            </a:r>
            <a:r>
              <a:rPr lang="zh-CN" altLang="en-US" dirty="0"/>
              <a:t>给你的锤子</a:t>
            </a:r>
            <a:endParaRPr lang="en-US" altLang="zh-CN" dirty="0"/>
          </a:p>
          <a:p>
            <a:pPr lvl="1"/>
            <a:r>
              <a:rPr lang="zh-CN" altLang="en-US" dirty="0"/>
              <a:t>讨论没有对“网络游戏世界”产生影响，因为你还没有开始玩</a:t>
            </a:r>
            <a:endParaRPr lang="en-US" altLang="zh-CN" dirty="0"/>
          </a:p>
          <a:p>
            <a:r>
              <a:rPr lang="zh-CN" altLang="en-US" dirty="0"/>
              <a:t>游戏攻略是一个你准备（回宿舍）执行，但是还没有执行的计划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5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0403-A95A-4088-B13F-8F57AD60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BDB7B-CE42-40FB-87BC-5A2416DF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2773"/>
          </a:xfrm>
        </p:spPr>
        <p:txBody>
          <a:bodyPr/>
          <a:lstStyle/>
          <a:p>
            <a:r>
              <a:rPr lang="zh-CN" altLang="en-US" dirty="0"/>
              <a:t>这个计划的产生是纯函数的</a:t>
            </a:r>
            <a:endParaRPr lang="en-US" altLang="zh-CN" dirty="0"/>
          </a:p>
          <a:p>
            <a:pPr lvl="1"/>
            <a:r>
              <a:rPr lang="zh-CN" altLang="en-US" dirty="0"/>
              <a:t>不论你再听你同桌讲几次，都会是这同一个计划</a:t>
            </a:r>
            <a:endParaRPr lang="en-US" altLang="zh-CN" dirty="0"/>
          </a:p>
          <a:p>
            <a:r>
              <a:rPr lang="zh-CN" altLang="en-US" dirty="0"/>
              <a:t>计划的执行充满变数</a:t>
            </a:r>
            <a:endParaRPr lang="en-US" altLang="zh-CN" dirty="0"/>
          </a:p>
          <a:p>
            <a:pPr lvl="1"/>
            <a:r>
              <a:rPr lang="zh-CN" altLang="en-US" dirty="0"/>
              <a:t>网络世界充满脏东西，你每次执行的路线都可能不一样</a:t>
            </a:r>
            <a:endParaRPr lang="en-US" altLang="zh-CN" dirty="0"/>
          </a:p>
          <a:p>
            <a:r>
              <a:rPr lang="zh-CN" altLang="en-US" dirty="0"/>
              <a:t>计划就是</a:t>
            </a:r>
            <a:r>
              <a:rPr lang="en-US" altLang="zh-CN" dirty="0"/>
              <a:t>Monad</a:t>
            </a:r>
            <a:r>
              <a:rPr lang="zh-CN" altLang="en-US" dirty="0"/>
              <a:t>。每个步骤都产生了一个新的</a:t>
            </a:r>
            <a:r>
              <a:rPr lang="en-US" altLang="zh-CN" dirty="0"/>
              <a:t>Monad</a:t>
            </a:r>
            <a:r>
              <a:rPr lang="zh-CN" altLang="en-US" dirty="0"/>
              <a:t>盒子，盒子里装着你需要做的任务</a:t>
            </a:r>
            <a:endParaRPr lang="en-US" altLang="zh-CN" dirty="0"/>
          </a:p>
          <a:p>
            <a:pPr lvl="1"/>
            <a:r>
              <a:rPr lang="zh-CN" altLang="en-US" dirty="0"/>
              <a:t>用盒子把游戏状态（字条、锤子）等装起来，因为它们不是真的状态</a:t>
            </a:r>
            <a:endParaRPr lang="en-US" altLang="zh-CN" dirty="0"/>
          </a:p>
          <a:p>
            <a:pPr lvl="1"/>
            <a:r>
              <a:rPr lang="zh-CN" altLang="en-US" dirty="0"/>
              <a:t>盒子装的字条，是虚拟的字条，没有实例化</a:t>
            </a:r>
            <a:endParaRPr lang="en-US" altLang="zh-CN" dirty="0"/>
          </a:p>
          <a:p>
            <a:pPr lvl="1"/>
            <a:r>
              <a:rPr lang="zh-CN" altLang="en-US" dirty="0"/>
              <a:t>登录游戏之后拿到的字条，是真的字条，有真正的取值</a:t>
            </a:r>
            <a:endParaRPr lang="en-US" altLang="zh-CN" dirty="0"/>
          </a:p>
          <a:p>
            <a:r>
              <a:rPr lang="en-US" altLang="zh-CN" dirty="0" err="1"/>
              <a:t>flatMap</a:t>
            </a:r>
            <a:r>
              <a:rPr lang="zh-CN" altLang="en-US" dirty="0"/>
              <a:t>为什么一定要打开盒子才能进行下一步？</a:t>
            </a:r>
            <a:endParaRPr lang="en-US" altLang="zh-CN" dirty="0"/>
          </a:p>
          <a:p>
            <a:pPr lvl="1"/>
            <a:r>
              <a:rPr lang="zh-CN" altLang="en-US" dirty="0"/>
              <a:t>“打开”意味着真正执行这一攻略</a:t>
            </a:r>
          </a:p>
        </p:txBody>
      </p:sp>
    </p:spTree>
    <p:extLst>
      <p:ext uri="{BB962C8B-B14F-4D97-AF65-F5344CB8AC3E}">
        <p14:creationId xmlns:p14="http://schemas.microsoft.com/office/powerpoint/2010/main" val="243803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3C518-405F-4536-8E91-C23FBF59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Monad </a:t>
            </a:r>
            <a:r>
              <a:rPr lang="zh-CN" altLang="en-US" dirty="0"/>
              <a:t>有什么用？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BFDA4-64D9-438A-9B75-4FDFDB131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569"/>
          </a:xfrm>
        </p:spPr>
        <p:txBody>
          <a:bodyPr>
            <a:normAutofit/>
          </a:bodyPr>
          <a:lstStyle/>
          <a:p>
            <a:r>
              <a:rPr lang="en-US" altLang="zh-CN" dirty="0"/>
              <a:t>Monad</a:t>
            </a:r>
            <a:r>
              <a:rPr lang="zh-CN" altLang="en-US" dirty="0"/>
              <a:t>无处不在，是函数式编程处理副作用的基本方法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Monad</a:t>
            </a:r>
            <a:r>
              <a:rPr lang="zh-CN" altLang="en-US" dirty="0"/>
              <a:t>，可以完美表示一切业务逻辑，且无副作用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API</a:t>
            </a:r>
            <a:r>
              <a:rPr lang="zh-CN" altLang="en-US" dirty="0"/>
              <a:t>要实现的内容（攻略）与具体执行这些内容的线程（脏东西）分开</a:t>
            </a:r>
            <a:endParaRPr lang="en-US" altLang="zh-CN" dirty="0"/>
          </a:p>
          <a:p>
            <a:r>
              <a:rPr lang="en-US" altLang="zh-CN" dirty="0"/>
              <a:t>Cats Effect </a:t>
            </a:r>
            <a:r>
              <a:rPr lang="zh-CN" altLang="en-US" dirty="0"/>
              <a:t>与</a:t>
            </a:r>
            <a:r>
              <a:rPr lang="en-US" altLang="zh-CN" dirty="0"/>
              <a:t>Monad</a:t>
            </a:r>
            <a:r>
              <a:rPr lang="zh-CN" altLang="en-US" dirty="0"/>
              <a:t>完美结合，管理副作用</a:t>
            </a:r>
            <a:endParaRPr lang="en-US" altLang="zh-CN" dirty="0"/>
          </a:p>
          <a:p>
            <a:pPr lvl="1"/>
            <a:r>
              <a:rPr lang="en-US" altLang="zh-CN" dirty="0"/>
              <a:t>Fiber</a:t>
            </a:r>
            <a:r>
              <a:rPr lang="zh-CN" altLang="en-US" dirty="0"/>
              <a:t>：类似协程，</a:t>
            </a:r>
            <a:r>
              <a:rPr lang="en-US" altLang="zh-CN" dirty="0"/>
              <a:t>150bytes</a:t>
            </a:r>
            <a:r>
              <a:rPr lang="zh-CN" altLang="en-US" dirty="0"/>
              <a:t>大小，极度轻量级</a:t>
            </a:r>
            <a:endParaRPr lang="en-US" altLang="zh-CN" dirty="0"/>
          </a:p>
          <a:p>
            <a:pPr lvl="1"/>
            <a:r>
              <a:rPr lang="zh-CN" altLang="en-US" dirty="0"/>
              <a:t>集中管理，可以实现资源共享，中断</a:t>
            </a:r>
            <a:r>
              <a:rPr lang="en-US" altLang="zh-CN" dirty="0"/>
              <a:t>/</a:t>
            </a:r>
            <a:r>
              <a:rPr lang="zh-CN" altLang="en-US" dirty="0"/>
              <a:t>取消等操作，不需要基于</a:t>
            </a:r>
            <a:r>
              <a:rPr lang="en-US" altLang="zh-CN" dirty="0"/>
              <a:t>Thread</a:t>
            </a:r>
          </a:p>
          <a:p>
            <a:pPr lvl="1"/>
            <a:r>
              <a:rPr lang="zh-CN" altLang="en-US" dirty="0"/>
              <a:t>可以创建无数</a:t>
            </a:r>
            <a:r>
              <a:rPr lang="en-US" altLang="zh-CN" dirty="0"/>
              <a:t>Fiber</a:t>
            </a:r>
            <a:r>
              <a:rPr lang="zh-CN" altLang="en-US" dirty="0"/>
              <a:t>，不会造成线程管理瓶颈，只占用内容</a:t>
            </a:r>
            <a:endParaRPr lang="en-US" altLang="zh-CN" dirty="0"/>
          </a:p>
          <a:p>
            <a:pPr lvl="1"/>
            <a:r>
              <a:rPr lang="zh-CN" altLang="en-US" dirty="0"/>
              <a:t>非常适合用来实时创造新任务</a:t>
            </a:r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是什么？</a:t>
            </a:r>
            <a:endParaRPr lang="en-US" altLang="zh-CN" dirty="0"/>
          </a:p>
          <a:p>
            <a:pPr lvl="1"/>
            <a:r>
              <a:rPr lang="en-US" altLang="zh-CN" dirty="0"/>
              <a:t>Cats Effect</a:t>
            </a:r>
            <a:r>
              <a:rPr lang="zh-CN" altLang="en-US" dirty="0"/>
              <a:t>里面用来装副作用的盒子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F337A1-707A-4D1B-8B01-71B7820C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103" y="4677948"/>
            <a:ext cx="1915038" cy="21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8F5B-A80A-473E-8B02-65C3824E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IO</a:t>
            </a:r>
            <a:r>
              <a:rPr lang="zh-CN" altLang="en-US" dirty="0"/>
              <a:t>盒子把整个项目都装起来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D8770-7060-43B0-912C-87EDD2A72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2445" cy="4351338"/>
          </a:xfrm>
        </p:spPr>
        <p:txBody>
          <a:bodyPr/>
          <a:lstStyle/>
          <a:p>
            <a:r>
              <a:rPr lang="en-US" altLang="zh-CN" dirty="0"/>
              <a:t>IOAPP</a:t>
            </a:r>
            <a:r>
              <a:rPr lang="zh-CN" altLang="en-US" dirty="0"/>
              <a:t>默认返回一个</a:t>
            </a:r>
            <a:r>
              <a:rPr lang="en-US" altLang="zh-CN" dirty="0"/>
              <a:t>IO</a:t>
            </a:r>
            <a:r>
              <a:rPr lang="zh-CN" altLang="en-US" dirty="0"/>
              <a:t>盒子</a:t>
            </a:r>
            <a:endParaRPr lang="en-US" altLang="zh-CN" dirty="0"/>
          </a:p>
          <a:p>
            <a:r>
              <a:rPr lang="zh-CN" altLang="en-US" dirty="0"/>
              <a:t>运行时才会将</a:t>
            </a:r>
            <a:r>
              <a:rPr lang="en-US" altLang="zh-CN" dirty="0"/>
              <a:t>IO</a:t>
            </a:r>
            <a:r>
              <a:rPr lang="zh-CN" altLang="en-US" dirty="0"/>
              <a:t>盒子打开</a:t>
            </a:r>
            <a:endParaRPr lang="en-US" altLang="zh-CN" dirty="0"/>
          </a:p>
          <a:p>
            <a:r>
              <a:rPr lang="zh-CN" altLang="en-US" dirty="0"/>
              <a:t>整个运行过程中完全类型安全！</a:t>
            </a:r>
            <a:endParaRPr lang="en-US" altLang="zh-CN" dirty="0"/>
          </a:p>
          <a:p>
            <a:r>
              <a:rPr lang="zh-CN" altLang="en-US" dirty="0"/>
              <a:t>运行时，可以利用</a:t>
            </a:r>
            <a:r>
              <a:rPr lang="en-US" altLang="zh-CN" dirty="0"/>
              <a:t>fibers</a:t>
            </a:r>
            <a:r>
              <a:rPr lang="zh-CN" altLang="en-US" dirty="0"/>
              <a:t>对</a:t>
            </a:r>
            <a:r>
              <a:rPr lang="en-US" altLang="zh-CN" dirty="0"/>
              <a:t>Monad</a:t>
            </a:r>
            <a:r>
              <a:rPr lang="zh-CN" altLang="en-US" dirty="0"/>
              <a:t>各种盒子智能调度、处理饥饿问题等等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2B653-DC21-449E-A2FC-3957FE52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948" y="1825625"/>
            <a:ext cx="7144635" cy="349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1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3E0D4-7BFA-4D17-8296-8358D8A2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Cats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8410C-5103-4FBE-AA3D-55E022B2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我们用</a:t>
            </a:r>
            <a:r>
              <a:rPr lang="en-US" altLang="zh-CN" dirty="0"/>
              <a:t>fiber</a:t>
            </a:r>
            <a:r>
              <a:rPr lang="zh-CN" altLang="en-US" dirty="0"/>
              <a:t>解决了异步调用的问题、用</a:t>
            </a:r>
            <a:r>
              <a:rPr lang="en-US" altLang="zh-CN" dirty="0"/>
              <a:t>IO Monad</a:t>
            </a:r>
            <a:r>
              <a:rPr lang="zh-CN" altLang="en-US" dirty="0"/>
              <a:t>解决了副作用的问题，所以业务可以用纯函数式的方式实现</a:t>
            </a:r>
            <a:endParaRPr lang="en-US" altLang="zh-CN" dirty="0"/>
          </a:p>
          <a:p>
            <a:r>
              <a:rPr lang="en-US" altLang="zh-CN" dirty="0"/>
              <a:t>But why?</a:t>
            </a:r>
          </a:p>
          <a:p>
            <a:pPr lvl="1"/>
            <a:r>
              <a:rPr lang="zh-CN" altLang="en-US" dirty="0"/>
              <a:t>类型安全、代码复用等等不够吸引我</a:t>
            </a:r>
            <a:endParaRPr lang="en-US" altLang="zh-CN" dirty="0"/>
          </a:p>
          <a:p>
            <a:r>
              <a:rPr lang="zh-CN" altLang="en-US" dirty="0"/>
              <a:t>用范畴来表示业务逻辑</a:t>
            </a:r>
            <a:endParaRPr lang="en-US" altLang="zh-CN" dirty="0"/>
          </a:p>
          <a:p>
            <a:pPr lvl="1"/>
            <a:r>
              <a:rPr lang="zh-CN" altLang="en-US" dirty="0"/>
              <a:t>听起来荒诞，但对于我们辅助诊断系统来说是必须的</a:t>
            </a:r>
            <a:endParaRPr lang="en-US" altLang="zh-CN" dirty="0"/>
          </a:p>
          <a:p>
            <a:r>
              <a:rPr lang="zh-CN" altLang="en-US" dirty="0"/>
              <a:t>不同的数据来自不同的范畴，有自身转换的规律</a:t>
            </a:r>
            <a:endParaRPr lang="en-US" altLang="zh-CN" dirty="0"/>
          </a:p>
          <a:p>
            <a:pPr lvl="1"/>
            <a:r>
              <a:rPr lang="zh-CN" altLang="en-US" dirty="0"/>
              <a:t>使用范畴来构建、表示数据，实现业务逻辑事半功倍</a:t>
            </a:r>
            <a:endParaRPr lang="en-US" altLang="zh-CN" dirty="0"/>
          </a:p>
          <a:p>
            <a:r>
              <a:rPr lang="en-US" altLang="zh-CN" dirty="0"/>
              <a:t>Cats for </a:t>
            </a:r>
            <a:r>
              <a:rPr lang="en-US" altLang="zh-CN" dirty="0" err="1"/>
              <a:t>scala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605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06E9-4913-4277-BA54-79B07417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基本代数类型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963B8-43F9-4F2C-967E-A6945BAF3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Magma: </a:t>
            </a:r>
            <a:r>
              <a:rPr lang="zh-CN" altLang="en-US" b="1" dirty="0"/>
              <a:t>带二元运算的集合</a:t>
            </a:r>
            <a:endParaRPr lang="en-US" altLang="zh-CN" b="1" dirty="0"/>
          </a:p>
          <a:p>
            <a:r>
              <a:rPr lang="en-US" altLang="zh-CN" dirty="0"/>
              <a:t>Semigroup</a:t>
            </a:r>
            <a:r>
              <a:rPr lang="zh-CN" altLang="en-US" dirty="0"/>
              <a:t>：满足结合律的</a:t>
            </a:r>
            <a:r>
              <a:rPr lang="en-US" altLang="zh-CN" dirty="0"/>
              <a:t>Magma</a:t>
            </a:r>
          </a:p>
          <a:p>
            <a:r>
              <a:rPr lang="en-US" altLang="zh-CN" dirty="0"/>
              <a:t>Monoid</a:t>
            </a:r>
            <a:r>
              <a:rPr lang="zh-CN" altLang="en-US" dirty="0"/>
              <a:t>：带单位元的</a:t>
            </a:r>
            <a:r>
              <a:rPr lang="en-US" altLang="zh-CN" dirty="0"/>
              <a:t>Semigroup</a:t>
            </a:r>
          </a:p>
          <a:p>
            <a:r>
              <a:rPr lang="en-US" altLang="zh-CN" dirty="0"/>
              <a:t>Group</a:t>
            </a:r>
            <a:r>
              <a:rPr lang="zh-CN" altLang="en-US" dirty="0"/>
              <a:t>：可以求逆的</a:t>
            </a:r>
            <a:r>
              <a:rPr lang="en-US" altLang="zh-CN" dirty="0"/>
              <a:t>Monoid</a:t>
            </a:r>
          </a:p>
          <a:p>
            <a:r>
              <a:rPr lang="en-US" altLang="zh-CN" dirty="0" err="1"/>
              <a:t>CommutativeGroup</a:t>
            </a:r>
            <a:r>
              <a:rPr lang="zh-CN" altLang="en-US" dirty="0"/>
              <a:t>：满足交换律的</a:t>
            </a:r>
            <a:r>
              <a:rPr lang="en-US" altLang="zh-CN" dirty="0"/>
              <a:t>group</a:t>
            </a:r>
          </a:p>
          <a:p>
            <a:r>
              <a:rPr lang="en-US" altLang="zh-CN" dirty="0"/>
              <a:t>Ring</a:t>
            </a:r>
            <a:r>
              <a:rPr lang="zh-CN" altLang="en-US" dirty="0"/>
              <a:t>：有加法和乘法，其中关于加法是交换群，关于乘法是</a:t>
            </a:r>
            <a:r>
              <a:rPr lang="en-US" altLang="zh-CN" dirty="0"/>
              <a:t>Monoid</a:t>
            </a:r>
            <a:r>
              <a:rPr lang="zh-CN" altLang="en-US" dirty="0"/>
              <a:t>，乘法满足对加法分配率。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74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0DC5D-9B45-49BC-9BF6-23018E2F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Monoid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5A1BD-BB36-472C-BC17-483D1F7C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0"/>
          </a:xfrm>
        </p:spPr>
        <p:txBody>
          <a:bodyPr/>
          <a:lstStyle/>
          <a:p>
            <a:r>
              <a:rPr lang="zh-CN" altLang="en-US" dirty="0"/>
              <a:t>开什么玩笑，我根本不懂这些玩意儿</a:t>
            </a:r>
            <a:endParaRPr lang="en-US" altLang="zh-CN" dirty="0"/>
          </a:p>
          <a:p>
            <a:pPr lvl="1"/>
            <a:r>
              <a:rPr lang="zh-CN" altLang="en-US" dirty="0"/>
              <a:t>这些玩意儿对软件开发有个屁用</a:t>
            </a:r>
            <a:endParaRPr lang="en-US" altLang="zh-CN" dirty="0"/>
          </a:p>
          <a:p>
            <a:r>
              <a:rPr lang="en-US" altLang="zh-CN" dirty="0"/>
              <a:t>Flag Boot</a:t>
            </a:r>
            <a:r>
              <a:rPr lang="zh-CN" altLang="en-US" dirty="0"/>
              <a:t>在定义</a:t>
            </a:r>
            <a:r>
              <a:rPr lang="en-US" altLang="zh-CN" dirty="0"/>
              <a:t>API</a:t>
            </a:r>
            <a:r>
              <a:rPr lang="zh-CN" altLang="en-US" dirty="0"/>
              <a:t>基础类型时使用了大量相关定义</a:t>
            </a:r>
            <a:endParaRPr lang="en-US" altLang="zh-CN" dirty="0"/>
          </a:p>
          <a:p>
            <a:pPr lvl="1"/>
            <a:r>
              <a:rPr lang="zh-CN" altLang="en-US" dirty="0"/>
              <a:t>而且，我们每个人每天都在用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都是从某个初始值，加上某个操作，进行迭代处理</a:t>
            </a:r>
            <a:endParaRPr lang="en-US" altLang="zh-CN" dirty="0"/>
          </a:p>
          <a:p>
            <a:r>
              <a:rPr lang="zh-CN" altLang="en-US" dirty="0"/>
              <a:t>是否可以定义一个基本方法来表示这所有的方法？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0D8F27-D74E-4397-B266-B0FA19372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9002"/>
            <a:ext cx="9772650" cy="149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5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C8DE0-2318-4BB2-93C0-01DC71E6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Monoid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85190-30E1-4C07-B75F-E1BAD61C5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Monoid</a:t>
            </a:r>
            <a:r>
              <a:rPr lang="zh-CN" altLang="en-US" dirty="0"/>
              <a:t>定义了二元运算，满足结合律，有单位元：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定义了包含</a:t>
            </a:r>
            <a:r>
              <a:rPr lang="en-US" altLang="zh-CN" dirty="0"/>
              <a:t>A</a:t>
            </a:r>
            <a:r>
              <a:rPr lang="zh-CN" altLang="en-US" dirty="0"/>
              <a:t>类型元素的</a:t>
            </a:r>
            <a:r>
              <a:rPr lang="en-US" altLang="zh-CN" dirty="0"/>
              <a:t>Monoid</a:t>
            </a:r>
            <a:r>
              <a:rPr lang="zh-CN" altLang="en-US" dirty="0"/>
              <a:t>，</a:t>
            </a:r>
            <a:r>
              <a:rPr lang="en-US" altLang="zh-CN" dirty="0"/>
              <a:t>empty</a:t>
            </a:r>
            <a:r>
              <a:rPr lang="zh-CN" altLang="en-US" dirty="0"/>
              <a:t>就是单位元，</a:t>
            </a:r>
            <a:r>
              <a:rPr lang="en-US" altLang="zh-CN" dirty="0"/>
              <a:t>combine</a:t>
            </a:r>
            <a:r>
              <a:rPr lang="zh-CN" altLang="en-US" dirty="0"/>
              <a:t>就是二元运算</a:t>
            </a:r>
            <a:endParaRPr lang="en-US" altLang="zh-CN" dirty="0"/>
          </a:p>
          <a:p>
            <a:r>
              <a:rPr lang="zh-CN" altLang="en-US" dirty="0"/>
              <a:t>有了这一定义，我们可以轻松定义</a:t>
            </a:r>
            <a:r>
              <a:rPr lang="en-US" altLang="zh-CN" dirty="0" err="1"/>
              <a:t>combineAll</a:t>
            </a:r>
            <a:r>
              <a:rPr lang="zh-CN" altLang="en-US" dirty="0"/>
              <a:t>操作：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6B52D0-B403-43F8-8AC6-4F2E3C77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538412"/>
            <a:ext cx="4410201" cy="1595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01EF18-2E12-47AA-A031-872A2EA8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46" y="5700554"/>
            <a:ext cx="9674308" cy="95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0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FB5D2-3D6A-4ADF-AABC-3EE191D6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Monoid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68C0E-F59A-4744-93B3-1494ABB2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518795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但是</a:t>
            </a:r>
            <a:r>
              <a:rPr lang="en-US" altLang="zh-CN" dirty="0"/>
              <a:t>……empty</a:t>
            </a:r>
            <a:r>
              <a:rPr lang="zh-CN" altLang="en-US" dirty="0"/>
              <a:t>和</a:t>
            </a:r>
            <a:r>
              <a:rPr lang="en-US" altLang="zh-CN" dirty="0"/>
              <a:t>combine</a:t>
            </a:r>
            <a:r>
              <a:rPr lang="zh-CN" altLang="en-US" dirty="0"/>
              <a:t>具体如何定义呢？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如果这么麻烦，我为什么不直接写这么一行呢？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函数式编程和其他编程的核心区别，先定义是什么，适合大规模软件工程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2180FF-5143-4480-9FD0-A06F96B96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0" y="1982373"/>
            <a:ext cx="9648825" cy="23206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10DA03-248E-4FDA-9D13-0346FC058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30" y="4995310"/>
            <a:ext cx="9688114" cy="5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3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1AE74-0CCA-421E-B00A-13096814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我还是不明白这个东西意义何在？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053E1-F0D7-4E43-A86A-487E0C7B6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en-US" dirty="0"/>
              <a:t>如果只是为了让</a:t>
            </a:r>
            <a:r>
              <a:rPr lang="en-US" altLang="zh-CN" dirty="0"/>
              <a:t>List[Int], List[String], List[Set[A]]</a:t>
            </a:r>
            <a:r>
              <a:rPr lang="zh-CN" altLang="en-US" dirty="0"/>
              <a:t>的结合写起来更方便的话，那么我觉得这个玩具没有必要</a:t>
            </a:r>
            <a:endParaRPr lang="en-US" altLang="zh-CN" dirty="0"/>
          </a:p>
          <a:p>
            <a:r>
              <a:rPr lang="zh-CN" altLang="en-US" dirty="0"/>
              <a:t>那，如果操作的对象是你的核心业务呢？</a:t>
            </a:r>
            <a:endParaRPr lang="en-US" altLang="zh-CN" dirty="0"/>
          </a:p>
          <a:p>
            <a:r>
              <a:rPr lang="zh-CN" altLang="en-US" dirty="0"/>
              <a:t>比如，患者的症状（</a:t>
            </a:r>
            <a:r>
              <a:rPr lang="en-US" altLang="zh-CN" dirty="0"/>
              <a:t>Claim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是一个交换群</a:t>
            </a:r>
            <a:endParaRPr lang="en-US" altLang="zh-CN" dirty="0"/>
          </a:p>
          <a:p>
            <a:pPr lvl="1"/>
            <a:r>
              <a:rPr lang="zh-CN" altLang="en-US" dirty="0"/>
              <a:t>可以添加、减少、作对比与交换，也有单位元（健康人）</a:t>
            </a:r>
            <a:endParaRPr lang="en-US" altLang="zh-CN" dirty="0"/>
          </a:p>
          <a:p>
            <a:pPr lvl="1"/>
            <a:r>
              <a:rPr lang="zh-CN" altLang="en-US" dirty="0"/>
              <a:t>所有的业务逻辑可以看做在这个群中的变换</a:t>
            </a:r>
            <a:endParaRPr lang="en-US" altLang="zh-CN" dirty="0"/>
          </a:p>
          <a:p>
            <a:pPr lvl="1"/>
            <a:r>
              <a:rPr lang="zh-CN" altLang="en-US" dirty="0"/>
              <a:t>自动检查类型与运算错误</a:t>
            </a:r>
            <a:endParaRPr lang="en-US" altLang="zh-CN" dirty="0"/>
          </a:p>
          <a:p>
            <a:r>
              <a:rPr lang="zh-CN" altLang="en-US" dirty="0"/>
              <a:t>进一步的，更利于</a:t>
            </a:r>
            <a:r>
              <a:rPr lang="en-US" altLang="zh-CN" dirty="0"/>
              <a:t>AI</a:t>
            </a:r>
            <a:r>
              <a:rPr lang="zh-CN" altLang="en-US" dirty="0"/>
              <a:t>训练</a:t>
            </a:r>
            <a:endParaRPr lang="en-US" altLang="zh-CN" dirty="0"/>
          </a:p>
          <a:p>
            <a:r>
              <a:rPr lang="zh-CN" altLang="en-US" dirty="0"/>
              <a:t>是我们辅助诊断系统的核心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149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9057BB-B319-46E8-90B9-21BA78C91E53}"/>
              </a:ext>
            </a:extLst>
          </p:cNvPr>
          <p:cNvSpPr/>
          <p:nvPr/>
        </p:nvSpPr>
        <p:spPr>
          <a:xfrm>
            <a:off x="836641" y="540829"/>
            <a:ext cx="10518718" cy="5693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FE9C31-448E-41E7-BA10-AEFF3EEFE60E}"/>
              </a:ext>
            </a:extLst>
          </p:cNvPr>
          <p:cNvSpPr/>
          <p:nvPr/>
        </p:nvSpPr>
        <p:spPr>
          <a:xfrm>
            <a:off x="1086577" y="2370621"/>
            <a:ext cx="8659438" cy="3754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2372C7-E779-4AD1-BDA0-F9A4C03BF009}"/>
              </a:ext>
            </a:extLst>
          </p:cNvPr>
          <p:cNvSpPr/>
          <p:nvPr/>
        </p:nvSpPr>
        <p:spPr>
          <a:xfrm>
            <a:off x="1352674" y="1113002"/>
            <a:ext cx="4906429" cy="893135"/>
          </a:xfrm>
          <a:prstGeom prst="rect">
            <a:avLst/>
          </a:prstGeom>
          <a:solidFill>
            <a:srgbClr val="AFF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前端辅助诊断系统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41CD17-4055-4BDA-B6DB-134A9EBF6ACE}"/>
              </a:ext>
            </a:extLst>
          </p:cNvPr>
          <p:cNvSpPr/>
          <p:nvPr/>
        </p:nvSpPr>
        <p:spPr>
          <a:xfrm>
            <a:off x="1366851" y="2654865"/>
            <a:ext cx="3345711" cy="8730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/>
              <a:t>预训练模型</a:t>
            </a:r>
            <a:endParaRPr lang="en-US" altLang="zh-CN" dirty="0"/>
          </a:p>
          <a:p>
            <a:pPr algn="ctr"/>
            <a:r>
              <a:rPr lang="zh-CN" altLang="en-US" dirty="0"/>
              <a:t>（三阶段）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282A69-F099-4969-BDDE-F570FD5D150C}"/>
              </a:ext>
            </a:extLst>
          </p:cNvPr>
          <p:cNvSpPr/>
          <p:nvPr/>
        </p:nvSpPr>
        <p:spPr>
          <a:xfrm>
            <a:off x="5022467" y="2585257"/>
            <a:ext cx="4540668" cy="3064020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192542-1E15-4187-9B13-21C2AB690A70}"/>
              </a:ext>
            </a:extLst>
          </p:cNvPr>
          <p:cNvSpPr/>
          <p:nvPr/>
        </p:nvSpPr>
        <p:spPr>
          <a:xfrm>
            <a:off x="10376882" y="2394013"/>
            <a:ext cx="746829" cy="3718560"/>
          </a:xfrm>
          <a:prstGeom prst="rect">
            <a:avLst/>
          </a:prstGeom>
          <a:solidFill>
            <a:srgbClr val="C1F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众包平台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A6109E-F879-4BD3-BE1C-31E2D03DE7A0}"/>
              </a:ext>
            </a:extLst>
          </p:cNvPr>
          <p:cNvSpPr/>
          <p:nvPr/>
        </p:nvSpPr>
        <p:spPr>
          <a:xfrm>
            <a:off x="6262081" y="1108749"/>
            <a:ext cx="3345711" cy="893135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随访系统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D01AA-8CBB-42B0-A29F-9820D4374241}"/>
              </a:ext>
            </a:extLst>
          </p:cNvPr>
          <p:cNvSpPr/>
          <p:nvPr/>
        </p:nvSpPr>
        <p:spPr>
          <a:xfrm>
            <a:off x="1372947" y="4795837"/>
            <a:ext cx="3345711" cy="8778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Flag Boot</a:t>
            </a:r>
            <a:r>
              <a:rPr lang="zh-CN" altLang="en-US" dirty="0"/>
              <a:t>：高并发微服务框架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3D71AD-FE0B-423B-9A2E-34351848905A}"/>
              </a:ext>
            </a:extLst>
          </p:cNvPr>
          <p:cNvSpPr/>
          <p:nvPr/>
        </p:nvSpPr>
        <p:spPr>
          <a:xfrm>
            <a:off x="5283743" y="2735389"/>
            <a:ext cx="4096512" cy="853440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/>
              <a:t>中医书本知识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7C13AA-4E19-4A74-952C-2A91DED71BDA}"/>
              </a:ext>
            </a:extLst>
          </p:cNvPr>
          <p:cNvSpPr txBox="1"/>
          <p:nvPr/>
        </p:nvSpPr>
        <p:spPr>
          <a:xfrm>
            <a:off x="4808255" y="57102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后端系统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4C4375-8F99-4339-8645-0A1A08D7D54B}"/>
              </a:ext>
            </a:extLst>
          </p:cNvPr>
          <p:cNvSpPr/>
          <p:nvPr/>
        </p:nvSpPr>
        <p:spPr>
          <a:xfrm>
            <a:off x="5277647" y="3692461"/>
            <a:ext cx="4096512" cy="853440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/>
              <a:t>医生临床思路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078CFF-EB41-44F6-888B-4C0EB845BA4E}"/>
              </a:ext>
            </a:extLst>
          </p:cNvPr>
          <p:cNvSpPr/>
          <p:nvPr/>
        </p:nvSpPr>
        <p:spPr>
          <a:xfrm>
            <a:off x="5277647" y="4655629"/>
            <a:ext cx="4096512" cy="853440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/>
              <a:t>患者实际疗效</a:t>
            </a:r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F7FA2F54-0822-4E4F-9F79-4E08C778574B}"/>
              </a:ext>
            </a:extLst>
          </p:cNvPr>
          <p:cNvSpPr/>
          <p:nvPr/>
        </p:nvSpPr>
        <p:spPr>
          <a:xfrm>
            <a:off x="2662463" y="1991677"/>
            <a:ext cx="487680" cy="646176"/>
          </a:xfrm>
          <a:prstGeom prst="up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2311E82E-1D8F-456F-A8B4-775F6BB8D665}"/>
              </a:ext>
            </a:extLst>
          </p:cNvPr>
          <p:cNvSpPr/>
          <p:nvPr/>
        </p:nvSpPr>
        <p:spPr>
          <a:xfrm rot="10800000">
            <a:off x="5509295" y="2009965"/>
            <a:ext cx="487680" cy="646176"/>
          </a:xfrm>
          <a:prstGeom prst="up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F2C136CB-7936-45D0-A83E-0DFFDB421906}"/>
              </a:ext>
            </a:extLst>
          </p:cNvPr>
          <p:cNvSpPr/>
          <p:nvPr/>
        </p:nvSpPr>
        <p:spPr>
          <a:xfrm rot="10800000">
            <a:off x="7527071" y="2003869"/>
            <a:ext cx="487680" cy="646176"/>
          </a:xfrm>
          <a:prstGeom prst="up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DDFAA343-7BC9-4B7C-B168-2BA4F5BBC81E}"/>
              </a:ext>
            </a:extLst>
          </p:cNvPr>
          <p:cNvSpPr/>
          <p:nvPr/>
        </p:nvSpPr>
        <p:spPr>
          <a:xfrm rot="16200000">
            <a:off x="9776495" y="3814381"/>
            <a:ext cx="487680" cy="646176"/>
          </a:xfrm>
          <a:prstGeom prst="up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83387927-BF9E-4804-9617-A006874A86A4}"/>
              </a:ext>
            </a:extLst>
          </p:cNvPr>
          <p:cNvSpPr/>
          <p:nvPr/>
        </p:nvSpPr>
        <p:spPr>
          <a:xfrm rot="16200000">
            <a:off x="4677191" y="2890837"/>
            <a:ext cx="487680" cy="457200"/>
          </a:xfrm>
          <a:prstGeom prst="upArrow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FD0E68-14F7-4288-8B12-BC3B21B36687}"/>
              </a:ext>
            </a:extLst>
          </p:cNvPr>
          <p:cNvSpPr/>
          <p:nvPr/>
        </p:nvSpPr>
        <p:spPr>
          <a:xfrm>
            <a:off x="1366851" y="3704653"/>
            <a:ext cx="3345711" cy="8778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/>
              <a:t>类型安全</a:t>
            </a:r>
            <a:r>
              <a:rPr lang="en-US" altLang="zh-CN" dirty="0"/>
              <a:t>API/</a:t>
            </a:r>
            <a:r>
              <a:rPr lang="zh-CN" altLang="en-US" dirty="0"/>
              <a:t>数据系统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ABC70DD-72E7-4C81-A23E-B837C6865440}"/>
              </a:ext>
            </a:extLst>
          </p:cNvPr>
          <p:cNvSpPr txBox="1"/>
          <p:nvPr/>
        </p:nvSpPr>
        <p:spPr>
          <a:xfrm>
            <a:off x="5094767" y="559117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范畴论理论支撑</a:t>
            </a:r>
          </a:p>
        </p:txBody>
      </p:sp>
    </p:spTree>
    <p:extLst>
      <p:ext uri="{BB962C8B-B14F-4D97-AF65-F5344CB8AC3E}">
        <p14:creationId xmlns:p14="http://schemas.microsoft.com/office/powerpoint/2010/main" val="2959408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8FCDF-7D72-4A30-A51B-A886BA7C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Monix</a:t>
            </a:r>
            <a:r>
              <a:rPr lang="en-US" altLang="zh-CN" dirty="0"/>
              <a:t>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2CD05-F22E-4DDE-A22C-A72BFCC9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Cats Effect 2.0</a:t>
            </a:r>
            <a:r>
              <a:rPr lang="zh-CN" altLang="en-US" dirty="0"/>
              <a:t>，用起来更方便</a:t>
            </a:r>
            <a:endParaRPr lang="en-US" altLang="zh-CN" dirty="0"/>
          </a:p>
          <a:p>
            <a:r>
              <a:rPr lang="en-US" altLang="zh-CN" dirty="0"/>
              <a:t>Task</a:t>
            </a:r>
            <a:r>
              <a:rPr lang="zh-CN" altLang="en-US" dirty="0"/>
              <a:t>对</a:t>
            </a:r>
            <a:r>
              <a:rPr lang="en-US" altLang="zh-CN" dirty="0"/>
              <a:t>IO</a:t>
            </a:r>
            <a:r>
              <a:rPr lang="zh-CN" altLang="en-US" dirty="0"/>
              <a:t>进行了大量的优化与包装</a:t>
            </a:r>
            <a:endParaRPr lang="en-US" altLang="zh-CN" dirty="0"/>
          </a:p>
          <a:p>
            <a:pPr lvl="1"/>
            <a:r>
              <a:rPr lang="zh-CN" altLang="en-US" dirty="0"/>
              <a:t>更方便的</a:t>
            </a:r>
            <a:r>
              <a:rPr lang="en-US" altLang="zh-CN" dirty="0"/>
              <a:t>IO Monad</a:t>
            </a:r>
          </a:p>
          <a:p>
            <a:r>
              <a:rPr lang="en-US" altLang="zh-CN" dirty="0" err="1"/>
              <a:t>Task.runToFuture</a:t>
            </a:r>
            <a:r>
              <a:rPr lang="en-US" altLang="zh-CN" dirty="0"/>
              <a:t>: </a:t>
            </a:r>
            <a:r>
              <a:rPr lang="zh-CN" altLang="en-US" dirty="0"/>
              <a:t>把一个</a:t>
            </a:r>
            <a:r>
              <a:rPr lang="en-US" altLang="zh-CN" dirty="0"/>
              <a:t>Future</a:t>
            </a:r>
            <a:r>
              <a:rPr lang="zh-CN" altLang="en-US" dirty="0"/>
              <a:t>变成</a:t>
            </a:r>
            <a:r>
              <a:rPr lang="en-US" altLang="zh-CN" dirty="0"/>
              <a:t>Task</a:t>
            </a:r>
          </a:p>
          <a:p>
            <a:r>
              <a:rPr lang="en-US" altLang="zh-CN" dirty="0" err="1"/>
              <a:t>Task.eval</a:t>
            </a:r>
            <a:r>
              <a:rPr lang="en-US" altLang="zh-CN" dirty="0"/>
              <a:t>(delay)</a:t>
            </a:r>
            <a:r>
              <a:rPr lang="zh-CN" altLang="en-US" dirty="0"/>
              <a:t>：过一会儿再执行</a:t>
            </a:r>
            <a:endParaRPr lang="en-US" altLang="zh-CN" dirty="0"/>
          </a:p>
          <a:p>
            <a:r>
              <a:rPr lang="en-US" altLang="zh-CN" dirty="0" err="1"/>
              <a:t>Task.defer</a:t>
            </a:r>
            <a:r>
              <a:rPr lang="zh-CN" altLang="en-US" dirty="0"/>
              <a:t>：把某个</a:t>
            </a:r>
            <a:r>
              <a:rPr lang="en-US" altLang="zh-CN" dirty="0"/>
              <a:t>task</a:t>
            </a:r>
            <a:r>
              <a:rPr lang="zh-CN" altLang="en-US" dirty="0"/>
              <a:t>和一些附加语句包装成新的</a:t>
            </a:r>
            <a:r>
              <a:rPr lang="en-US" altLang="zh-CN" dirty="0"/>
              <a:t>Task</a:t>
            </a:r>
          </a:p>
          <a:p>
            <a:r>
              <a:rPr lang="en-US" altLang="zh-CN" dirty="0" err="1"/>
              <a:t>Task.parSequence</a:t>
            </a:r>
            <a:r>
              <a:rPr lang="en-US" altLang="zh-CN" dirty="0"/>
              <a:t>, </a:t>
            </a:r>
            <a:r>
              <a:rPr lang="en-US" altLang="zh-CN" dirty="0" err="1"/>
              <a:t>parSequenceUnordered</a:t>
            </a:r>
            <a:r>
              <a:rPr lang="zh-CN" altLang="en-US" dirty="0"/>
              <a:t>：同时执行</a:t>
            </a:r>
            <a:r>
              <a:rPr lang="en-US" altLang="zh-CN" dirty="0"/>
              <a:t>list of tasks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API</a:t>
            </a:r>
            <a:r>
              <a:rPr lang="zh-CN" altLang="en-US" dirty="0"/>
              <a:t>的执行拆分成多个</a:t>
            </a:r>
            <a:r>
              <a:rPr lang="en-US" altLang="zh-CN" dirty="0"/>
              <a:t>Task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45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AB5B1-EA08-43A6-9FAF-31B199D8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 err="1"/>
              <a:t>Akka</a:t>
            </a:r>
            <a:r>
              <a:rPr lang="en-US" altLang="zh-CN"/>
              <a:t> Actor</a:t>
            </a:r>
            <a:r>
              <a:rPr lang="zh-CN" altLang="en-US" dirty="0"/>
              <a:t>的比较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F635B-BA97-405F-87B1-7677CE0C6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r>
              <a:rPr lang="zh-CN" altLang="en-US" dirty="0"/>
              <a:t>和</a:t>
            </a:r>
            <a:r>
              <a:rPr lang="en-US" altLang="zh-CN" dirty="0"/>
              <a:t>fiber</a:t>
            </a:r>
            <a:r>
              <a:rPr lang="zh-CN" altLang="en-US" dirty="0"/>
              <a:t>类似，但是对类型安全不是原生支持</a:t>
            </a:r>
            <a:endParaRPr lang="en-US" altLang="zh-CN" dirty="0"/>
          </a:p>
          <a:p>
            <a:pPr lvl="1"/>
            <a:r>
              <a:rPr lang="zh-CN" altLang="en-US" dirty="0"/>
              <a:t>保护核心数据是核心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actor</a:t>
            </a:r>
            <a:r>
              <a:rPr lang="zh-CN" altLang="en-US" dirty="0"/>
              <a:t>保护一小块数据</a:t>
            </a:r>
            <a:endParaRPr lang="en-US" altLang="zh-CN" dirty="0"/>
          </a:p>
          <a:p>
            <a:r>
              <a:rPr lang="en-US" altLang="zh-CN" dirty="0"/>
              <a:t>Cats</a:t>
            </a:r>
          </a:p>
          <a:p>
            <a:pPr lvl="1"/>
            <a:r>
              <a:rPr lang="zh-CN" altLang="en-US" dirty="0"/>
              <a:t>数据的结构、无副作用是核心</a:t>
            </a:r>
            <a:endParaRPr lang="en-US" altLang="zh-CN" dirty="0"/>
          </a:p>
          <a:p>
            <a:pPr lvl="1"/>
            <a:r>
              <a:rPr lang="zh-CN" altLang="en-US" dirty="0"/>
              <a:t>核心数据保护方面弱一些，</a:t>
            </a:r>
            <a:r>
              <a:rPr lang="en-US" altLang="zh-CN" dirty="0"/>
              <a:t>Actor</a:t>
            </a:r>
            <a:r>
              <a:rPr lang="zh-CN" altLang="en-US" dirty="0"/>
              <a:t>思维负担更小</a:t>
            </a:r>
            <a:endParaRPr lang="en-US" altLang="zh-CN" dirty="0"/>
          </a:p>
          <a:p>
            <a:pPr lvl="1"/>
            <a:r>
              <a:rPr lang="zh-CN" altLang="en-US" dirty="0"/>
              <a:t>类型安全非常完美，高并发模型更轻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我们用起来，</a:t>
            </a:r>
            <a:r>
              <a:rPr lang="en-US" altLang="zh-CN" dirty="0"/>
              <a:t>Cats</a:t>
            </a:r>
            <a:r>
              <a:rPr lang="zh-CN" altLang="en-US" dirty="0"/>
              <a:t>效率更高，代码更少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94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E39C5-7CA3-4F8F-87DB-7909377A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Spring Boot</a:t>
            </a:r>
            <a:r>
              <a:rPr lang="zh-CN" altLang="en-US" dirty="0"/>
              <a:t>性能对比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C76E382-33F5-4FD8-B328-CAE4FD575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599921"/>
              </p:ext>
            </p:extLst>
          </p:nvPr>
        </p:nvGraphicFramePr>
        <p:xfrm>
          <a:off x="1694843" y="1742885"/>
          <a:ext cx="8311116" cy="4486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912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E39C5-7CA3-4F8F-87DB-7909377A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Spring Boot</a:t>
            </a:r>
            <a:r>
              <a:rPr lang="zh-CN" altLang="en-US" dirty="0"/>
              <a:t>性能对比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210C182-F74C-49B5-B64F-6DFB1AFDE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0196"/>
              </p:ext>
            </p:extLst>
          </p:nvPr>
        </p:nvGraphicFramePr>
        <p:xfrm>
          <a:off x="1538195" y="1623951"/>
          <a:ext cx="8879958" cy="498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6754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E39C5-7CA3-4F8F-87DB-7909377A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Spring Boot</a:t>
            </a:r>
            <a:r>
              <a:rPr lang="zh-CN" altLang="en-US" dirty="0"/>
              <a:t>性能对比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25E2AF5-FF18-4F1A-B71E-41EEC7276D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916607"/>
              </p:ext>
            </p:extLst>
          </p:nvPr>
        </p:nvGraphicFramePr>
        <p:xfrm>
          <a:off x="1352437" y="1648047"/>
          <a:ext cx="9203100" cy="5132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7162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E39C5-7CA3-4F8F-87DB-7909377A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Spring Boot</a:t>
            </a:r>
            <a:r>
              <a:rPr lang="zh-CN" altLang="en-US" dirty="0"/>
              <a:t>性能对比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5F92CD84-F8DE-4F7F-B416-5278E33E04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354142"/>
              </p:ext>
            </p:extLst>
          </p:nvPr>
        </p:nvGraphicFramePr>
        <p:xfrm>
          <a:off x="1692446" y="1579976"/>
          <a:ext cx="8688572" cy="5018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6371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8793A-E223-4DA2-B758-35F0A45A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126697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B2704-45D0-405A-A40F-36FA13BC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函数式编程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EB6A1A-CC6E-4600-A2F0-3FC653C36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什么是函数式编程</a:t>
                </a:r>
                <a:r>
                  <a:rPr lang="en-US" altLang="zh-CN" dirty="0"/>
                  <a:t>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无副作用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dirty="0"/>
                  <a:t>y </a:t>
                </a:r>
                <a:r>
                  <a:rPr lang="zh-CN" altLang="en-US" dirty="0"/>
                  <a:t>只是依赖</a:t>
                </a:r>
                <a:r>
                  <a:rPr lang="en-US" altLang="zh-CN" dirty="0"/>
                  <a:t> x, </a:t>
                </a:r>
                <a:r>
                  <a:rPr lang="zh-CN" altLang="en-US" dirty="0"/>
                  <a:t>不会依赖其他变量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确定性关系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重新跑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次代码，得到的结果是一样的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不会给世界带来副作用。算完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然后就得到了</a:t>
                </a:r>
                <a:r>
                  <a:rPr lang="en-US" altLang="zh-CN" dirty="0"/>
                  <a:t> y</a:t>
                </a:r>
                <a:r>
                  <a:rPr lang="zh-CN" altLang="en-US" dirty="0"/>
                  <a:t>，其他什么都没变</a:t>
                </a:r>
                <a:endParaRPr lang="en-US" altLang="zh-CN" dirty="0"/>
              </a:p>
              <a:p>
                <a:r>
                  <a:rPr lang="zh-CN" altLang="en-US" dirty="0"/>
                  <a:t>什么是副作用？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读写数据，人机交互，网络传输等等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“脏东西”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EB6A1A-CC6E-4600-A2F0-3FC653C36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11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39D75ABA-EFAC-42EC-BCF4-EB6523AF9685}"/>
              </a:ext>
            </a:extLst>
          </p:cNvPr>
          <p:cNvSpPr/>
          <p:nvPr/>
        </p:nvSpPr>
        <p:spPr>
          <a:xfrm>
            <a:off x="7706539" y="1027906"/>
            <a:ext cx="4125521" cy="41394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0A6B74-D87C-4269-8640-2D76C3FD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假如</a:t>
            </a:r>
            <a:r>
              <a:rPr lang="en-US" altLang="zh-CN" dirty="0"/>
              <a:t>……</a:t>
            </a:r>
            <a:r>
              <a:rPr lang="zh-CN" altLang="en-US" dirty="0"/>
              <a:t>副作用是必须的呢</a:t>
            </a:r>
            <a:r>
              <a:rPr lang="en-US" altLang="zh-CN" dirty="0"/>
              <a:t>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82876C-C206-4FC8-B401-6C0673D18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93319"/>
              </a:xfrm>
            </p:spPr>
            <p:txBody>
              <a:bodyPr/>
              <a:lstStyle/>
              <a:p>
                <a:r>
                  <a:rPr lang="zh-CN" altLang="en-US" dirty="0"/>
                  <a:t>把脏东西推到边缘去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在代码核心使用纯函数式编程（无副作用）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加、减、乘、除、求和，等等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在代码边缘处做其他任务（有副作用）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写数据库、</a:t>
                </a:r>
                <a:r>
                  <a:rPr lang="zh-CN" altLang="en-US"/>
                  <a:t>与服务器通信</a:t>
                </a:r>
                <a:r>
                  <a:rPr lang="zh-CN" altLang="en-US" dirty="0"/>
                  <a:t>、获取数据等等</a:t>
                </a:r>
                <a:endParaRPr lang="en-US" altLang="zh-CN" dirty="0"/>
              </a:p>
              <a:p>
                <a:r>
                  <a:rPr lang="zh-CN" altLang="en-US" dirty="0"/>
                  <a:t>有什么好处？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至少我们对于代码核心能有更好的论证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纯的函数式代码到底有多大好处？</a:t>
                </a:r>
                <a:endParaRPr lang="en-US" altLang="zh-CN" dirty="0"/>
              </a:p>
              <a:p>
                <a:r>
                  <a:rPr lang="zh-CN" altLang="en-US" dirty="0"/>
                  <a:t>核心代码块一定要大！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不应该只是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不应该只是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𝐿𝑖𝑠𝑡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1,2,3,4,5,6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那应该是什么？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82876C-C206-4FC8-B401-6C0673D18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93319"/>
              </a:xfrm>
              <a:blipFill>
                <a:blip r:embed="rId2"/>
                <a:stretch>
                  <a:fillRect l="-1043" t="-2195" b="-1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4A239F23-E579-4ED4-8270-BBC4E1A87127}"/>
              </a:ext>
            </a:extLst>
          </p:cNvPr>
          <p:cNvSpPr/>
          <p:nvPr/>
        </p:nvSpPr>
        <p:spPr>
          <a:xfrm>
            <a:off x="8376639" y="1690688"/>
            <a:ext cx="2720225" cy="27386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纯洁的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函数式编程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FB5C9B-29A5-419C-810C-205895267AE6}"/>
              </a:ext>
            </a:extLst>
          </p:cNvPr>
          <p:cNvSpPr txBox="1"/>
          <p:nvPr/>
        </p:nvSpPr>
        <p:spPr>
          <a:xfrm>
            <a:off x="8792267" y="442929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与脏东西发生关系的</a:t>
            </a:r>
            <a:endParaRPr lang="en-US" altLang="zh-CN" dirty="0"/>
          </a:p>
          <a:p>
            <a:r>
              <a:rPr lang="zh-CN" altLang="en-US" dirty="0"/>
              <a:t>其他操作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B0CBD1-794A-4711-9A6E-05BD38090F2B}"/>
              </a:ext>
            </a:extLst>
          </p:cNvPr>
          <p:cNvSpPr txBox="1"/>
          <p:nvPr/>
        </p:nvSpPr>
        <p:spPr>
          <a:xfrm>
            <a:off x="9268064" y="53022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真实世界</a:t>
            </a:r>
          </a:p>
        </p:txBody>
      </p:sp>
      <p:sp>
        <p:nvSpPr>
          <p:cNvPr id="8" name="箭头: 上下 7">
            <a:extLst>
              <a:ext uri="{FF2B5EF4-FFF2-40B4-BE49-F238E27FC236}">
                <a16:creationId xmlns:a16="http://schemas.microsoft.com/office/drawing/2014/main" id="{ACFE4B3B-24DE-405C-9693-2AE0697BF8DB}"/>
              </a:ext>
            </a:extLst>
          </p:cNvPr>
          <p:cNvSpPr/>
          <p:nvPr/>
        </p:nvSpPr>
        <p:spPr>
          <a:xfrm>
            <a:off x="9697000" y="4112451"/>
            <a:ext cx="250123" cy="4503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下 8">
            <a:extLst>
              <a:ext uri="{FF2B5EF4-FFF2-40B4-BE49-F238E27FC236}">
                <a16:creationId xmlns:a16="http://schemas.microsoft.com/office/drawing/2014/main" id="{B0ACC2DD-3AB8-425F-A3C9-94760DDDF6A1}"/>
              </a:ext>
            </a:extLst>
          </p:cNvPr>
          <p:cNvSpPr/>
          <p:nvPr/>
        </p:nvSpPr>
        <p:spPr>
          <a:xfrm>
            <a:off x="9697000" y="4937301"/>
            <a:ext cx="250123" cy="4503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2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8E89F-277B-4BBE-B80D-8D64F180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4A8D-7063-4376-AABE-5FA766FD0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函数式编程，函数的输入输出必须清晰定义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输入是什么，输出是什么？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输入有哪些变量，它们分别是什么？</a:t>
                </a:r>
                <a:endParaRPr lang="en-US" altLang="zh-CN" dirty="0"/>
              </a:p>
              <a:p>
                <a:r>
                  <a:rPr lang="zh-CN" altLang="en-US" dirty="0"/>
                  <a:t>考虑如下的一个例子：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,?)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第三个参数可能不存在，</a:t>
                </a:r>
                <a:r>
                  <a:rPr lang="en-US" altLang="zh-CN" dirty="0"/>
                  <a:t>JS</a:t>
                </a:r>
                <a:r>
                  <a:rPr lang="zh-CN" altLang="en-US" dirty="0"/>
                  <a:t>中很常见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这种做法就不够函数式，因为它同时定义了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什么叫做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没有？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但是你可以这么写：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𝑛𝑢𝑙𝑙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完全不同的意思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可以有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个参数，第三个默认是</a:t>
                </a:r>
                <a:r>
                  <a:rPr lang="en-US" altLang="zh-CN" dirty="0"/>
                  <a:t>null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D04A8D-7063-4376-AABE-5FA766FD0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3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81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7DE8A-7960-4442-8445-B42C749E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函数是数据的函数，不是数字的函数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B0105-0670-48E4-B79A-ED47990F2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388698" cy="487844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𝐿𝑖𝑠𝑡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1,2,3,4,5,6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𝑚𝑎𝑝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实际用得不多，因为它是基本数据类型之间的操作：</a:t>
                </a:r>
                <a:r>
                  <a:rPr lang="en-US" altLang="zh-CN" dirty="0"/>
                  <a:t>string, int, Boolean ……</a:t>
                </a:r>
              </a:p>
              <a:p>
                <a:r>
                  <a:rPr lang="zh-CN" altLang="en-US" dirty="0"/>
                  <a:t>稍复杂的业务会涉及到更多自定义数据类型</a:t>
                </a:r>
                <a:endParaRPr lang="en-US" altLang="zh-CN" dirty="0"/>
              </a:p>
              <a:p>
                <a:r>
                  <a:rPr lang="zh-CN" altLang="en-US" dirty="0"/>
                  <a:t>函数可以看做是一个范畴到另一个范畴直接的映射，即函子（</a:t>
                </a:r>
                <a:r>
                  <a:rPr lang="en-US" altLang="zh-CN" dirty="0" err="1"/>
                  <a:t>functor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什么是范畴？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范畴就是带有关系（</a:t>
                </a:r>
                <a:r>
                  <a:rPr lang="en-US" altLang="zh-CN" dirty="0"/>
                  <a:t>morphism</a:t>
                </a:r>
                <a:r>
                  <a:rPr lang="zh-CN" altLang="en-US" dirty="0"/>
                  <a:t>）的集合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有很多对象，对象与对象之间有关系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可以表示世间万物</a:t>
                </a:r>
                <a:endParaRPr lang="en-US" altLang="zh-CN" dirty="0"/>
              </a:p>
              <a:p>
                <a:r>
                  <a:rPr lang="zh-CN" altLang="en-US" dirty="0"/>
                  <a:t>函数式编程在范畴之间跳来跳去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B0105-0670-48E4-B79A-ED47990F2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388698" cy="4878443"/>
              </a:xfrm>
              <a:blipFill>
                <a:blip r:embed="rId2"/>
                <a:stretch>
                  <a:fillRect l="-1718" t="-2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B5F4B51A-D876-4ED8-924F-79051066DAB7}"/>
              </a:ext>
            </a:extLst>
          </p:cNvPr>
          <p:cNvSpPr/>
          <p:nvPr/>
        </p:nvSpPr>
        <p:spPr>
          <a:xfrm>
            <a:off x="7683564" y="1776887"/>
            <a:ext cx="4125521" cy="41394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1940941-F9D5-4EEA-B369-4FB732B29D1B}"/>
              </a:ext>
            </a:extLst>
          </p:cNvPr>
          <p:cNvSpPr/>
          <p:nvPr/>
        </p:nvSpPr>
        <p:spPr>
          <a:xfrm>
            <a:off x="8353664" y="2439669"/>
            <a:ext cx="2720225" cy="27386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纯洁的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函数式编程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003245-B403-4D78-B407-6C7326569ED9}"/>
              </a:ext>
            </a:extLst>
          </p:cNvPr>
          <p:cNvSpPr txBox="1"/>
          <p:nvPr/>
        </p:nvSpPr>
        <p:spPr>
          <a:xfrm>
            <a:off x="8769292" y="517827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与脏东西发生关系的</a:t>
            </a:r>
            <a:endParaRPr lang="en-US" altLang="zh-CN" dirty="0"/>
          </a:p>
          <a:p>
            <a:r>
              <a:rPr lang="zh-CN" altLang="en-US" dirty="0"/>
              <a:t>其他操作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27FFC6-1CC1-4914-8BC8-2010C8063CAB}"/>
              </a:ext>
            </a:extLst>
          </p:cNvPr>
          <p:cNvSpPr txBox="1"/>
          <p:nvPr/>
        </p:nvSpPr>
        <p:spPr>
          <a:xfrm>
            <a:off x="9245089" y="60512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真实世界</a:t>
            </a:r>
          </a:p>
        </p:txBody>
      </p:sp>
      <p:sp>
        <p:nvSpPr>
          <p:cNvPr id="8" name="箭头: 上下 7">
            <a:extLst>
              <a:ext uri="{FF2B5EF4-FFF2-40B4-BE49-F238E27FC236}">
                <a16:creationId xmlns:a16="http://schemas.microsoft.com/office/drawing/2014/main" id="{D3C6AA0B-4849-4296-998A-D9932932AC5F}"/>
              </a:ext>
            </a:extLst>
          </p:cNvPr>
          <p:cNvSpPr/>
          <p:nvPr/>
        </p:nvSpPr>
        <p:spPr>
          <a:xfrm>
            <a:off x="9674025" y="4861432"/>
            <a:ext cx="250123" cy="4503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下 8">
            <a:extLst>
              <a:ext uri="{FF2B5EF4-FFF2-40B4-BE49-F238E27FC236}">
                <a16:creationId xmlns:a16="http://schemas.microsoft.com/office/drawing/2014/main" id="{26DECF8C-7E2A-423C-9245-1FB4AC659820}"/>
              </a:ext>
            </a:extLst>
          </p:cNvPr>
          <p:cNvSpPr/>
          <p:nvPr/>
        </p:nvSpPr>
        <p:spPr>
          <a:xfrm>
            <a:off x="9674025" y="5686282"/>
            <a:ext cx="250123" cy="4503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E9171-2629-4180-B568-BBA27085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扩大核心代码块，即增加范畴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2A319-56E3-4AC6-B669-186239423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668"/>
          </a:xfrm>
        </p:spPr>
        <p:txBody>
          <a:bodyPr/>
          <a:lstStyle/>
          <a:p>
            <a:r>
              <a:rPr lang="zh-CN" altLang="en-US" dirty="0"/>
              <a:t>如何定义范畴？</a:t>
            </a:r>
            <a:endParaRPr lang="en-US" altLang="zh-CN" dirty="0"/>
          </a:p>
          <a:p>
            <a:pPr lvl="1"/>
            <a:r>
              <a:rPr lang="zh-CN" altLang="en-US" dirty="0"/>
              <a:t>常用方法：面向对象编程（</a:t>
            </a:r>
            <a:r>
              <a:rPr lang="en-US" altLang="zh-CN" dirty="0"/>
              <a:t>OOP</a:t>
            </a:r>
            <a:r>
              <a:rPr lang="zh-CN" altLang="en-US" dirty="0"/>
              <a:t>），封装、继承、多态</a:t>
            </a:r>
            <a:endParaRPr lang="en-US" altLang="zh-CN" dirty="0"/>
          </a:p>
          <a:p>
            <a:pPr lvl="2"/>
            <a:r>
              <a:rPr lang="zh-CN" altLang="en-US" dirty="0"/>
              <a:t>描绘了数据对象，对象与对象直接的关系</a:t>
            </a:r>
            <a:endParaRPr lang="en-US" altLang="zh-CN" dirty="0"/>
          </a:p>
          <a:p>
            <a:pPr lvl="1"/>
            <a:r>
              <a:rPr lang="zh-CN" altLang="en-US" dirty="0"/>
              <a:t>不是唯一方法</a:t>
            </a:r>
            <a:endParaRPr lang="en-US" altLang="zh-CN" dirty="0"/>
          </a:p>
          <a:p>
            <a:r>
              <a:rPr lang="en-US" altLang="zh-CN" dirty="0"/>
              <a:t>OOP</a:t>
            </a:r>
            <a:r>
              <a:rPr lang="zh-CN" altLang="en-US" dirty="0"/>
              <a:t>与</a:t>
            </a:r>
            <a:r>
              <a:rPr lang="en-US" altLang="zh-CN" dirty="0"/>
              <a:t>FP</a:t>
            </a:r>
            <a:r>
              <a:rPr lang="zh-CN" altLang="en-US" dirty="0"/>
              <a:t>是否矛盾？</a:t>
            </a:r>
            <a:endParaRPr lang="en-US" altLang="zh-CN" dirty="0"/>
          </a:p>
          <a:p>
            <a:pPr lvl="1"/>
            <a:r>
              <a:rPr lang="zh-CN" altLang="en-US" dirty="0"/>
              <a:t>一个是操作对象</a:t>
            </a:r>
            <a:endParaRPr lang="en-US" altLang="zh-CN" dirty="0"/>
          </a:p>
          <a:p>
            <a:pPr lvl="1"/>
            <a:r>
              <a:rPr lang="zh-CN" altLang="en-US" dirty="0"/>
              <a:t>一个是操作内容</a:t>
            </a:r>
            <a:endParaRPr lang="en-US" altLang="zh-CN" dirty="0"/>
          </a:p>
          <a:p>
            <a:r>
              <a:rPr lang="zh-CN" altLang="en-US" dirty="0"/>
              <a:t>完美结合！</a:t>
            </a:r>
            <a:endParaRPr lang="en-US" altLang="zh-CN" dirty="0"/>
          </a:p>
          <a:p>
            <a:pPr lvl="1"/>
            <a:r>
              <a:rPr lang="en-US" altLang="zh-CN" dirty="0"/>
              <a:t>OOP</a:t>
            </a:r>
            <a:r>
              <a:rPr lang="zh-CN" altLang="en-US" dirty="0"/>
              <a:t>定义范畴内部的关系</a:t>
            </a:r>
            <a:endParaRPr lang="en-US" altLang="zh-CN" dirty="0"/>
          </a:p>
          <a:p>
            <a:pPr lvl="1"/>
            <a:r>
              <a:rPr lang="en-US" altLang="zh-CN" dirty="0"/>
              <a:t>FP</a:t>
            </a:r>
            <a:r>
              <a:rPr lang="zh-CN" altLang="en-US" dirty="0"/>
              <a:t>定义范畴与范畴之间的关系</a:t>
            </a:r>
            <a:endParaRPr lang="en-US" altLang="zh-CN" dirty="0"/>
          </a:p>
          <a:p>
            <a:pPr lvl="1"/>
            <a:r>
              <a:rPr lang="zh-CN" altLang="en-US" dirty="0"/>
              <a:t>两者垂直互补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C0317A6F-B0E0-4FF4-87A4-B02A8C0D0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25" y="3429000"/>
            <a:ext cx="2134202" cy="142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94E4AF49-0B24-43B4-900C-020F6DF4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05099" y="3429000"/>
            <a:ext cx="2275429" cy="142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D05FBEA-2C21-4AB1-A805-864B89C2A23A}"/>
              </a:ext>
            </a:extLst>
          </p:cNvPr>
          <p:cNvCxnSpPr>
            <a:cxnSpLocks/>
          </p:cNvCxnSpPr>
          <p:nvPr/>
        </p:nvCxnSpPr>
        <p:spPr>
          <a:xfrm>
            <a:off x="7147764" y="4140072"/>
            <a:ext cx="1695086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B9F0D2A-3CE8-434C-B598-86F292B14F77}"/>
              </a:ext>
            </a:extLst>
          </p:cNvPr>
          <p:cNvSpPr txBox="1"/>
          <p:nvPr/>
        </p:nvSpPr>
        <p:spPr>
          <a:xfrm>
            <a:off x="5338563" y="50428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定义对象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D7EEAC-92A0-4F08-AB45-AD62F10CC685}"/>
              </a:ext>
            </a:extLst>
          </p:cNvPr>
          <p:cNvSpPr txBox="1"/>
          <p:nvPr/>
        </p:nvSpPr>
        <p:spPr>
          <a:xfrm>
            <a:off x="9449712" y="50454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定义对象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BBF0F2-1515-4500-90EF-ABB56AF74F8C}"/>
              </a:ext>
            </a:extLst>
          </p:cNvPr>
          <p:cNvSpPr txBox="1"/>
          <p:nvPr/>
        </p:nvSpPr>
        <p:spPr>
          <a:xfrm>
            <a:off x="7441309" y="50428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定义函数</a:t>
            </a:r>
          </a:p>
        </p:txBody>
      </p:sp>
    </p:spTree>
    <p:extLst>
      <p:ext uri="{BB962C8B-B14F-4D97-AF65-F5344CB8AC3E}">
        <p14:creationId xmlns:p14="http://schemas.microsoft.com/office/powerpoint/2010/main" val="341800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14912-CD8F-4B23-B5CD-3206AB29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如何把业务逻辑做成纯函数式？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E373F-3112-41DB-87C1-F90B3C4D4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en-US" dirty="0"/>
              <a:t>业务流程的每个中间步骤的数据都必须是良定义的</a:t>
            </a:r>
            <a:endParaRPr lang="en-US" altLang="zh-CN" dirty="0"/>
          </a:p>
          <a:p>
            <a:r>
              <a:rPr lang="zh-CN" altLang="en-US" dirty="0"/>
              <a:t>数据与数据之间的转换过程是确定性的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有一部分的数据可以通过</a:t>
            </a:r>
            <a:r>
              <a:rPr lang="en-US" altLang="zh-CN" dirty="0"/>
              <a:t>OOP</a:t>
            </a:r>
            <a:r>
              <a:rPr lang="zh-CN" altLang="en-US" dirty="0"/>
              <a:t>解决，有一些需要新定义范畴</a:t>
            </a:r>
          </a:p>
        </p:txBody>
      </p:sp>
      <p:pic>
        <p:nvPicPr>
          <p:cNvPr id="4" name="Picture 2" descr="查看源图像">
            <a:extLst>
              <a:ext uri="{FF2B5EF4-FFF2-40B4-BE49-F238E27FC236}">
                <a16:creationId xmlns:a16="http://schemas.microsoft.com/office/drawing/2014/main" id="{15214AFB-5667-4AF1-A476-6872E9C03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168" y="3177129"/>
            <a:ext cx="2134202" cy="142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查看源图像">
            <a:extLst>
              <a:ext uri="{FF2B5EF4-FFF2-40B4-BE49-F238E27FC236}">
                <a16:creationId xmlns:a16="http://schemas.microsoft.com/office/drawing/2014/main" id="{C76E869E-E950-40ED-B76E-ABBFE1B37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7542" y="3177129"/>
            <a:ext cx="2275429" cy="142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A430D20-4D43-47BF-AB86-603072AD3037}"/>
              </a:ext>
            </a:extLst>
          </p:cNvPr>
          <p:cNvCxnSpPr>
            <a:cxnSpLocks/>
          </p:cNvCxnSpPr>
          <p:nvPr/>
        </p:nvCxnSpPr>
        <p:spPr>
          <a:xfrm>
            <a:off x="4930207" y="3888201"/>
            <a:ext cx="1695086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F75EB09-6029-4352-A1EF-FD477F6FA0BB}"/>
              </a:ext>
            </a:extLst>
          </p:cNvPr>
          <p:cNvSpPr txBox="1"/>
          <p:nvPr/>
        </p:nvSpPr>
        <p:spPr>
          <a:xfrm>
            <a:off x="1245900" y="5064952"/>
            <a:ext cx="9063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输入的猫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去掉毛的猫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zh-CN" altLang="en-US" dirty="0">
                <a:sym typeface="Wingdings" panose="05000000000000000000" pitchFamily="2" charset="2"/>
              </a:rPr>
              <a:t>去掉毛染过色的猫</a:t>
            </a:r>
            <a:r>
              <a:rPr lang="en-US" altLang="zh-CN" dirty="0">
                <a:sym typeface="Wingdings" panose="05000000000000000000" pitchFamily="2" charset="2"/>
              </a:rPr>
              <a:t> </a:t>
            </a:r>
            <a:r>
              <a:rPr lang="zh-CN" altLang="en-US" dirty="0">
                <a:sym typeface="Wingdings" panose="05000000000000000000" pitchFamily="2" charset="2"/>
              </a:rPr>
              <a:t>去掉毛染过色的减掉耳朵的猫 </a:t>
            </a:r>
            <a:r>
              <a:rPr lang="en-US" altLang="zh-CN" dirty="0">
                <a:sym typeface="Wingdings" panose="05000000000000000000" pitchFamily="2" charset="2"/>
              </a:rPr>
              <a:t> …… 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加上狗耳朵的狗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加上狗耳朵并加上狗毛的狗</a:t>
            </a:r>
            <a:r>
              <a:rPr lang="en-US" altLang="zh-CN" dirty="0">
                <a:sym typeface="Wingdings" panose="05000000000000000000" pitchFamily="2" charset="2"/>
              </a:rPr>
              <a:t>   ……  </a:t>
            </a:r>
            <a:r>
              <a:rPr lang="zh-CN" altLang="en-US" dirty="0">
                <a:sym typeface="Wingdings" panose="05000000000000000000" pitchFamily="2" charset="2"/>
              </a:rPr>
              <a:t>输出的狗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02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5292</TotalTime>
  <Words>2773</Words>
  <Application>Microsoft Office PowerPoint</Application>
  <PresentationFormat>宽屏</PresentationFormat>
  <Paragraphs>332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-apple-system</vt:lpstr>
      <vt:lpstr>等线</vt:lpstr>
      <vt:lpstr>等线 Light</vt:lpstr>
      <vt:lpstr>Arial</vt:lpstr>
      <vt:lpstr>Cambria Math</vt:lpstr>
      <vt:lpstr>Wingdings</vt:lpstr>
      <vt:lpstr>Office 主题​​</vt:lpstr>
      <vt:lpstr> Scala与函数式编程</vt:lpstr>
      <vt:lpstr>同象项目简介</vt:lpstr>
      <vt:lpstr>PowerPoint 演示文稿</vt:lpstr>
      <vt:lpstr>函数式编程</vt:lpstr>
      <vt:lpstr>假如……副作用是必须的呢?</vt:lpstr>
      <vt:lpstr>函数的定义</vt:lpstr>
      <vt:lpstr>函数是数据的函数，不是数字的函数</vt:lpstr>
      <vt:lpstr>扩大核心代码块，即增加范畴</vt:lpstr>
      <vt:lpstr>如何把业务逻辑做成纯函数式？</vt:lpstr>
      <vt:lpstr>函数式编程是声明式的，有效解耦</vt:lpstr>
      <vt:lpstr>函数式编程是声明式的，有效解耦</vt:lpstr>
      <vt:lpstr>把业务逻辑看做流水线</vt:lpstr>
      <vt:lpstr>前后端共享数据类型</vt:lpstr>
      <vt:lpstr>Flag Boot框架</vt:lpstr>
      <vt:lpstr>Monad简介</vt:lpstr>
      <vt:lpstr>盒子的好处？</vt:lpstr>
      <vt:lpstr>这种自欺欺人的伎俩有任何意义么？</vt:lpstr>
      <vt:lpstr>flatMap的假如</vt:lpstr>
      <vt:lpstr>例子</vt:lpstr>
      <vt:lpstr>现实的例子</vt:lpstr>
      <vt:lpstr>现实的例子</vt:lpstr>
      <vt:lpstr>Monad 有什么用？</vt:lpstr>
      <vt:lpstr>用IO盒子把整个项目都装起来</vt:lpstr>
      <vt:lpstr>Cats 简介</vt:lpstr>
      <vt:lpstr>基本代数类型</vt:lpstr>
      <vt:lpstr>Monoid简介</vt:lpstr>
      <vt:lpstr>Monoid简介</vt:lpstr>
      <vt:lpstr>Monoid简介</vt:lpstr>
      <vt:lpstr>我还是不明白这个东西意义何在？</vt:lpstr>
      <vt:lpstr>Monix 简介</vt:lpstr>
      <vt:lpstr>与Akka Actor的比较</vt:lpstr>
      <vt:lpstr>与Spring Boot性能对比</vt:lpstr>
      <vt:lpstr>与Spring Boot性能对比</vt:lpstr>
      <vt:lpstr>与Spring Boot性能对比</vt:lpstr>
      <vt:lpstr>与Spring Boot性能对比</vt:lpstr>
      <vt:lpstr>感谢聆听！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Type-safe modern system practice</dc:title>
  <dc:creator>yuanyang</dc:creator>
  <cp:lastModifiedBy>yuanyang</cp:lastModifiedBy>
  <cp:revision>1009</cp:revision>
  <dcterms:created xsi:type="dcterms:W3CDTF">2022-06-29T13:25:34Z</dcterms:created>
  <dcterms:modified xsi:type="dcterms:W3CDTF">2023-01-05T14:12:36Z</dcterms:modified>
</cp:coreProperties>
</file>