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92" r:id="rId3"/>
    <p:sldId id="293" r:id="rId4"/>
    <p:sldId id="259" r:id="rId5"/>
    <p:sldId id="261" r:id="rId6"/>
    <p:sldId id="274" r:id="rId7"/>
    <p:sldId id="264" r:id="rId8"/>
    <p:sldId id="288" r:id="rId9"/>
    <p:sldId id="291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36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orient="horz" pos="540" userDrawn="1">
          <p15:clr>
            <a:srgbClr val="A4A3A4"/>
          </p15:clr>
        </p15:guide>
        <p15:guide id="4" orient="horz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-264"/>
      </p:cViewPr>
      <p:guideLst>
        <p:guide pos="936"/>
        <p:guide pos="4824"/>
        <p:guide orient="horz" pos="540"/>
        <p:guide orient="horz"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632E-9F1E-42AF-98D4-C42314AB93C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D480A68-7851-4F97-BA4C-F5E2C9A4F5C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6C61260-261F-4852-B594-50E132A4AA5D}" type="sibTrans" cxnId="{A581FA95-E540-40ED-9412-D4E3F2F589B4}">
      <dgm:prSet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EEB91A2-40F9-424C-9F87-0B9FD38D4970}"/>
              </a:ext>
            </a:extLst>
          </dgm14:cNvPr>
        </a:ext>
      </dgm:extLst>
    </dgm:pt>
    <dgm:pt modelId="{5E648E43-76A8-442C-844B-B10D768DE7AF}" type="parTrans" cxnId="{A581FA95-E540-40ED-9412-D4E3F2F589B4}">
      <dgm:prSet/>
      <dgm:spPr/>
      <dgm:t>
        <a:bodyPr/>
        <a:lstStyle/>
        <a:p>
          <a:endParaRPr lang="en-US"/>
        </a:p>
      </dgm:t>
    </dgm:pt>
    <dgm:pt modelId="{C268F173-0F1A-4CCB-A28B-EF1B1291F23B}" type="pres">
      <dgm:prSet presAssocID="{2A76632E-9F1E-42AF-98D4-C42314AB93C0}" presName="Name0" presStyleCnt="0">
        <dgm:presLayoutVars>
          <dgm:chMax val="7"/>
          <dgm:chPref val="7"/>
          <dgm:dir/>
        </dgm:presLayoutVars>
      </dgm:prSet>
      <dgm:spPr/>
    </dgm:pt>
    <dgm:pt modelId="{8433D671-C2FF-4914-9562-6A19867B91B3}" type="pres">
      <dgm:prSet presAssocID="{2A76632E-9F1E-42AF-98D4-C42314AB93C0}" presName="Name1" presStyleCnt="0"/>
      <dgm:spPr/>
    </dgm:pt>
    <dgm:pt modelId="{A7F798FA-FA8C-4719-B75B-FEFFBAFDC668}" type="pres">
      <dgm:prSet presAssocID="{56C61260-261F-4852-B594-50E132A4AA5D}" presName="picture_1" presStyleCnt="0"/>
      <dgm:spPr/>
    </dgm:pt>
    <dgm:pt modelId="{CD3ED66F-4155-4AE2-AE21-1CE21D623732}" type="pres">
      <dgm:prSet presAssocID="{56C61260-261F-4852-B594-50E132A4AA5D}" presName="pictureRepeatNode" presStyleLbl="alignImgPlace1" presStyleIdx="0" presStyleCnt="1" custScaleX="191656" custScaleY="185176" custLinFactNeighborX="0"/>
      <dgm:spPr/>
    </dgm:pt>
    <dgm:pt modelId="{8716AFB1-480D-4856-9048-A21E845E1C1A}" type="pres">
      <dgm:prSet presAssocID="{0D480A68-7851-4F97-BA4C-F5E2C9A4F5C0}" presName="text_1" presStyleLbl="node1" presStyleIdx="0" presStyleCnt="0" custLinFactX="-262820" custLinFactNeighborX="-300000">
        <dgm:presLayoutVars>
          <dgm:bulletEnabled val="1"/>
        </dgm:presLayoutVars>
      </dgm:prSet>
      <dgm:spPr/>
    </dgm:pt>
  </dgm:ptLst>
  <dgm:cxnLst>
    <dgm:cxn modelId="{3ACB5C11-9328-47F2-A17E-416F0A40440A}" type="presOf" srcId="{56C61260-261F-4852-B594-50E132A4AA5D}" destId="{CD3ED66F-4155-4AE2-AE21-1CE21D623732}" srcOrd="0" destOrd="0" presId="urn:microsoft.com/office/officeart/2008/layout/CircularPictureCallout"/>
    <dgm:cxn modelId="{DAD1A433-B201-4F36-8C75-539932BAE07E}" type="presOf" srcId="{0D480A68-7851-4F97-BA4C-F5E2C9A4F5C0}" destId="{8716AFB1-480D-4856-9048-A21E845E1C1A}" srcOrd="0" destOrd="0" presId="urn:microsoft.com/office/officeart/2008/layout/CircularPictureCallout"/>
    <dgm:cxn modelId="{A581FA95-E540-40ED-9412-D4E3F2F589B4}" srcId="{2A76632E-9F1E-42AF-98D4-C42314AB93C0}" destId="{0D480A68-7851-4F97-BA4C-F5E2C9A4F5C0}" srcOrd="0" destOrd="0" parTransId="{5E648E43-76A8-442C-844B-B10D768DE7AF}" sibTransId="{56C61260-261F-4852-B594-50E132A4AA5D}"/>
    <dgm:cxn modelId="{AB91FECE-E5C5-4F5D-A88A-F7CC61F4E097}" type="presOf" srcId="{2A76632E-9F1E-42AF-98D4-C42314AB93C0}" destId="{C268F173-0F1A-4CCB-A28B-EF1B1291F23B}" srcOrd="0" destOrd="0" presId="urn:microsoft.com/office/officeart/2008/layout/CircularPictureCallout"/>
    <dgm:cxn modelId="{573A2A8D-7F17-42CD-B4BB-9D8FE58D1790}" type="presParOf" srcId="{C268F173-0F1A-4CCB-A28B-EF1B1291F23B}" destId="{8433D671-C2FF-4914-9562-6A19867B91B3}" srcOrd="0" destOrd="0" presId="urn:microsoft.com/office/officeart/2008/layout/CircularPictureCallout"/>
    <dgm:cxn modelId="{DB3DBB3A-6A61-4D6A-88EA-6BAD2B7DE668}" type="presParOf" srcId="{8433D671-C2FF-4914-9562-6A19867B91B3}" destId="{A7F798FA-FA8C-4719-B75B-FEFFBAFDC668}" srcOrd="0" destOrd="0" presId="urn:microsoft.com/office/officeart/2008/layout/CircularPictureCallout"/>
    <dgm:cxn modelId="{06316ECC-BAC9-427B-9B92-9E252CEF4D6F}" type="presParOf" srcId="{A7F798FA-FA8C-4719-B75B-FEFFBAFDC668}" destId="{CD3ED66F-4155-4AE2-AE21-1CE21D623732}" srcOrd="0" destOrd="0" presId="urn:microsoft.com/office/officeart/2008/layout/CircularPictureCallout"/>
    <dgm:cxn modelId="{BB4DDC11-14EB-47FE-9689-A77816A133BF}" type="presParOf" srcId="{8433D671-C2FF-4914-9562-6A19867B91B3}" destId="{8716AFB1-480D-4856-9048-A21E845E1C1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D66F-4155-4AE2-AE21-1CE21D623732}">
      <dsp:nvSpPr>
        <dsp:cNvPr id="0" name=""/>
        <dsp:cNvSpPr/>
      </dsp:nvSpPr>
      <dsp:spPr>
        <a:xfrm>
          <a:off x="33700" y="0"/>
          <a:ext cx="1548145" cy="14958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6AFB1-480D-4856-9048-A21E845E1C1A}">
      <dsp:nvSpPr>
        <dsp:cNvPr id="0" name=""/>
        <dsp:cNvSpPr/>
      </dsp:nvSpPr>
      <dsp:spPr>
        <a:xfrm>
          <a:off x="0" y="772942"/>
          <a:ext cx="516974" cy="2665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0" y="772942"/>
        <a:ext cx="516974" cy="26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5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4674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sharing 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F1361-AFA3-4643-B3D7-4467B7421776}"/>
              </a:ext>
            </a:extLst>
          </p:cNvPr>
          <p:cNvSpPr txBox="1"/>
          <p:nvPr/>
        </p:nvSpPr>
        <p:spPr>
          <a:xfrm>
            <a:off x="645224" y="4504106"/>
            <a:ext cx="314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Date presented: 2021-09-03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do annual members and casual riders use Cyclistic bikes differently?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Why would casual riders buy Cyclistic annual memberships?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How can Cyclistic use digital media to influence casual riders to become members?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3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68677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c</a:t>
            </a:r>
          </a:p>
          <a:p>
            <a:r>
              <a:rPr lang="en-US" sz="2000" dirty="0"/>
              <a:t>b</a:t>
            </a:r>
          </a:p>
          <a:p>
            <a:r>
              <a:rPr lang="en-US" sz="2000" dirty="0"/>
              <a:t>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2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0830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Difference between members</a:t>
            </a:r>
            <a:br>
              <a:rPr lang="en" sz="3200" dirty="0"/>
            </a:br>
            <a:r>
              <a:rPr lang="en" sz="3200" dirty="0"/>
              <a:t>and casual users</a:t>
            </a:r>
            <a:endParaRPr sz="32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EF1216-356B-4FB3-92C6-C2337D20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23" y="871870"/>
            <a:ext cx="6181754" cy="3674750"/>
          </a:xfrm>
          <a:prstGeom prst="rect">
            <a:avLst/>
          </a:prstGeom>
        </p:spPr>
      </p:pic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E7D3-66D1-4E9B-B3F2-9704001D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86" y="4444150"/>
            <a:ext cx="2434291" cy="350700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Figure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3A2E-13AF-4330-9CBC-3A764AD1F940}"/>
              </a:ext>
            </a:extLst>
          </p:cNvPr>
          <p:cNvSpPr txBox="1"/>
          <p:nvPr/>
        </p:nvSpPr>
        <p:spPr>
          <a:xfrm>
            <a:off x="1481123" y="596880"/>
            <a:ext cx="489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Average ride length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7F0E"/>
                </a:solidFill>
              </a:rPr>
              <a:t>casual users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weekday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2020-08 and 2021-07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1A4F304-E77D-4FDC-8A2C-E33ECED26180}"/>
              </a:ext>
            </a:extLst>
          </p:cNvPr>
          <p:cNvSpPr/>
          <p:nvPr/>
        </p:nvSpPr>
        <p:spPr>
          <a:xfrm>
            <a:off x="3882350" y="1696180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50724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190765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Dawid Marczak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-US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SCIENTIST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Dave.Marczak@gmail.com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3887375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2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5867100" y="331520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 3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email2@email.com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FA25DC-3126-4D8B-9F43-EF3D7677B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043853"/>
              </p:ext>
            </p:extLst>
          </p:nvPr>
        </p:nvGraphicFramePr>
        <p:xfrm>
          <a:off x="1844477" y="1689577"/>
          <a:ext cx="1615546" cy="149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Google Shape;789;p47">
            <a:extLst>
              <a:ext uri="{FF2B5EF4-FFF2-40B4-BE49-F238E27FC236}">
                <a16:creationId xmlns:a16="http://schemas.microsoft.com/office/drawing/2014/main" id="{7FFC0BC2-8766-48B8-BFCF-AE320CFE8450}"/>
              </a:ext>
            </a:extLst>
          </p:cNvPr>
          <p:cNvSpPr/>
          <p:nvPr/>
        </p:nvSpPr>
        <p:spPr>
          <a:xfrm>
            <a:off x="4176545" y="1957325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119CE6-A520-40DE-9E89-6C4086239939}"/>
              </a:ext>
            </a:extLst>
          </p:cNvPr>
          <p:cNvSpPr/>
          <p:nvPr/>
        </p:nvSpPr>
        <p:spPr>
          <a:xfrm>
            <a:off x="5872125" y="1689577"/>
            <a:ext cx="1484175" cy="14841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789;p47">
            <a:extLst>
              <a:ext uri="{FF2B5EF4-FFF2-40B4-BE49-F238E27FC236}">
                <a16:creationId xmlns:a16="http://schemas.microsoft.com/office/drawing/2014/main" id="{3A1DDA3F-9CEA-42E0-865F-75D6985E21BF}"/>
              </a:ext>
            </a:extLst>
          </p:cNvPr>
          <p:cNvSpPr/>
          <p:nvPr/>
        </p:nvSpPr>
        <p:spPr>
          <a:xfrm>
            <a:off x="6166320" y="1950722"/>
            <a:ext cx="910860" cy="96030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277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Antonio template</vt:lpstr>
      <vt:lpstr>Bike sharing data analysis</vt:lpstr>
      <vt:lpstr>Agenda</vt:lpstr>
      <vt:lpstr>Data</vt:lpstr>
      <vt:lpstr>Difference between members and casual users</vt:lpstr>
      <vt:lpstr>This is a slide title</vt:lpstr>
      <vt:lpstr>PowerPoint Presentation</vt:lpstr>
      <vt:lpstr>Recommendations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Marczak, Dawid</cp:lastModifiedBy>
  <cp:revision>4</cp:revision>
  <dcterms:modified xsi:type="dcterms:W3CDTF">2021-09-03T14:06:00Z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2021-09-03T13:31:15Z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2ff6c9c6-5d63-4cd9-86e2-65af29bb954d</vt:lpwstr>
  </property>
  <property fmtid="{D5CDD505-2E9C-101B-9397-08002B2CF9AE}" pid="8" name="MSIP_Label_e463cba9-5f6c-478d-9329-7b2295e4e8ed_ContentBits">
    <vt:lpwstr>0</vt:lpwstr>
  </property>
</Properties>
</file>