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0"/>
  </p:notesMasterIdLst>
  <p:sldIdLst>
    <p:sldId id="256" r:id="rId2"/>
    <p:sldId id="262" r:id="rId3"/>
    <p:sldId id="292" r:id="rId4"/>
    <p:sldId id="293" r:id="rId5"/>
    <p:sldId id="259" r:id="rId6"/>
    <p:sldId id="261" r:id="rId7"/>
    <p:sldId id="302" r:id="rId8"/>
    <p:sldId id="294" r:id="rId9"/>
    <p:sldId id="274" r:id="rId10"/>
    <p:sldId id="296" r:id="rId11"/>
    <p:sldId id="295" r:id="rId12"/>
    <p:sldId id="299" r:id="rId13"/>
    <p:sldId id="300" r:id="rId14"/>
    <p:sldId id="301" r:id="rId15"/>
    <p:sldId id="297" r:id="rId16"/>
    <p:sldId id="298" r:id="rId17"/>
    <p:sldId id="264" r:id="rId18"/>
    <p:sldId id="288" r:id="rId19"/>
  </p:sldIdLst>
  <p:sldSz cx="9144000" cy="5143500" type="screen16x9"/>
  <p:notesSz cx="6858000" cy="9144000"/>
  <p:embeddedFontLst>
    <p:embeddedFont>
      <p:font typeface="Lato" panose="020B0604020202020204" charset="0"/>
      <p:regular r:id="rId21"/>
      <p:bold r:id="rId22"/>
      <p:italic r:id="rId23"/>
      <p:boldItalic r:id="rId24"/>
    </p:embeddedFont>
    <p:embeddedFont>
      <p:font typeface="Raleway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936" userDrawn="1">
          <p15:clr>
            <a:srgbClr val="A4A3A4"/>
          </p15:clr>
        </p15:guide>
        <p15:guide id="2" pos="4824" userDrawn="1">
          <p15:clr>
            <a:srgbClr val="A4A3A4"/>
          </p15:clr>
        </p15:guide>
        <p15:guide id="3" orient="horz" pos="540" userDrawn="1">
          <p15:clr>
            <a:srgbClr val="A4A3A4"/>
          </p15:clr>
        </p15:guide>
        <p15:guide id="4" orient="horz" pos="29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77B4"/>
    <a:srgbClr val="2185C5"/>
    <a:srgbClr val="FF7F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8665B7-6574-423E-A4B5-A6C020D860FF}">
  <a:tblStyle styleId="{C98665B7-6574-423E-A4B5-A6C020D860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A8698C-63BC-4B6A-AE92-7E62379B44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90" d="100"/>
          <a:sy n="90" d="100"/>
        </p:scale>
        <p:origin x="816" y="72"/>
      </p:cViewPr>
      <p:guideLst>
        <p:guide pos="936"/>
        <p:guide pos="4824"/>
        <p:guide orient="horz" pos="540"/>
        <p:guide orient="horz" pos="29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76632E-9F1E-42AF-98D4-C42314AB93C0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0D480A68-7851-4F97-BA4C-F5E2C9A4F5C0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56C61260-261F-4852-B594-50E132A4AA5D}" type="sibTrans" cxnId="{A581FA95-E540-40ED-9412-D4E3F2F589B4}">
      <dgm:prSet/>
      <dgm:spPr>
        <a:blipFill>
          <a:blip xmlns:r="http://schemas.openxmlformats.org/officeDocument/2006/relationships" r:embed="rId1"/>
          <a:srcRect/>
          <a:stretch>
            <a:fillRect l="-4000" r="-4000"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DEEB91A2-40F9-424C-9F87-0B9FD38D4970}"/>
              </a:ext>
            </a:extLst>
          </dgm14:cNvPr>
        </a:ext>
      </dgm:extLst>
    </dgm:pt>
    <dgm:pt modelId="{5E648E43-76A8-442C-844B-B10D768DE7AF}" type="parTrans" cxnId="{A581FA95-E540-40ED-9412-D4E3F2F589B4}">
      <dgm:prSet/>
      <dgm:spPr/>
      <dgm:t>
        <a:bodyPr/>
        <a:lstStyle/>
        <a:p>
          <a:endParaRPr lang="en-US"/>
        </a:p>
      </dgm:t>
    </dgm:pt>
    <dgm:pt modelId="{C268F173-0F1A-4CCB-A28B-EF1B1291F23B}" type="pres">
      <dgm:prSet presAssocID="{2A76632E-9F1E-42AF-98D4-C42314AB93C0}" presName="Name0" presStyleCnt="0">
        <dgm:presLayoutVars>
          <dgm:chMax val="7"/>
          <dgm:chPref val="7"/>
          <dgm:dir/>
        </dgm:presLayoutVars>
      </dgm:prSet>
      <dgm:spPr/>
    </dgm:pt>
    <dgm:pt modelId="{8433D671-C2FF-4914-9562-6A19867B91B3}" type="pres">
      <dgm:prSet presAssocID="{2A76632E-9F1E-42AF-98D4-C42314AB93C0}" presName="Name1" presStyleCnt="0"/>
      <dgm:spPr/>
    </dgm:pt>
    <dgm:pt modelId="{A7F798FA-FA8C-4719-B75B-FEFFBAFDC668}" type="pres">
      <dgm:prSet presAssocID="{56C61260-261F-4852-B594-50E132A4AA5D}" presName="picture_1" presStyleCnt="0"/>
      <dgm:spPr/>
    </dgm:pt>
    <dgm:pt modelId="{CD3ED66F-4155-4AE2-AE21-1CE21D623732}" type="pres">
      <dgm:prSet presAssocID="{56C61260-261F-4852-B594-50E132A4AA5D}" presName="pictureRepeatNode" presStyleLbl="alignImgPlace1" presStyleIdx="0" presStyleCnt="1" custScaleX="191656" custScaleY="185176" custLinFactNeighborX="0"/>
      <dgm:spPr/>
    </dgm:pt>
    <dgm:pt modelId="{8716AFB1-480D-4856-9048-A21E845E1C1A}" type="pres">
      <dgm:prSet presAssocID="{0D480A68-7851-4F97-BA4C-F5E2C9A4F5C0}" presName="text_1" presStyleLbl="node1" presStyleIdx="0" presStyleCnt="0" custLinFactX="-262820" custLinFactNeighborX="-300000">
        <dgm:presLayoutVars>
          <dgm:bulletEnabled val="1"/>
        </dgm:presLayoutVars>
      </dgm:prSet>
      <dgm:spPr/>
    </dgm:pt>
  </dgm:ptLst>
  <dgm:cxnLst>
    <dgm:cxn modelId="{3ACB5C11-9328-47F2-A17E-416F0A40440A}" type="presOf" srcId="{56C61260-261F-4852-B594-50E132A4AA5D}" destId="{CD3ED66F-4155-4AE2-AE21-1CE21D623732}" srcOrd="0" destOrd="0" presId="urn:microsoft.com/office/officeart/2008/layout/CircularPictureCallout"/>
    <dgm:cxn modelId="{DAD1A433-B201-4F36-8C75-539932BAE07E}" type="presOf" srcId="{0D480A68-7851-4F97-BA4C-F5E2C9A4F5C0}" destId="{8716AFB1-480D-4856-9048-A21E845E1C1A}" srcOrd="0" destOrd="0" presId="urn:microsoft.com/office/officeart/2008/layout/CircularPictureCallout"/>
    <dgm:cxn modelId="{A581FA95-E540-40ED-9412-D4E3F2F589B4}" srcId="{2A76632E-9F1E-42AF-98D4-C42314AB93C0}" destId="{0D480A68-7851-4F97-BA4C-F5E2C9A4F5C0}" srcOrd="0" destOrd="0" parTransId="{5E648E43-76A8-442C-844B-B10D768DE7AF}" sibTransId="{56C61260-261F-4852-B594-50E132A4AA5D}"/>
    <dgm:cxn modelId="{AB91FECE-E5C5-4F5D-A88A-F7CC61F4E097}" type="presOf" srcId="{2A76632E-9F1E-42AF-98D4-C42314AB93C0}" destId="{C268F173-0F1A-4CCB-A28B-EF1B1291F23B}" srcOrd="0" destOrd="0" presId="urn:microsoft.com/office/officeart/2008/layout/CircularPictureCallout"/>
    <dgm:cxn modelId="{573A2A8D-7F17-42CD-B4BB-9D8FE58D1790}" type="presParOf" srcId="{C268F173-0F1A-4CCB-A28B-EF1B1291F23B}" destId="{8433D671-C2FF-4914-9562-6A19867B91B3}" srcOrd="0" destOrd="0" presId="urn:microsoft.com/office/officeart/2008/layout/CircularPictureCallout"/>
    <dgm:cxn modelId="{DB3DBB3A-6A61-4D6A-88EA-6BAD2B7DE668}" type="presParOf" srcId="{8433D671-C2FF-4914-9562-6A19867B91B3}" destId="{A7F798FA-FA8C-4719-B75B-FEFFBAFDC668}" srcOrd="0" destOrd="0" presId="urn:microsoft.com/office/officeart/2008/layout/CircularPictureCallout"/>
    <dgm:cxn modelId="{06316ECC-BAC9-427B-9B92-9E252CEF4D6F}" type="presParOf" srcId="{A7F798FA-FA8C-4719-B75B-FEFFBAFDC668}" destId="{CD3ED66F-4155-4AE2-AE21-1CE21D623732}" srcOrd="0" destOrd="0" presId="urn:microsoft.com/office/officeart/2008/layout/CircularPictureCallout"/>
    <dgm:cxn modelId="{BB4DDC11-14EB-47FE-9689-A77816A133BF}" type="presParOf" srcId="{8433D671-C2FF-4914-9562-6A19867B91B3}" destId="{8716AFB1-480D-4856-9048-A21E845E1C1A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3ED66F-4155-4AE2-AE21-1CE21D623732}">
      <dsp:nvSpPr>
        <dsp:cNvPr id="0" name=""/>
        <dsp:cNvSpPr/>
      </dsp:nvSpPr>
      <dsp:spPr>
        <a:xfrm>
          <a:off x="33700" y="0"/>
          <a:ext cx="1548145" cy="1495801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4000" r="-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16AFB1-480D-4856-9048-A21E845E1C1A}">
      <dsp:nvSpPr>
        <dsp:cNvPr id="0" name=""/>
        <dsp:cNvSpPr/>
      </dsp:nvSpPr>
      <dsp:spPr>
        <a:xfrm>
          <a:off x="0" y="772942"/>
          <a:ext cx="516974" cy="266565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</a:p>
      </dsp:txBody>
      <dsp:txXfrm>
        <a:off x="0" y="772942"/>
        <a:ext cx="516974" cy="2665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1839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2125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8907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90062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49733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9001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24902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aaa6d39ba0_1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aaa6d39ba0_1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4907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2250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9491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570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2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3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1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 color background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2829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645224" y="2762725"/>
            <a:ext cx="7467417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Bike sharing data analysis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8F1361-AFA3-4643-B3D7-4467B7421776}"/>
              </a:ext>
            </a:extLst>
          </p:cNvPr>
          <p:cNvSpPr txBox="1"/>
          <p:nvPr/>
        </p:nvSpPr>
        <p:spPr>
          <a:xfrm>
            <a:off x="645224" y="4245173"/>
            <a:ext cx="3147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Date presented: 2021-09-03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76059EFB-3D55-42F8-8A2D-C209998EB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122" y="871870"/>
            <a:ext cx="6181756" cy="3674750"/>
          </a:xfrm>
          <a:prstGeom prst="rect">
            <a:avLst/>
          </a:prstGeom>
        </p:spPr>
      </p:pic>
      <p:sp>
        <p:nvSpPr>
          <p:cNvPr id="297" name="Google Shape;297;p3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BE7D3-66D1-4E9B-B3F2-9704001D2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28586" y="4444150"/>
            <a:ext cx="2434291" cy="350700"/>
          </a:xfrm>
        </p:spPr>
        <p:txBody>
          <a:bodyPr/>
          <a:lstStyle/>
          <a:p>
            <a:pPr algn="r"/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Figure 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893A2E-13AF-4330-9CBC-3A764AD1F940}"/>
              </a:ext>
            </a:extLst>
          </p:cNvPr>
          <p:cNvSpPr txBox="1"/>
          <p:nvPr/>
        </p:nvSpPr>
        <p:spPr>
          <a:xfrm>
            <a:off x="1481123" y="596880"/>
            <a:ext cx="489097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Weekday ratio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of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1F77B4"/>
                </a:solidFill>
              </a:rPr>
              <a:t>member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rides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during 2020-08 and 2021-07</a:t>
            </a:r>
          </a:p>
        </p:txBody>
      </p:sp>
    </p:spTree>
    <p:extLst>
      <p:ext uri="{BB962C8B-B14F-4D97-AF65-F5344CB8AC3E}">
        <p14:creationId xmlns:p14="http://schemas.microsoft.com/office/powerpoint/2010/main" val="2477270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D582C628-F10E-47C3-BB5D-A5D889944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123" y="871870"/>
            <a:ext cx="6181754" cy="3674750"/>
          </a:xfrm>
          <a:prstGeom prst="rect">
            <a:avLst/>
          </a:prstGeom>
        </p:spPr>
      </p:pic>
      <p:sp>
        <p:nvSpPr>
          <p:cNvPr id="297" name="Google Shape;297;p3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BE7D3-66D1-4E9B-B3F2-9704001D2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28586" y="4444150"/>
            <a:ext cx="2434291" cy="350700"/>
          </a:xfrm>
        </p:spPr>
        <p:txBody>
          <a:bodyPr/>
          <a:lstStyle/>
          <a:p>
            <a:pPr algn="r"/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Figure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893A2E-13AF-4330-9CBC-3A764AD1F940}"/>
              </a:ext>
            </a:extLst>
          </p:cNvPr>
          <p:cNvSpPr txBox="1"/>
          <p:nvPr/>
        </p:nvSpPr>
        <p:spPr>
          <a:xfrm>
            <a:off x="1481123" y="596880"/>
            <a:ext cx="489097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Weekday ratio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of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7F0E"/>
                </a:solidFill>
              </a:rPr>
              <a:t>casual user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rides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during 2020-08 and 2021-07</a:t>
            </a:r>
          </a:p>
        </p:txBody>
      </p:sp>
    </p:spTree>
    <p:extLst>
      <p:ext uri="{BB962C8B-B14F-4D97-AF65-F5344CB8AC3E}">
        <p14:creationId xmlns:p14="http://schemas.microsoft.com/office/powerpoint/2010/main" val="3356751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observations</a:t>
            </a:r>
            <a:endParaRPr dirty="0"/>
          </a:p>
        </p:txBody>
      </p:sp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893700" y="2426492"/>
            <a:ext cx="2371200" cy="13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Majority of last years rides were completed by </a:t>
            </a:r>
            <a:r>
              <a:rPr lang="en-US" dirty="0"/>
              <a:t>annual members</a:t>
            </a:r>
            <a:endParaRPr dirty="0"/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AB2FC4E-6D77-4D0B-A91C-1ED58A6D94B9}"/>
              </a:ext>
            </a:extLst>
          </p:cNvPr>
          <p:cNvSpPr/>
          <p:nvPr/>
        </p:nvSpPr>
        <p:spPr>
          <a:xfrm>
            <a:off x="1764975" y="1585536"/>
            <a:ext cx="628650" cy="628650"/>
          </a:xfrm>
          <a:prstGeom prst="ellipse">
            <a:avLst/>
          </a:prstGeom>
          <a:solidFill>
            <a:schemeClr val="bg1"/>
          </a:solidFill>
          <a:ln>
            <a:solidFill>
              <a:srgbClr val="218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2185C5"/>
                </a:solidFill>
              </a:rPr>
              <a:t>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8031F-FD52-4E00-AC77-D070AABF1290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20AA50B-41E8-43FD-AB47-7657453F4E3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33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observations</a:t>
            </a:r>
            <a:endParaRPr dirty="0"/>
          </a:p>
        </p:txBody>
      </p:sp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893700" y="2426492"/>
            <a:ext cx="2371200" cy="13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Majority of last years rides were completed by </a:t>
            </a:r>
            <a:r>
              <a:rPr lang="en-US" dirty="0"/>
              <a:t>annual members</a:t>
            </a:r>
            <a:endParaRPr dirty="0"/>
          </a:p>
        </p:txBody>
      </p:sp>
      <p:sp>
        <p:nvSpPr>
          <p:cNvPr id="154" name="Google Shape;154;p20"/>
          <p:cNvSpPr txBox="1">
            <a:spLocks noGrp="1"/>
          </p:cNvSpPr>
          <p:nvPr>
            <p:ph type="body" idx="2"/>
          </p:nvPr>
        </p:nvSpPr>
        <p:spPr>
          <a:xfrm>
            <a:off x="3386401" y="2419350"/>
            <a:ext cx="2371200" cy="1800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Casual users use bikes for longer period of time than members</a:t>
            </a:r>
            <a:endParaRPr dirty="0"/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AB2FC4E-6D77-4D0B-A91C-1ED58A6D94B9}"/>
              </a:ext>
            </a:extLst>
          </p:cNvPr>
          <p:cNvSpPr/>
          <p:nvPr/>
        </p:nvSpPr>
        <p:spPr>
          <a:xfrm>
            <a:off x="1764975" y="1585536"/>
            <a:ext cx="628650" cy="628650"/>
          </a:xfrm>
          <a:prstGeom prst="ellipse">
            <a:avLst/>
          </a:prstGeom>
          <a:solidFill>
            <a:schemeClr val="bg1"/>
          </a:solidFill>
          <a:ln>
            <a:solidFill>
              <a:srgbClr val="218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2185C5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F94E706-8833-4F91-BA21-8C357A2AE9F2}"/>
              </a:ext>
            </a:extLst>
          </p:cNvPr>
          <p:cNvSpPr/>
          <p:nvPr/>
        </p:nvSpPr>
        <p:spPr>
          <a:xfrm>
            <a:off x="4257675" y="1590675"/>
            <a:ext cx="628650" cy="628650"/>
          </a:xfrm>
          <a:prstGeom prst="ellipse">
            <a:avLst/>
          </a:prstGeom>
          <a:solidFill>
            <a:schemeClr val="bg1"/>
          </a:solidFill>
          <a:ln>
            <a:solidFill>
              <a:srgbClr val="218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2185C5"/>
                </a:solidFill>
              </a:rPr>
              <a:t>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21792D-E4CD-4A81-BEBD-6C0E6CA8D5EC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03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observations</a:t>
            </a:r>
            <a:endParaRPr dirty="0"/>
          </a:p>
        </p:txBody>
      </p:sp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893700" y="2426492"/>
            <a:ext cx="2371200" cy="13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Majority of last years rides were completed by </a:t>
            </a:r>
            <a:r>
              <a:rPr lang="en-US" dirty="0"/>
              <a:t>annual members</a:t>
            </a:r>
            <a:endParaRPr dirty="0"/>
          </a:p>
        </p:txBody>
      </p:sp>
      <p:sp>
        <p:nvSpPr>
          <p:cNvPr id="154" name="Google Shape;154;p20"/>
          <p:cNvSpPr txBox="1">
            <a:spLocks noGrp="1"/>
          </p:cNvSpPr>
          <p:nvPr>
            <p:ph type="body" idx="2"/>
          </p:nvPr>
        </p:nvSpPr>
        <p:spPr>
          <a:xfrm>
            <a:off x="3386401" y="2419350"/>
            <a:ext cx="2371200" cy="1800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Casual users use bikes for longer period of time than members</a:t>
            </a:r>
            <a:endParaRPr dirty="0"/>
          </a:p>
        </p:txBody>
      </p:sp>
      <p:sp>
        <p:nvSpPr>
          <p:cNvPr id="155" name="Google Shape;155;p20"/>
          <p:cNvSpPr txBox="1">
            <a:spLocks noGrp="1"/>
          </p:cNvSpPr>
          <p:nvPr>
            <p:ph type="body" idx="3"/>
          </p:nvPr>
        </p:nvSpPr>
        <p:spPr>
          <a:xfrm>
            <a:off x="5879102" y="2419350"/>
            <a:ext cx="2371200" cy="17573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Casual users tend to use bikes in the weekends whereas member rides are evenly distributed throughout the week</a:t>
            </a:r>
            <a:endParaRPr dirty="0"/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AB2FC4E-6D77-4D0B-A91C-1ED58A6D94B9}"/>
              </a:ext>
            </a:extLst>
          </p:cNvPr>
          <p:cNvSpPr/>
          <p:nvPr/>
        </p:nvSpPr>
        <p:spPr>
          <a:xfrm>
            <a:off x="1764975" y="1585536"/>
            <a:ext cx="628650" cy="628650"/>
          </a:xfrm>
          <a:prstGeom prst="ellipse">
            <a:avLst/>
          </a:prstGeom>
          <a:solidFill>
            <a:schemeClr val="bg1"/>
          </a:solidFill>
          <a:ln>
            <a:solidFill>
              <a:srgbClr val="218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2185C5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F94E706-8833-4F91-BA21-8C357A2AE9F2}"/>
              </a:ext>
            </a:extLst>
          </p:cNvPr>
          <p:cNvSpPr/>
          <p:nvPr/>
        </p:nvSpPr>
        <p:spPr>
          <a:xfrm>
            <a:off x="4257675" y="1590675"/>
            <a:ext cx="628650" cy="628650"/>
          </a:xfrm>
          <a:prstGeom prst="ellipse">
            <a:avLst/>
          </a:prstGeom>
          <a:solidFill>
            <a:schemeClr val="bg1"/>
          </a:solidFill>
          <a:ln>
            <a:solidFill>
              <a:srgbClr val="218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2185C5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EE7EC02-5FBE-4EC2-B12E-63B0B72C8B2E}"/>
              </a:ext>
            </a:extLst>
          </p:cNvPr>
          <p:cNvSpPr/>
          <p:nvPr/>
        </p:nvSpPr>
        <p:spPr>
          <a:xfrm>
            <a:off x="6750377" y="1590675"/>
            <a:ext cx="628650" cy="628650"/>
          </a:xfrm>
          <a:prstGeom prst="ellipse">
            <a:avLst/>
          </a:prstGeom>
          <a:solidFill>
            <a:schemeClr val="bg1"/>
          </a:solidFill>
          <a:ln>
            <a:solidFill>
              <a:srgbClr val="218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2185C5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31669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466725" y="2187848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en-US" sz="3400" dirty="0"/>
              <a:t>Why would casual riders buy annual memberships? (person 2)</a:t>
            </a: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8227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466725" y="2187848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en-US" sz="3400" dirty="0"/>
              <a:t>How to leverage digital media for conversion? (person 3)</a:t>
            </a: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3302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Recommendations</a:t>
            </a:r>
            <a:endParaRPr dirty="0"/>
          </a:p>
        </p:txBody>
      </p:sp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893700" y="1600199"/>
            <a:ext cx="2371200" cy="18553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Target audience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Find a % of casual members who completed at least 3 rides a month and who could be interested in an annual membership.</a:t>
            </a:r>
            <a:endParaRPr dirty="0"/>
          </a:p>
        </p:txBody>
      </p:sp>
      <p:sp>
        <p:nvSpPr>
          <p:cNvPr id="154" name="Google Shape;154;p20"/>
          <p:cNvSpPr txBox="1">
            <a:spLocks noGrp="1"/>
          </p:cNvSpPr>
          <p:nvPr>
            <p:ph type="body" idx="2"/>
          </p:nvPr>
        </p:nvSpPr>
        <p:spPr>
          <a:xfrm>
            <a:off x="3386401" y="1600200"/>
            <a:ext cx="2371200" cy="17171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Eco travel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Advertise bikes as an eco way of travelling to work. Bikes don’t have to be a weekend thing only.</a:t>
            </a:r>
            <a:endParaRPr dirty="0"/>
          </a:p>
        </p:txBody>
      </p:sp>
      <p:sp>
        <p:nvSpPr>
          <p:cNvPr id="155" name="Google Shape;155;p20"/>
          <p:cNvSpPr txBox="1">
            <a:spLocks noGrp="1"/>
          </p:cNvSpPr>
          <p:nvPr>
            <p:ph type="body" idx="3"/>
          </p:nvPr>
        </p:nvSpPr>
        <p:spPr>
          <a:xfrm>
            <a:off x="5879102" y="1600200"/>
            <a:ext cx="2371200" cy="20999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Peace of mind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Underline the fact that annual members don’t need to worry about ride time limit because they don’t have it.</a:t>
            </a:r>
            <a:endParaRPr dirty="0"/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31A4F304-E77D-4FDC-8A2C-E33ECED26180}"/>
              </a:ext>
            </a:extLst>
          </p:cNvPr>
          <p:cNvSpPr/>
          <p:nvPr/>
        </p:nvSpPr>
        <p:spPr>
          <a:xfrm>
            <a:off x="3882350" y="1696180"/>
            <a:ext cx="1484175" cy="14841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5" name="Google Shape;545;p44"/>
          <p:cNvSpPr txBox="1">
            <a:spLocks noGrp="1"/>
          </p:cNvSpPr>
          <p:nvPr>
            <p:ph type="title"/>
          </p:nvPr>
        </p:nvSpPr>
        <p:spPr>
          <a:xfrm>
            <a:off x="893700" y="507244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Thank you!</a:t>
            </a:r>
            <a:endParaRPr sz="4400" dirty="0"/>
          </a:p>
        </p:txBody>
      </p:sp>
      <p:sp>
        <p:nvSpPr>
          <p:cNvPr id="546" name="Google Shape;546;p4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548" name="Google Shape;548;p44"/>
          <p:cNvSpPr txBox="1"/>
          <p:nvPr/>
        </p:nvSpPr>
        <p:spPr>
          <a:xfrm>
            <a:off x="1907650" y="3315205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Dawid Marczak</a:t>
            </a:r>
            <a:br>
              <a:rPr lang="en" dirty="0">
                <a:latin typeface="Lato"/>
                <a:ea typeface="Lato"/>
                <a:cs typeface="Lato"/>
                <a:sym typeface="Lato"/>
              </a:rPr>
            </a:br>
            <a:r>
              <a:rPr lang="en-US" sz="8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DATA SCIENTIST</a:t>
            </a:r>
            <a:endParaRPr sz="8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Dave.Marczak@gmail.com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0" name="Google Shape;550;p44"/>
          <p:cNvSpPr txBox="1"/>
          <p:nvPr/>
        </p:nvSpPr>
        <p:spPr>
          <a:xfrm>
            <a:off x="3887375" y="3315205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Person 2</a:t>
            </a:r>
            <a:br>
              <a:rPr lang="en" dirty="0">
                <a:latin typeface="Lato"/>
                <a:ea typeface="Lato"/>
                <a:cs typeface="Lato"/>
                <a:sym typeface="Lato"/>
              </a:rPr>
            </a:br>
            <a:r>
              <a:rPr lang="en" sz="8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JOB TITLE</a:t>
            </a:r>
            <a:endParaRPr sz="8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email@email.com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2" name="Google Shape;552;p44"/>
          <p:cNvSpPr txBox="1"/>
          <p:nvPr/>
        </p:nvSpPr>
        <p:spPr>
          <a:xfrm>
            <a:off x="5867100" y="3315205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Person 3</a:t>
            </a:r>
            <a:br>
              <a:rPr lang="en" dirty="0">
                <a:latin typeface="Lato"/>
                <a:ea typeface="Lato"/>
                <a:cs typeface="Lato"/>
                <a:sym typeface="Lato"/>
              </a:rPr>
            </a:br>
            <a:r>
              <a:rPr lang="en" sz="8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JOB TITLE</a:t>
            </a:r>
            <a:endParaRPr sz="8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email2@email.com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EFA25DC-3126-4D8B-9F43-EF3D7677B7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9043853"/>
              </p:ext>
            </p:extLst>
          </p:nvPr>
        </p:nvGraphicFramePr>
        <p:xfrm>
          <a:off x="1844477" y="1689577"/>
          <a:ext cx="1615546" cy="1495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Google Shape;789;p47">
            <a:extLst>
              <a:ext uri="{FF2B5EF4-FFF2-40B4-BE49-F238E27FC236}">
                <a16:creationId xmlns:a16="http://schemas.microsoft.com/office/drawing/2014/main" id="{7FFC0BC2-8766-48B8-BFCF-AE320CFE8450}"/>
              </a:ext>
            </a:extLst>
          </p:cNvPr>
          <p:cNvSpPr/>
          <p:nvPr/>
        </p:nvSpPr>
        <p:spPr>
          <a:xfrm>
            <a:off x="4176545" y="1957325"/>
            <a:ext cx="910860" cy="960305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0119CE6-A520-40DE-9E89-6C4086239939}"/>
              </a:ext>
            </a:extLst>
          </p:cNvPr>
          <p:cNvSpPr/>
          <p:nvPr/>
        </p:nvSpPr>
        <p:spPr>
          <a:xfrm>
            <a:off x="5872125" y="1689577"/>
            <a:ext cx="1484175" cy="14841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Google Shape;789;p47">
            <a:extLst>
              <a:ext uri="{FF2B5EF4-FFF2-40B4-BE49-F238E27FC236}">
                <a16:creationId xmlns:a16="http://schemas.microsoft.com/office/drawing/2014/main" id="{3A1DDA3F-9CEA-42E0-865F-75D6985E21BF}"/>
              </a:ext>
            </a:extLst>
          </p:cNvPr>
          <p:cNvSpPr/>
          <p:nvPr/>
        </p:nvSpPr>
        <p:spPr>
          <a:xfrm>
            <a:off x="6166320" y="1950722"/>
            <a:ext cx="910860" cy="960305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ctrTitle" idx="4294967295"/>
          </p:nvPr>
        </p:nvSpPr>
        <p:spPr>
          <a:xfrm>
            <a:off x="778225" y="2137376"/>
            <a:ext cx="662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chemeClr val="lt1"/>
                </a:solidFill>
              </a:rPr>
              <a:t>Business task</a:t>
            </a:r>
          </a:p>
        </p:txBody>
      </p:sp>
      <p:sp>
        <p:nvSpPr>
          <p:cNvPr id="133" name="Google Shape;133;p18"/>
          <p:cNvSpPr txBox="1">
            <a:spLocks noGrp="1"/>
          </p:cNvSpPr>
          <p:nvPr>
            <p:ph type="subTitle" idx="4294967295"/>
          </p:nvPr>
        </p:nvSpPr>
        <p:spPr>
          <a:xfrm>
            <a:off x="778225" y="3459582"/>
            <a:ext cx="6623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Convert casual riders to annual members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139" name="Google Shape;139;p1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57A8E8-CB6D-4461-8E99-C4FDBDEB7278}"/>
              </a:ext>
            </a:extLst>
          </p:cNvPr>
          <p:cNvGrpSpPr/>
          <p:nvPr/>
        </p:nvGrpSpPr>
        <p:grpSpPr>
          <a:xfrm>
            <a:off x="781237" y="801553"/>
            <a:ext cx="1335823" cy="1335823"/>
            <a:chOff x="6207355" y="1569193"/>
            <a:chExt cx="1454802" cy="145480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3014802-BC3C-4CBF-BADD-6A7C4AD08D6C}"/>
                </a:ext>
              </a:extLst>
            </p:cNvPr>
            <p:cNvSpPr/>
            <p:nvPr/>
          </p:nvSpPr>
          <p:spPr>
            <a:xfrm>
              <a:off x="6207355" y="1569193"/>
              <a:ext cx="1454802" cy="145480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oogle Shape;760;p47">
              <a:extLst>
                <a:ext uri="{FF2B5EF4-FFF2-40B4-BE49-F238E27FC236}">
                  <a16:creationId xmlns:a16="http://schemas.microsoft.com/office/drawing/2014/main" id="{CF1996CB-6EA2-4A2E-AD59-41516FDE6842}"/>
                </a:ext>
              </a:extLst>
            </p:cNvPr>
            <p:cNvGrpSpPr/>
            <p:nvPr/>
          </p:nvGrpSpPr>
          <p:grpSpPr>
            <a:xfrm>
              <a:off x="6583680" y="1847436"/>
              <a:ext cx="796290" cy="848445"/>
              <a:chOff x="5970800" y="1619250"/>
              <a:chExt cx="428650" cy="456725"/>
            </a:xfrm>
          </p:grpSpPr>
          <p:sp>
            <p:nvSpPr>
              <p:cNvPr id="12" name="Google Shape;761;p47">
                <a:extLst>
                  <a:ext uri="{FF2B5EF4-FFF2-40B4-BE49-F238E27FC236}">
                    <a16:creationId xmlns:a16="http://schemas.microsoft.com/office/drawing/2014/main" id="{7979D552-AED5-4084-A6B2-18E88D86A05D}"/>
                  </a:ext>
                </a:extLst>
              </p:cNvPr>
              <p:cNvSpPr/>
              <p:nvPr/>
            </p:nvSpPr>
            <p:spPr>
              <a:xfrm>
                <a:off x="5970800" y="1674200"/>
                <a:ext cx="377975" cy="377950"/>
              </a:xfrm>
              <a:custGeom>
                <a:avLst/>
                <a:gdLst/>
                <a:ahLst/>
                <a:cxnLst/>
                <a:rect l="l" t="t" r="r" b="b"/>
                <a:pathLst>
                  <a:path w="15119" h="15118" extrusionOk="0">
                    <a:moveTo>
                      <a:pt x="7181" y="0"/>
                    </a:moveTo>
                    <a:lnTo>
                      <a:pt x="6790" y="49"/>
                    </a:lnTo>
                    <a:lnTo>
                      <a:pt x="6424" y="98"/>
                    </a:lnTo>
                    <a:lnTo>
                      <a:pt x="6058" y="147"/>
                    </a:lnTo>
                    <a:lnTo>
                      <a:pt x="5691" y="244"/>
                    </a:lnTo>
                    <a:lnTo>
                      <a:pt x="5325" y="342"/>
                    </a:lnTo>
                    <a:lnTo>
                      <a:pt x="4983" y="464"/>
                    </a:lnTo>
                    <a:lnTo>
                      <a:pt x="4641" y="586"/>
                    </a:lnTo>
                    <a:lnTo>
                      <a:pt x="4299" y="733"/>
                    </a:lnTo>
                    <a:lnTo>
                      <a:pt x="3982" y="904"/>
                    </a:lnTo>
                    <a:lnTo>
                      <a:pt x="3664" y="1099"/>
                    </a:lnTo>
                    <a:lnTo>
                      <a:pt x="3347" y="1295"/>
                    </a:lnTo>
                    <a:lnTo>
                      <a:pt x="3053" y="1490"/>
                    </a:lnTo>
                    <a:lnTo>
                      <a:pt x="2760" y="1734"/>
                    </a:lnTo>
                    <a:lnTo>
                      <a:pt x="2492" y="1954"/>
                    </a:lnTo>
                    <a:lnTo>
                      <a:pt x="2223" y="2223"/>
                    </a:lnTo>
                    <a:lnTo>
                      <a:pt x="1979" y="2467"/>
                    </a:lnTo>
                    <a:lnTo>
                      <a:pt x="1735" y="2760"/>
                    </a:lnTo>
                    <a:lnTo>
                      <a:pt x="1515" y="3029"/>
                    </a:lnTo>
                    <a:lnTo>
                      <a:pt x="1295" y="3322"/>
                    </a:lnTo>
                    <a:lnTo>
                      <a:pt x="1100" y="3639"/>
                    </a:lnTo>
                    <a:lnTo>
                      <a:pt x="929" y="3957"/>
                    </a:lnTo>
                    <a:lnTo>
                      <a:pt x="758" y="4274"/>
                    </a:lnTo>
                    <a:lnTo>
                      <a:pt x="611" y="4616"/>
                    </a:lnTo>
                    <a:lnTo>
                      <a:pt x="465" y="4958"/>
                    </a:lnTo>
                    <a:lnTo>
                      <a:pt x="343" y="5300"/>
                    </a:lnTo>
                    <a:lnTo>
                      <a:pt x="245" y="5666"/>
                    </a:lnTo>
                    <a:lnTo>
                      <a:pt x="172" y="6033"/>
                    </a:lnTo>
                    <a:lnTo>
                      <a:pt x="98" y="6399"/>
                    </a:lnTo>
                    <a:lnTo>
                      <a:pt x="49" y="6790"/>
                    </a:lnTo>
                    <a:lnTo>
                      <a:pt x="25" y="7156"/>
                    </a:lnTo>
                    <a:lnTo>
                      <a:pt x="1" y="7547"/>
                    </a:lnTo>
                    <a:lnTo>
                      <a:pt x="25" y="7938"/>
                    </a:lnTo>
                    <a:lnTo>
                      <a:pt x="49" y="8328"/>
                    </a:lnTo>
                    <a:lnTo>
                      <a:pt x="98" y="8695"/>
                    </a:lnTo>
                    <a:lnTo>
                      <a:pt x="172" y="9085"/>
                    </a:lnTo>
                    <a:lnTo>
                      <a:pt x="245" y="9452"/>
                    </a:lnTo>
                    <a:lnTo>
                      <a:pt x="343" y="9794"/>
                    </a:lnTo>
                    <a:lnTo>
                      <a:pt x="465" y="10160"/>
                    </a:lnTo>
                    <a:lnTo>
                      <a:pt x="611" y="10502"/>
                    </a:lnTo>
                    <a:lnTo>
                      <a:pt x="758" y="10820"/>
                    </a:lnTo>
                    <a:lnTo>
                      <a:pt x="929" y="11161"/>
                    </a:lnTo>
                    <a:lnTo>
                      <a:pt x="1100" y="11479"/>
                    </a:lnTo>
                    <a:lnTo>
                      <a:pt x="1295" y="11772"/>
                    </a:lnTo>
                    <a:lnTo>
                      <a:pt x="1515" y="12065"/>
                    </a:lnTo>
                    <a:lnTo>
                      <a:pt x="1735" y="12358"/>
                    </a:lnTo>
                    <a:lnTo>
                      <a:pt x="1979" y="12627"/>
                    </a:lnTo>
                    <a:lnTo>
                      <a:pt x="2223" y="12895"/>
                    </a:lnTo>
                    <a:lnTo>
                      <a:pt x="2492" y="13140"/>
                    </a:lnTo>
                    <a:lnTo>
                      <a:pt x="2760" y="13384"/>
                    </a:lnTo>
                    <a:lnTo>
                      <a:pt x="3053" y="13604"/>
                    </a:lnTo>
                    <a:lnTo>
                      <a:pt x="3347" y="13824"/>
                    </a:lnTo>
                    <a:lnTo>
                      <a:pt x="3664" y="14019"/>
                    </a:lnTo>
                    <a:lnTo>
                      <a:pt x="3982" y="14190"/>
                    </a:lnTo>
                    <a:lnTo>
                      <a:pt x="4299" y="14361"/>
                    </a:lnTo>
                    <a:lnTo>
                      <a:pt x="4641" y="14507"/>
                    </a:lnTo>
                    <a:lnTo>
                      <a:pt x="4983" y="14654"/>
                    </a:lnTo>
                    <a:lnTo>
                      <a:pt x="5325" y="14776"/>
                    </a:lnTo>
                    <a:lnTo>
                      <a:pt x="5691" y="14874"/>
                    </a:lnTo>
                    <a:lnTo>
                      <a:pt x="6058" y="14947"/>
                    </a:lnTo>
                    <a:lnTo>
                      <a:pt x="6424" y="15020"/>
                    </a:lnTo>
                    <a:lnTo>
                      <a:pt x="6790" y="15069"/>
                    </a:lnTo>
                    <a:lnTo>
                      <a:pt x="7181" y="15094"/>
                    </a:lnTo>
                    <a:lnTo>
                      <a:pt x="7572" y="15118"/>
                    </a:lnTo>
                    <a:lnTo>
                      <a:pt x="7963" y="15094"/>
                    </a:lnTo>
                    <a:lnTo>
                      <a:pt x="8329" y="15069"/>
                    </a:lnTo>
                    <a:lnTo>
                      <a:pt x="8720" y="15020"/>
                    </a:lnTo>
                    <a:lnTo>
                      <a:pt x="9086" y="14947"/>
                    </a:lnTo>
                    <a:lnTo>
                      <a:pt x="9452" y="14874"/>
                    </a:lnTo>
                    <a:lnTo>
                      <a:pt x="9819" y="14776"/>
                    </a:lnTo>
                    <a:lnTo>
                      <a:pt x="10161" y="14654"/>
                    </a:lnTo>
                    <a:lnTo>
                      <a:pt x="10503" y="14507"/>
                    </a:lnTo>
                    <a:lnTo>
                      <a:pt x="10844" y="14361"/>
                    </a:lnTo>
                    <a:lnTo>
                      <a:pt x="11162" y="14190"/>
                    </a:lnTo>
                    <a:lnTo>
                      <a:pt x="11479" y="14019"/>
                    </a:lnTo>
                    <a:lnTo>
                      <a:pt x="11797" y="13824"/>
                    </a:lnTo>
                    <a:lnTo>
                      <a:pt x="12090" y="13604"/>
                    </a:lnTo>
                    <a:lnTo>
                      <a:pt x="12383" y="13384"/>
                    </a:lnTo>
                    <a:lnTo>
                      <a:pt x="12652" y="13140"/>
                    </a:lnTo>
                    <a:lnTo>
                      <a:pt x="12920" y="12895"/>
                    </a:lnTo>
                    <a:lnTo>
                      <a:pt x="13165" y="12627"/>
                    </a:lnTo>
                    <a:lnTo>
                      <a:pt x="13409" y="12358"/>
                    </a:lnTo>
                    <a:lnTo>
                      <a:pt x="13629" y="12065"/>
                    </a:lnTo>
                    <a:lnTo>
                      <a:pt x="13824" y="11772"/>
                    </a:lnTo>
                    <a:lnTo>
                      <a:pt x="14019" y="11479"/>
                    </a:lnTo>
                    <a:lnTo>
                      <a:pt x="14215" y="11161"/>
                    </a:lnTo>
                    <a:lnTo>
                      <a:pt x="14386" y="10820"/>
                    </a:lnTo>
                    <a:lnTo>
                      <a:pt x="14532" y="10502"/>
                    </a:lnTo>
                    <a:lnTo>
                      <a:pt x="14654" y="10160"/>
                    </a:lnTo>
                    <a:lnTo>
                      <a:pt x="14777" y="9794"/>
                    </a:lnTo>
                    <a:lnTo>
                      <a:pt x="14899" y="9452"/>
                    </a:lnTo>
                    <a:lnTo>
                      <a:pt x="14972" y="9085"/>
                    </a:lnTo>
                    <a:lnTo>
                      <a:pt x="15045" y="8695"/>
                    </a:lnTo>
                    <a:lnTo>
                      <a:pt x="15094" y="8328"/>
                    </a:lnTo>
                    <a:lnTo>
                      <a:pt x="15118" y="7938"/>
                    </a:lnTo>
                    <a:lnTo>
                      <a:pt x="15118" y="7547"/>
                    </a:lnTo>
                    <a:lnTo>
                      <a:pt x="15094" y="6936"/>
                    </a:lnTo>
                    <a:lnTo>
                      <a:pt x="15021" y="6326"/>
                    </a:lnTo>
                    <a:lnTo>
                      <a:pt x="14899" y="5740"/>
                    </a:lnTo>
                    <a:lnTo>
                      <a:pt x="14728" y="5178"/>
                    </a:lnTo>
                    <a:lnTo>
                      <a:pt x="14532" y="4616"/>
                    </a:lnTo>
                    <a:lnTo>
                      <a:pt x="14288" y="4079"/>
                    </a:lnTo>
                    <a:lnTo>
                      <a:pt x="13995" y="3590"/>
                    </a:lnTo>
                    <a:lnTo>
                      <a:pt x="13653" y="3102"/>
                    </a:lnTo>
                    <a:lnTo>
                      <a:pt x="13458" y="3053"/>
                    </a:lnTo>
                    <a:lnTo>
                      <a:pt x="12163" y="4347"/>
                    </a:lnTo>
                    <a:lnTo>
                      <a:pt x="12383" y="4689"/>
                    </a:lnTo>
                    <a:lnTo>
                      <a:pt x="12578" y="5056"/>
                    </a:lnTo>
                    <a:lnTo>
                      <a:pt x="12749" y="5446"/>
                    </a:lnTo>
                    <a:lnTo>
                      <a:pt x="12896" y="5837"/>
                    </a:lnTo>
                    <a:lnTo>
                      <a:pt x="13018" y="6252"/>
                    </a:lnTo>
                    <a:lnTo>
                      <a:pt x="13091" y="6668"/>
                    </a:lnTo>
                    <a:lnTo>
                      <a:pt x="13165" y="7107"/>
                    </a:lnTo>
                    <a:lnTo>
                      <a:pt x="13165" y="7547"/>
                    </a:lnTo>
                    <a:lnTo>
                      <a:pt x="13140" y="8133"/>
                    </a:lnTo>
                    <a:lnTo>
                      <a:pt x="13067" y="8695"/>
                    </a:lnTo>
                    <a:lnTo>
                      <a:pt x="12920" y="9208"/>
                    </a:lnTo>
                    <a:lnTo>
                      <a:pt x="12725" y="9745"/>
                    </a:lnTo>
                    <a:lnTo>
                      <a:pt x="12505" y="10233"/>
                    </a:lnTo>
                    <a:lnTo>
                      <a:pt x="12212" y="10673"/>
                    </a:lnTo>
                    <a:lnTo>
                      <a:pt x="11895" y="11113"/>
                    </a:lnTo>
                    <a:lnTo>
                      <a:pt x="11528" y="11503"/>
                    </a:lnTo>
                    <a:lnTo>
                      <a:pt x="11138" y="11870"/>
                    </a:lnTo>
                    <a:lnTo>
                      <a:pt x="10698" y="12187"/>
                    </a:lnTo>
                    <a:lnTo>
                      <a:pt x="10234" y="12480"/>
                    </a:lnTo>
                    <a:lnTo>
                      <a:pt x="9745" y="12725"/>
                    </a:lnTo>
                    <a:lnTo>
                      <a:pt x="9233" y="12895"/>
                    </a:lnTo>
                    <a:lnTo>
                      <a:pt x="8695" y="13042"/>
                    </a:lnTo>
                    <a:lnTo>
                      <a:pt x="8133" y="13140"/>
                    </a:lnTo>
                    <a:lnTo>
                      <a:pt x="7572" y="13164"/>
                    </a:lnTo>
                    <a:lnTo>
                      <a:pt x="6986" y="13140"/>
                    </a:lnTo>
                    <a:lnTo>
                      <a:pt x="6448" y="13042"/>
                    </a:lnTo>
                    <a:lnTo>
                      <a:pt x="5911" y="12895"/>
                    </a:lnTo>
                    <a:lnTo>
                      <a:pt x="5398" y="12725"/>
                    </a:lnTo>
                    <a:lnTo>
                      <a:pt x="4910" y="12480"/>
                    </a:lnTo>
                    <a:lnTo>
                      <a:pt x="4446" y="12187"/>
                    </a:lnTo>
                    <a:lnTo>
                      <a:pt x="4006" y="11870"/>
                    </a:lnTo>
                    <a:lnTo>
                      <a:pt x="3615" y="11503"/>
                    </a:lnTo>
                    <a:lnTo>
                      <a:pt x="3249" y="11113"/>
                    </a:lnTo>
                    <a:lnTo>
                      <a:pt x="2931" y="10673"/>
                    </a:lnTo>
                    <a:lnTo>
                      <a:pt x="2638" y="10233"/>
                    </a:lnTo>
                    <a:lnTo>
                      <a:pt x="2418" y="9745"/>
                    </a:lnTo>
                    <a:lnTo>
                      <a:pt x="2223" y="9208"/>
                    </a:lnTo>
                    <a:lnTo>
                      <a:pt x="2077" y="8695"/>
                    </a:lnTo>
                    <a:lnTo>
                      <a:pt x="2003" y="8133"/>
                    </a:lnTo>
                    <a:lnTo>
                      <a:pt x="1954" y="7547"/>
                    </a:lnTo>
                    <a:lnTo>
                      <a:pt x="2003" y="6985"/>
                    </a:lnTo>
                    <a:lnTo>
                      <a:pt x="2077" y="6423"/>
                    </a:lnTo>
                    <a:lnTo>
                      <a:pt x="2223" y="5886"/>
                    </a:lnTo>
                    <a:lnTo>
                      <a:pt x="2418" y="5373"/>
                    </a:lnTo>
                    <a:lnTo>
                      <a:pt x="2638" y="4885"/>
                    </a:lnTo>
                    <a:lnTo>
                      <a:pt x="2931" y="4421"/>
                    </a:lnTo>
                    <a:lnTo>
                      <a:pt x="3249" y="4005"/>
                    </a:lnTo>
                    <a:lnTo>
                      <a:pt x="3615" y="3590"/>
                    </a:lnTo>
                    <a:lnTo>
                      <a:pt x="4006" y="3224"/>
                    </a:lnTo>
                    <a:lnTo>
                      <a:pt x="4446" y="2906"/>
                    </a:lnTo>
                    <a:lnTo>
                      <a:pt x="4910" y="2638"/>
                    </a:lnTo>
                    <a:lnTo>
                      <a:pt x="5398" y="2394"/>
                    </a:lnTo>
                    <a:lnTo>
                      <a:pt x="5911" y="2198"/>
                    </a:lnTo>
                    <a:lnTo>
                      <a:pt x="6448" y="2076"/>
                    </a:lnTo>
                    <a:lnTo>
                      <a:pt x="6986" y="1978"/>
                    </a:lnTo>
                    <a:lnTo>
                      <a:pt x="7572" y="1954"/>
                    </a:lnTo>
                    <a:lnTo>
                      <a:pt x="8011" y="1978"/>
                    </a:lnTo>
                    <a:lnTo>
                      <a:pt x="8451" y="2027"/>
                    </a:lnTo>
                    <a:lnTo>
                      <a:pt x="8866" y="2100"/>
                    </a:lnTo>
                    <a:lnTo>
                      <a:pt x="9281" y="2223"/>
                    </a:lnTo>
                    <a:lnTo>
                      <a:pt x="9672" y="2369"/>
                    </a:lnTo>
                    <a:lnTo>
                      <a:pt x="10063" y="2540"/>
                    </a:lnTo>
                    <a:lnTo>
                      <a:pt x="10429" y="2735"/>
                    </a:lnTo>
                    <a:lnTo>
                      <a:pt x="10771" y="2955"/>
                    </a:lnTo>
                    <a:lnTo>
                      <a:pt x="11943" y="1807"/>
                    </a:lnTo>
                    <a:lnTo>
                      <a:pt x="11846" y="1343"/>
                    </a:lnTo>
                    <a:lnTo>
                      <a:pt x="11382" y="1026"/>
                    </a:lnTo>
                    <a:lnTo>
                      <a:pt x="10893" y="782"/>
                    </a:lnTo>
                    <a:lnTo>
                      <a:pt x="10380" y="537"/>
                    </a:lnTo>
                    <a:lnTo>
                      <a:pt x="9843" y="342"/>
                    </a:lnTo>
                    <a:lnTo>
                      <a:pt x="9306" y="195"/>
                    </a:lnTo>
                    <a:lnTo>
                      <a:pt x="8744" y="98"/>
                    </a:lnTo>
                    <a:lnTo>
                      <a:pt x="8158" y="25"/>
                    </a:lnTo>
                    <a:lnTo>
                      <a:pt x="757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762;p47">
                <a:extLst>
                  <a:ext uri="{FF2B5EF4-FFF2-40B4-BE49-F238E27FC236}">
                    <a16:creationId xmlns:a16="http://schemas.microsoft.com/office/drawing/2014/main" id="{9AE862D7-7C0E-4952-B46F-011D5D8BD8C7}"/>
                  </a:ext>
                </a:extLst>
              </p:cNvPr>
              <p:cNvSpPr/>
              <p:nvPr/>
            </p:nvSpPr>
            <p:spPr>
              <a:xfrm>
                <a:off x="6068500" y="1771875"/>
                <a:ext cx="182575" cy="182600"/>
              </a:xfrm>
              <a:custGeom>
                <a:avLst/>
                <a:gdLst/>
                <a:ahLst/>
                <a:cxnLst/>
                <a:rect l="l" t="t" r="r" b="b"/>
                <a:pathLst>
                  <a:path w="7303" h="7304" extrusionOk="0">
                    <a:moveTo>
                      <a:pt x="3664" y="1"/>
                    </a:moveTo>
                    <a:lnTo>
                      <a:pt x="3297" y="25"/>
                    </a:lnTo>
                    <a:lnTo>
                      <a:pt x="2931" y="74"/>
                    </a:lnTo>
                    <a:lnTo>
                      <a:pt x="2565" y="147"/>
                    </a:lnTo>
                    <a:lnTo>
                      <a:pt x="2247" y="294"/>
                    </a:lnTo>
                    <a:lnTo>
                      <a:pt x="1930" y="440"/>
                    </a:lnTo>
                    <a:lnTo>
                      <a:pt x="1612" y="611"/>
                    </a:lnTo>
                    <a:lnTo>
                      <a:pt x="1344" y="831"/>
                    </a:lnTo>
                    <a:lnTo>
                      <a:pt x="1075" y="1075"/>
                    </a:lnTo>
                    <a:lnTo>
                      <a:pt x="831" y="1320"/>
                    </a:lnTo>
                    <a:lnTo>
                      <a:pt x="635" y="1613"/>
                    </a:lnTo>
                    <a:lnTo>
                      <a:pt x="440" y="1906"/>
                    </a:lnTo>
                    <a:lnTo>
                      <a:pt x="293" y="2223"/>
                    </a:lnTo>
                    <a:lnTo>
                      <a:pt x="171" y="2565"/>
                    </a:lnTo>
                    <a:lnTo>
                      <a:pt x="74" y="2907"/>
                    </a:lnTo>
                    <a:lnTo>
                      <a:pt x="25" y="3273"/>
                    </a:lnTo>
                    <a:lnTo>
                      <a:pt x="0" y="3640"/>
                    </a:lnTo>
                    <a:lnTo>
                      <a:pt x="25" y="4031"/>
                    </a:lnTo>
                    <a:lnTo>
                      <a:pt x="74" y="4373"/>
                    </a:lnTo>
                    <a:lnTo>
                      <a:pt x="171" y="4739"/>
                    </a:lnTo>
                    <a:lnTo>
                      <a:pt x="293" y="5081"/>
                    </a:lnTo>
                    <a:lnTo>
                      <a:pt x="440" y="5398"/>
                    </a:lnTo>
                    <a:lnTo>
                      <a:pt x="635" y="5691"/>
                    </a:lnTo>
                    <a:lnTo>
                      <a:pt x="831" y="5960"/>
                    </a:lnTo>
                    <a:lnTo>
                      <a:pt x="1075" y="6229"/>
                    </a:lnTo>
                    <a:lnTo>
                      <a:pt x="1344" y="6473"/>
                    </a:lnTo>
                    <a:lnTo>
                      <a:pt x="1612" y="6668"/>
                    </a:lnTo>
                    <a:lnTo>
                      <a:pt x="1930" y="6864"/>
                    </a:lnTo>
                    <a:lnTo>
                      <a:pt x="2247" y="7010"/>
                    </a:lnTo>
                    <a:lnTo>
                      <a:pt x="2565" y="7132"/>
                    </a:lnTo>
                    <a:lnTo>
                      <a:pt x="2931" y="7230"/>
                    </a:lnTo>
                    <a:lnTo>
                      <a:pt x="3297" y="7279"/>
                    </a:lnTo>
                    <a:lnTo>
                      <a:pt x="3664" y="7303"/>
                    </a:lnTo>
                    <a:lnTo>
                      <a:pt x="4030" y="7279"/>
                    </a:lnTo>
                    <a:lnTo>
                      <a:pt x="4396" y="7230"/>
                    </a:lnTo>
                    <a:lnTo>
                      <a:pt x="4738" y="7132"/>
                    </a:lnTo>
                    <a:lnTo>
                      <a:pt x="5080" y="7010"/>
                    </a:lnTo>
                    <a:lnTo>
                      <a:pt x="5398" y="6864"/>
                    </a:lnTo>
                    <a:lnTo>
                      <a:pt x="5691" y="6668"/>
                    </a:lnTo>
                    <a:lnTo>
                      <a:pt x="5984" y="6473"/>
                    </a:lnTo>
                    <a:lnTo>
                      <a:pt x="6253" y="6229"/>
                    </a:lnTo>
                    <a:lnTo>
                      <a:pt x="6472" y="5960"/>
                    </a:lnTo>
                    <a:lnTo>
                      <a:pt x="6692" y="5691"/>
                    </a:lnTo>
                    <a:lnTo>
                      <a:pt x="6863" y="5398"/>
                    </a:lnTo>
                    <a:lnTo>
                      <a:pt x="7034" y="5081"/>
                    </a:lnTo>
                    <a:lnTo>
                      <a:pt x="7156" y="4739"/>
                    </a:lnTo>
                    <a:lnTo>
                      <a:pt x="7230" y="4373"/>
                    </a:lnTo>
                    <a:lnTo>
                      <a:pt x="7303" y="4031"/>
                    </a:lnTo>
                    <a:lnTo>
                      <a:pt x="7303" y="3640"/>
                    </a:lnTo>
                    <a:lnTo>
                      <a:pt x="7303" y="3396"/>
                    </a:lnTo>
                    <a:lnTo>
                      <a:pt x="7278" y="3176"/>
                    </a:lnTo>
                    <a:lnTo>
                      <a:pt x="7254" y="2932"/>
                    </a:lnTo>
                    <a:lnTo>
                      <a:pt x="7181" y="2712"/>
                    </a:lnTo>
                    <a:lnTo>
                      <a:pt x="7132" y="2492"/>
                    </a:lnTo>
                    <a:lnTo>
                      <a:pt x="7034" y="2272"/>
                    </a:lnTo>
                    <a:lnTo>
                      <a:pt x="6839" y="1857"/>
                    </a:lnTo>
                    <a:lnTo>
                      <a:pt x="5325" y="3347"/>
                    </a:lnTo>
                    <a:lnTo>
                      <a:pt x="5349" y="3640"/>
                    </a:lnTo>
                    <a:lnTo>
                      <a:pt x="5349" y="3811"/>
                    </a:lnTo>
                    <a:lnTo>
                      <a:pt x="5325" y="3982"/>
                    </a:lnTo>
                    <a:lnTo>
                      <a:pt x="5276" y="4153"/>
                    </a:lnTo>
                    <a:lnTo>
                      <a:pt x="5227" y="4299"/>
                    </a:lnTo>
                    <a:lnTo>
                      <a:pt x="5154" y="4446"/>
                    </a:lnTo>
                    <a:lnTo>
                      <a:pt x="5080" y="4592"/>
                    </a:lnTo>
                    <a:lnTo>
                      <a:pt x="4983" y="4739"/>
                    </a:lnTo>
                    <a:lnTo>
                      <a:pt x="4860" y="4861"/>
                    </a:lnTo>
                    <a:lnTo>
                      <a:pt x="4738" y="4959"/>
                    </a:lnTo>
                    <a:lnTo>
                      <a:pt x="4616" y="5056"/>
                    </a:lnTo>
                    <a:lnTo>
                      <a:pt x="4470" y="5154"/>
                    </a:lnTo>
                    <a:lnTo>
                      <a:pt x="4323" y="5203"/>
                    </a:lnTo>
                    <a:lnTo>
                      <a:pt x="4177" y="5276"/>
                    </a:lnTo>
                    <a:lnTo>
                      <a:pt x="4006" y="5301"/>
                    </a:lnTo>
                    <a:lnTo>
                      <a:pt x="3835" y="5349"/>
                    </a:lnTo>
                    <a:lnTo>
                      <a:pt x="3493" y="5349"/>
                    </a:lnTo>
                    <a:lnTo>
                      <a:pt x="3322" y="5301"/>
                    </a:lnTo>
                    <a:lnTo>
                      <a:pt x="3151" y="5276"/>
                    </a:lnTo>
                    <a:lnTo>
                      <a:pt x="3004" y="5203"/>
                    </a:lnTo>
                    <a:lnTo>
                      <a:pt x="2858" y="5154"/>
                    </a:lnTo>
                    <a:lnTo>
                      <a:pt x="2711" y="5056"/>
                    </a:lnTo>
                    <a:lnTo>
                      <a:pt x="2589" y="4959"/>
                    </a:lnTo>
                    <a:lnTo>
                      <a:pt x="2467" y="4861"/>
                    </a:lnTo>
                    <a:lnTo>
                      <a:pt x="2345" y="4739"/>
                    </a:lnTo>
                    <a:lnTo>
                      <a:pt x="2247" y="4592"/>
                    </a:lnTo>
                    <a:lnTo>
                      <a:pt x="2174" y="4446"/>
                    </a:lnTo>
                    <a:lnTo>
                      <a:pt x="2101" y="4299"/>
                    </a:lnTo>
                    <a:lnTo>
                      <a:pt x="2027" y="4153"/>
                    </a:lnTo>
                    <a:lnTo>
                      <a:pt x="2003" y="3982"/>
                    </a:lnTo>
                    <a:lnTo>
                      <a:pt x="1979" y="3811"/>
                    </a:lnTo>
                    <a:lnTo>
                      <a:pt x="1954" y="3640"/>
                    </a:lnTo>
                    <a:lnTo>
                      <a:pt x="1979" y="3469"/>
                    </a:lnTo>
                    <a:lnTo>
                      <a:pt x="2003" y="3298"/>
                    </a:lnTo>
                    <a:lnTo>
                      <a:pt x="2027" y="3151"/>
                    </a:lnTo>
                    <a:lnTo>
                      <a:pt x="2101" y="2980"/>
                    </a:lnTo>
                    <a:lnTo>
                      <a:pt x="2174" y="2834"/>
                    </a:lnTo>
                    <a:lnTo>
                      <a:pt x="2247" y="2687"/>
                    </a:lnTo>
                    <a:lnTo>
                      <a:pt x="2345" y="2565"/>
                    </a:lnTo>
                    <a:lnTo>
                      <a:pt x="2467" y="2443"/>
                    </a:lnTo>
                    <a:lnTo>
                      <a:pt x="2589" y="2345"/>
                    </a:lnTo>
                    <a:lnTo>
                      <a:pt x="2711" y="2248"/>
                    </a:lnTo>
                    <a:lnTo>
                      <a:pt x="2858" y="2150"/>
                    </a:lnTo>
                    <a:lnTo>
                      <a:pt x="3004" y="2077"/>
                    </a:lnTo>
                    <a:lnTo>
                      <a:pt x="3151" y="2028"/>
                    </a:lnTo>
                    <a:lnTo>
                      <a:pt x="3322" y="1979"/>
                    </a:lnTo>
                    <a:lnTo>
                      <a:pt x="3493" y="1955"/>
                    </a:lnTo>
                    <a:lnTo>
                      <a:pt x="3664" y="1955"/>
                    </a:lnTo>
                    <a:lnTo>
                      <a:pt x="3957" y="1979"/>
                    </a:lnTo>
                    <a:lnTo>
                      <a:pt x="5447" y="465"/>
                    </a:lnTo>
                    <a:lnTo>
                      <a:pt x="5056" y="269"/>
                    </a:lnTo>
                    <a:lnTo>
                      <a:pt x="4836" y="196"/>
                    </a:lnTo>
                    <a:lnTo>
                      <a:pt x="4616" y="123"/>
                    </a:lnTo>
                    <a:lnTo>
                      <a:pt x="4372" y="74"/>
                    </a:lnTo>
                    <a:lnTo>
                      <a:pt x="4152" y="25"/>
                    </a:lnTo>
                    <a:lnTo>
                      <a:pt x="390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763;p47">
                <a:extLst>
                  <a:ext uri="{FF2B5EF4-FFF2-40B4-BE49-F238E27FC236}">
                    <a16:creationId xmlns:a16="http://schemas.microsoft.com/office/drawing/2014/main" id="{53088A83-9EC9-4F79-A8C3-E960ACDFE3E7}"/>
                  </a:ext>
                </a:extLst>
              </p:cNvPr>
              <p:cNvSpPr/>
              <p:nvPr/>
            </p:nvSpPr>
            <p:spPr>
              <a:xfrm>
                <a:off x="5981175" y="2005125"/>
                <a:ext cx="75125" cy="70850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2834" extrusionOk="0">
                    <a:moveTo>
                      <a:pt x="1466" y="0"/>
                    </a:moveTo>
                    <a:lnTo>
                      <a:pt x="294" y="1173"/>
                    </a:lnTo>
                    <a:lnTo>
                      <a:pt x="172" y="1319"/>
                    </a:lnTo>
                    <a:lnTo>
                      <a:pt x="74" y="1490"/>
                    </a:lnTo>
                    <a:lnTo>
                      <a:pt x="25" y="1661"/>
                    </a:lnTo>
                    <a:lnTo>
                      <a:pt x="1" y="1857"/>
                    </a:lnTo>
                    <a:lnTo>
                      <a:pt x="25" y="2052"/>
                    </a:lnTo>
                    <a:lnTo>
                      <a:pt x="74" y="2223"/>
                    </a:lnTo>
                    <a:lnTo>
                      <a:pt x="172" y="2394"/>
                    </a:lnTo>
                    <a:lnTo>
                      <a:pt x="294" y="2540"/>
                    </a:lnTo>
                    <a:lnTo>
                      <a:pt x="440" y="2663"/>
                    </a:lnTo>
                    <a:lnTo>
                      <a:pt x="611" y="2760"/>
                    </a:lnTo>
                    <a:lnTo>
                      <a:pt x="807" y="2809"/>
                    </a:lnTo>
                    <a:lnTo>
                      <a:pt x="978" y="2833"/>
                    </a:lnTo>
                    <a:lnTo>
                      <a:pt x="1173" y="2809"/>
                    </a:lnTo>
                    <a:lnTo>
                      <a:pt x="1344" y="2760"/>
                    </a:lnTo>
                    <a:lnTo>
                      <a:pt x="1515" y="2663"/>
                    </a:lnTo>
                    <a:lnTo>
                      <a:pt x="1686" y="2540"/>
                    </a:lnTo>
                    <a:lnTo>
                      <a:pt x="2858" y="1368"/>
                    </a:lnTo>
                    <a:lnTo>
                      <a:pt x="3005" y="1197"/>
                    </a:lnTo>
                    <a:lnTo>
                      <a:pt x="2590" y="928"/>
                    </a:lnTo>
                    <a:lnTo>
                      <a:pt x="2199" y="635"/>
                    </a:lnTo>
                    <a:lnTo>
                      <a:pt x="1808" y="342"/>
                    </a:lnTo>
                    <a:lnTo>
                      <a:pt x="146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764;p47">
                <a:extLst>
                  <a:ext uri="{FF2B5EF4-FFF2-40B4-BE49-F238E27FC236}">
                    <a16:creationId xmlns:a16="http://schemas.microsoft.com/office/drawing/2014/main" id="{4FDF083F-75B9-4FB5-AA1F-968785F3F4A7}"/>
                  </a:ext>
                </a:extLst>
              </p:cNvPr>
              <p:cNvSpPr/>
              <p:nvPr/>
            </p:nvSpPr>
            <p:spPr>
              <a:xfrm>
                <a:off x="6263875" y="2005125"/>
                <a:ext cx="74525" cy="70850"/>
              </a:xfrm>
              <a:custGeom>
                <a:avLst/>
                <a:gdLst/>
                <a:ahLst/>
                <a:cxnLst/>
                <a:rect l="l" t="t" r="r" b="b"/>
                <a:pathLst>
                  <a:path w="2981" h="2834" extrusionOk="0">
                    <a:moveTo>
                      <a:pt x="1539" y="0"/>
                    </a:moveTo>
                    <a:lnTo>
                      <a:pt x="1173" y="342"/>
                    </a:lnTo>
                    <a:lnTo>
                      <a:pt x="807" y="635"/>
                    </a:lnTo>
                    <a:lnTo>
                      <a:pt x="416" y="928"/>
                    </a:lnTo>
                    <a:lnTo>
                      <a:pt x="1" y="1197"/>
                    </a:lnTo>
                    <a:lnTo>
                      <a:pt x="123" y="1368"/>
                    </a:lnTo>
                    <a:lnTo>
                      <a:pt x="1319" y="2540"/>
                    </a:lnTo>
                    <a:lnTo>
                      <a:pt x="1466" y="2663"/>
                    </a:lnTo>
                    <a:lnTo>
                      <a:pt x="1637" y="2760"/>
                    </a:lnTo>
                    <a:lnTo>
                      <a:pt x="1832" y="2809"/>
                    </a:lnTo>
                    <a:lnTo>
                      <a:pt x="2003" y="2833"/>
                    </a:lnTo>
                    <a:lnTo>
                      <a:pt x="2199" y="2809"/>
                    </a:lnTo>
                    <a:lnTo>
                      <a:pt x="2370" y="2760"/>
                    </a:lnTo>
                    <a:lnTo>
                      <a:pt x="2541" y="2663"/>
                    </a:lnTo>
                    <a:lnTo>
                      <a:pt x="2712" y="2540"/>
                    </a:lnTo>
                    <a:lnTo>
                      <a:pt x="2834" y="2394"/>
                    </a:lnTo>
                    <a:lnTo>
                      <a:pt x="2931" y="2223"/>
                    </a:lnTo>
                    <a:lnTo>
                      <a:pt x="2980" y="2052"/>
                    </a:lnTo>
                    <a:lnTo>
                      <a:pt x="2980" y="1857"/>
                    </a:lnTo>
                    <a:lnTo>
                      <a:pt x="2980" y="1661"/>
                    </a:lnTo>
                    <a:lnTo>
                      <a:pt x="2931" y="1490"/>
                    </a:lnTo>
                    <a:lnTo>
                      <a:pt x="2834" y="1319"/>
                    </a:lnTo>
                    <a:lnTo>
                      <a:pt x="2712" y="1173"/>
                    </a:lnTo>
                    <a:lnTo>
                      <a:pt x="153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765;p47">
                <a:extLst>
                  <a:ext uri="{FF2B5EF4-FFF2-40B4-BE49-F238E27FC236}">
                    <a16:creationId xmlns:a16="http://schemas.microsoft.com/office/drawing/2014/main" id="{94876307-B7A6-4B3B-9F33-FC142F2692A4}"/>
                  </a:ext>
                </a:extLst>
              </p:cNvPr>
              <p:cNvSpPr/>
              <p:nvPr/>
            </p:nvSpPr>
            <p:spPr>
              <a:xfrm>
                <a:off x="6147875" y="1619250"/>
                <a:ext cx="251575" cy="255850"/>
              </a:xfrm>
              <a:custGeom>
                <a:avLst/>
                <a:gdLst/>
                <a:ahLst/>
                <a:cxnLst/>
                <a:rect l="l" t="t" r="r" b="b"/>
                <a:pathLst>
                  <a:path w="10063" h="10234" extrusionOk="0">
                    <a:moveTo>
                      <a:pt x="7352" y="0"/>
                    </a:moveTo>
                    <a:lnTo>
                      <a:pt x="7254" y="24"/>
                    </a:lnTo>
                    <a:lnTo>
                      <a:pt x="7181" y="73"/>
                    </a:lnTo>
                    <a:lnTo>
                      <a:pt x="7083" y="147"/>
                    </a:lnTo>
                    <a:lnTo>
                      <a:pt x="5447" y="1758"/>
                    </a:lnTo>
                    <a:lnTo>
                      <a:pt x="5373" y="1856"/>
                    </a:lnTo>
                    <a:lnTo>
                      <a:pt x="5300" y="1978"/>
                    </a:lnTo>
                    <a:lnTo>
                      <a:pt x="5227" y="2125"/>
                    </a:lnTo>
                    <a:lnTo>
                      <a:pt x="5178" y="2247"/>
                    </a:lnTo>
                    <a:lnTo>
                      <a:pt x="5154" y="2393"/>
                    </a:lnTo>
                    <a:lnTo>
                      <a:pt x="5129" y="2540"/>
                    </a:lnTo>
                    <a:lnTo>
                      <a:pt x="5129" y="2687"/>
                    </a:lnTo>
                    <a:lnTo>
                      <a:pt x="5129" y="2809"/>
                    </a:lnTo>
                    <a:lnTo>
                      <a:pt x="5349" y="3981"/>
                    </a:lnTo>
                    <a:lnTo>
                      <a:pt x="5398" y="4152"/>
                    </a:lnTo>
                    <a:lnTo>
                      <a:pt x="147" y="9403"/>
                    </a:lnTo>
                    <a:lnTo>
                      <a:pt x="74" y="9476"/>
                    </a:lnTo>
                    <a:lnTo>
                      <a:pt x="25" y="9574"/>
                    </a:lnTo>
                    <a:lnTo>
                      <a:pt x="0" y="9672"/>
                    </a:lnTo>
                    <a:lnTo>
                      <a:pt x="0" y="9745"/>
                    </a:lnTo>
                    <a:lnTo>
                      <a:pt x="0" y="9843"/>
                    </a:lnTo>
                    <a:lnTo>
                      <a:pt x="25" y="9940"/>
                    </a:lnTo>
                    <a:lnTo>
                      <a:pt x="74" y="10013"/>
                    </a:lnTo>
                    <a:lnTo>
                      <a:pt x="147" y="10087"/>
                    </a:lnTo>
                    <a:lnTo>
                      <a:pt x="220" y="10160"/>
                    </a:lnTo>
                    <a:lnTo>
                      <a:pt x="293" y="10209"/>
                    </a:lnTo>
                    <a:lnTo>
                      <a:pt x="391" y="10233"/>
                    </a:lnTo>
                    <a:lnTo>
                      <a:pt x="586" y="10233"/>
                    </a:lnTo>
                    <a:lnTo>
                      <a:pt x="660" y="10209"/>
                    </a:lnTo>
                    <a:lnTo>
                      <a:pt x="757" y="10160"/>
                    </a:lnTo>
                    <a:lnTo>
                      <a:pt x="831" y="10087"/>
                    </a:lnTo>
                    <a:lnTo>
                      <a:pt x="6204" y="4738"/>
                    </a:lnTo>
                    <a:lnTo>
                      <a:pt x="7254" y="4909"/>
                    </a:lnTo>
                    <a:lnTo>
                      <a:pt x="7376" y="4933"/>
                    </a:lnTo>
                    <a:lnTo>
                      <a:pt x="7523" y="4933"/>
                    </a:lnTo>
                    <a:lnTo>
                      <a:pt x="7645" y="4909"/>
                    </a:lnTo>
                    <a:lnTo>
                      <a:pt x="7791" y="4860"/>
                    </a:lnTo>
                    <a:lnTo>
                      <a:pt x="7938" y="4811"/>
                    </a:lnTo>
                    <a:lnTo>
                      <a:pt x="8060" y="4763"/>
                    </a:lnTo>
                    <a:lnTo>
                      <a:pt x="8182" y="4689"/>
                    </a:lnTo>
                    <a:lnTo>
                      <a:pt x="8280" y="4592"/>
                    </a:lnTo>
                    <a:lnTo>
                      <a:pt x="9916" y="2955"/>
                    </a:lnTo>
                    <a:lnTo>
                      <a:pt x="9989" y="2882"/>
                    </a:lnTo>
                    <a:lnTo>
                      <a:pt x="10038" y="2784"/>
                    </a:lnTo>
                    <a:lnTo>
                      <a:pt x="10063" y="2711"/>
                    </a:lnTo>
                    <a:lnTo>
                      <a:pt x="10038" y="2613"/>
                    </a:lnTo>
                    <a:lnTo>
                      <a:pt x="10014" y="2564"/>
                    </a:lnTo>
                    <a:lnTo>
                      <a:pt x="9940" y="2491"/>
                    </a:lnTo>
                    <a:lnTo>
                      <a:pt x="9843" y="2442"/>
                    </a:lnTo>
                    <a:lnTo>
                      <a:pt x="9745" y="2418"/>
                    </a:lnTo>
                    <a:lnTo>
                      <a:pt x="8695" y="2223"/>
                    </a:lnTo>
                    <a:lnTo>
                      <a:pt x="9721" y="1197"/>
                    </a:lnTo>
                    <a:lnTo>
                      <a:pt x="9794" y="1123"/>
                    </a:lnTo>
                    <a:lnTo>
                      <a:pt x="9843" y="1026"/>
                    </a:lnTo>
                    <a:lnTo>
                      <a:pt x="9867" y="953"/>
                    </a:lnTo>
                    <a:lnTo>
                      <a:pt x="9867" y="855"/>
                    </a:lnTo>
                    <a:lnTo>
                      <a:pt x="9867" y="757"/>
                    </a:lnTo>
                    <a:lnTo>
                      <a:pt x="9843" y="659"/>
                    </a:lnTo>
                    <a:lnTo>
                      <a:pt x="9794" y="586"/>
                    </a:lnTo>
                    <a:lnTo>
                      <a:pt x="9721" y="513"/>
                    </a:lnTo>
                    <a:lnTo>
                      <a:pt x="9647" y="440"/>
                    </a:lnTo>
                    <a:lnTo>
                      <a:pt x="9574" y="391"/>
                    </a:lnTo>
                    <a:lnTo>
                      <a:pt x="9476" y="366"/>
                    </a:lnTo>
                    <a:lnTo>
                      <a:pt x="9281" y="366"/>
                    </a:lnTo>
                    <a:lnTo>
                      <a:pt x="9208" y="391"/>
                    </a:lnTo>
                    <a:lnTo>
                      <a:pt x="9110" y="440"/>
                    </a:lnTo>
                    <a:lnTo>
                      <a:pt x="9037" y="513"/>
                    </a:lnTo>
                    <a:lnTo>
                      <a:pt x="7889" y="1661"/>
                    </a:lnTo>
                    <a:lnTo>
                      <a:pt x="7840" y="1490"/>
                    </a:lnTo>
                    <a:lnTo>
                      <a:pt x="7620" y="318"/>
                    </a:lnTo>
                    <a:lnTo>
                      <a:pt x="7596" y="195"/>
                    </a:lnTo>
                    <a:lnTo>
                      <a:pt x="7547" y="98"/>
                    </a:lnTo>
                    <a:lnTo>
                      <a:pt x="7498" y="49"/>
                    </a:lnTo>
                    <a:lnTo>
                      <a:pt x="74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7686774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0" lvl="0" indent="-457200" algn="l" rtl="0">
              <a:spcBef>
                <a:spcPts val="60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US" sz="2000" dirty="0"/>
              <a:t>How do annual members and casual riders use Cyclistic bikes differently?</a:t>
            </a:r>
          </a:p>
          <a:p>
            <a:pPr marL="571500" lvl="0" indent="-457200" algn="l" rtl="0">
              <a:spcBef>
                <a:spcPts val="60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US" sz="2000" dirty="0"/>
              <a:t>Why would casual riders buy Cyclistic annual memberships?</a:t>
            </a:r>
          </a:p>
          <a:p>
            <a:pPr marL="571500" lvl="0" indent="-457200" algn="l" rtl="0">
              <a:spcBef>
                <a:spcPts val="60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US" sz="2000" dirty="0"/>
              <a:t>How can Cyclistic use digital media to influence casual riders to become members?</a:t>
            </a: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1326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7686774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/>
              <a:t>Divvy bike trips</a:t>
            </a:r>
          </a:p>
          <a:p>
            <a:r>
              <a:rPr lang="en-US" sz="2000" dirty="0"/>
              <a:t>Time period: 2020-08 to 2021-07</a:t>
            </a:r>
          </a:p>
          <a:p>
            <a:r>
              <a:rPr lang="en-US" sz="2000" dirty="0"/>
              <a:t>Lacks a unique user ID</a:t>
            </a: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6200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466725" y="2187848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sz="3400" dirty="0"/>
              <a:t>Difference between members</a:t>
            </a:r>
            <a:br>
              <a:rPr lang="en" sz="3400" dirty="0"/>
            </a:br>
            <a:r>
              <a:rPr lang="en" sz="3400" dirty="0"/>
              <a:t>and casual users</a:t>
            </a:r>
            <a:endParaRPr sz="3400"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ride breakdown</a:t>
            </a:r>
            <a:endParaRPr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9428EF-DCDF-4EC5-9B42-EA204D68DCB3}"/>
              </a:ext>
            </a:extLst>
          </p:cNvPr>
          <p:cNvSpPr txBox="1"/>
          <p:nvPr/>
        </p:nvSpPr>
        <p:spPr>
          <a:xfrm>
            <a:off x="893700" y="1361836"/>
            <a:ext cx="54220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There were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000" b="1" i="0" u="none" strike="noStrike" kern="0" cap="none" spc="0" normalizeH="0" baseline="0" noProof="0" dirty="0">
                <a:ln>
                  <a:noFill/>
                </a:ln>
                <a:solidFill>
                  <a:srgbClr val="1F77B4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4.722.941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dirty="0">
                <a:solidFill>
                  <a:srgbClr val="7F7F7F"/>
                </a:solidFill>
              </a:rPr>
              <a:t>completed rides </a:t>
            </a:r>
            <a:r>
              <a:rPr lang="en-US" sz="1400" b="0" i="0" u="none" strike="noStrike" baseline="0" dirty="0">
                <a:solidFill>
                  <a:srgbClr val="7F7F7F"/>
                </a:solidFill>
                <a:latin typeface="+mn-lt"/>
              </a:rPr>
              <a:t>between 2020-08 to 2021-07. 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ride breakdown</a:t>
            </a:r>
            <a:endParaRPr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9428EF-DCDF-4EC5-9B42-EA204D68DCB3}"/>
              </a:ext>
            </a:extLst>
          </p:cNvPr>
          <p:cNvSpPr txBox="1"/>
          <p:nvPr/>
        </p:nvSpPr>
        <p:spPr>
          <a:xfrm>
            <a:off x="893700" y="1361836"/>
            <a:ext cx="542204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There were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000" b="1" i="0" u="none" strike="noStrike" kern="0" cap="none" spc="0" normalizeH="0" baseline="0" noProof="0" dirty="0">
                <a:ln>
                  <a:noFill/>
                </a:ln>
                <a:solidFill>
                  <a:srgbClr val="1F77B4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4.722.941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dirty="0">
                <a:solidFill>
                  <a:srgbClr val="7F7F7F"/>
                </a:solidFill>
              </a:rPr>
              <a:t>completed rides </a:t>
            </a:r>
            <a:r>
              <a:rPr lang="en-US" sz="1400" b="0" i="0" u="none" strike="noStrike" baseline="0" dirty="0">
                <a:solidFill>
                  <a:srgbClr val="7F7F7F"/>
                </a:solidFill>
                <a:latin typeface="+mn-lt"/>
              </a:rPr>
              <a:t>between 2020-08 to 2021-07. </a:t>
            </a:r>
            <a:r>
              <a:rPr lang="en-US" sz="8000" b="1" dirty="0">
                <a:solidFill>
                  <a:srgbClr val="1F77B4"/>
                </a:solidFill>
                <a:latin typeface="+mn-lt"/>
              </a:rPr>
              <a:t>55.5</a:t>
            </a:r>
            <a:r>
              <a:rPr lang="en-US" sz="8000" b="1" i="0" u="none" strike="noStrike" baseline="0" dirty="0">
                <a:solidFill>
                  <a:srgbClr val="1F77B4"/>
                </a:solidFill>
                <a:latin typeface="+mn-lt"/>
              </a:rPr>
              <a:t>%</a:t>
            </a:r>
          </a:p>
          <a:p>
            <a:pPr algn="l"/>
            <a:r>
              <a:rPr lang="en-US" sz="1400" b="0" i="0" u="none" strike="noStrike" baseline="0" dirty="0">
                <a:solidFill>
                  <a:srgbClr val="7F7F7F"/>
                </a:solidFill>
                <a:latin typeface="+mn-lt"/>
              </a:rPr>
              <a:t>Of them were completed by</a:t>
            </a:r>
            <a:r>
              <a:rPr lang="en-US" sz="1400" b="1" i="0" u="none" strike="noStrike" baseline="0" dirty="0">
                <a:solidFill>
                  <a:srgbClr val="1F77B4"/>
                </a:solidFill>
                <a:latin typeface="+mn-lt"/>
              </a:rPr>
              <a:t> annual members</a:t>
            </a:r>
          </a:p>
          <a:p>
            <a:pPr algn="l"/>
            <a:r>
              <a:rPr lang="en-US" dirty="0">
                <a:solidFill>
                  <a:srgbClr val="7F7F7F"/>
                </a:solidFill>
                <a:latin typeface="+mn-lt"/>
              </a:rPr>
              <a:t>c</a:t>
            </a:r>
            <a:r>
              <a:rPr lang="en-US" sz="1400" b="0" i="0" u="none" strike="noStrike" baseline="0" dirty="0">
                <a:solidFill>
                  <a:srgbClr val="7F7F7F"/>
                </a:solidFill>
                <a:latin typeface="+mn-lt"/>
              </a:rPr>
              <a:t>ompared to 44.5% of casual user rides.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4540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3B6FBF3-B316-4379-B789-97CD1538C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123" y="871871"/>
            <a:ext cx="6181753" cy="3674749"/>
          </a:xfrm>
          <a:prstGeom prst="rect">
            <a:avLst/>
          </a:prstGeom>
        </p:spPr>
      </p:pic>
      <p:sp>
        <p:nvSpPr>
          <p:cNvPr id="297" name="Google Shape;297;p3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BE7D3-66D1-4E9B-B3F2-9704001D2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28586" y="4444150"/>
            <a:ext cx="2434291" cy="350700"/>
          </a:xfrm>
        </p:spPr>
        <p:txBody>
          <a:bodyPr/>
          <a:lstStyle/>
          <a:p>
            <a:pPr algn="r"/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Figure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893A2E-13AF-4330-9CBC-3A764AD1F940}"/>
              </a:ext>
            </a:extLst>
          </p:cNvPr>
          <p:cNvSpPr txBox="1"/>
          <p:nvPr/>
        </p:nvSpPr>
        <p:spPr>
          <a:xfrm>
            <a:off x="1481123" y="596880"/>
            <a:ext cx="489097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Average ride length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of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1F77B4"/>
                </a:solidFill>
              </a:rPr>
              <a:t>members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by weekday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during 2020-08 and 2021-07</a:t>
            </a:r>
          </a:p>
        </p:txBody>
      </p:sp>
    </p:spTree>
    <p:extLst>
      <p:ext uri="{BB962C8B-B14F-4D97-AF65-F5344CB8AC3E}">
        <p14:creationId xmlns:p14="http://schemas.microsoft.com/office/powerpoint/2010/main" val="2170193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8EF1216-356B-4FB3-92C6-C2337D20A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123" y="871870"/>
            <a:ext cx="6181754" cy="3674750"/>
          </a:xfrm>
          <a:prstGeom prst="rect">
            <a:avLst/>
          </a:prstGeom>
        </p:spPr>
      </p:pic>
      <p:sp>
        <p:nvSpPr>
          <p:cNvPr id="297" name="Google Shape;297;p3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BE7D3-66D1-4E9B-B3F2-9704001D2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28586" y="4444150"/>
            <a:ext cx="2434291" cy="350700"/>
          </a:xfrm>
        </p:spPr>
        <p:txBody>
          <a:bodyPr/>
          <a:lstStyle/>
          <a:p>
            <a:pPr algn="r"/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Figure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893A2E-13AF-4330-9CBC-3A764AD1F940}"/>
              </a:ext>
            </a:extLst>
          </p:cNvPr>
          <p:cNvSpPr txBox="1"/>
          <p:nvPr/>
        </p:nvSpPr>
        <p:spPr>
          <a:xfrm>
            <a:off x="1481123" y="596880"/>
            <a:ext cx="489097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Average ride length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of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7F0E"/>
                </a:solidFill>
              </a:rPr>
              <a:t>casual users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by weekday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during 2020-08 and 2021-07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400</Words>
  <Application>Microsoft Office PowerPoint</Application>
  <PresentationFormat>On-screen Show (16:9)</PresentationFormat>
  <Paragraphs>84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Raleway</vt:lpstr>
      <vt:lpstr>Arial</vt:lpstr>
      <vt:lpstr>Lato</vt:lpstr>
      <vt:lpstr>Antonio template</vt:lpstr>
      <vt:lpstr>Bike sharing data analysis</vt:lpstr>
      <vt:lpstr>Business task</vt:lpstr>
      <vt:lpstr>Agenda</vt:lpstr>
      <vt:lpstr>Data</vt:lpstr>
      <vt:lpstr>Difference between members and casual users</vt:lpstr>
      <vt:lpstr>User ride breakdown</vt:lpstr>
      <vt:lpstr>User ride breakdown</vt:lpstr>
      <vt:lpstr>PowerPoint Presentation</vt:lpstr>
      <vt:lpstr>PowerPoint Presentation</vt:lpstr>
      <vt:lpstr>PowerPoint Presentation</vt:lpstr>
      <vt:lpstr>PowerPoint Presentation</vt:lpstr>
      <vt:lpstr>Key observations</vt:lpstr>
      <vt:lpstr>Key observations</vt:lpstr>
      <vt:lpstr>Key observations</vt:lpstr>
      <vt:lpstr>Why would casual riders buy annual memberships? (person 2)</vt:lpstr>
      <vt:lpstr>How to leverage digital media for conversion? (person 3)</vt:lpstr>
      <vt:lpstr>Recommendations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Marczak, Dawid</cp:lastModifiedBy>
  <cp:revision>17</cp:revision>
  <dcterms:modified xsi:type="dcterms:W3CDTF">2021-09-06T07:04:32Z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463cba9-5f6c-478d-9329-7b2295e4e8ed_Enabled">
    <vt:lpwstr>true</vt:lpwstr>
  </property>
  <property fmtid="{D5CDD505-2E9C-101B-9397-08002B2CF9AE}" pid="3" name="MSIP_Label_e463cba9-5f6c-478d-9329-7b2295e4e8ed_SetDate">
    <vt:lpwstr>2021-09-03T13:31:15Z</vt:lpwstr>
  </property>
  <property fmtid="{D5CDD505-2E9C-101B-9397-08002B2CF9AE}" pid="4" name="MSIP_Label_e463cba9-5f6c-478d-9329-7b2295e4e8ed_Method">
    <vt:lpwstr>Standard</vt:lpwstr>
  </property>
  <property fmtid="{D5CDD505-2E9C-101B-9397-08002B2CF9AE}" pid="5" name="MSIP_Label_e463cba9-5f6c-478d-9329-7b2295e4e8ed_Name">
    <vt:lpwstr>All Employees_2</vt:lpwstr>
  </property>
  <property fmtid="{D5CDD505-2E9C-101B-9397-08002B2CF9AE}" pid="6" name="MSIP_Label_e463cba9-5f6c-478d-9329-7b2295e4e8ed_SiteId">
    <vt:lpwstr>33440fc6-b7c7-412c-bb73-0e70b0198d5a</vt:lpwstr>
  </property>
  <property fmtid="{D5CDD505-2E9C-101B-9397-08002B2CF9AE}" pid="7" name="MSIP_Label_e463cba9-5f6c-478d-9329-7b2295e4e8ed_ActionId">
    <vt:lpwstr>2ff6c9c6-5d63-4cd9-86e2-65af29bb954d</vt:lpwstr>
  </property>
  <property fmtid="{D5CDD505-2E9C-101B-9397-08002B2CF9AE}" pid="8" name="MSIP_Label_e463cba9-5f6c-478d-9329-7b2295e4e8ed_ContentBits">
    <vt:lpwstr>0</vt:lpwstr>
  </property>
</Properties>
</file>