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63" d="100"/>
          <a:sy n="163" d="100"/>
        </p:scale>
        <p:origin x="170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4926E-BCDE-41DE-AC6C-A33EA4A70A74}" type="datetimeFigureOut">
              <a:rPr lang="de-CH" smtClean="0"/>
              <a:t>24.11.2021</a:t>
            </a:fld>
            <a:endParaRPr lang="de-CH"/>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A4BE0-B79D-43A4-81EE-D1608D2559F4}" type="slidenum">
              <a:rPr lang="de-CH" smtClean="0"/>
              <a:t>‹Nr.›</a:t>
            </a:fld>
            <a:endParaRPr lang="de-CH"/>
          </a:p>
        </p:txBody>
      </p:sp>
    </p:spTree>
    <p:extLst>
      <p:ext uri="{BB962C8B-B14F-4D97-AF65-F5344CB8AC3E}">
        <p14:creationId xmlns:p14="http://schemas.microsoft.com/office/powerpoint/2010/main" val="3811091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ciencedirect.com/science/article/pii/S1053811919305233#fd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ciencedirect.com/science/article/pii/S1053811919305233#bib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91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02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6781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1225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9864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800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457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So </a:t>
            </a:r>
            <a:r>
              <a:rPr lang="de-CH" b="0" dirty="0" err="1"/>
              <a:t>what</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purpose</a:t>
            </a:r>
            <a:r>
              <a:rPr lang="de-CH" b="0" baseline="0" dirty="0"/>
              <a:t> </a:t>
            </a:r>
            <a:r>
              <a:rPr lang="de-CH" b="0" baseline="0" dirty="0" err="1"/>
              <a:t>of</a:t>
            </a:r>
            <a:r>
              <a:rPr lang="de-CH" b="0" baseline="0" dirty="0"/>
              <a:t> </a:t>
            </a:r>
            <a:r>
              <a:rPr lang="de-CH" b="0" baseline="0" dirty="0" err="1"/>
              <a:t>using</a:t>
            </a:r>
            <a:r>
              <a:rPr lang="de-CH" b="0" baseline="0" dirty="0"/>
              <a:t> </a:t>
            </a:r>
            <a:r>
              <a:rPr lang="de-CH" b="0" baseline="0" dirty="0" err="1"/>
              <a:t>effective</a:t>
            </a:r>
            <a:r>
              <a:rPr lang="de-CH" b="0" baseline="0" dirty="0"/>
              <a:t> </a:t>
            </a:r>
            <a:r>
              <a:rPr lang="de-CH" b="0" baseline="0" dirty="0" err="1"/>
              <a:t>connectivity</a:t>
            </a:r>
            <a:r>
              <a:rPr lang="de-CH" b="0" baseline="0" dirty="0"/>
              <a:t> </a:t>
            </a:r>
            <a:r>
              <a:rPr lang="de-CH" b="0" baseline="0" dirty="0" err="1"/>
              <a:t>models</a:t>
            </a:r>
            <a:r>
              <a:rPr lang="de-CH" b="0" baseline="0" dirty="0"/>
              <a:t>? </a:t>
            </a:r>
            <a:r>
              <a:rPr lang="de-CH" b="0" baseline="0" dirty="0" err="1"/>
              <a:t>They</a:t>
            </a:r>
            <a:r>
              <a:rPr lang="de-CH" b="0" baseline="0" dirty="0"/>
              <a:t> </a:t>
            </a:r>
            <a:r>
              <a:rPr lang="de-CH" b="0" baseline="0" dirty="0" err="1"/>
              <a:t>can</a:t>
            </a:r>
            <a:r>
              <a:rPr lang="de-CH" b="0" baseline="0" dirty="0"/>
              <a:t> </a:t>
            </a:r>
            <a:r>
              <a:rPr lang="de-CH" b="0" baseline="0" dirty="0" err="1"/>
              <a:t>give</a:t>
            </a:r>
            <a:r>
              <a:rPr lang="de-CH" b="0" baseline="0" dirty="0"/>
              <a:t> </a:t>
            </a:r>
            <a:r>
              <a:rPr lang="de-CH" b="0" baseline="0" dirty="0" err="1"/>
              <a:t>insight</a:t>
            </a:r>
            <a:r>
              <a:rPr lang="de-CH" b="0" baseline="0" dirty="0"/>
              <a:t> </a:t>
            </a:r>
            <a:r>
              <a:rPr lang="de-CH" b="0" baseline="0" dirty="0" err="1"/>
              <a:t>into</a:t>
            </a:r>
            <a:r>
              <a:rPr lang="de-CH" b="0" baseline="0" dirty="0"/>
              <a:t> </a:t>
            </a:r>
            <a:r>
              <a:rPr lang="de-CH" b="0" baseline="0" dirty="0" err="1"/>
              <a:t>the</a:t>
            </a:r>
            <a:r>
              <a:rPr lang="de-CH" b="0" baseline="0" dirty="0"/>
              <a:t> </a:t>
            </a:r>
            <a:r>
              <a:rPr lang="de-CH" b="0" baseline="0" dirty="0" err="1"/>
              <a:t>information</a:t>
            </a:r>
            <a:r>
              <a:rPr lang="de-CH" b="0" baseline="0" dirty="0"/>
              <a:t> </a:t>
            </a:r>
            <a:r>
              <a:rPr lang="de-CH" b="0" baseline="0" dirty="0" err="1"/>
              <a:t>flow</a:t>
            </a:r>
            <a:r>
              <a:rPr lang="de-CH" b="0" baseline="0" dirty="0"/>
              <a:t> in a </a:t>
            </a:r>
            <a:r>
              <a:rPr lang="de-CH" b="0" baseline="0" dirty="0" err="1"/>
              <a:t>network</a:t>
            </a:r>
            <a:r>
              <a:rPr lang="de-CH" b="0" baseline="0" dirty="0"/>
              <a:t> </a:t>
            </a:r>
            <a:r>
              <a:rPr lang="de-CH" b="0" baseline="0" dirty="0" err="1"/>
              <a:t>and</a:t>
            </a:r>
            <a:r>
              <a:rPr lang="de-CH" b="0" baseline="0" dirty="0"/>
              <a:t> </a:t>
            </a:r>
            <a:r>
              <a:rPr lang="de-CH" b="0" baseline="0" dirty="0" err="1"/>
              <a:t>can</a:t>
            </a:r>
            <a:r>
              <a:rPr lang="de-CH" b="0" baseline="0" dirty="0"/>
              <a:t> </a:t>
            </a:r>
            <a:r>
              <a:rPr lang="de-CH" b="0" baseline="0" dirty="0" err="1"/>
              <a:t>tell</a:t>
            </a:r>
            <a:r>
              <a:rPr lang="de-CH" b="0" baseline="0" dirty="0"/>
              <a:t> </a:t>
            </a:r>
            <a:r>
              <a:rPr lang="de-CH" b="0" baseline="0" dirty="0" err="1"/>
              <a:t>us</a:t>
            </a:r>
            <a:r>
              <a:rPr lang="de-CH" b="0" baseline="0" dirty="0"/>
              <a:t> </a:t>
            </a:r>
            <a:r>
              <a:rPr lang="de-CH" b="0" baseline="0" dirty="0" err="1"/>
              <a:t>how</a:t>
            </a:r>
            <a:r>
              <a:rPr lang="de-CH" b="0" baseline="0" dirty="0"/>
              <a:t> </a:t>
            </a:r>
            <a:r>
              <a:rPr lang="de-CH" b="0" baseline="0" dirty="0" err="1"/>
              <a:t>information</a:t>
            </a:r>
            <a:r>
              <a:rPr lang="de-CH" b="0" baseline="0" dirty="0"/>
              <a:t> </a:t>
            </a:r>
            <a:r>
              <a:rPr lang="de-CH" b="0" baseline="0" dirty="0" err="1"/>
              <a:t>is</a:t>
            </a:r>
            <a:r>
              <a:rPr lang="de-CH" b="0" baseline="0" dirty="0"/>
              <a:t> </a:t>
            </a:r>
            <a:r>
              <a:rPr lang="de-CH" b="0" baseline="0" dirty="0" err="1"/>
              <a:t>integrated</a:t>
            </a:r>
            <a:r>
              <a:rPr lang="de-CH" b="0" baseline="0" dirty="0"/>
              <a:t> – </a:t>
            </a:r>
            <a:r>
              <a:rPr lang="de-CH" b="0" baseline="0" dirty="0" err="1"/>
              <a:t>during</a:t>
            </a:r>
            <a:r>
              <a:rPr lang="de-CH" b="0" baseline="0" dirty="0"/>
              <a:t> </a:t>
            </a:r>
            <a:r>
              <a:rPr lang="de-CH" b="0" baseline="0" dirty="0" err="1"/>
              <a:t>tasks</a:t>
            </a:r>
            <a:r>
              <a:rPr lang="de-CH" b="0" baseline="0" dirty="0"/>
              <a:t> </a:t>
            </a:r>
            <a:r>
              <a:rPr lang="de-CH" b="0" baseline="0" dirty="0" err="1"/>
              <a:t>or</a:t>
            </a:r>
            <a:r>
              <a:rPr lang="de-CH" b="0" baseline="0" dirty="0"/>
              <a:t> </a:t>
            </a:r>
            <a:r>
              <a:rPr lang="de-CH" b="0" baseline="0" dirty="0" err="1"/>
              <a:t>resting-state</a:t>
            </a:r>
            <a:r>
              <a:rPr lang="de-CH" b="0" baseline="0" dirty="0"/>
              <a:t>. </a:t>
            </a:r>
            <a:r>
              <a:rPr lang="en-US" dirty="0"/>
              <a:t>Models of effective connectivity, i.e. the causal influences that system elements exert over another, are essential for studying the functional integration of neuronal populations and for understanding the mechanisms that underlie neuronal dynamics (</a:t>
            </a:r>
            <a:r>
              <a:rPr lang="en-US" dirty="0" err="1"/>
              <a:t>Friston</a:t>
            </a:r>
            <a:r>
              <a:rPr lang="en-US" dirty="0"/>
              <a:t>, 2002a; </a:t>
            </a:r>
            <a:r>
              <a:rPr lang="en-US" dirty="0" err="1"/>
              <a:t>Horwitz</a:t>
            </a:r>
            <a:r>
              <a:rPr lang="en-US" dirty="0"/>
              <a:t> et al., 1999).</a:t>
            </a:r>
            <a:endParaRPr lang="en-US"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So why go to the trouble of creating realistic models of brain processes? Basically, because it allows one to compare different models or hypotheses about distributed neuronal computations generic approach for inferring hidden (unobserved) neuronal states from measured brain activity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882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smtClean="0"/>
              <a:t>Last </a:t>
            </a:r>
            <a:r>
              <a:rPr lang="de-CH" b="0" dirty="0" err="1" smtClean="0"/>
              <a:t>workshop</a:t>
            </a:r>
            <a:r>
              <a:rPr lang="de-CH" b="0" dirty="0" smtClean="0"/>
              <a:t> </a:t>
            </a:r>
            <a:r>
              <a:rPr lang="de-CH" b="0" dirty="0" err="1" smtClean="0"/>
              <a:t>we</a:t>
            </a:r>
            <a:r>
              <a:rPr lang="de-CH" b="0" dirty="0" smtClean="0"/>
              <a:t> </a:t>
            </a:r>
            <a:r>
              <a:rPr lang="de-CH" b="0" dirty="0" err="1" smtClean="0"/>
              <a:t>focused</a:t>
            </a:r>
            <a:r>
              <a:rPr lang="de-CH" b="0" baseline="0" dirty="0" smtClean="0"/>
              <a:t> on </a:t>
            </a:r>
            <a:r>
              <a:rPr lang="de-CH" b="0" baseline="0" dirty="0" err="1" smtClean="0"/>
              <a:t>the</a:t>
            </a:r>
            <a:r>
              <a:rPr lang="de-CH" b="0" baseline="0" dirty="0" smtClean="0"/>
              <a:t> first-level </a:t>
            </a:r>
            <a:r>
              <a:rPr lang="de-CH" b="0" baseline="0" dirty="0" err="1" smtClean="0"/>
              <a:t>analysis</a:t>
            </a:r>
            <a:r>
              <a:rPr lang="de-CH" b="0" baseline="0" dirty="0" smtClean="0"/>
              <a:t>, </a:t>
            </a:r>
            <a:r>
              <a:rPr lang="de-CH" b="0" baseline="0" dirty="0" err="1" smtClean="0"/>
              <a:t>recap</a:t>
            </a:r>
            <a:r>
              <a:rPr lang="de-CH" b="0" baseline="0" dirty="0" smtClean="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0" baseline="0" dirty="0"/>
              <a:t>In </a:t>
            </a:r>
            <a:r>
              <a:rPr lang="de-CH" b="0" baseline="0" dirty="0" err="1"/>
              <a:t>brief</a:t>
            </a:r>
            <a:r>
              <a:rPr lang="de-CH" b="0" baseline="0" dirty="0"/>
              <a:t>, </a:t>
            </a:r>
            <a:r>
              <a:rPr lang="de-CH" b="0" baseline="0" dirty="0" err="1"/>
              <a:t>it</a:t>
            </a:r>
            <a:r>
              <a:rPr lang="de-CH" b="0" baseline="0" dirty="0"/>
              <a:t> </a:t>
            </a:r>
            <a:r>
              <a:rPr lang="de-CH" b="0" baseline="0" dirty="0" err="1"/>
              <a:t>u</a:t>
            </a:r>
            <a:r>
              <a:rPr lang="de-CH" b="0" dirty="0" err="1"/>
              <a:t>ses</a:t>
            </a:r>
            <a:r>
              <a:rPr lang="de-CH" b="0" dirty="0"/>
              <a:t> an</a:t>
            </a:r>
            <a:r>
              <a:rPr lang="de-CH" b="0" baseline="0" dirty="0"/>
              <a:t> </a:t>
            </a:r>
            <a:r>
              <a:rPr lang="de-CH" b="0" baseline="0" dirty="0" err="1"/>
              <a:t>estimation</a:t>
            </a:r>
            <a:r>
              <a:rPr lang="de-CH" b="0" baseline="0" dirty="0"/>
              <a:t> </a:t>
            </a:r>
            <a:r>
              <a:rPr lang="de-CH" b="0" baseline="0" dirty="0" err="1"/>
              <a:t>scheme</a:t>
            </a:r>
            <a:r>
              <a:rPr lang="de-CH" b="0" baseline="0" dirty="0"/>
              <a:t> </a:t>
            </a:r>
            <a:r>
              <a:rPr lang="de-CH" b="0" baseline="0" dirty="0" err="1"/>
              <a:t>called</a:t>
            </a:r>
            <a:r>
              <a:rPr lang="de-CH" b="0" baseline="0" dirty="0"/>
              <a:t> </a:t>
            </a:r>
            <a:r>
              <a:rPr lang="de-CH" b="0" baseline="0" dirty="0" err="1"/>
              <a:t>Variational</a:t>
            </a:r>
            <a:r>
              <a:rPr lang="de-CH" b="0" baseline="0" dirty="0"/>
              <a:t> Laplace (</a:t>
            </a:r>
            <a:r>
              <a:rPr lang="de-CH" b="0" baseline="0" dirty="0" err="1"/>
              <a:t>Friston</a:t>
            </a:r>
            <a:r>
              <a:rPr lang="de-CH" b="0" baseline="0" dirty="0"/>
              <a:t> et al., 2007) </a:t>
            </a:r>
            <a:r>
              <a:rPr lang="de-CH" b="0" baseline="0" dirty="0" err="1"/>
              <a:t>that</a:t>
            </a:r>
            <a:r>
              <a:rPr lang="de-CH" b="0" baseline="0" dirty="0"/>
              <a:t> </a:t>
            </a:r>
            <a:r>
              <a:rPr lang="de-CH" b="0" baseline="0" dirty="0" err="1"/>
              <a:t>tunes</a:t>
            </a:r>
            <a:r>
              <a:rPr lang="de-CH" b="0" baseline="0" dirty="0"/>
              <a:t> </a:t>
            </a:r>
            <a:r>
              <a:rPr lang="de-CH" b="0" baseline="0" dirty="0" err="1"/>
              <a:t>parameters</a:t>
            </a:r>
            <a:r>
              <a:rPr lang="de-CH" b="0" baseline="0" dirty="0"/>
              <a:t> (e.g. </a:t>
            </a:r>
            <a:r>
              <a:rPr lang="de-CH" b="0" baseline="0" dirty="0" err="1"/>
              <a:t>connection</a:t>
            </a:r>
            <a:r>
              <a:rPr lang="de-CH" b="0" baseline="0" dirty="0"/>
              <a:t> </a:t>
            </a:r>
            <a:r>
              <a:rPr lang="de-CH" b="0" baseline="0" dirty="0" err="1" smtClean="0"/>
              <a:t>strengths</a:t>
            </a:r>
            <a:r>
              <a:rPr lang="de-CH" b="0" baseline="0" dirty="0" smtClean="0"/>
              <a:t>) </a:t>
            </a:r>
            <a:r>
              <a:rPr lang="de-CH" b="0" baseline="0" dirty="0" err="1" smtClean="0"/>
              <a:t>with</a:t>
            </a:r>
            <a:r>
              <a:rPr lang="de-CH" b="0" baseline="0" dirty="0" smtClean="0"/>
              <a:t> </a:t>
            </a:r>
            <a:r>
              <a:rPr lang="de-CH" b="0" baseline="0" dirty="0" err="1" smtClean="0"/>
              <a:t>the</a:t>
            </a:r>
            <a:r>
              <a:rPr lang="de-CH" b="0" baseline="0" dirty="0" smtClean="0"/>
              <a:t> </a:t>
            </a:r>
            <a:r>
              <a:rPr lang="de-CH" b="0" baseline="0" dirty="0" err="1" smtClean="0"/>
              <a:t>objective</a:t>
            </a:r>
            <a:r>
              <a:rPr lang="de-CH" b="0" baseline="0" dirty="0" smtClean="0"/>
              <a:t> </a:t>
            </a:r>
            <a:r>
              <a:rPr lang="de-CH" b="0" baseline="0" dirty="0" err="1" smtClean="0"/>
              <a:t>of</a:t>
            </a:r>
            <a:r>
              <a:rPr lang="de-CH" b="0" baseline="0" dirty="0" smtClean="0"/>
              <a:t> </a:t>
            </a:r>
            <a:r>
              <a:rPr lang="de-CH" b="0" baseline="0" dirty="0" err="1" smtClean="0"/>
              <a:t>making</a:t>
            </a:r>
            <a:r>
              <a:rPr lang="de-CH" b="0" baseline="0" dirty="0" smtClean="0"/>
              <a:t> </a:t>
            </a:r>
            <a:r>
              <a:rPr lang="de-CH" b="0" baseline="0" dirty="0" err="1" smtClean="0"/>
              <a:t>the</a:t>
            </a:r>
            <a:r>
              <a:rPr lang="de-CH" b="0" baseline="0" dirty="0" smtClean="0"/>
              <a:t> </a:t>
            </a:r>
            <a:r>
              <a:rPr lang="de-CH" b="0" baseline="0" dirty="0" err="1" smtClean="0"/>
              <a:t>predicted</a:t>
            </a:r>
            <a:r>
              <a:rPr lang="de-CH" b="0" baseline="0" dirty="0" smtClean="0"/>
              <a:t> </a:t>
            </a:r>
            <a:r>
              <a:rPr lang="de-CH" b="0" baseline="0" dirty="0" err="1" smtClean="0"/>
              <a:t>neuroimaging</a:t>
            </a:r>
            <a:r>
              <a:rPr lang="de-CH" b="0" baseline="0" dirty="0" smtClean="0"/>
              <a:t> </a:t>
            </a:r>
            <a:r>
              <a:rPr lang="de-CH" b="0" baseline="0" dirty="0" err="1" smtClean="0"/>
              <a:t>timeseries</a:t>
            </a:r>
            <a:r>
              <a:rPr lang="de-CH" b="0" baseline="0" dirty="0" smtClean="0"/>
              <a:t> </a:t>
            </a:r>
            <a:r>
              <a:rPr lang="de-CH" b="0" baseline="0" dirty="0" err="1" smtClean="0"/>
              <a:t>match</a:t>
            </a:r>
            <a:r>
              <a:rPr lang="de-CH" b="0" baseline="0" dirty="0" smtClean="0"/>
              <a:t> </a:t>
            </a:r>
            <a:r>
              <a:rPr lang="de-CH" b="0" baseline="0" dirty="0" err="1"/>
              <a:t>the</a:t>
            </a:r>
            <a:r>
              <a:rPr lang="de-CH" b="0" baseline="0" dirty="0"/>
              <a:t> </a:t>
            </a:r>
            <a:r>
              <a:rPr lang="de-CH" b="0" baseline="0" dirty="0" err="1"/>
              <a:t>observed</a:t>
            </a:r>
            <a:r>
              <a:rPr lang="de-CH" b="0" baseline="0" dirty="0"/>
              <a:t> </a:t>
            </a:r>
            <a:r>
              <a:rPr lang="de-CH" b="0" baseline="0" dirty="0" err="1"/>
              <a:t>timeseries</a:t>
            </a:r>
            <a:r>
              <a:rPr lang="de-CH" b="0" baseline="0" dirty="0"/>
              <a:t> </a:t>
            </a:r>
            <a:r>
              <a:rPr lang="de-CH" b="0" baseline="0" dirty="0" err="1"/>
              <a:t>as</a:t>
            </a:r>
            <a:r>
              <a:rPr lang="de-CH" b="0" baseline="0" dirty="0"/>
              <a:t> </a:t>
            </a:r>
            <a:r>
              <a:rPr lang="de-CH" b="0" baseline="0" dirty="0" err="1"/>
              <a:t>closely</a:t>
            </a:r>
            <a:r>
              <a:rPr lang="de-CH" b="0" baseline="0" dirty="0"/>
              <a:t> </a:t>
            </a:r>
            <a:r>
              <a:rPr lang="de-CH" b="0" baseline="0" dirty="0" err="1"/>
              <a:t>as</a:t>
            </a:r>
            <a:r>
              <a:rPr lang="de-CH" b="0" baseline="0" dirty="0"/>
              <a:t> </a:t>
            </a:r>
            <a:r>
              <a:rPr lang="de-CH" b="0" baseline="0" dirty="0" err="1"/>
              <a:t>possible</a:t>
            </a:r>
            <a:r>
              <a:rPr lang="de-CH" b="0" baseline="0" dirty="0"/>
              <a:t>, </a:t>
            </a:r>
            <a:r>
              <a:rPr lang="de-CH" b="0" baseline="0" dirty="0" err="1"/>
              <a:t>while</a:t>
            </a:r>
            <a:r>
              <a:rPr lang="de-CH" b="0" baseline="0" dirty="0"/>
              <a:t> </a:t>
            </a:r>
            <a:r>
              <a:rPr lang="de-CH" b="0" baseline="0" dirty="0" err="1"/>
              <a:t>penalizing</a:t>
            </a:r>
            <a:r>
              <a:rPr lang="de-CH" b="0" baseline="0" dirty="0"/>
              <a:t> </a:t>
            </a:r>
            <a:r>
              <a:rPr lang="de-CH" b="0" baseline="0" dirty="0" err="1"/>
              <a:t>movement</a:t>
            </a:r>
            <a:r>
              <a:rPr lang="de-CH" b="0" baseline="0" dirty="0"/>
              <a:t> </a:t>
            </a:r>
            <a:r>
              <a:rPr lang="de-CH" b="0" baseline="0" dirty="0" err="1"/>
              <a:t>of</a:t>
            </a:r>
            <a:r>
              <a:rPr lang="de-CH" b="0" baseline="0" dirty="0"/>
              <a:t> </a:t>
            </a:r>
            <a:r>
              <a:rPr lang="de-CH" b="0" baseline="0" dirty="0" err="1"/>
              <a:t>the</a:t>
            </a:r>
            <a:r>
              <a:rPr lang="de-CH" b="0" baseline="0" dirty="0"/>
              <a:t> </a:t>
            </a:r>
            <a:r>
              <a:rPr lang="de-CH" b="0" baseline="0" dirty="0" err="1"/>
              <a:t>parameters</a:t>
            </a:r>
            <a:r>
              <a:rPr lang="de-CH" b="0" baseline="0" dirty="0"/>
              <a:t> </a:t>
            </a:r>
            <a:r>
              <a:rPr lang="de-CH" b="0" baseline="0" dirty="0" err="1"/>
              <a:t>away</a:t>
            </a:r>
            <a:r>
              <a:rPr lang="de-CH" b="0" baseline="0" dirty="0"/>
              <a:t> </a:t>
            </a:r>
            <a:r>
              <a:rPr lang="de-CH" b="0" baseline="0" dirty="0" err="1"/>
              <a:t>from</a:t>
            </a:r>
            <a:r>
              <a:rPr lang="de-CH" b="0" baseline="0" dirty="0"/>
              <a:t> </a:t>
            </a:r>
            <a:r>
              <a:rPr lang="de-CH" b="0" baseline="0" dirty="0" err="1"/>
              <a:t>their</a:t>
            </a:r>
            <a:r>
              <a:rPr lang="de-CH" b="0" baseline="0" dirty="0"/>
              <a:t> </a:t>
            </a:r>
            <a:r>
              <a:rPr lang="de-CH" b="0" baseline="0" dirty="0" err="1"/>
              <a:t>prior</a:t>
            </a:r>
            <a:r>
              <a:rPr lang="de-CH" b="0" baseline="0" dirty="0"/>
              <a:t> </a:t>
            </a:r>
            <a:r>
              <a:rPr lang="de-CH" b="0" baseline="0" dirty="0" err="1"/>
              <a:t>values</a:t>
            </a:r>
            <a:r>
              <a:rPr lang="de-CH" b="0" baseline="0" dirty="0"/>
              <a:t>. </a:t>
            </a:r>
            <a:endParaRPr lang="de-CH" b="0"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0" baseline="0" dirty="0" smtClean="0"/>
              <a:t>Ideal </a:t>
            </a:r>
            <a:r>
              <a:rPr lang="de-CH" b="0" baseline="0" dirty="0" err="1"/>
              <a:t>compromise</a:t>
            </a:r>
            <a:r>
              <a:rPr lang="de-CH" b="0" baseline="0" dirty="0"/>
              <a:t> </a:t>
            </a:r>
            <a:r>
              <a:rPr lang="de-CH" b="0" baseline="0" dirty="0" err="1"/>
              <a:t>between</a:t>
            </a:r>
            <a:r>
              <a:rPr lang="de-CH" b="0" baseline="0" dirty="0"/>
              <a:t> </a:t>
            </a:r>
            <a:r>
              <a:rPr lang="de-CH" b="0" baseline="0" dirty="0" err="1"/>
              <a:t>accuracy</a:t>
            </a:r>
            <a:r>
              <a:rPr lang="de-CH" b="0" baseline="0" dirty="0"/>
              <a:t> </a:t>
            </a:r>
            <a:r>
              <a:rPr lang="de-CH" b="0" baseline="0" dirty="0" err="1"/>
              <a:t>and</a:t>
            </a:r>
            <a:r>
              <a:rPr lang="de-CH" b="0" baseline="0" dirty="0"/>
              <a:t> </a:t>
            </a:r>
            <a:r>
              <a:rPr lang="de-CH" b="0" baseline="0" dirty="0" err="1"/>
              <a:t>complexity</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free</a:t>
            </a:r>
            <a:r>
              <a:rPr lang="de-CH" b="0" baseline="0" dirty="0"/>
              <a:t> </a:t>
            </a:r>
            <a:r>
              <a:rPr lang="de-CH" b="0" baseline="0" dirty="0" err="1"/>
              <a:t>energy</a:t>
            </a:r>
            <a:r>
              <a:rPr lang="de-CH" b="0" baseline="0" dirty="0"/>
              <a:t> F1. </a:t>
            </a:r>
            <a:endParaRPr lang="de-CH" b="0"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sz="1200" b="0" i="0" kern="1200" baseline="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first level analysis (detailed in the companion paper) involves designing an architecture for each subject's model, i.e. deciding which brain regions to include, selecting which connections should be informed by the data, and selecting which connections can be modulated by the experimental manipulations.</a:t>
            </a:r>
            <a:endParaRPr lang="de-CH" b="1"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1"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1" baseline="0" dirty="0"/>
              <a:t>But </a:t>
            </a:r>
            <a:r>
              <a:rPr lang="de-CH" b="1" baseline="0" dirty="0" err="1"/>
              <a:t>what</a:t>
            </a:r>
            <a:r>
              <a:rPr lang="de-CH" b="1" baseline="0" dirty="0"/>
              <a:t> </a:t>
            </a:r>
            <a:r>
              <a:rPr lang="de-CH" b="1" baseline="0" dirty="0" err="1"/>
              <a:t>we</a:t>
            </a:r>
            <a:r>
              <a:rPr lang="de-CH" b="1" baseline="0" dirty="0"/>
              <a:t> </a:t>
            </a:r>
            <a:r>
              <a:rPr lang="de-CH" b="1" baseline="0" dirty="0" err="1"/>
              <a:t>are</a:t>
            </a:r>
            <a:r>
              <a:rPr lang="de-CH" b="1" baseline="0" dirty="0"/>
              <a:t> </a:t>
            </a:r>
            <a:r>
              <a:rPr lang="de-CH" b="1" baseline="0" dirty="0" err="1"/>
              <a:t>interested</a:t>
            </a:r>
            <a:r>
              <a:rPr lang="de-CH" b="1" baseline="0" dirty="0"/>
              <a:t> </a:t>
            </a:r>
            <a:r>
              <a:rPr lang="de-CH" b="1" baseline="0" dirty="0" err="1"/>
              <a:t>now</a:t>
            </a:r>
            <a:r>
              <a:rPr lang="de-CH" b="1" baseline="0" dirty="0"/>
              <a:t> </a:t>
            </a:r>
            <a:r>
              <a:rPr lang="de-CH" b="1" baseline="0" dirty="0" err="1"/>
              <a:t>is</a:t>
            </a:r>
            <a:r>
              <a:rPr lang="de-CH" b="1" baseline="0" dirty="0"/>
              <a:t>: </a:t>
            </a:r>
            <a:r>
              <a:rPr lang="de-CH" b="1" baseline="0" dirty="0" err="1"/>
              <a:t>how</a:t>
            </a:r>
            <a:r>
              <a:rPr lang="de-CH" b="1" baseline="0" dirty="0"/>
              <a:t> </a:t>
            </a:r>
            <a:r>
              <a:rPr lang="de-CH" b="1" baseline="0" dirty="0" err="1"/>
              <a:t>to</a:t>
            </a:r>
            <a:r>
              <a:rPr lang="de-CH" b="1" baseline="0" dirty="0"/>
              <a:t> </a:t>
            </a:r>
            <a:r>
              <a:rPr lang="de-CH" b="1" baseline="0" dirty="0" err="1"/>
              <a:t>perform</a:t>
            </a:r>
            <a:r>
              <a:rPr lang="de-CH" b="1" baseline="0" dirty="0"/>
              <a:t> </a:t>
            </a:r>
            <a:r>
              <a:rPr lang="de-CH" b="1" baseline="0" dirty="0" err="1"/>
              <a:t>efficient</a:t>
            </a:r>
            <a:r>
              <a:rPr lang="de-CH" b="1" baseline="0" dirty="0"/>
              <a:t> </a:t>
            </a:r>
            <a:r>
              <a:rPr lang="de-CH" b="1" baseline="0" dirty="0" err="1"/>
              <a:t>analysis</a:t>
            </a:r>
            <a:r>
              <a:rPr lang="de-CH" b="1" baseline="0" dirty="0"/>
              <a:t> on </a:t>
            </a:r>
            <a:r>
              <a:rPr lang="de-CH" b="1" baseline="0" dirty="0" err="1"/>
              <a:t>the</a:t>
            </a:r>
            <a:r>
              <a:rPr lang="de-CH" b="1" baseline="0" dirty="0"/>
              <a:t> </a:t>
            </a:r>
            <a:r>
              <a:rPr lang="de-CH" b="1" baseline="0" dirty="0" err="1"/>
              <a:t>second</a:t>
            </a:r>
            <a:r>
              <a:rPr lang="de-CH" b="1" baseline="0" dirty="0"/>
              <a:t> </a:t>
            </a:r>
            <a:r>
              <a:rPr lang="de-CH" b="1" baseline="0" dirty="0" err="1"/>
              <a:t>level</a:t>
            </a:r>
            <a:r>
              <a:rPr lang="de-CH" b="1" baseline="0" dirty="0"/>
              <a:t> </a:t>
            </a:r>
            <a:r>
              <a:rPr lang="de-CH" b="1" baseline="0" dirty="0" err="1"/>
              <a:t>with</a:t>
            </a:r>
            <a:r>
              <a:rPr lang="de-CH" b="1" baseline="0" dirty="0"/>
              <a:t> </a:t>
            </a:r>
            <a:r>
              <a:rPr lang="de-CH" b="1" baseline="0" dirty="0" err="1"/>
              <a:t>the</a:t>
            </a:r>
            <a:r>
              <a:rPr lang="de-CH" b="1" baseline="0" dirty="0"/>
              <a:t> </a:t>
            </a:r>
            <a:r>
              <a:rPr lang="de-CH" b="1" baseline="0" dirty="0" err="1"/>
              <a:t>help</a:t>
            </a:r>
            <a:r>
              <a:rPr lang="de-CH" b="1"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The second level analysis involves deciding which parameters to treat as </a:t>
            </a:r>
            <a:r>
              <a:rPr lang="en-US" sz="1200" b="0" i="1" kern="1200" dirty="0">
                <a:solidFill>
                  <a:schemeClr val="tx1"/>
                </a:solidFill>
                <a:effectLst/>
                <a:latin typeface="+mn-lt"/>
                <a:ea typeface="+mn-ea"/>
                <a:cs typeface="+mn-cs"/>
              </a:rPr>
              <a:t>random effects</a:t>
            </a:r>
            <a:r>
              <a:rPr lang="en-US" sz="1200" b="0" i="0" kern="1200" dirty="0">
                <a:solidFill>
                  <a:schemeClr val="tx1"/>
                </a:solidFill>
                <a:effectLst/>
                <a:latin typeface="+mn-lt"/>
                <a:ea typeface="+mn-ea"/>
                <a:cs typeface="+mn-cs"/>
              </a:rPr>
              <a:t>, i.e. sampled from the population, and including these in the PEB model. Typically, only the parameters that are relevant to the hypotheses will be included in the group analysis, and for task-based DCM studies these will primarily be matrix B of the DCM neural model, quantifying the modulations of connections by each experimental condition.</a:t>
            </a:r>
            <a:endParaRPr lang="de-CH" b="1"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042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First</a:t>
            </a:r>
            <a:r>
              <a:rPr lang="de-CH" baseline="0" dirty="0"/>
              <a:t> </a:t>
            </a:r>
            <a:r>
              <a:rPr lang="de-CH" baseline="0" dirty="0" err="1"/>
              <a:t>level</a:t>
            </a:r>
            <a:r>
              <a:rPr lang="de-CH" baseline="0" dirty="0"/>
              <a:t> – </a:t>
            </a:r>
            <a:r>
              <a:rPr lang="de-CH" baseline="0" dirty="0" err="1"/>
              <a:t>inversion</a:t>
            </a:r>
            <a:r>
              <a:rPr lang="de-CH" baseline="0" dirty="0"/>
              <a:t> </a:t>
            </a:r>
            <a:r>
              <a:rPr lang="de-CH" baseline="0" dirty="0" err="1"/>
              <a:t>results</a:t>
            </a:r>
            <a:r>
              <a:rPr lang="de-CH" baseline="0" dirty="0"/>
              <a:t> in Free </a:t>
            </a:r>
            <a:r>
              <a:rPr lang="de-CH" baseline="0" dirty="0" err="1"/>
              <a:t>energy</a:t>
            </a:r>
            <a:r>
              <a:rPr lang="de-CH" baseline="0" dirty="0"/>
              <a:t> </a:t>
            </a:r>
            <a:r>
              <a:rPr lang="de-CH" baseline="0" dirty="0" err="1"/>
              <a:t>for</a:t>
            </a:r>
            <a:r>
              <a:rPr lang="de-CH" baseline="0" dirty="0"/>
              <a:t> </a:t>
            </a:r>
            <a:r>
              <a:rPr lang="de-CH" baseline="0" dirty="0" err="1"/>
              <a:t>full</a:t>
            </a:r>
            <a:r>
              <a:rPr lang="de-CH" baseline="0" dirty="0"/>
              <a:t> </a:t>
            </a:r>
            <a:r>
              <a:rPr lang="de-CH" baseline="0" dirty="0" err="1"/>
              <a:t>model</a:t>
            </a:r>
            <a:r>
              <a:rPr lang="de-CH" baseline="0" dirty="0"/>
              <a:t>; Free </a:t>
            </a:r>
            <a:r>
              <a:rPr lang="de-CH" baseline="0" dirty="0" err="1"/>
              <a:t>energy</a:t>
            </a:r>
            <a:r>
              <a:rPr lang="de-CH" baseline="0" dirty="0"/>
              <a:t> </a:t>
            </a:r>
            <a:r>
              <a:rPr lang="de-CH" baseline="0" dirty="0" err="1"/>
              <a:t>of</a:t>
            </a:r>
            <a:r>
              <a:rPr lang="de-CH" baseline="0" dirty="0"/>
              <a:t> </a:t>
            </a:r>
            <a:r>
              <a:rPr lang="de-CH" baseline="0" dirty="0" err="1"/>
              <a:t>the</a:t>
            </a:r>
            <a:r>
              <a:rPr lang="de-CH" baseline="0" dirty="0"/>
              <a:t> </a:t>
            </a:r>
            <a:r>
              <a:rPr lang="de-CH" baseline="0" dirty="0" err="1"/>
              <a:t>nested</a:t>
            </a:r>
            <a:r>
              <a:rPr lang="de-CH" baseline="0" dirty="0"/>
              <a:t> </a:t>
            </a:r>
            <a:r>
              <a:rPr lang="de-CH" baseline="0" dirty="0" err="1"/>
              <a:t>models</a:t>
            </a:r>
            <a:r>
              <a:rPr lang="de-CH" baseline="0" dirty="0"/>
              <a:t> </a:t>
            </a:r>
            <a:r>
              <a:rPr lang="de-CH" baseline="0" dirty="0" err="1"/>
              <a:t>can</a:t>
            </a:r>
            <a:r>
              <a:rPr lang="de-CH" baseline="0" dirty="0"/>
              <a:t> </a:t>
            </a:r>
            <a:r>
              <a:rPr lang="de-CH" baseline="0" dirty="0" err="1"/>
              <a:t>be</a:t>
            </a:r>
            <a:r>
              <a:rPr lang="de-CH" baseline="0" dirty="0"/>
              <a:t> </a:t>
            </a:r>
            <a:r>
              <a:rPr lang="de-CH" baseline="0" dirty="0" err="1"/>
              <a:t>obtained</a:t>
            </a:r>
            <a:r>
              <a:rPr lang="de-CH" baseline="0" dirty="0"/>
              <a:t> </a:t>
            </a:r>
            <a:r>
              <a:rPr lang="de-CH" baseline="0" dirty="0" err="1"/>
              <a:t>with</a:t>
            </a:r>
            <a:r>
              <a:rPr lang="de-CH" baseline="0" dirty="0"/>
              <a:t> </a:t>
            </a:r>
            <a:r>
              <a:rPr lang="de-CH" baseline="0" dirty="0" err="1"/>
              <a:t>Bayesian</a:t>
            </a:r>
            <a:r>
              <a:rPr lang="de-CH" baseline="0" dirty="0"/>
              <a:t> </a:t>
            </a:r>
            <a:r>
              <a:rPr lang="de-CH" baseline="0" dirty="0" err="1"/>
              <a:t>model</a:t>
            </a:r>
            <a:r>
              <a:rPr lang="de-CH" baseline="0" dirty="0"/>
              <a:t> </a:t>
            </a:r>
            <a:r>
              <a:rPr lang="de-CH" baseline="0" dirty="0" err="1"/>
              <a:t>reduction</a:t>
            </a:r>
            <a:endParaRPr lang="de-CH" baseline="0" dirty="0"/>
          </a:p>
          <a:p>
            <a:endParaRPr lang="de-CH" baseline="0" dirty="0"/>
          </a:p>
          <a:p>
            <a:r>
              <a:rPr lang="de-CH" baseline="0" dirty="0" err="1"/>
              <a:t>Hierarchical</a:t>
            </a:r>
            <a:r>
              <a:rPr lang="de-CH" baseline="0" dirty="0"/>
              <a:t> </a:t>
            </a:r>
            <a:r>
              <a:rPr lang="de-CH" baseline="0" dirty="0" err="1"/>
              <a:t>model</a:t>
            </a:r>
            <a:r>
              <a:rPr lang="de-CH" baseline="0" dirty="0"/>
              <a:t> (</a:t>
            </a:r>
            <a:r>
              <a:rPr lang="de-CH" baseline="0" dirty="0" err="1"/>
              <a:t>resembles</a:t>
            </a:r>
            <a:r>
              <a:rPr lang="de-CH" baseline="0" dirty="0"/>
              <a:t> </a:t>
            </a:r>
            <a:r>
              <a:rPr lang="de-CH" baseline="0" dirty="0" err="1"/>
              <a:t>the</a:t>
            </a:r>
            <a:r>
              <a:rPr lang="de-CH" baseline="0" dirty="0"/>
              <a:t> </a:t>
            </a:r>
            <a:r>
              <a:rPr lang="de-CH" baseline="0" dirty="0" err="1"/>
              <a:t>summary</a:t>
            </a:r>
            <a:r>
              <a:rPr lang="de-CH" baseline="0" dirty="0"/>
              <a:t> </a:t>
            </a:r>
            <a:r>
              <a:rPr lang="de-CH" baseline="0" dirty="0" err="1"/>
              <a:t>approach</a:t>
            </a:r>
            <a:r>
              <a:rPr lang="de-CH" baseline="0" dirty="0"/>
              <a:t> </a:t>
            </a:r>
            <a:r>
              <a:rPr lang="de-CH" baseline="0" dirty="0" err="1"/>
              <a:t>many</a:t>
            </a:r>
            <a:r>
              <a:rPr lang="de-CH" baseline="0" dirty="0"/>
              <a:t> </a:t>
            </a:r>
            <a:r>
              <a:rPr lang="de-CH" baseline="0" dirty="0" err="1"/>
              <a:t>people</a:t>
            </a:r>
            <a:r>
              <a:rPr lang="de-CH" baseline="0" dirty="0"/>
              <a:t> </a:t>
            </a:r>
            <a:r>
              <a:rPr lang="de-CH" baseline="0" dirty="0" err="1"/>
              <a:t>here</a:t>
            </a:r>
            <a:r>
              <a:rPr lang="de-CH" baseline="0" dirty="0"/>
              <a:t> will </a:t>
            </a:r>
            <a:r>
              <a:rPr lang="de-CH" baseline="0" dirty="0" err="1"/>
              <a:t>be</a:t>
            </a:r>
            <a:r>
              <a:rPr lang="de-CH" baseline="0" dirty="0"/>
              <a:t> </a:t>
            </a:r>
            <a:r>
              <a:rPr lang="de-CH" baseline="0" dirty="0" err="1"/>
              <a:t>already</a:t>
            </a:r>
            <a:r>
              <a:rPr lang="de-CH" baseline="0" dirty="0"/>
              <a:t> </a:t>
            </a:r>
            <a:r>
              <a:rPr lang="de-CH" baseline="0" dirty="0" err="1"/>
              <a:t>familiar</a:t>
            </a:r>
            <a:r>
              <a:rPr lang="de-CH" baseline="0" dirty="0"/>
              <a:t> </a:t>
            </a:r>
            <a:r>
              <a:rPr lang="de-CH" baseline="0" dirty="0" err="1"/>
              <a:t>with</a:t>
            </a:r>
            <a:r>
              <a:rPr lang="de-CH" baseline="0" dirty="0"/>
              <a:t>) </a:t>
            </a:r>
          </a:p>
          <a:p>
            <a:endParaRPr lang="de-CH"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51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Left</a:t>
            </a:r>
            <a:r>
              <a:rPr lang="en-US" sz="1200" b="0" i="0" kern="1200" dirty="0">
                <a:solidFill>
                  <a:schemeClr val="tx1"/>
                </a:solidFill>
                <a:effectLst/>
                <a:latin typeface="+mn-lt"/>
                <a:ea typeface="+mn-ea"/>
                <a:cs typeface="+mn-cs"/>
              </a:rPr>
              <a:t>: the between-subjects design matrix, with regressors (covariates) modelling the group mean, laterality index, handedness, gender and age. </a:t>
            </a:r>
            <a:r>
              <a:rPr lang="en-US" sz="1200" b="1" i="0" kern="1200" dirty="0">
                <a:solidFill>
                  <a:schemeClr val="tx1"/>
                </a:solidFill>
                <a:effectLst/>
                <a:latin typeface="+mn-lt"/>
                <a:ea typeface="+mn-ea"/>
                <a:cs typeface="+mn-cs"/>
              </a:rPr>
              <a:t>Middle</a:t>
            </a:r>
            <a:r>
              <a:rPr lang="en-US" sz="1200" b="0" i="0" kern="1200" dirty="0">
                <a:solidFill>
                  <a:schemeClr val="tx1"/>
                </a:solidFill>
                <a:effectLst/>
                <a:latin typeface="+mn-lt"/>
                <a:ea typeface="+mn-ea"/>
                <a:cs typeface="+mn-cs"/>
              </a:rPr>
              <a:t>: the within-subjects design matrix, where the diagonal encodes which DCM parameters receive group-level effects. This was set to the identity matrix to include all between-subject effects on all DCM parameters. </a:t>
            </a:r>
            <a:r>
              <a:rPr lang="en-US" sz="1200" b="1" i="0" kern="1200" dirty="0">
                <a:solidFill>
                  <a:schemeClr val="tx1"/>
                </a:solidFill>
                <a:effectLst/>
                <a:latin typeface="+mn-lt"/>
                <a:ea typeface="+mn-ea"/>
                <a:cs typeface="+mn-cs"/>
              </a:rPr>
              <a:t>Right</a:t>
            </a:r>
            <a:r>
              <a:rPr lang="en-US" sz="1200" b="0" i="0" kern="1200" dirty="0">
                <a:solidFill>
                  <a:schemeClr val="tx1"/>
                </a:solidFill>
                <a:effectLst/>
                <a:latin typeface="+mn-lt"/>
                <a:ea typeface="+mn-ea"/>
                <a:cs typeface="+mn-cs"/>
              </a:rPr>
              <a:t>: The resulting design matrix, computed according to Equation </a:t>
            </a:r>
            <a:r>
              <a:rPr lang="en-US" sz="1200" b="0" i="0" u="none" strike="noStrike" kern="1200" dirty="0">
                <a:solidFill>
                  <a:schemeClr val="tx1"/>
                </a:solidFill>
                <a:effectLst/>
                <a:latin typeface="+mn-lt"/>
                <a:ea typeface="+mn-ea"/>
                <a:cs typeface="+mn-cs"/>
                <a:hlinkClick r:id="rId3"/>
              </a:rPr>
              <a:t>(5)</a:t>
            </a:r>
            <a:r>
              <a:rPr lang="en-US" sz="1200" b="0" i="0" kern="1200" dirty="0">
                <a:solidFill>
                  <a:schemeClr val="tx1"/>
                </a:solidFill>
                <a:effectLst/>
                <a:latin typeface="+mn-lt"/>
                <a:ea typeface="+mn-ea"/>
                <a:cs typeface="+mn-cs"/>
              </a:rPr>
              <a:t>. Each row corresponds to one DCM parameter from one subject and each column corresponds to one group-level effect (e.g. gender) on one DCM parameter. For display purposes only, the regressors were z-scored and </a:t>
            </a:r>
            <a:r>
              <a:rPr lang="en-US" sz="1200" b="0" i="0" kern="1200" dirty="0" err="1">
                <a:solidFill>
                  <a:schemeClr val="tx1"/>
                </a:solidFill>
                <a:effectLst/>
                <a:latin typeface="+mn-lt"/>
                <a:ea typeface="+mn-ea"/>
                <a:cs typeface="+mn-cs"/>
              </a:rPr>
              <a:t>thresholded</a:t>
            </a:r>
            <a:r>
              <a:rPr lang="en-US" sz="1200" b="0" i="0" kern="1200" dirty="0">
                <a:solidFill>
                  <a:schemeClr val="tx1"/>
                </a:solidFill>
                <a:effectLst/>
                <a:latin typeface="+mn-lt"/>
                <a:ea typeface="+mn-ea"/>
                <a:cs typeface="+mn-cs"/>
              </a:rPr>
              <a:t> to produce </a:t>
            </a:r>
            <a:r>
              <a:rPr lang="en-US" sz="1200" b="0" i="0" kern="1200" dirty="0" err="1">
                <a:solidFill>
                  <a:schemeClr val="tx1"/>
                </a:solidFill>
                <a:effectLst/>
                <a:latin typeface="+mn-lt"/>
                <a:ea typeface="+mn-ea"/>
                <a:cs typeface="+mn-cs"/>
              </a:rPr>
              <a:t>colours</a:t>
            </a:r>
            <a:r>
              <a:rPr lang="en-US" sz="1200" b="0" i="0" kern="1200" dirty="0">
                <a:solidFill>
                  <a:schemeClr val="tx1"/>
                </a:solidFill>
                <a:effectLst/>
                <a:latin typeface="+mn-lt"/>
                <a:ea typeface="+mn-ea"/>
                <a:cs typeface="+mn-cs"/>
              </a:rPr>
              <a:t> in a consistent range.</a:t>
            </a:r>
            <a:endParaRPr lang="de-CH"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650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What</a:t>
            </a:r>
            <a:r>
              <a:rPr lang="de-CH" dirty="0" smtClean="0"/>
              <a:t> ist </a:t>
            </a:r>
            <a:r>
              <a:rPr lang="de-CH" dirty="0" err="1" smtClean="0"/>
              <a:t>empirical</a:t>
            </a:r>
            <a:r>
              <a:rPr lang="de-CH" baseline="0" dirty="0" smtClean="0"/>
              <a:t> </a:t>
            </a:r>
            <a:r>
              <a:rPr lang="de-CH" baseline="0" dirty="0" err="1" smtClean="0"/>
              <a:t>about</a:t>
            </a:r>
            <a:r>
              <a:rPr lang="de-CH" baseline="0" dirty="0" smtClean="0"/>
              <a:t> </a:t>
            </a:r>
            <a:r>
              <a:rPr lang="de-CH" baseline="0" dirty="0" err="1" smtClean="0"/>
              <a:t>this</a:t>
            </a:r>
            <a:r>
              <a:rPr lang="de-CH" baseline="0" dirty="0" smtClean="0"/>
              <a:t> </a:t>
            </a:r>
            <a:r>
              <a:rPr lang="de-CH" baseline="0" dirty="0" err="1" smtClean="0"/>
              <a:t>framework</a:t>
            </a:r>
            <a:r>
              <a:rPr lang="de-CH" baseline="0" dirty="0" smtClean="0"/>
              <a:t>?</a:t>
            </a:r>
          </a:p>
          <a:p>
            <a:endParaRPr lang="de-CH" baseline="0" dirty="0" smtClean="0"/>
          </a:p>
          <a:p>
            <a:r>
              <a:rPr lang="de-CH" dirty="0" err="1" smtClean="0"/>
              <a:t>Here</a:t>
            </a:r>
            <a:r>
              <a:rPr lang="de-CH" baseline="0" dirty="0" smtClean="0"/>
              <a:t> </a:t>
            </a:r>
            <a:r>
              <a:rPr lang="de-CH" baseline="0" dirty="0" err="1"/>
              <a:t>is</a:t>
            </a:r>
            <a:r>
              <a:rPr lang="de-CH" baseline="0" dirty="0"/>
              <a:t> a </a:t>
            </a:r>
            <a:r>
              <a:rPr lang="de-CH" baseline="0" dirty="0" err="1"/>
              <a:t>schematic</a:t>
            </a:r>
            <a:r>
              <a:rPr lang="de-CH" baseline="0" dirty="0"/>
              <a:t> </a:t>
            </a:r>
            <a:r>
              <a:rPr lang="de-CH" baseline="0" dirty="0" err="1"/>
              <a:t>of</a:t>
            </a:r>
            <a:r>
              <a:rPr lang="de-CH" baseline="0" dirty="0"/>
              <a:t> </a:t>
            </a:r>
            <a:r>
              <a:rPr lang="de-CH" baseline="0" dirty="0" err="1"/>
              <a:t>how</a:t>
            </a:r>
            <a:r>
              <a:rPr lang="de-CH" baseline="0" dirty="0"/>
              <a:t> </a:t>
            </a:r>
            <a:r>
              <a:rPr lang="de-CH" baseline="0" dirty="0" err="1"/>
              <a:t>the</a:t>
            </a:r>
            <a:r>
              <a:rPr lang="de-CH" baseline="0" dirty="0"/>
              <a:t> DCM </a:t>
            </a:r>
            <a:r>
              <a:rPr lang="de-CH" baseline="0" dirty="0" err="1"/>
              <a:t>analysis</a:t>
            </a:r>
            <a:r>
              <a:rPr lang="de-CH" baseline="0" dirty="0"/>
              <a:t> will </a:t>
            </a:r>
            <a:r>
              <a:rPr lang="de-CH" baseline="0" dirty="0" err="1"/>
              <a:t>work</a:t>
            </a:r>
            <a:r>
              <a:rPr lang="de-CH" baseline="0" dirty="0"/>
              <a:t> on a </a:t>
            </a:r>
            <a:r>
              <a:rPr lang="de-CH" baseline="0" dirty="0" err="1"/>
              <a:t>gruop</a:t>
            </a:r>
            <a:r>
              <a:rPr lang="de-CH" baseline="0" dirty="0"/>
              <a:t> </a:t>
            </a:r>
            <a:r>
              <a:rPr lang="de-CH" baseline="0" dirty="0" err="1"/>
              <a:t>level</a:t>
            </a:r>
            <a:r>
              <a:rPr lang="de-CH" baseline="0" dirty="0"/>
              <a:t>. </a:t>
            </a:r>
            <a:r>
              <a:rPr lang="de-CH" baseline="0" dirty="0" err="1"/>
              <a:t>Each</a:t>
            </a:r>
            <a:r>
              <a:rPr lang="de-CH" baseline="0" dirty="0"/>
              <a:t> </a:t>
            </a:r>
            <a:r>
              <a:rPr lang="de-CH" baseline="0" dirty="0" err="1"/>
              <a:t>square</a:t>
            </a:r>
            <a:r>
              <a:rPr lang="de-CH" baseline="0" dirty="0"/>
              <a:t> </a:t>
            </a:r>
            <a:r>
              <a:rPr lang="de-CH" baseline="0" dirty="0" err="1"/>
              <a:t>represents</a:t>
            </a:r>
            <a:r>
              <a:rPr lang="de-CH" baseline="0" dirty="0"/>
              <a:t> a </a:t>
            </a:r>
            <a:r>
              <a:rPr lang="de-CH" baseline="0" dirty="0" err="1"/>
              <a:t>model</a:t>
            </a:r>
            <a:r>
              <a:rPr lang="de-CH" baseline="0" dirty="0"/>
              <a:t>, </a:t>
            </a:r>
            <a:r>
              <a:rPr lang="de-CH" baseline="0" dirty="0" err="1"/>
              <a:t>empty</a:t>
            </a:r>
            <a:r>
              <a:rPr lang="de-CH" baseline="0" dirty="0"/>
              <a:t> </a:t>
            </a:r>
            <a:r>
              <a:rPr lang="de-CH" baseline="0" dirty="0" err="1"/>
              <a:t>squares</a:t>
            </a:r>
            <a:r>
              <a:rPr lang="de-CH" baseline="0" dirty="0"/>
              <a:t> </a:t>
            </a:r>
            <a:r>
              <a:rPr lang="de-CH" baseline="0" dirty="0" err="1"/>
              <a:t>are</a:t>
            </a:r>
            <a:r>
              <a:rPr lang="de-CH" baseline="0" dirty="0"/>
              <a:t> </a:t>
            </a:r>
            <a:r>
              <a:rPr lang="de-CH" baseline="0" dirty="0" err="1"/>
              <a:t>unfitted</a:t>
            </a:r>
            <a:r>
              <a:rPr lang="de-CH" baseline="0" dirty="0"/>
              <a:t> </a:t>
            </a:r>
            <a:r>
              <a:rPr lang="de-CH" baseline="0" dirty="0" err="1"/>
              <a:t>models</a:t>
            </a:r>
            <a:r>
              <a:rPr lang="de-CH" baseline="0" dirty="0"/>
              <a:t>, </a:t>
            </a:r>
            <a:r>
              <a:rPr lang="de-CH" baseline="0" dirty="0" err="1"/>
              <a:t>filled</a:t>
            </a:r>
            <a:r>
              <a:rPr lang="de-CH" baseline="0" dirty="0"/>
              <a:t> </a:t>
            </a:r>
            <a:r>
              <a:rPr lang="de-CH" baseline="0" dirty="0" err="1"/>
              <a:t>squares</a:t>
            </a:r>
            <a:r>
              <a:rPr lang="de-CH" baseline="0" dirty="0"/>
              <a:t> </a:t>
            </a:r>
            <a:r>
              <a:rPr lang="de-CH" baseline="0" dirty="0" err="1"/>
              <a:t>are</a:t>
            </a:r>
            <a:r>
              <a:rPr lang="de-CH" baseline="0" dirty="0"/>
              <a:t> </a:t>
            </a:r>
            <a:r>
              <a:rPr lang="de-CH" baseline="0" dirty="0" err="1"/>
              <a:t>fitted</a:t>
            </a:r>
            <a:r>
              <a:rPr lang="de-CH" baseline="0" dirty="0"/>
              <a:t> </a:t>
            </a:r>
            <a:r>
              <a:rPr lang="de-CH" baseline="0" dirty="0" err="1"/>
              <a:t>models</a:t>
            </a:r>
            <a:r>
              <a:rPr lang="de-CH" baseline="0" dirty="0"/>
              <a:t>. </a:t>
            </a:r>
          </a:p>
          <a:p>
            <a:r>
              <a:rPr lang="de-CH" baseline="0" dirty="0" err="1"/>
              <a:t>We</a:t>
            </a:r>
            <a:r>
              <a:rPr lang="de-CH" baseline="0" dirty="0"/>
              <a:t> </a:t>
            </a:r>
            <a:r>
              <a:rPr lang="de-CH" baseline="0" dirty="0" err="1"/>
              <a:t>first</a:t>
            </a:r>
            <a:r>
              <a:rPr lang="de-CH" baseline="0" dirty="0"/>
              <a:t> </a:t>
            </a:r>
            <a:r>
              <a:rPr lang="de-CH" baseline="0" dirty="0" err="1"/>
              <a:t>define</a:t>
            </a:r>
            <a:r>
              <a:rPr lang="de-CH" baseline="0" dirty="0"/>
              <a:t> </a:t>
            </a:r>
            <a:r>
              <a:rPr lang="de-CH" baseline="0" dirty="0" err="1"/>
              <a:t>the</a:t>
            </a:r>
            <a:r>
              <a:rPr lang="de-CH" baseline="0" dirty="0"/>
              <a:t> </a:t>
            </a:r>
            <a:r>
              <a:rPr lang="de-CH" baseline="0" dirty="0" err="1"/>
              <a:t>full</a:t>
            </a:r>
            <a:r>
              <a:rPr lang="de-CH" baseline="0" dirty="0"/>
              <a:t> </a:t>
            </a:r>
            <a:r>
              <a:rPr lang="de-CH" baseline="0" dirty="0" err="1"/>
              <a:t>model</a:t>
            </a:r>
            <a:r>
              <a:rPr lang="de-CH" baseline="0" dirty="0"/>
              <a:t> (</a:t>
            </a:r>
            <a:r>
              <a:rPr lang="de-CH" baseline="0" dirty="0" err="1"/>
              <a:t>the</a:t>
            </a:r>
            <a:r>
              <a:rPr lang="de-CH" baseline="0" dirty="0"/>
              <a:t> </a:t>
            </a:r>
            <a:r>
              <a:rPr lang="de-CH" baseline="0" dirty="0" err="1"/>
              <a:t>first</a:t>
            </a:r>
            <a:r>
              <a:rPr lang="de-CH" baseline="0" dirty="0"/>
              <a:t> </a:t>
            </a:r>
            <a:r>
              <a:rPr lang="de-CH" baseline="0" dirty="0" err="1"/>
              <a:t>column</a:t>
            </a:r>
            <a:r>
              <a:rPr lang="de-CH" baseline="0" dirty="0"/>
              <a:t>) </a:t>
            </a:r>
            <a:r>
              <a:rPr lang="de-CH" baseline="0" dirty="0" err="1"/>
              <a:t>for</a:t>
            </a:r>
            <a:r>
              <a:rPr lang="de-CH" baseline="0" dirty="0"/>
              <a:t> all </a:t>
            </a:r>
            <a:r>
              <a:rPr lang="de-CH" baseline="0" dirty="0" err="1"/>
              <a:t>subjects</a:t>
            </a:r>
            <a:r>
              <a:rPr lang="de-CH" baseline="0" dirty="0"/>
              <a:t> (</a:t>
            </a:r>
            <a:r>
              <a:rPr lang="de-CH" baseline="0" dirty="0" err="1"/>
              <a:t>rows</a:t>
            </a:r>
            <a:r>
              <a:rPr lang="de-CH" baseline="0" dirty="0"/>
              <a:t>). </a:t>
            </a:r>
            <a:r>
              <a:rPr lang="de-CH" baseline="0" dirty="0" err="1"/>
              <a:t>Then</a:t>
            </a:r>
            <a:r>
              <a:rPr lang="de-CH" baseline="0" dirty="0"/>
              <a:t> </a:t>
            </a:r>
            <a:r>
              <a:rPr lang="de-CH" baseline="0" dirty="0" err="1"/>
              <a:t>we</a:t>
            </a:r>
            <a:r>
              <a:rPr lang="de-CH" baseline="0" dirty="0"/>
              <a:t> </a:t>
            </a:r>
            <a:r>
              <a:rPr lang="de-CH" baseline="0" dirty="0" err="1"/>
              <a:t>estimate</a:t>
            </a:r>
            <a:r>
              <a:rPr lang="de-CH" baseline="0" dirty="0"/>
              <a:t> </a:t>
            </a:r>
            <a:r>
              <a:rPr lang="de-CH" baseline="0" dirty="0" err="1"/>
              <a:t>the</a:t>
            </a:r>
            <a:r>
              <a:rPr lang="de-CH" baseline="0" dirty="0"/>
              <a:t> </a:t>
            </a:r>
            <a:r>
              <a:rPr lang="de-CH" baseline="0" dirty="0" err="1"/>
              <a:t>connectivity</a:t>
            </a:r>
            <a:r>
              <a:rPr lang="de-CH" baseline="0" dirty="0"/>
              <a:t> </a:t>
            </a:r>
            <a:r>
              <a:rPr lang="de-CH" baseline="0" dirty="0" err="1"/>
              <a:t>parameters</a:t>
            </a:r>
            <a:r>
              <a:rPr lang="de-CH" baseline="0" dirty="0"/>
              <a:t> </a:t>
            </a:r>
            <a:r>
              <a:rPr lang="de-CH" baseline="0" dirty="0" err="1"/>
              <a:t>for</a:t>
            </a:r>
            <a:r>
              <a:rPr lang="de-CH" baseline="0" dirty="0"/>
              <a:t> </a:t>
            </a:r>
            <a:r>
              <a:rPr lang="de-CH" baseline="0" dirty="0" err="1"/>
              <a:t>each</a:t>
            </a:r>
            <a:r>
              <a:rPr lang="de-CH" baseline="0" dirty="0"/>
              <a:t> </a:t>
            </a:r>
            <a:r>
              <a:rPr lang="de-CH" baseline="0" dirty="0" err="1"/>
              <a:t>subejct</a:t>
            </a:r>
            <a:r>
              <a:rPr lang="de-CH" baseline="0" dirty="0"/>
              <a:t>. </a:t>
            </a:r>
            <a:r>
              <a:rPr lang="de-CH" baseline="0" dirty="0" err="1"/>
              <a:t>With</a:t>
            </a:r>
            <a:r>
              <a:rPr lang="de-CH" baseline="0" dirty="0"/>
              <a:t> a </a:t>
            </a:r>
            <a:r>
              <a:rPr lang="de-CH" baseline="0" dirty="0" err="1"/>
              <a:t>technique</a:t>
            </a:r>
            <a:r>
              <a:rPr lang="de-CH" baseline="0" dirty="0"/>
              <a:t> </a:t>
            </a:r>
            <a:r>
              <a:rPr lang="de-CH" baseline="0" dirty="0" err="1"/>
              <a:t>called</a:t>
            </a:r>
            <a:r>
              <a:rPr lang="de-CH" baseline="0" dirty="0"/>
              <a:t> </a:t>
            </a:r>
            <a:r>
              <a:rPr lang="de-CH" baseline="0" dirty="0" err="1"/>
              <a:t>Bayesian</a:t>
            </a:r>
            <a:r>
              <a:rPr lang="de-CH" baseline="0" dirty="0"/>
              <a:t> </a:t>
            </a:r>
            <a:r>
              <a:rPr lang="de-CH" baseline="0" dirty="0" err="1"/>
              <a:t>model</a:t>
            </a:r>
            <a:r>
              <a:rPr lang="de-CH" baseline="0" dirty="0"/>
              <a:t> </a:t>
            </a:r>
            <a:r>
              <a:rPr lang="de-CH" baseline="0" dirty="0" err="1"/>
              <a:t>reduction</a:t>
            </a:r>
            <a:r>
              <a:rPr lang="de-CH" baseline="0" dirty="0"/>
              <a:t>, </a:t>
            </a:r>
            <a:r>
              <a:rPr lang="de-CH" baseline="0" dirty="0" err="1"/>
              <a:t>nested</a:t>
            </a:r>
            <a:r>
              <a:rPr lang="de-CH" baseline="0" dirty="0"/>
              <a:t> </a:t>
            </a:r>
            <a:r>
              <a:rPr lang="de-CH" baseline="0" dirty="0" err="1"/>
              <a:t>models</a:t>
            </a:r>
            <a:r>
              <a:rPr lang="de-CH" baseline="0" dirty="0"/>
              <a:t> </a:t>
            </a:r>
            <a:r>
              <a:rPr lang="de-CH" baseline="0" dirty="0" err="1"/>
              <a:t>can</a:t>
            </a:r>
            <a:r>
              <a:rPr lang="de-CH" baseline="0" dirty="0"/>
              <a:t> </a:t>
            </a:r>
            <a:r>
              <a:rPr lang="de-CH" baseline="0" dirty="0" err="1"/>
              <a:t>be</a:t>
            </a:r>
            <a:r>
              <a:rPr lang="de-CH" baseline="0" dirty="0"/>
              <a:t> </a:t>
            </a:r>
            <a:r>
              <a:rPr lang="de-CH" baseline="0" dirty="0" err="1"/>
              <a:t>estimated</a:t>
            </a:r>
            <a:r>
              <a:rPr lang="de-CH" baseline="0" dirty="0"/>
              <a:t> </a:t>
            </a:r>
            <a:r>
              <a:rPr lang="de-CH" baseline="0" dirty="0" err="1"/>
              <a:t>rapidly</a:t>
            </a:r>
            <a:r>
              <a:rPr lang="de-CH" baseline="0" dirty="0"/>
              <a:t>.</a:t>
            </a:r>
          </a:p>
          <a:p>
            <a:endParaRPr lang="de-CH" baseline="0" dirty="0"/>
          </a:p>
          <a:p>
            <a:r>
              <a:rPr lang="en-US" sz="1200" b="0" i="0" kern="1200" dirty="0">
                <a:solidFill>
                  <a:schemeClr val="tx1"/>
                </a:solidFill>
                <a:effectLst/>
                <a:latin typeface="+mn-lt"/>
                <a:ea typeface="+mn-ea"/>
                <a:cs typeface="+mn-cs"/>
              </a:rPr>
              <a:t>For instance, to pull subjects’ parameter estimates out of local minima, the first level model estimation can be re-initialized multiple times, using the group-level posteriors from the PEB model as </a:t>
            </a:r>
            <a:r>
              <a:rPr lang="en-US" sz="1200" b="0" i="1" kern="1200" dirty="0">
                <a:solidFill>
                  <a:schemeClr val="tx1"/>
                </a:solidFill>
                <a:effectLst/>
                <a:latin typeface="+mn-lt"/>
                <a:ea typeface="+mn-ea"/>
                <a:cs typeface="+mn-cs"/>
              </a:rPr>
              <a:t>empirical priors</a:t>
            </a:r>
            <a:r>
              <a:rPr lang="en-US" sz="1200" b="0" i="0" kern="1200" dirty="0">
                <a:solidFill>
                  <a:schemeClr val="tx1"/>
                </a:solidFill>
                <a:effectLst/>
                <a:latin typeface="+mn-lt"/>
                <a:ea typeface="+mn-ea"/>
                <a:cs typeface="+mn-cs"/>
              </a:rPr>
              <a:t> for each subject (</a:t>
            </a:r>
            <a:r>
              <a:rPr lang="en-US" sz="1200" b="0" i="0" u="none" strike="noStrike" kern="1200" dirty="0" err="1">
                <a:solidFill>
                  <a:schemeClr val="tx1"/>
                </a:solidFill>
                <a:effectLst/>
                <a:latin typeface="+mn-lt"/>
                <a:ea typeface="+mn-ea"/>
                <a:cs typeface="+mn-cs"/>
                <a:hlinkClick r:id="rId3"/>
              </a:rPr>
              <a:t>Friston</a:t>
            </a:r>
            <a:r>
              <a:rPr lang="en-US" sz="1200" b="0" i="0" u="none" strike="noStrike" kern="1200" dirty="0">
                <a:solidFill>
                  <a:schemeClr val="tx1"/>
                </a:solidFill>
                <a:effectLst/>
                <a:latin typeface="+mn-lt"/>
                <a:ea typeface="+mn-ea"/>
                <a:cs typeface="+mn-cs"/>
                <a:hlinkClick r:id="rId3"/>
              </a:rPr>
              <a:t> et al., 2015</a:t>
            </a:r>
            <a:r>
              <a:rPr lang="en-US" sz="1200" b="0" i="0" kern="1200" dirty="0">
                <a:solidFill>
                  <a:schemeClr val="tx1"/>
                </a:solidFill>
                <a:effectLst/>
                <a:latin typeface="+mn-lt"/>
                <a:ea typeface="+mn-ea"/>
                <a:cs typeface="+mn-cs"/>
              </a:rPr>
              <a:t>). </a:t>
            </a:r>
            <a:endParaRPr lang="de-CH"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6546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026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independent prior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dependent posterior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posterior deviates from prior mean</a:t>
            </a:r>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321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independent prior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dependent posterior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posterior deviates from prior </a:t>
            </a:r>
            <a:r>
              <a:rPr lang="en-US" sz="1800" b="0" i="0" u="none" strike="noStrike" baseline="0" dirty="0" smtClean="0">
                <a:solidFill>
                  <a:srgbClr val="FF0000"/>
                </a:solidFill>
                <a:latin typeface="Arial" panose="020B0604020202020204" pitchFamily="34" charset="0"/>
              </a:rPr>
              <a:t>mean</a:t>
            </a:r>
          </a:p>
          <a:p>
            <a:endParaRPr lang="en-US" sz="1800" b="0" i="0" u="none" strike="noStrike" baseline="0" dirty="0" smtClean="0">
              <a:solidFill>
                <a:srgbClr val="FF0000"/>
              </a:solidFill>
              <a:latin typeface="Arial" panose="020B0604020202020204" pitchFamily="34" charset="0"/>
            </a:endParaRPr>
          </a:p>
          <a:p>
            <a:r>
              <a:rPr lang="en-US" sz="1800" b="0" i="0" u="none" strike="noStrike" baseline="0" dirty="0" smtClean="0">
                <a:solidFill>
                  <a:srgbClr val="FF0000"/>
                </a:solidFill>
                <a:latin typeface="Arial" panose="020B0604020202020204" pitchFamily="34" charset="0"/>
              </a:rPr>
              <a:t>Trade off between model fit an model complexity</a:t>
            </a:r>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15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 name="Rechteck 3"/>
          <p:cNvSpPr/>
          <p:nvPr userDrawn="1"/>
        </p:nvSpPr>
        <p:spPr>
          <a:xfrm>
            <a:off x="0" y="0"/>
            <a:ext cx="9144000" cy="6463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el 1"/>
          <p:cNvSpPr>
            <a:spLocks noGrp="1"/>
          </p:cNvSpPr>
          <p:nvPr>
            <p:ph type="ctrTitle"/>
          </p:nvPr>
        </p:nvSpPr>
        <p:spPr>
          <a:xfrm>
            <a:off x="1143000" y="1122363"/>
            <a:ext cx="6858000" cy="2387600"/>
          </a:xfrm>
        </p:spPr>
        <p:txBody>
          <a:bodyPr anchor="b"/>
          <a:lstStyle>
            <a:lvl1pPr algn="ctr">
              <a:lnSpc>
                <a:spcPct val="100000"/>
              </a:lnSpc>
              <a:defRPr sz="4400" baseline="0">
                <a:solidFill>
                  <a:schemeClr val="bg1"/>
                </a:solidFill>
                <a:latin typeface="+mj-lt"/>
              </a:defRPr>
            </a:lvl1pPr>
          </a:lstStyle>
          <a:p>
            <a:r>
              <a:rPr lang="de-DE" dirty="0"/>
              <a:t>Titelmasterformat durch Klicken bearbeiten</a:t>
            </a:r>
            <a:endParaRPr lang="en-US" dirty="0"/>
          </a:p>
        </p:txBody>
      </p:sp>
      <p:sp>
        <p:nvSpPr>
          <p:cNvPr id="3" name="Untertitel 2"/>
          <p:cNvSpPr>
            <a:spLocks noGrp="1"/>
          </p:cNvSpPr>
          <p:nvPr>
            <p:ph type="subTitle" idx="1"/>
          </p:nvPr>
        </p:nvSpPr>
        <p:spPr>
          <a:xfrm>
            <a:off x="1143000" y="3602038"/>
            <a:ext cx="6858000" cy="1655762"/>
          </a:xfrm>
        </p:spPr>
        <p:txBody>
          <a:bodyPr/>
          <a:lstStyle>
            <a:lvl1pPr marL="0" indent="0" algn="ctr">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en-US" dirty="0"/>
          </a:p>
        </p:txBody>
      </p:sp>
    </p:spTree>
    <p:extLst>
      <p:ext uri="{BB962C8B-B14F-4D97-AF65-F5344CB8AC3E}">
        <p14:creationId xmlns:p14="http://schemas.microsoft.com/office/powerpoint/2010/main" val="414358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lvl1pPr>
              <a:defRPr b="1">
                <a:latin typeface="+mj-lt"/>
              </a:defRPr>
            </a:lvl1pPr>
          </a:lstStyle>
          <a:p>
            <a:r>
              <a:rPr lang="de-CH" dirty="0"/>
              <a:t>Titelmasterformat durch Klicken bearbeiten</a:t>
            </a:r>
          </a:p>
        </p:txBody>
      </p:sp>
      <p:sp>
        <p:nvSpPr>
          <p:cNvPr id="3" name="Inhaltsplatzhalter 2"/>
          <p:cNvSpPr>
            <a:spLocks noGrp="1"/>
          </p:cNvSpPr>
          <p:nvPr>
            <p:ph idx="1"/>
            <p:custDataLst>
              <p:tags r:id="rId2"/>
            </p:custDataLst>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de-CH" dirty="0"/>
              <a:t>Textmasterformat bearbeiten</a:t>
            </a:r>
          </a:p>
          <a:p>
            <a:pPr lvl="1"/>
            <a:r>
              <a:rPr lang="de-CH" dirty="0"/>
              <a:t>Zweite Ebene</a:t>
            </a:r>
          </a:p>
          <a:p>
            <a:pPr lvl="2"/>
            <a:r>
              <a:rPr lang="de-CH" dirty="0"/>
              <a:t>Dritte Ebene</a:t>
            </a:r>
          </a:p>
          <a:p>
            <a:pPr lvl="3"/>
            <a:r>
              <a:rPr lang="de-CH" dirty="0"/>
              <a:t>Vierte Ebene</a:t>
            </a:r>
          </a:p>
          <a:p>
            <a:pPr lvl="4"/>
            <a:r>
              <a:rPr lang="de-CH" dirty="0"/>
              <a:t>Fünfte Ebene</a:t>
            </a:r>
          </a:p>
        </p:txBody>
      </p:sp>
    </p:spTree>
    <p:extLst>
      <p:ext uri="{BB962C8B-B14F-4D97-AF65-F5344CB8AC3E}">
        <p14:creationId xmlns:p14="http://schemas.microsoft.com/office/powerpoint/2010/main" val="41047787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tags" Target="../tags/tag2.xml"/><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2"/>
          <p:cNvSpPr>
            <a:spLocks noGrp="1" noChangeArrowheads="1"/>
          </p:cNvSpPr>
          <p:nvPr userDrawn="1">
            <p:ph type="title"/>
            <p:custDataLst>
              <p:tags r:id="rId4"/>
            </p:custDataLst>
          </p:nvPr>
        </p:nvSpPr>
        <p:spPr bwMode="auto">
          <a:xfrm>
            <a:off x="442914" y="412750"/>
            <a:ext cx="6272212"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CH" dirty="0"/>
              <a:t>Click </a:t>
            </a:r>
            <a:r>
              <a:rPr lang="de-CH" dirty="0" err="1"/>
              <a:t>to</a:t>
            </a:r>
            <a:r>
              <a:rPr lang="de-CH" dirty="0"/>
              <a:t> </a:t>
            </a:r>
            <a:r>
              <a:rPr lang="de-CH" dirty="0" err="1"/>
              <a:t>edit</a:t>
            </a:r>
            <a:r>
              <a:rPr lang="de-CH" dirty="0"/>
              <a:t> Master title </a:t>
            </a:r>
            <a:r>
              <a:rPr lang="de-CH" dirty="0" err="1"/>
              <a:t>styles</a:t>
            </a:r>
            <a:endParaRPr lang="de-CH" dirty="0"/>
          </a:p>
        </p:txBody>
      </p:sp>
      <p:sp>
        <p:nvSpPr>
          <p:cNvPr id="2052" name="Rectangle 3"/>
          <p:cNvSpPr>
            <a:spLocks noGrp="1" noChangeArrowheads="1"/>
          </p:cNvSpPr>
          <p:nvPr userDrawn="1">
            <p:ph type="body" idx="1"/>
            <p:custDataLst>
              <p:tags r:id="rId5"/>
            </p:custDataLst>
          </p:nvPr>
        </p:nvSpPr>
        <p:spPr bwMode="auto">
          <a:xfrm>
            <a:off x="466726" y="1377950"/>
            <a:ext cx="8281988" cy="463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CH" dirty="0"/>
              <a:t>Click </a:t>
            </a:r>
            <a:r>
              <a:rPr lang="de-CH" dirty="0" err="1"/>
              <a:t>to</a:t>
            </a:r>
            <a:r>
              <a:rPr lang="de-CH" dirty="0"/>
              <a:t> </a:t>
            </a:r>
            <a:r>
              <a:rPr lang="de-CH" dirty="0" err="1"/>
              <a:t>edit</a:t>
            </a:r>
            <a:r>
              <a:rPr lang="de-CH" dirty="0"/>
              <a:t> Master </a:t>
            </a:r>
            <a:r>
              <a:rPr lang="de-CH" dirty="0" err="1"/>
              <a:t>text</a:t>
            </a:r>
            <a:r>
              <a:rPr lang="de-CH" dirty="0"/>
              <a:t> </a:t>
            </a:r>
            <a:r>
              <a:rPr lang="de-CH" dirty="0" err="1"/>
              <a:t>styles</a:t>
            </a:r>
            <a:endParaRPr lang="de-CH" dirty="0"/>
          </a:p>
          <a:p>
            <a:pPr lvl="1"/>
            <a:r>
              <a:rPr lang="de-CH" dirty="0"/>
              <a:t>Second </a:t>
            </a:r>
            <a:r>
              <a:rPr lang="de-CH" dirty="0" err="1"/>
              <a:t>level</a:t>
            </a:r>
            <a:endParaRPr lang="de-CH" dirty="0"/>
          </a:p>
          <a:p>
            <a:pPr lvl="2"/>
            <a:r>
              <a:rPr lang="de-CH" dirty="0"/>
              <a:t>Third </a:t>
            </a:r>
            <a:r>
              <a:rPr lang="de-CH" dirty="0" err="1"/>
              <a:t>level</a:t>
            </a:r>
            <a:endParaRPr lang="de-CH" dirty="0"/>
          </a:p>
          <a:p>
            <a:pPr lvl="3"/>
            <a:r>
              <a:rPr lang="de-CH" dirty="0" err="1"/>
              <a:t>Fourth</a:t>
            </a:r>
            <a:r>
              <a:rPr lang="de-CH" dirty="0"/>
              <a:t> </a:t>
            </a:r>
            <a:r>
              <a:rPr lang="de-CH" dirty="0" err="1"/>
              <a:t>level</a:t>
            </a:r>
            <a:endParaRPr lang="de-CH" dirty="0"/>
          </a:p>
          <a:p>
            <a:pPr lvl="4"/>
            <a:r>
              <a:rPr lang="de-CH" dirty="0" err="1"/>
              <a:t>Fifth</a:t>
            </a:r>
            <a:r>
              <a:rPr lang="de-CH" dirty="0"/>
              <a:t> </a:t>
            </a:r>
            <a:r>
              <a:rPr lang="de-CH" dirty="0" err="1"/>
              <a:t>level</a:t>
            </a:r>
            <a:endParaRPr lang="de-CH" dirty="0"/>
          </a:p>
        </p:txBody>
      </p:sp>
      <p:graphicFrame>
        <p:nvGraphicFramePr>
          <p:cNvPr id="9" name="Tabelle 8"/>
          <p:cNvGraphicFramePr>
            <a:graphicFrameLocks noGrp="1"/>
          </p:cNvGraphicFramePr>
          <p:nvPr userDrawn="1">
            <p:extLst/>
          </p:nvPr>
        </p:nvGraphicFramePr>
        <p:xfrm>
          <a:off x="0" y="6460154"/>
          <a:ext cx="9144000" cy="397895"/>
        </p:xfrm>
        <a:graphic>
          <a:graphicData uri="http://schemas.openxmlformats.org/drawingml/2006/table">
            <a:tbl>
              <a:tblPr firstRow="1" bandRow="1">
                <a:tableStyleId>{5C22544A-7EE6-4342-B048-85BDC9FD1C3A}</a:tableStyleId>
              </a:tblPr>
              <a:tblGrid>
                <a:gridCol w="6527800">
                  <a:extLst>
                    <a:ext uri="{9D8B030D-6E8A-4147-A177-3AD203B41FA5}">
                      <a16:colId xmlns:a16="http://schemas.microsoft.com/office/drawing/2014/main" val="1828698615"/>
                    </a:ext>
                  </a:extLst>
                </a:gridCol>
                <a:gridCol w="2616200">
                  <a:extLst>
                    <a:ext uri="{9D8B030D-6E8A-4147-A177-3AD203B41FA5}">
                      <a16:colId xmlns:a16="http://schemas.microsoft.com/office/drawing/2014/main" val="3700730468"/>
                    </a:ext>
                  </a:extLst>
                </a:gridCol>
              </a:tblGrid>
              <a:tr h="3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000" b="1" i="0" kern="1200" baseline="0" dirty="0">
                          <a:solidFill>
                            <a:srgbClr val="0A0A0A"/>
                          </a:solidFill>
                          <a:latin typeface="+mj-lt"/>
                          <a:ea typeface="+mn-ea"/>
                          <a:cs typeface="+mn-cs"/>
                        </a:rPr>
                        <a:t>Klinik für Kinder- und Jugendpsychiatrie und Psychotherapie</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000" b="0" kern="1200" dirty="0">
                          <a:solidFill>
                            <a:srgbClr val="0A0A0A"/>
                          </a:solidFill>
                          <a:latin typeface="Calibri Light" panose="020F0302020204030204" pitchFamily="34" charset="0"/>
                          <a:ea typeface="+mn-ea"/>
                          <a:cs typeface="Calibri Light" panose="020F0302020204030204" pitchFamily="34" charset="0"/>
                        </a:rPr>
                        <a:t>Bildgebung in der Entwicklung </a:t>
                      </a:r>
                      <a:r>
                        <a:rPr lang="en-US" sz="1000" b="0" i="0" kern="1200" dirty="0">
                          <a:solidFill>
                            <a:srgbClr val="0A0A0A"/>
                          </a:solidFill>
                          <a:effectLst/>
                          <a:latin typeface="Calibri Light" panose="020F0302020204030204" pitchFamily="34" charset="0"/>
                          <a:ea typeface="+mn-ea"/>
                          <a:cs typeface="Calibri Light" panose="020F0302020204030204" pitchFamily="34" charset="0"/>
                        </a:rPr>
                        <a:t>• </a:t>
                      </a:r>
                      <a:r>
                        <a:rPr lang="de-CH" sz="1000" b="0" kern="1200" baseline="0" dirty="0">
                          <a:solidFill>
                            <a:srgbClr val="0A0A0A"/>
                          </a:solidFill>
                          <a:latin typeface="Calibri Light" panose="020F0302020204030204" pitchFamily="34" charset="0"/>
                          <a:ea typeface="+mn-ea"/>
                          <a:cs typeface="Calibri Light" panose="020F0302020204030204" pitchFamily="34" charset="0"/>
                        </a:rPr>
                        <a:t>David Willinger </a:t>
                      </a:r>
                      <a:r>
                        <a:rPr lang="en-US" sz="1000" b="0" i="0" kern="1200" dirty="0">
                          <a:solidFill>
                            <a:srgbClr val="0A0A0A"/>
                          </a:solidFill>
                          <a:effectLst/>
                          <a:latin typeface="Calibri Light" panose="020F0302020204030204" pitchFamily="34" charset="0"/>
                          <a:ea typeface="+mn-ea"/>
                          <a:cs typeface="Calibri Light" panose="020F0302020204030204" pitchFamily="34" charset="0"/>
                        </a:rPr>
                        <a:t>• david.willinger@puk.zh.ch</a:t>
                      </a:r>
                      <a:endParaRPr lang="de-CH" sz="1000" b="0" baseline="0" dirty="0">
                        <a:solidFill>
                          <a:srgbClr val="0A0A0A"/>
                        </a:solidFill>
                        <a:latin typeface="Calibri Light" panose="020F0302020204030204" pitchFamily="34" charset="0"/>
                        <a:cs typeface="Calibri Light" panose="020F0302020204030204" pitchFamily="34" charset="0"/>
                      </a:endParaRPr>
                    </a:p>
                  </a:txBody>
                  <a:tcPr marT="3600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de-CH" sz="1050" b="0" dirty="0">
                        <a:solidFill>
                          <a:srgbClr val="0A0A0A"/>
                        </a:solidFill>
                        <a:latin typeface="+mj-lt"/>
                      </a:endParaRPr>
                    </a:p>
                  </a:txBody>
                  <a:tcPr marT="3600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8700073"/>
                  </a:ext>
                </a:extLst>
              </a:tr>
            </a:tbl>
          </a:graphicData>
        </a:graphic>
      </p:graphicFrame>
      <p:sp>
        <p:nvSpPr>
          <p:cNvPr id="4" name="Textfeld 3"/>
          <p:cNvSpPr txBox="1"/>
          <p:nvPr userDrawn="1"/>
        </p:nvSpPr>
        <p:spPr bwMode="auto">
          <a:xfrm>
            <a:off x="8748714" y="6600902"/>
            <a:ext cx="34787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b">
            <a:spAutoFit/>
          </a:bodyPr>
          <a:lstStyle/>
          <a:p>
            <a:pPr eaLnBrk="1" hangingPunct="1"/>
            <a:fld id="{F594CCD3-F3EF-44B8-B4E8-976A6DAA1C75}" type="slidenum">
              <a:rPr lang="de-CH" sz="1000" b="0" smtClean="0">
                <a:solidFill>
                  <a:srgbClr val="0A0A0A"/>
                </a:solidFill>
                <a:latin typeface="+mj-lt"/>
              </a:rPr>
              <a:pPr eaLnBrk="1" hangingPunct="1"/>
              <a:t>‹Nr.›</a:t>
            </a:fld>
            <a:endParaRPr lang="de-CH" sz="1800" dirty="0" err="1">
              <a:solidFill>
                <a:srgbClr val="0A0A0A"/>
              </a:solidFill>
              <a:latin typeface="+mj-lt"/>
            </a:endParaRPr>
          </a:p>
        </p:txBody>
      </p:sp>
      <p:pic>
        <p:nvPicPr>
          <p:cNvPr id="10" name="Oaw.2011051010335893952369.05821"/>
          <p:cNvPicPr/>
          <p:nvPr userDrawn="1"/>
        </p:nvPicPr>
        <p:blipFill rotWithShape="1">
          <a:blip r:embed="rId6" cstate="print">
            <a:extLst>
              <a:ext uri="{28A0092B-C50C-407E-A947-70E740481C1C}">
                <a14:useLocalDpi xmlns:a14="http://schemas.microsoft.com/office/drawing/2010/main" val="0"/>
              </a:ext>
            </a:extLst>
          </a:blip>
          <a:srcRect l="77939" t="22608" r="7277" b="31181"/>
          <a:stretch/>
        </p:blipFill>
        <p:spPr bwMode="auto">
          <a:xfrm>
            <a:off x="7579525" y="6498673"/>
            <a:ext cx="964400" cy="358346"/>
          </a:xfrm>
          <a:prstGeom prst="rect">
            <a:avLst/>
          </a:prstGeom>
          <a:ln>
            <a:noFill/>
          </a:ln>
          <a:extLst>
            <a:ext uri="{53640926-AAD7-44D8-BBD7-CCE9431645EC}">
              <a14:shadowObscured xmlns:a14="http://schemas.microsoft.com/office/drawing/2010/main"/>
            </a:ext>
          </a:extLst>
        </p:spPr>
      </p:pic>
      <p:pic>
        <p:nvPicPr>
          <p:cNvPr id="11" name="Oaw.2007073117505982890682.05545"/>
          <p:cNvPicPr/>
          <p:nvPr userDrawn="1"/>
        </p:nvPicPr>
        <p:blipFill rotWithShape="1">
          <a:blip r:embed="rId7" cstate="print">
            <a:extLst>
              <a:ext uri="{28A0092B-C50C-407E-A947-70E740481C1C}">
                <a14:useLocalDpi xmlns:a14="http://schemas.microsoft.com/office/drawing/2010/main" val="0"/>
              </a:ext>
            </a:extLst>
          </a:blip>
          <a:srcRect l="71758" t="12231" r="3728" b="38376"/>
          <a:stretch/>
        </p:blipFill>
        <p:spPr>
          <a:xfrm>
            <a:off x="6726924" y="6500414"/>
            <a:ext cx="755077" cy="354864"/>
          </a:xfrm>
          <a:prstGeom prst="rect">
            <a:avLst/>
          </a:prstGeom>
        </p:spPr>
      </p:pic>
    </p:spTree>
    <p:extLst>
      <p:ext uri="{BB962C8B-B14F-4D97-AF65-F5344CB8AC3E}">
        <p14:creationId xmlns:p14="http://schemas.microsoft.com/office/powerpoint/2010/main" val="3416210740"/>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rtl="0" eaLnBrk="0" fontAlgn="base" hangingPunct="0">
        <a:lnSpc>
          <a:spcPts val="3000"/>
        </a:lnSpc>
        <a:spcBef>
          <a:spcPct val="0"/>
        </a:spcBef>
        <a:spcAft>
          <a:spcPct val="0"/>
        </a:spcAft>
        <a:defRPr sz="2300" b="1">
          <a:solidFill>
            <a:schemeClr val="tx1"/>
          </a:solidFill>
          <a:latin typeface="+mj-lt"/>
          <a:ea typeface="Arial" panose="020B0604020202020204" pitchFamily="34" charset="0"/>
          <a:cs typeface="Arial" panose="020B0604020202020204" pitchFamily="34" charset="0"/>
        </a:defRPr>
      </a:lvl1pPr>
      <a:lvl2pPr algn="l" rtl="0" eaLnBrk="0" fontAlgn="base" hangingPunct="0">
        <a:lnSpc>
          <a:spcPts val="3000"/>
        </a:lnSpc>
        <a:spcBef>
          <a:spcPct val="0"/>
        </a:spcBef>
        <a:spcAft>
          <a:spcPct val="0"/>
        </a:spcAft>
        <a:defRPr sz="2300" b="1">
          <a:solidFill>
            <a:srgbClr val="0078BB"/>
          </a:solidFill>
          <a:latin typeface="Arial" charset="0"/>
        </a:defRPr>
      </a:lvl2pPr>
      <a:lvl3pPr algn="l" rtl="0" eaLnBrk="0" fontAlgn="base" hangingPunct="0">
        <a:lnSpc>
          <a:spcPts val="3000"/>
        </a:lnSpc>
        <a:spcBef>
          <a:spcPct val="0"/>
        </a:spcBef>
        <a:spcAft>
          <a:spcPct val="0"/>
        </a:spcAft>
        <a:defRPr sz="2300" b="1">
          <a:solidFill>
            <a:srgbClr val="0078BB"/>
          </a:solidFill>
          <a:latin typeface="Arial" charset="0"/>
        </a:defRPr>
      </a:lvl3pPr>
      <a:lvl4pPr algn="l" rtl="0" eaLnBrk="0" fontAlgn="base" hangingPunct="0">
        <a:lnSpc>
          <a:spcPts val="3000"/>
        </a:lnSpc>
        <a:spcBef>
          <a:spcPct val="0"/>
        </a:spcBef>
        <a:spcAft>
          <a:spcPct val="0"/>
        </a:spcAft>
        <a:defRPr sz="2300" b="1">
          <a:solidFill>
            <a:srgbClr val="0078BB"/>
          </a:solidFill>
          <a:latin typeface="Arial" charset="0"/>
        </a:defRPr>
      </a:lvl4pPr>
      <a:lvl5pPr algn="l" rtl="0" eaLnBrk="0" fontAlgn="base" hangingPunct="0">
        <a:lnSpc>
          <a:spcPts val="3000"/>
        </a:lnSpc>
        <a:spcBef>
          <a:spcPct val="0"/>
        </a:spcBef>
        <a:spcAft>
          <a:spcPct val="0"/>
        </a:spcAft>
        <a:defRPr sz="2300" b="1">
          <a:solidFill>
            <a:srgbClr val="0078BB"/>
          </a:solidFill>
          <a:latin typeface="Arial" charset="0"/>
        </a:defRPr>
      </a:lvl5pPr>
      <a:lvl6pPr marL="457189" algn="l" rtl="0" fontAlgn="base">
        <a:lnSpc>
          <a:spcPts val="3000"/>
        </a:lnSpc>
        <a:spcBef>
          <a:spcPct val="0"/>
        </a:spcBef>
        <a:spcAft>
          <a:spcPct val="0"/>
        </a:spcAft>
        <a:defRPr sz="2300" b="1">
          <a:solidFill>
            <a:srgbClr val="0078BB"/>
          </a:solidFill>
          <a:latin typeface="Arial" charset="0"/>
        </a:defRPr>
      </a:lvl6pPr>
      <a:lvl7pPr marL="914377" algn="l" rtl="0" fontAlgn="base">
        <a:lnSpc>
          <a:spcPts val="3000"/>
        </a:lnSpc>
        <a:spcBef>
          <a:spcPct val="0"/>
        </a:spcBef>
        <a:spcAft>
          <a:spcPct val="0"/>
        </a:spcAft>
        <a:defRPr sz="2300" b="1">
          <a:solidFill>
            <a:srgbClr val="0078BB"/>
          </a:solidFill>
          <a:latin typeface="Arial" charset="0"/>
        </a:defRPr>
      </a:lvl7pPr>
      <a:lvl8pPr marL="1371566" algn="l" rtl="0" fontAlgn="base">
        <a:lnSpc>
          <a:spcPts val="3000"/>
        </a:lnSpc>
        <a:spcBef>
          <a:spcPct val="0"/>
        </a:spcBef>
        <a:spcAft>
          <a:spcPct val="0"/>
        </a:spcAft>
        <a:defRPr sz="2300" b="1">
          <a:solidFill>
            <a:srgbClr val="0078BB"/>
          </a:solidFill>
          <a:latin typeface="Arial" charset="0"/>
        </a:defRPr>
      </a:lvl8pPr>
      <a:lvl9pPr marL="1828754" algn="l" rtl="0" fontAlgn="base">
        <a:lnSpc>
          <a:spcPts val="3000"/>
        </a:lnSpc>
        <a:spcBef>
          <a:spcPct val="0"/>
        </a:spcBef>
        <a:spcAft>
          <a:spcPct val="0"/>
        </a:spcAft>
        <a:defRPr sz="2300" b="1">
          <a:solidFill>
            <a:srgbClr val="0078BB"/>
          </a:solidFill>
          <a:latin typeface="Arial" charset="0"/>
        </a:defRPr>
      </a:lvl9pPr>
    </p:titleStyle>
    <p:bodyStyle>
      <a:lvl1pPr marL="342891" indent="-342891" algn="l" rtl="0" eaLnBrk="0" fontAlgn="base" hangingPunct="0">
        <a:lnSpc>
          <a:spcPts val="2200"/>
        </a:lnSpc>
        <a:spcBef>
          <a:spcPct val="0"/>
        </a:spcBef>
        <a:spcAft>
          <a:spcPct val="0"/>
        </a:spcAft>
        <a:buFont typeface="Arial" charset="0"/>
        <a:defRPr>
          <a:solidFill>
            <a:schemeClr val="tx1"/>
          </a:solidFill>
          <a:latin typeface="+mj-lt"/>
          <a:ea typeface="Arial" panose="020B0604020202020204" pitchFamily="34" charset="0"/>
          <a:cs typeface="+mn-cs"/>
        </a:defRPr>
      </a:lvl1pPr>
      <a:lvl2pPr marL="196846" indent="-195258" algn="l" rtl="0" eaLnBrk="0" fontAlgn="base" hangingPunct="0">
        <a:lnSpc>
          <a:spcPts val="2200"/>
        </a:lnSpc>
        <a:spcBef>
          <a:spcPct val="0"/>
        </a:spcBef>
        <a:spcAft>
          <a:spcPct val="0"/>
        </a:spcAft>
        <a:buFont typeface="Arial" charset="0"/>
        <a:buChar char="–"/>
        <a:defRPr>
          <a:solidFill>
            <a:schemeClr val="tx1"/>
          </a:solidFill>
          <a:latin typeface="+mj-lt"/>
          <a:ea typeface="Arial" panose="020B0604020202020204" pitchFamily="34" charset="0"/>
        </a:defRPr>
      </a:lvl2pPr>
      <a:lvl3pPr marL="395278" indent="-196846" algn="l" rtl="0" eaLnBrk="0" fontAlgn="base" hangingPunct="0">
        <a:lnSpc>
          <a:spcPts val="2200"/>
        </a:lnSpc>
        <a:spcBef>
          <a:spcPct val="0"/>
        </a:spcBef>
        <a:spcAft>
          <a:spcPct val="0"/>
        </a:spcAft>
        <a:buFont typeface="Arial" charset="0"/>
        <a:buChar char="–"/>
        <a:defRPr>
          <a:solidFill>
            <a:schemeClr val="tx1"/>
          </a:solidFill>
          <a:latin typeface="+mj-lt"/>
          <a:ea typeface="Arial" panose="020B0604020202020204" pitchFamily="34" charset="0"/>
        </a:defRPr>
      </a:lvl3pPr>
      <a:lvl4pPr marL="582599" indent="-185734" algn="l" rtl="0" eaLnBrk="0" fontAlgn="base" hangingPunct="0">
        <a:lnSpc>
          <a:spcPts val="2200"/>
        </a:lnSpc>
        <a:spcBef>
          <a:spcPct val="0"/>
        </a:spcBef>
        <a:spcAft>
          <a:spcPct val="0"/>
        </a:spcAft>
        <a:buFont typeface="Arial" charset="0"/>
        <a:buChar char="–"/>
        <a:defRPr>
          <a:solidFill>
            <a:schemeClr val="tx1"/>
          </a:solidFill>
          <a:latin typeface="+mj-lt"/>
          <a:ea typeface="Arial" panose="020B0604020202020204" pitchFamily="34" charset="0"/>
        </a:defRPr>
      </a:lvl4pPr>
      <a:lvl5pPr marL="763569" indent="-179384" algn="l" rtl="0" eaLnBrk="0" fontAlgn="base" hangingPunct="0">
        <a:lnSpc>
          <a:spcPts val="2200"/>
        </a:lnSpc>
        <a:spcBef>
          <a:spcPct val="0"/>
        </a:spcBef>
        <a:spcAft>
          <a:spcPct val="0"/>
        </a:spcAft>
        <a:buFont typeface="Arial" charset="0"/>
        <a:buChar char="–"/>
        <a:defRPr>
          <a:solidFill>
            <a:schemeClr val="tx1"/>
          </a:solidFill>
          <a:latin typeface="+mj-lt"/>
          <a:ea typeface="Arial" panose="020B0604020202020204" pitchFamily="34" charset="0"/>
        </a:defRPr>
      </a:lvl5pPr>
      <a:lvl6pPr marL="1220757" indent="-179384" algn="l" rtl="0" fontAlgn="base">
        <a:lnSpc>
          <a:spcPts val="2200"/>
        </a:lnSpc>
        <a:spcBef>
          <a:spcPct val="0"/>
        </a:spcBef>
        <a:spcAft>
          <a:spcPct val="0"/>
        </a:spcAft>
        <a:buFont typeface="Arial" charset="0"/>
        <a:buChar char="–"/>
        <a:defRPr>
          <a:solidFill>
            <a:schemeClr val="tx1"/>
          </a:solidFill>
          <a:latin typeface="+mn-lt"/>
        </a:defRPr>
      </a:lvl6pPr>
      <a:lvl7pPr marL="1677946" indent="-179384" algn="l" rtl="0" fontAlgn="base">
        <a:lnSpc>
          <a:spcPts val="2200"/>
        </a:lnSpc>
        <a:spcBef>
          <a:spcPct val="0"/>
        </a:spcBef>
        <a:spcAft>
          <a:spcPct val="0"/>
        </a:spcAft>
        <a:buFont typeface="Arial" charset="0"/>
        <a:buChar char="–"/>
        <a:defRPr>
          <a:solidFill>
            <a:schemeClr val="tx1"/>
          </a:solidFill>
          <a:latin typeface="+mn-lt"/>
        </a:defRPr>
      </a:lvl7pPr>
      <a:lvl8pPr marL="2135135" indent="-179384" algn="l" rtl="0" fontAlgn="base">
        <a:lnSpc>
          <a:spcPts val="2200"/>
        </a:lnSpc>
        <a:spcBef>
          <a:spcPct val="0"/>
        </a:spcBef>
        <a:spcAft>
          <a:spcPct val="0"/>
        </a:spcAft>
        <a:buFont typeface="Arial" charset="0"/>
        <a:buChar char="–"/>
        <a:defRPr>
          <a:solidFill>
            <a:schemeClr val="tx1"/>
          </a:solidFill>
          <a:latin typeface="+mn-lt"/>
        </a:defRPr>
      </a:lvl8pPr>
      <a:lvl9pPr marL="2592323" indent="-179384" algn="l" rtl="0" fontAlgn="base">
        <a:lnSpc>
          <a:spcPts val="2200"/>
        </a:lnSpc>
        <a:spcBef>
          <a:spcPct val="0"/>
        </a:spcBef>
        <a:spcAft>
          <a:spcPct val="0"/>
        </a:spcAft>
        <a:buFont typeface="Arial" charset="0"/>
        <a:buChar char="–"/>
        <a:defRPr>
          <a:solidFill>
            <a:schemeClr val="tx1"/>
          </a:solidFill>
          <a:latin typeface="+mn-lt"/>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0.png"/><Relationship Id="rId4" Type="http://schemas.openxmlformats.org/officeDocument/2006/relationships/image" Target="../media/image90.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40.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18290" y="542165"/>
            <a:ext cx="7676557" cy="2387600"/>
          </a:xfrm>
        </p:spPr>
        <p:txBody>
          <a:bodyPr/>
          <a:lstStyle/>
          <a:p>
            <a:pPr algn="l" eaLnBrk="1" hangingPunct="1"/>
            <a:r>
              <a:rPr lang="en-US" sz="3600" dirty="0">
                <a:latin typeface="Tahoma" panose="020B0604030504040204" pitchFamily="34" charset="0"/>
                <a:ea typeface="Tahoma" panose="020B0604030504040204" pitchFamily="34" charset="0"/>
                <a:cs typeface="Tahoma" panose="020B0604030504040204" pitchFamily="34" charset="0"/>
              </a:rPr>
              <a:t/>
            </a:r>
            <a:br>
              <a:rPr lang="en-US" sz="3600" dirty="0">
                <a:latin typeface="Tahoma" panose="020B0604030504040204" pitchFamily="34" charset="0"/>
                <a:ea typeface="Tahoma" panose="020B0604030504040204" pitchFamily="34" charset="0"/>
                <a:cs typeface="Tahoma" panose="020B0604030504040204" pitchFamily="34" charset="0"/>
              </a:rPr>
            </a:br>
            <a:r>
              <a:rPr lang="en-US" sz="3600" dirty="0">
                <a:latin typeface="Tahoma" panose="020B0604030504040204" pitchFamily="34" charset="0"/>
                <a:ea typeface="Tahoma" panose="020B0604030504040204" pitchFamily="34" charset="0"/>
                <a:cs typeface="Tahoma" panose="020B0604030504040204" pitchFamily="34" charset="0"/>
              </a:rPr>
              <a:t/>
            </a:r>
            <a:br>
              <a:rPr lang="en-US" sz="3600"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DCM workshop</a:t>
            </a:r>
            <a:endParaRPr lang="de-CH"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feld 3"/>
          <p:cNvSpPr txBox="1"/>
          <p:nvPr/>
        </p:nvSpPr>
        <p:spPr bwMode="auto">
          <a:xfrm>
            <a:off x="418290" y="5695732"/>
            <a:ext cx="1538883" cy="84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mn-ea"/>
                <a:cs typeface="+mn-cs"/>
              </a:rPr>
              <a:t>David Willinger</a:t>
            </a:r>
          </a:p>
          <a:p>
            <a:pPr marL="0" marR="0" lvl="0" indent="0" algn="l" defTabSz="457200" rtl="0" eaLnBrk="1" fontAlgn="auto" latinLnBrk="0" hangingPunct="1">
              <a:lnSpc>
                <a:spcPts val="22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5" name="Untertitel 4"/>
          <p:cNvSpPr>
            <a:spLocks noGrp="1"/>
          </p:cNvSpPr>
          <p:nvPr>
            <p:ph type="subTitle" idx="1"/>
          </p:nvPr>
        </p:nvSpPr>
        <p:spPr>
          <a:xfrm>
            <a:off x="418290" y="3252111"/>
            <a:ext cx="7907564" cy="1655762"/>
          </a:xfrm>
        </p:spPr>
        <p:txBody>
          <a:bodyPr/>
          <a:lstStyle/>
          <a:p>
            <a:pPr algn="l"/>
            <a:r>
              <a:rPr lang="de-CH" b="1" dirty="0"/>
              <a:t>Part 2</a:t>
            </a:r>
          </a:p>
          <a:p>
            <a:pPr algn="l"/>
            <a:endParaRPr lang="de-CH" dirty="0"/>
          </a:p>
          <a:p>
            <a:pPr algn="l"/>
            <a:r>
              <a:rPr lang="de-CH" sz="1800" dirty="0" smtClean="0"/>
              <a:t>- Second-level </a:t>
            </a:r>
            <a:r>
              <a:rPr lang="de-CH" sz="1800" dirty="0"/>
              <a:t>PEB </a:t>
            </a:r>
            <a:r>
              <a:rPr lang="de-CH" sz="1800" dirty="0" err="1"/>
              <a:t>model</a:t>
            </a:r>
            <a:endParaRPr lang="de-CH" sz="1800" dirty="0"/>
          </a:p>
          <a:p>
            <a:pPr algn="l"/>
            <a:endParaRPr lang="de-CH" sz="1800" dirty="0"/>
          </a:p>
          <a:p>
            <a:pPr algn="l"/>
            <a:r>
              <a:rPr lang="de-CH" sz="1800" dirty="0" smtClean="0"/>
              <a:t>- Assessment </a:t>
            </a:r>
            <a:r>
              <a:rPr lang="de-CH" sz="1800" dirty="0" err="1"/>
              <a:t>of</a:t>
            </a:r>
            <a:r>
              <a:rPr lang="de-CH" sz="1800" dirty="0"/>
              <a:t> </a:t>
            </a:r>
            <a:r>
              <a:rPr lang="de-CH" sz="1800" dirty="0" err="1" smtClean="0"/>
              <a:t>results</a:t>
            </a:r>
            <a:endParaRPr lang="de-CH" sz="1800" dirty="0" smtClean="0"/>
          </a:p>
          <a:p>
            <a:pPr algn="l"/>
            <a:endParaRPr lang="de-DE" sz="1800" dirty="0"/>
          </a:p>
          <a:p>
            <a:pPr algn="l"/>
            <a:r>
              <a:rPr lang="de-DE" sz="1800" dirty="0" smtClean="0"/>
              <a:t>- </a:t>
            </a:r>
            <a:r>
              <a:rPr lang="de-DE" sz="1800" dirty="0" err="1" smtClean="0"/>
              <a:t>Questions</a:t>
            </a:r>
            <a:endParaRPr lang="de-CH" sz="1800" dirty="0"/>
          </a:p>
        </p:txBody>
      </p:sp>
    </p:spTree>
    <p:extLst>
      <p:ext uri="{BB962C8B-B14F-4D97-AF65-F5344CB8AC3E}">
        <p14:creationId xmlns:p14="http://schemas.microsoft.com/office/powerpoint/2010/main" val="3756973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B1CD0-DCD7-4CD1-A699-E21D10D9E266}"/>
              </a:ext>
            </a:extLst>
          </p:cNvPr>
          <p:cNvSpPr>
            <a:spLocks noGrp="1"/>
          </p:cNvSpPr>
          <p:nvPr>
            <p:ph type="title"/>
          </p:nvPr>
        </p:nvSpPr>
        <p:spPr>
          <a:xfrm>
            <a:off x="442913" y="412750"/>
            <a:ext cx="7648373" cy="801688"/>
          </a:xfrm>
        </p:spPr>
        <p:txBody>
          <a:bodyPr/>
          <a:lstStyle/>
          <a:p>
            <a:r>
              <a:rPr lang="de-DE" dirty="0"/>
              <a:t>Free </a:t>
            </a:r>
            <a:r>
              <a:rPr lang="de-DE" dirty="0" err="1"/>
              <a:t>energy</a:t>
            </a:r>
            <a:r>
              <a:rPr lang="de-DE" dirty="0"/>
              <a:t> </a:t>
            </a:r>
            <a:r>
              <a:rPr lang="de-DE" dirty="0" err="1"/>
              <a:t>as</a:t>
            </a:r>
            <a:r>
              <a:rPr lang="de-DE" dirty="0"/>
              <a:t> </a:t>
            </a:r>
            <a:r>
              <a:rPr lang="de-DE" dirty="0" err="1" smtClean="0"/>
              <a:t>approximated</a:t>
            </a:r>
            <a:r>
              <a:rPr lang="de-DE" dirty="0" smtClean="0"/>
              <a:t> </a:t>
            </a:r>
            <a:r>
              <a:rPr lang="de-DE" dirty="0" err="1" smtClean="0"/>
              <a:t>model</a:t>
            </a:r>
            <a:r>
              <a:rPr lang="de-DE" dirty="0" smtClean="0"/>
              <a:t> </a:t>
            </a:r>
            <a:r>
              <a:rPr lang="de-DE" dirty="0" err="1"/>
              <a:t>evidence</a:t>
            </a:r>
            <a:endParaRPr lang="de-DE" dirty="0"/>
          </a:p>
        </p:txBody>
      </p:sp>
      <p:pic>
        <p:nvPicPr>
          <p:cNvPr id="12" name="Grafik 11">
            <a:extLst>
              <a:ext uri="{FF2B5EF4-FFF2-40B4-BE49-F238E27FC236}">
                <a16:creationId xmlns:a16="http://schemas.microsoft.com/office/drawing/2014/main" id="{A86593B2-2E0C-46FC-9667-212EE524DAFB}"/>
              </a:ext>
            </a:extLst>
          </p:cNvPr>
          <p:cNvPicPr>
            <a:picLocks noChangeAspect="1"/>
          </p:cNvPicPr>
          <p:nvPr/>
        </p:nvPicPr>
        <p:blipFill>
          <a:blip r:embed="rId3"/>
          <a:stretch>
            <a:fillRect/>
          </a:stretch>
        </p:blipFill>
        <p:spPr>
          <a:xfrm>
            <a:off x="1318772" y="1298962"/>
            <a:ext cx="4271037" cy="1962990"/>
          </a:xfrm>
          <a:prstGeom prst="rect">
            <a:avLst/>
          </a:prstGeom>
        </p:spPr>
      </p:pic>
      <p:sp>
        <p:nvSpPr>
          <p:cNvPr id="3" name="Textfeld 2"/>
          <p:cNvSpPr txBox="1"/>
          <p:nvPr/>
        </p:nvSpPr>
        <p:spPr bwMode="auto">
          <a:xfrm>
            <a:off x="514830" y="3602690"/>
            <a:ext cx="809128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Model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evidence</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is</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the</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marginal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likelihood</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across</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the</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entire</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parameter</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space</a:t>
            </a:r>
            <a:endParaRPr kumimoji="0" lang="de-DE" sz="1800" b="0" i="0" u="none" strike="noStrike" kern="1200" cap="none" spc="0" normalizeH="0" baseline="0" noProof="0" dirty="0" smtClean="0">
              <a:ln>
                <a:noFill/>
              </a:ln>
              <a:solidFill>
                <a:srgbClr val="000000"/>
              </a:solidFill>
              <a:effectLst/>
              <a:uLnTx/>
              <a:uFillTx/>
              <a:latin typeface="Arial"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1800" b="0" i="0" u="none" strike="noStrike" kern="1200" cap="none" spc="0" normalizeH="0" baseline="0" noProof="0" dirty="0" smtClean="0">
              <a:ln>
                <a:noFill/>
              </a:ln>
              <a:solidFill>
                <a:srgbClr val="000000"/>
              </a:solidFill>
              <a:effectLst/>
              <a:uLnTx/>
              <a:uFillTx/>
              <a:latin typeface="Arial"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Given</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all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possible</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parameter</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values</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how</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well</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can</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the</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model</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describe</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the</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data</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smtClean="0">
              <a:ln>
                <a:noFill/>
              </a:ln>
              <a:solidFill>
                <a:srgbClr val="000000"/>
              </a:solidFill>
              <a:effectLst/>
              <a:uLnTx/>
              <a:uFillTx/>
              <a:latin typeface="Arial"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For</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complex</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models</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(like DCM)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often</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impossible</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to</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derive</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analytically</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r>
            <a:b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b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 =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no</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formula</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available</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sym typeface="Wingdings" panose="05000000000000000000" pitchFamily="2" charset="2"/>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sym typeface="Wingdings" panose="05000000000000000000" pitchFamily="2" charset="2"/>
              </a:rPr>
              <a:t>need</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sym typeface="Wingdings" panose="05000000000000000000" pitchFamily="2" charset="2"/>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sym typeface="Wingdings" panose="05000000000000000000" pitchFamily="2" charset="2"/>
              </a:rPr>
              <a:t>for</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sym typeface="Wingdings" panose="05000000000000000000" pitchFamily="2" charset="2"/>
              </a:rPr>
              <a:t> an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sym typeface="Wingdings" panose="05000000000000000000" pitchFamily="2" charset="2"/>
              </a:rPr>
              <a:t>approximation</a:t>
            </a:r>
            <a:endParaRPr kumimoji="0" lang="de-DE" sz="1800" b="0" i="0" u="none" strike="noStrike" kern="1200" cap="none" spc="0" normalizeH="0" baseline="0" noProof="0" dirty="0" smtClean="0">
              <a:ln>
                <a:noFill/>
              </a:ln>
              <a:solidFill>
                <a:srgbClr val="000000"/>
              </a:solidFill>
              <a:effectLst/>
              <a:uLnTx/>
              <a:uFillTx/>
              <a:latin typeface="Arial"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err="1"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6463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184416" y="3806762"/>
            <a:ext cx="8763433" cy="2220308"/>
          </a:xfrm>
          <a:prstGeom prst="rect">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2" name="Titel 1">
            <a:extLst>
              <a:ext uri="{FF2B5EF4-FFF2-40B4-BE49-F238E27FC236}">
                <a16:creationId xmlns:a16="http://schemas.microsoft.com/office/drawing/2014/main" id="{D96B1CD0-DCD7-4CD1-A699-E21D10D9E266}"/>
              </a:ext>
            </a:extLst>
          </p:cNvPr>
          <p:cNvSpPr>
            <a:spLocks noGrp="1"/>
          </p:cNvSpPr>
          <p:nvPr>
            <p:ph type="title"/>
          </p:nvPr>
        </p:nvSpPr>
        <p:spPr>
          <a:xfrm>
            <a:off x="442913" y="412750"/>
            <a:ext cx="8024891" cy="801688"/>
          </a:xfrm>
        </p:spPr>
        <p:txBody>
          <a:bodyPr/>
          <a:lstStyle/>
          <a:p>
            <a:r>
              <a:rPr lang="de-DE" dirty="0"/>
              <a:t>Free </a:t>
            </a:r>
            <a:r>
              <a:rPr lang="de-DE" dirty="0" err="1"/>
              <a:t>energy</a:t>
            </a:r>
            <a:r>
              <a:rPr lang="de-DE" dirty="0"/>
              <a:t> </a:t>
            </a:r>
            <a:r>
              <a:rPr lang="de-DE" dirty="0" err="1"/>
              <a:t>as</a:t>
            </a:r>
            <a:r>
              <a:rPr lang="de-DE" dirty="0"/>
              <a:t> </a:t>
            </a:r>
            <a:r>
              <a:rPr lang="de-DE" dirty="0" err="1" smtClean="0"/>
              <a:t>approximated</a:t>
            </a:r>
            <a:r>
              <a:rPr lang="de-DE" dirty="0" smtClean="0"/>
              <a:t> </a:t>
            </a:r>
            <a:r>
              <a:rPr lang="de-DE" dirty="0" err="1" smtClean="0"/>
              <a:t>model</a:t>
            </a:r>
            <a:r>
              <a:rPr lang="de-DE" dirty="0" smtClean="0"/>
              <a:t> </a:t>
            </a:r>
            <a:r>
              <a:rPr lang="de-DE" dirty="0" err="1"/>
              <a:t>evidence</a:t>
            </a:r>
            <a:endParaRPr lang="de-DE" dirty="0"/>
          </a:p>
        </p:txBody>
      </p:sp>
      <p:pic>
        <p:nvPicPr>
          <p:cNvPr id="5" name="Grafik 4">
            <a:extLst>
              <a:ext uri="{FF2B5EF4-FFF2-40B4-BE49-F238E27FC236}">
                <a16:creationId xmlns:a16="http://schemas.microsoft.com/office/drawing/2014/main" id="{AB595337-3D79-4E0C-B7A3-ACA519606ED5}"/>
              </a:ext>
            </a:extLst>
          </p:cNvPr>
          <p:cNvPicPr>
            <a:picLocks noChangeAspect="1"/>
          </p:cNvPicPr>
          <p:nvPr/>
        </p:nvPicPr>
        <p:blipFill>
          <a:blip r:embed="rId3"/>
          <a:stretch>
            <a:fillRect/>
          </a:stretch>
        </p:blipFill>
        <p:spPr>
          <a:xfrm>
            <a:off x="442914" y="1229964"/>
            <a:ext cx="6895338" cy="2480141"/>
          </a:xfrm>
          <a:prstGeom prst="rect">
            <a:avLst/>
          </a:prstGeom>
        </p:spPr>
      </p:pic>
      <p:sp>
        <p:nvSpPr>
          <p:cNvPr id="6" name="Textfeld 5">
            <a:extLst>
              <a:ext uri="{FF2B5EF4-FFF2-40B4-BE49-F238E27FC236}">
                <a16:creationId xmlns:a16="http://schemas.microsoft.com/office/drawing/2014/main" id="{FFEF643A-4388-4015-8722-9E07F326AF6D}"/>
              </a:ext>
            </a:extLst>
          </p:cNvPr>
          <p:cNvSpPr txBox="1"/>
          <p:nvPr/>
        </p:nvSpPr>
        <p:spPr bwMode="auto">
          <a:xfrm>
            <a:off x="293738" y="6108201"/>
            <a:ext cx="908903"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rgbClr val="000000"/>
                </a:solidFill>
                <a:effectLst/>
                <a:uLnTx/>
                <a:uFillTx/>
                <a:latin typeface="Arial" charset="0"/>
                <a:ea typeface="+mn-ea"/>
                <a:cs typeface="+mn-cs"/>
              </a:rPr>
              <a:t>Stefan </a:t>
            </a:r>
            <a:r>
              <a:rPr kumimoji="0" lang="de-DE" sz="1100" b="0" i="0" u="none" strike="noStrike" kern="1200" cap="none" spc="0" normalizeH="0" baseline="0" noProof="0" dirty="0" err="1">
                <a:ln>
                  <a:noFill/>
                </a:ln>
                <a:solidFill>
                  <a:srgbClr val="000000"/>
                </a:solidFill>
                <a:effectLst/>
                <a:uLnTx/>
                <a:uFillTx/>
                <a:latin typeface="Arial" charset="0"/>
                <a:ea typeface="+mn-ea"/>
                <a:cs typeface="+mn-cs"/>
              </a:rPr>
              <a:t>Frässle</a:t>
            </a:r>
            <a:endParaRPr kumimoji="0" lang="de-DE" sz="1100" b="0" i="0" u="none" strike="noStrike" kern="1200" cap="none" spc="0" normalizeH="0" baseline="0" noProof="0" dirty="0">
              <a:ln>
                <a:noFill/>
              </a:ln>
              <a:solidFill>
                <a:srgbClr val="000000"/>
              </a:solidFill>
              <a:effectLst/>
              <a:uLnTx/>
              <a:uFillTx/>
              <a:latin typeface="Arial" charset="0"/>
              <a:ea typeface="+mn-ea"/>
              <a:cs typeface="+mn-cs"/>
            </a:endParaRPr>
          </a:p>
        </p:txBody>
      </p:sp>
      <p:pic>
        <p:nvPicPr>
          <p:cNvPr id="8" name="Grafik 7">
            <a:extLst>
              <a:ext uri="{FF2B5EF4-FFF2-40B4-BE49-F238E27FC236}">
                <a16:creationId xmlns:a16="http://schemas.microsoft.com/office/drawing/2014/main" id="{BB315262-07FE-4BA6-B7C1-E7A40F307C48}"/>
              </a:ext>
            </a:extLst>
          </p:cNvPr>
          <p:cNvPicPr>
            <a:picLocks noChangeAspect="1"/>
          </p:cNvPicPr>
          <p:nvPr/>
        </p:nvPicPr>
        <p:blipFill>
          <a:blip r:embed="rId4"/>
          <a:stretch>
            <a:fillRect/>
          </a:stretch>
        </p:blipFill>
        <p:spPr>
          <a:xfrm>
            <a:off x="3143534" y="4223952"/>
            <a:ext cx="4918210" cy="694336"/>
          </a:xfrm>
          <a:prstGeom prst="rect">
            <a:avLst/>
          </a:prstGeom>
        </p:spPr>
      </p:pic>
      <p:pic>
        <p:nvPicPr>
          <p:cNvPr id="10" name="Grafik 9">
            <a:extLst>
              <a:ext uri="{FF2B5EF4-FFF2-40B4-BE49-F238E27FC236}">
                <a16:creationId xmlns:a16="http://schemas.microsoft.com/office/drawing/2014/main" id="{DD5B1289-311E-4F55-8630-484F468FEFD0}"/>
              </a:ext>
            </a:extLst>
          </p:cNvPr>
          <p:cNvPicPr>
            <a:picLocks noChangeAspect="1"/>
          </p:cNvPicPr>
          <p:nvPr/>
        </p:nvPicPr>
        <p:blipFill>
          <a:blip r:embed="rId5"/>
          <a:stretch>
            <a:fillRect/>
          </a:stretch>
        </p:blipFill>
        <p:spPr>
          <a:xfrm>
            <a:off x="1202641" y="4848119"/>
            <a:ext cx="7745208" cy="1066669"/>
          </a:xfrm>
          <a:prstGeom prst="rect">
            <a:avLst/>
          </a:prstGeom>
        </p:spPr>
      </p:pic>
      <p:sp>
        <p:nvSpPr>
          <p:cNvPr id="11" name="Textfeld 10">
            <a:extLst>
              <a:ext uri="{FF2B5EF4-FFF2-40B4-BE49-F238E27FC236}">
                <a16:creationId xmlns:a16="http://schemas.microsoft.com/office/drawing/2014/main" id="{0265F703-A424-405A-B301-23683AEF62C8}"/>
              </a:ext>
            </a:extLst>
          </p:cNvPr>
          <p:cNvSpPr txBox="1"/>
          <p:nvPr/>
        </p:nvSpPr>
        <p:spPr bwMode="auto">
          <a:xfrm>
            <a:off x="497319" y="4042382"/>
            <a:ext cx="14106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000000"/>
                </a:solidFill>
                <a:effectLst/>
                <a:uLnTx/>
                <a:uFillTx/>
                <a:latin typeface="Arial" charset="0"/>
                <a:ea typeface="+mn-ea"/>
                <a:cs typeface="+mn-cs"/>
              </a:rPr>
              <a:t>Free Energy:</a:t>
            </a:r>
          </a:p>
        </p:txBody>
      </p:sp>
    </p:spTree>
    <p:extLst>
      <p:ext uri="{BB962C8B-B14F-4D97-AF65-F5344CB8AC3E}">
        <p14:creationId xmlns:p14="http://schemas.microsoft.com/office/powerpoint/2010/main" val="6174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42914" y="412750"/>
            <a:ext cx="7888286" cy="801688"/>
          </a:xfrm>
        </p:spPr>
        <p:txBody>
          <a:bodyPr/>
          <a:lstStyle/>
          <a:p>
            <a:pPr eaLnBrk="1" hangingPunct="1"/>
            <a:r>
              <a:rPr lang="de-CH" sz="2400" dirty="0" smtClean="0"/>
              <a:t>DCM </a:t>
            </a:r>
            <a:r>
              <a:rPr lang="de-CH" sz="2400" dirty="0" err="1" smtClean="0"/>
              <a:t>example</a:t>
            </a:r>
            <a:r>
              <a:rPr lang="de-CH" sz="2400" dirty="0" smtClean="0"/>
              <a:t>: PEB </a:t>
            </a:r>
            <a:r>
              <a:rPr lang="de-CH" sz="2400" dirty="0" err="1" smtClean="0"/>
              <a:t>group</a:t>
            </a:r>
            <a:r>
              <a:rPr lang="de-CH" sz="2400" dirty="0" smtClean="0"/>
              <a:t> </a:t>
            </a:r>
            <a:r>
              <a:rPr lang="de-CH" sz="2400" dirty="0" err="1" smtClean="0"/>
              <a:t>analysis</a:t>
            </a:r>
            <a:endParaRPr lang="de-CH" sz="2400" dirty="0"/>
          </a:p>
        </p:txBody>
      </p:sp>
      <p:sp>
        <p:nvSpPr>
          <p:cNvPr id="16" name="Rectangle 3"/>
          <p:cNvSpPr>
            <a:spLocks noGrp="1" noChangeArrowheads="1"/>
          </p:cNvSpPr>
          <p:nvPr>
            <p:ph idx="1"/>
          </p:nvPr>
        </p:nvSpPr>
        <p:spPr>
          <a:xfrm>
            <a:off x="488110" y="1457493"/>
            <a:ext cx="8040687" cy="4012142"/>
          </a:xfrm>
        </p:spPr>
        <p:txBody>
          <a:bodyPr/>
          <a:lstStyle/>
          <a:p>
            <a:pPr marL="342900" lvl="1" indent="-342900" fontAlgn="auto">
              <a:spcAft>
                <a:spcPts val="0"/>
              </a:spcAft>
              <a:buFont typeface="Symbol" panose="05050102010706020507" pitchFamily="18" charset="2"/>
              <a:buChar char="-"/>
              <a:defRPr/>
            </a:pPr>
            <a:r>
              <a:rPr lang="en-US" sz="2000" dirty="0" smtClean="0">
                <a:latin typeface="+mn-lt"/>
                <a:sym typeface="Wingdings" panose="05000000000000000000" pitchFamily="2" charset="2"/>
              </a:rPr>
              <a:t>Build a model to test the overall connectivity changes across the entire group during the task </a:t>
            </a:r>
            <a:endParaRPr lang="en-US" sz="2000" dirty="0">
              <a:latin typeface="+mn-lt"/>
              <a:sym typeface="Wingdings" panose="05000000000000000000" pitchFamily="2" charset="2"/>
            </a:endParaRPr>
          </a:p>
        </p:txBody>
      </p:sp>
      <p:sp>
        <p:nvSpPr>
          <p:cNvPr id="2" name="Textfeld 1">
            <a:extLst>
              <a:ext uri="{FF2B5EF4-FFF2-40B4-BE49-F238E27FC236}">
                <a16:creationId xmlns:a16="http://schemas.microsoft.com/office/drawing/2014/main" id="{CC784C81-60D4-46DE-BDE6-DF68358E7CB8}"/>
              </a:ext>
            </a:extLst>
          </p:cNvPr>
          <p:cNvSpPr txBox="1"/>
          <p:nvPr/>
        </p:nvSpPr>
        <p:spPr bwMode="auto">
          <a:xfrm>
            <a:off x="4618369" y="4123757"/>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VWFA</a:t>
            </a:r>
          </a:p>
        </p:txBody>
      </p:sp>
      <p:sp>
        <p:nvSpPr>
          <p:cNvPr id="8" name="Textfeld 7">
            <a:extLst>
              <a:ext uri="{FF2B5EF4-FFF2-40B4-BE49-F238E27FC236}">
                <a16:creationId xmlns:a16="http://schemas.microsoft.com/office/drawing/2014/main" id="{3CE63AC1-2BF2-4DD6-ADE6-DECA086FAA93}"/>
              </a:ext>
            </a:extLst>
          </p:cNvPr>
          <p:cNvSpPr txBox="1"/>
          <p:nvPr/>
        </p:nvSpPr>
        <p:spPr bwMode="auto">
          <a:xfrm>
            <a:off x="2862039" y="3337122"/>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STS</a:t>
            </a:r>
          </a:p>
        </p:txBody>
      </p:sp>
      <p:sp>
        <p:nvSpPr>
          <p:cNvPr id="9" name="Textfeld 8">
            <a:extLst>
              <a:ext uri="{FF2B5EF4-FFF2-40B4-BE49-F238E27FC236}">
                <a16:creationId xmlns:a16="http://schemas.microsoft.com/office/drawing/2014/main" id="{CF9E4E30-09AB-4EDA-909C-7FDCA7B8E11F}"/>
              </a:ext>
            </a:extLst>
          </p:cNvPr>
          <p:cNvSpPr txBox="1"/>
          <p:nvPr/>
        </p:nvSpPr>
        <p:spPr bwMode="auto">
          <a:xfrm>
            <a:off x="4430034" y="2434967"/>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AUC</a:t>
            </a:r>
          </a:p>
        </p:txBody>
      </p:sp>
      <p:sp>
        <p:nvSpPr>
          <p:cNvPr id="10" name="Textfeld 9">
            <a:extLst>
              <a:ext uri="{FF2B5EF4-FFF2-40B4-BE49-F238E27FC236}">
                <a16:creationId xmlns:a16="http://schemas.microsoft.com/office/drawing/2014/main" id="{E86E0B8B-9B07-461D-913E-1F4846474D5E}"/>
              </a:ext>
            </a:extLst>
          </p:cNvPr>
          <p:cNvSpPr txBox="1"/>
          <p:nvPr/>
        </p:nvSpPr>
        <p:spPr bwMode="auto">
          <a:xfrm>
            <a:off x="5947805" y="3267874"/>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PUT</a:t>
            </a:r>
          </a:p>
        </p:txBody>
      </p:sp>
      <p:cxnSp>
        <p:nvCxnSpPr>
          <p:cNvPr id="6" name="Gerade Verbindung mit Pfeil 5">
            <a:extLst>
              <a:ext uri="{FF2B5EF4-FFF2-40B4-BE49-F238E27FC236}">
                <a16:creationId xmlns:a16="http://schemas.microsoft.com/office/drawing/2014/main" id="{E5C09F11-9E73-47C9-89C7-F26F459C664A}"/>
              </a:ext>
            </a:extLst>
          </p:cNvPr>
          <p:cNvCxnSpPr>
            <a:cxnSpLocks/>
            <a:stCxn id="8" idx="7"/>
            <a:endCxn id="9" idx="2"/>
          </p:cNvCxnSpPr>
          <p:nvPr/>
        </p:nvCxnSpPr>
        <p:spPr>
          <a:xfrm flipV="1">
            <a:off x="3647115" y="2895767"/>
            <a:ext cx="782919" cy="57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62B8E42B-59AA-4F40-BA28-C215ED0C5FBD}"/>
              </a:ext>
            </a:extLst>
          </p:cNvPr>
          <p:cNvCxnSpPr>
            <a:cxnSpLocks/>
            <a:stCxn id="8" idx="5"/>
            <a:endCxn id="2" idx="2"/>
          </p:cNvCxnSpPr>
          <p:nvPr/>
        </p:nvCxnSpPr>
        <p:spPr>
          <a:xfrm>
            <a:off x="3647115" y="4123757"/>
            <a:ext cx="971254" cy="46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D1642A49-4856-4C18-B0EB-0416D7CD1D8C}"/>
              </a:ext>
            </a:extLst>
          </p:cNvPr>
          <p:cNvCxnSpPr>
            <a:cxnSpLocks/>
          </p:cNvCxnSpPr>
          <p:nvPr/>
        </p:nvCxnSpPr>
        <p:spPr>
          <a:xfrm flipH="1">
            <a:off x="6894797" y="3662957"/>
            <a:ext cx="496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29B45700-56C7-4D9F-9FE2-2B5F9FE8A4BC}"/>
              </a:ext>
            </a:extLst>
          </p:cNvPr>
          <p:cNvSpPr txBox="1"/>
          <p:nvPr/>
        </p:nvSpPr>
        <p:spPr bwMode="auto">
          <a:xfrm>
            <a:off x="7539147" y="3368481"/>
            <a:ext cx="1166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000000"/>
                </a:solidFill>
                <a:effectLst/>
                <a:uLnTx/>
                <a:uFillTx/>
                <a:latin typeface="Arial" charset="0"/>
                <a:ea typeface="+mn-ea"/>
                <a:cs typeface="+mn-cs"/>
              </a:rPr>
              <a:t>Associative</a:t>
            </a:r>
            <a:r>
              <a:rPr kumimoji="0" lang="de-DE" sz="1800" b="0" i="0" u="none" strike="noStrike" kern="1200" cap="none" spc="0" normalizeH="0" baseline="0" noProof="0" dirty="0">
                <a:ln>
                  <a:noFill/>
                </a:ln>
                <a:solidFill>
                  <a:srgbClr val="000000"/>
                </a:solidFill>
                <a:effectLst/>
                <a:uLnTx/>
                <a:uFillTx/>
                <a:latin typeface="Arial" charset="0"/>
                <a:ea typeface="+mn-ea"/>
                <a:cs typeface="+mn-cs"/>
              </a:rPr>
              <a:t/>
            </a:r>
            <a:br>
              <a:rPr kumimoji="0" lang="de-DE" sz="1800" b="0" i="0" u="none" strike="noStrike" kern="1200" cap="none" spc="0" normalizeH="0" baseline="0" noProof="0" dirty="0">
                <a:ln>
                  <a:noFill/>
                </a:ln>
                <a:solidFill>
                  <a:srgbClr val="000000"/>
                </a:solidFill>
                <a:effectLst/>
                <a:uLnTx/>
                <a:uFillTx/>
                <a:latin typeface="Arial" charset="0"/>
                <a:ea typeface="+mn-ea"/>
                <a:cs typeface="+mn-cs"/>
              </a:rPr>
            </a:br>
            <a:r>
              <a:rPr kumimoji="0" lang="de-DE" sz="1800" b="0" i="0" u="none" strike="noStrike" kern="1200" cap="none" spc="0" normalizeH="0" baseline="0" noProof="0" dirty="0" err="1">
                <a:ln>
                  <a:noFill/>
                </a:ln>
                <a:solidFill>
                  <a:srgbClr val="000000"/>
                </a:solidFill>
                <a:effectLst/>
                <a:uLnTx/>
                <a:uFillTx/>
                <a:latin typeface="Arial" charset="0"/>
                <a:ea typeface="+mn-ea"/>
                <a:cs typeface="+mn-cs"/>
              </a:rPr>
              <a:t>strength</a:t>
            </a:r>
            <a:endParaRPr kumimoji="0" lang="de-DE" sz="1800" b="0"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4" name="Gerade Verbindung mit Pfeil 13">
            <a:extLst>
              <a:ext uri="{FF2B5EF4-FFF2-40B4-BE49-F238E27FC236}">
                <a16:creationId xmlns:a16="http://schemas.microsoft.com/office/drawing/2014/main" id="{21F87916-6C99-430F-B0CD-A8D947674E88}"/>
              </a:ext>
            </a:extLst>
          </p:cNvPr>
          <p:cNvCxnSpPr>
            <a:cxnSpLocks/>
          </p:cNvCxnSpPr>
          <p:nvPr/>
        </p:nvCxnSpPr>
        <p:spPr>
          <a:xfrm flipH="1">
            <a:off x="3781813" y="3095397"/>
            <a:ext cx="713176" cy="53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361E111-C178-451E-8BFD-406949CA45F6}"/>
              </a:ext>
            </a:extLst>
          </p:cNvPr>
          <p:cNvCxnSpPr>
            <a:cxnSpLocks/>
          </p:cNvCxnSpPr>
          <p:nvPr/>
        </p:nvCxnSpPr>
        <p:spPr>
          <a:xfrm flipH="1" flipV="1">
            <a:off x="3781813" y="3913442"/>
            <a:ext cx="935996" cy="410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F2188808-6AAE-467C-BCD4-0ED12754044A}"/>
              </a:ext>
            </a:extLst>
          </p:cNvPr>
          <p:cNvCxnSpPr>
            <a:cxnSpLocks/>
          </p:cNvCxnSpPr>
          <p:nvPr/>
        </p:nvCxnSpPr>
        <p:spPr>
          <a:xfrm>
            <a:off x="4889921" y="3356567"/>
            <a:ext cx="7866" cy="76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1AF32504-376E-4A92-AAA7-47120C6D221E}"/>
              </a:ext>
            </a:extLst>
          </p:cNvPr>
          <p:cNvCxnSpPr>
            <a:cxnSpLocks/>
            <a:stCxn id="2" idx="0"/>
          </p:cNvCxnSpPr>
          <p:nvPr/>
        </p:nvCxnSpPr>
        <p:spPr>
          <a:xfrm flipH="1" flipV="1">
            <a:off x="5051378" y="3333591"/>
            <a:ext cx="26878" cy="79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7DA0A2AA-B6EF-45BA-8F7D-E4BC9E0394D8}"/>
              </a:ext>
            </a:extLst>
          </p:cNvPr>
          <p:cNvCxnSpPr>
            <a:cxnSpLocks/>
          </p:cNvCxnSpPr>
          <p:nvPr/>
        </p:nvCxnSpPr>
        <p:spPr>
          <a:xfrm flipH="1">
            <a:off x="4962448" y="3662957"/>
            <a:ext cx="985357" cy="0"/>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DBD7D4CF-37B1-45C9-8139-10111DCF12C3}"/>
              </a:ext>
            </a:extLst>
          </p:cNvPr>
          <p:cNvCxnSpPr>
            <a:cxnSpLocks/>
          </p:cNvCxnSpPr>
          <p:nvPr/>
        </p:nvCxnSpPr>
        <p:spPr>
          <a:xfrm flipH="1">
            <a:off x="4159410" y="3801456"/>
            <a:ext cx="1871412" cy="522670"/>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EFD63906-7F1B-4D0E-9E74-74FD540873E6}"/>
              </a:ext>
            </a:extLst>
          </p:cNvPr>
          <p:cNvCxnSpPr>
            <a:cxnSpLocks/>
          </p:cNvCxnSpPr>
          <p:nvPr/>
        </p:nvCxnSpPr>
        <p:spPr>
          <a:xfrm flipH="1" flipV="1">
            <a:off x="4021922" y="3356567"/>
            <a:ext cx="1925884" cy="167891"/>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pic>
        <p:nvPicPr>
          <p:cNvPr id="55" name="Grafik 54">
            <a:extLst>
              <a:ext uri="{FF2B5EF4-FFF2-40B4-BE49-F238E27FC236}">
                <a16:creationId xmlns:a16="http://schemas.microsoft.com/office/drawing/2014/main" id="{20E44203-BEC1-408A-A567-0C222B2A94AF}"/>
              </a:ext>
            </a:extLst>
          </p:cNvPr>
          <p:cNvPicPr>
            <a:picLocks noChangeAspect="1"/>
          </p:cNvPicPr>
          <p:nvPr/>
        </p:nvPicPr>
        <p:blipFill>
          <a:blip r:embed="rId3"/>
          <a:stretch>
            <a:fillRect/>
          </a:stretch>
        </p:blipFill>
        <p:spPr>
          <a:xfrm>
            <a:off x="579506" y="3399959"/>
            <a:ext cx="1610965" cy="998508"/>
          </a:xfrm>
          <a:prstGeom prst="rect">
            <a:avLst/>
          </a:prstGeom>
        </p:spPr>
      </p:pic>
      <p:cxnSp>
        <p:nvCxnSpPr>
          <p:cNvPr id="58" name="Gerade Verbindung mit Pfeil 57">
            <a:extLst>
              <a:ext uri="{FF2B5EF4-FFF2-40B4-BE49-F238E27FC236}">
                <a16:creationId xmlns:a16="http://schemas.microsoft.com/office/drawing/2014/main" id="{90EECF23-5A4C-4FF6-A419-6356400542E2}"/>
              </a:ext>
            </a:extLst>
          </p:cNvPr>
          <p:cNvCxnSpPr>
            <a:cxnSpLocks/>
          </p:cNvCxnSpPr>
          <p:nvPr/>
        </p:nvCxnSpPr>
        <p:spPr>
          <a:xfrm flipV="1">
            <a:off x="2218883" y="2689581"/>
            <a:ext cx="2143802" cy="75460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8FC28410-F2BC-474D-9CD6-7C28F276A330}"/>
              </a:ext>
            </a:extLst>
          </p:cNvPr>
          <p:cNvCxnSpPr>
            <a:cxnSpLocks/>
          </p:cNvCxnSpPr>
          <p:nvPr/>
        </p:nvCxnSpPr>
        <p:spPr>
          <a:xfrm>
            <a:off x="2218883" y="4324126"/>
            <a:ext cx="2192702" cy="43125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 name="Textfeld 2"/>
          <p:cNvSpPr txBox="1"/>
          <p:nvPr/>
        </p:nvSpPr>
        <p:spPr bwMode="auto">
          <a:xfrm>
            <a:off x="4488623" y="3534080"/>
            <a:ext cx="1410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smtClean="0">
                <a:ln>
                  <a:noFill/>
                </a:ln>
                <a:solidFill>
                  <a:srgbClr val="FF0000"/>
                </a:solidFill>
                <a:effectLst/>
                <a:uLnTx/>
                <a:uFillTx/>
                <a:latin typeface="Arial" charset="0"/>
                <a:ea typeface="+mn-ea"/>
                <a:cs typeface="+mn-cs"/>
              </a:rPr>
              <a:t>?</a:t>
            </a:r>
            <a:endParaRPr kumimoji="0" lang="de-CH" sz="1800" b="1" i="0" u="none" strike="noStrike" kern="1200" cap="none" spc="0" normalizeH="0" baseline="0" noProof="0" dirty="0" err="1" smtClean="0">
              <a:ln>
                <a:noFill/>
              </a:ln>
              <a:solidFill>
                <a:srgbClr val="FF0000"/>
              </a:solidFill>
              <a:effectLst/>
              <a:uLnTx/>
              <a:uFillTx/>
              <a:latin typeface="Arial" charset="0"/>
              <a:ea typeface="+mn-ea"/>
              <a:cs typeface="+mn-cs"/>
            </a:endParaRPr>
          </a:p>
        </p:txBody>
      </p:sp>
    </p:spTree>
    <p:extLst>
      <p:ext uri="{BB962C8B-B14F-4D97-AF65-F5344CB8AC3E}">
        <p14:creationId xmlns:p14="http://schemas.microsoft.com/office/powerpoint/2010/main" val="64815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42914" y="412750"/>
            <a:ext cx="7888286" cy="801688"/>
          </a:xfrm>
        </p:spPr>
        <p:txBody>
          <a:bodyPr/>
          <a:lstStyle/>
          <a:p>
            <a:pPr eaLnBrk="1" hangingPunct="1"/>
            <a:r>
              <a:rPr lang="de-CH" sz="2400" dirty="0" smtClean="0"/>
              <a:t>DCM </a:t>
            </a:r>
            <a:r>
              <a:rPr lang="de-CH" sz="2400" dirty="0" err="1" smtClean="0"/>
              <a:t>example</a:t>
            </a:r>
            <a:r>
              <a:rPr lang="de-CH" sz="2400" dirty="0" smtClean="0"/>
              <a:t>: 1. PEB </a:t>
            </a:r>
            <a:r>
              <a:rPr lang="de-CH" sz="2400" dirty="0" err="1" smtClean="0"/>
              <a:t>Bayesian</a:t>
            </a:r>
            <a:r>
              <a:rPr lang="de-CH" sz="2400" dirty="0" smtClean="0"/>
              <a:t> </a:t>
            </a:r>
            <a:r>
              <a:rPr lang="de-CH" sz="2400" dirty="0" err="1" smtClean="0"/>
              <a:t>model</a:t>
            </a:r>
            <a:r>
              <a:rPr lang="de-CH" sz="2400" dirty="0" smtClean="0"/>
              <a:t> </a:t>
            </a:r>
            <a:r>
              <a:rPr lang="de-CH" sz="2400" dirty="0" err="1" smtClean="0"/>
              <a:t>selection</a:t>
            </a:r>
            <a:endParaRPr lang="de-CH" sz="2400" dirty="0"/>
          </a:p>
        </p:txBody>
      </p:sp>
      <p:sp>
        <p:nvSpPr>
          <p:cNvPr id="16" name="Rectangle 3"/>
          <p:cNvSpPr>
            <a:spLocks noGrp="1" noChangeArrowheads="1"/>
          </p:cNvSpPr>
          <p:nvPr>
            <p:ph idx="1"/>
          </p:nvPr>
        </p:nvSpPr>
        <p:spPr>
          <a:xfrm>
            <a:off x="488110" y="1159355"/>
            <a:ext cx="8040687" cy="4012142"/>
          </a:xfrm>
        </p:spPr>
        <p:txBody>
          <a:bodyPr/>
          <a:lstStyle/>
          <a:p>
            <a:pPr marL="0" lvl="1" indent="0" fontAlgn="auto">
              <a:spcAft>
                <a:spcPts val="0"/>
              </a:spcAft>
              <a:buNone/>
              <a:defRPr/>
            </a:pPr>
            <a:r>
              <a:rPr lang="en-US" sz="2000" b="1" dirty="0" smtClean="0">
                <a:latin typeface="+mn-lt"/>
                <a:sym typeface="Wingdings" panose="05000000000000000000" pitchFamily="2" charset="2"/>
              </a:rPr>
              <a:t>Steps</a:t>
            </a:r>
            <a:r>
              <a:rPr lang="en-US" sz="2000" dirty="0" smtClean="0">
                <a:latin typeface="+mn-lt"/>
                <a:sym typeface="Wingdings" panose="05000000000000000000" pitchFamily="2" charset="2"/>
              </a:rPr>
              <a:t>:</a:t>
            </a:r>
          </a:p>
          <a:p>
            <a:pPr marL="0" lvl="1" indent="0" fontAlgn="auto">
              <a:spcAft>
                <a:spcPts val="0"/>
              </a:spcAft>
              <a:buNone/>
              <a:defRPr/>
            </a:pPr>
            <a:r>
              <a:rPr lang="en-US" sz="2000" dirty="0" smtClean="0">
                <a:latin typeface="+mn-lt"/>
                <a:sym typeface="Wingdings" panose="05000000000000000000" pitchFamily="2" charset="2"/>
              </a:rPr>
              <a:t> </a:t>
            </a:r>
            <a:endParaRPr lang="en-US" sz="2000" dirty="0">
              <a:latin typeface="+mn-lt"/>
              <a:sym typeface="Wingdings" panose="05000000000000000000" pitchFamily="2" charset="2"/>
            </a:endParaRPr>
          </a:p>
          <a:p>
            <a:pPr marL="457200" lvl="1" indent="-457200" fontAlgn="auto">
              <a:spcAft>
                <a:spcPts val="0"/>
              </a:spcAft>
              <a:buFont typeface="+mj-lt"/>
              <a:buAutoNum type="arabicPeriod"/>
              <a:defRPr/>
            </a:pPr>
            <a:r>
              <a:rPr lang="en-US" sz="2000" dirty="0" smtClean="0">
                <a:latin typeface="+mn-lt"/>
                <a:sym typeface="Wingdings" panose="05000000000000000000" pitchFamily="2" charset="2"/>
              </a:rPr>
              <a:t>Create a PEB model</a:t>
            </a:r>
          </a:p>
          <a:p>
            <a:pPr marL="655632" lvl="2" indent="-457200" fontAlgn="auto">
              <a:spcAft>
                <a:spcPts val="0"/>
              </a:spcAft>
              <a:buFont typeface="+mj-lt"/>
              <a:buAutoNum type="alphaLcPeriod"/>
              <a:defRPr/>
            </a:pPr>
            <a:r>
              <a:rPr lang="en-US" sz="2000" dirty="0" smtClean="0">
                <a:latin typeface="+mn-lt"/>
                <a:sym typeface="Wingdings" panose="05000000000000000000" pitchFamily="2" charset="2"/>
              </a:rPr>
              <a:t>Specify 2</a:t>
            </a:r>
            <a:r>
              <a:rPr lang="en-US" sz="2000" baseline="30000" dirty="0" smtClean="0">
                <a:latin typeface="+mn-lt"/>
                <a:sym typeface="Wingdings" panose="05000000000000000000" pitchFamily="2" charset="2"/>
              </a:rPr>
              <a:t>nd</a:t>
            </a:r>
            <a:r>
              <a:rPr lang="en-US" sz="2000" dirty="0" smtClean="0">
                <a:latin typeface="+mn-lt"/>
                <a:sym typeface="Wingdings" panose="05000000000000000000" pitchFamily="2" charset="2"/>
              </a:rPr>
              <a:t>-level design matrix</a:t>
            </a:r>
          </a:p>
          <a:p>
            <a:pPr marL="655632" lvl="2" indent="-457200" fontAlgn="auto">
              <a:spcAft>
                <a:spcPts val="0"/>
              </a:spcAft>
              <a:buFont typeface="+mj-lt"/>
              <a:buAutoNum type="alphaLcPeriod"/>
              <a:defRPr/>
            </a:pPr>
            <a:r>
              <a:rPr lang="en-US" sz="2000" dirty="0" smtClean="0">
                <a:latin typeface="+mn-lt"/>
                <a:sym typeface="Wingdings" panose="05000000000000000000" pitchFamily="2" charset="2"/>
              </a:rPr>
              <a:t>Specify model space </a:t>
            </a:r>
          </a:p>
          <a:p>
            <a:pPr marL="198432" lvl="2" indent="0" fontAlgn="auto">
              <a:spcAft>
                <a:spcPts val="0"/>
              </a:spcAft>
              <a:buNone/>
              <a:defRPr/>
            </a:pPr>
            <a:endParaRPr lang="en-US" sz="2000" dirty="0" smtClean="0">
              <a:latin typeface="+mn-lt"/>
              <a:sym typeface="Wingdings" panose="05000000000000000000" pitchFamily="2" charset="2"/>
            </a:endParaRPr>
          </a:p>
          <a:p>
            <a:pPr marL="457200" lvl="1" indent="-457200" fontAlgn="auto">
              <a:spcAft>
                <a:spcPts val="0"/>
              </a:spcAft>
              <a:buFont typeface="+mj-lt"/>
              <a:buAutoNum type="arabicPeriod"/>
              <a:defRPr/>
            </a:pPr>
            <a:r>
              <a:rPr lang="en-US" sz="2000" dirty="0" smtClean="0">
                <a:latin typeface="+mn-lt"/>
                <a:sym typeface="Wingdings" panose="05000000000000000000" pitchFamily="2" charset="2"/>
              </a:rPr>
              <a:t>Invert model</a:t>
            </a:r>
          </a:p>
          <a:p>
            <a:pPr marL="457200" lvl="1" indent="-457200" fontAlgn="auto">
              <a:spcAft>
                <a:spcPts val="0"/>
              </a:spcAft>
              <a:buFont typeface="+mj-lt"/>
              <a:buAutoNum type="arabicPeriod"/>
              <a:defRPr/>
            </a:pPr>
            <a:endParaRPr lang="en-US" sz="2000" dirty="0">
              <a:latin typeface="+mn-lt"/>
              <a:sym typeface="Wingdings" panose="05000000000000000000" pitchFamily="2" charset="2"/>
            </a:endParaRPr>
          </a:p>
          <a:p>
            <a:pPr marL="457200" lvl="1" indent="-457200" fontAlgn="auto">
              <a:spcAft>
                <a:spcPts val="0"/>
              </a:spcAft>
              <a:buFont typeface="+mj-lt"/>
              <a:buAutoNum type="arabicPeriod"/>
              <a:defRPr/>
            </a:pPr>
            <a:r>
              <a:rPr lang="en-US" sz="2000" dirty="0" smtClean="0">
                <a:latin typeface="+mn-lt"/>
                <a:sym typeface="Wingdings" panose="05000000000000000000" pitchFamily="2" charset="2"/>
              </a:rPr>
              <a:t>Perform model comparison</a:t>
            </a:r>
            <a:endParaRPr lang="en-US" sz="2000" dirty="0">
              <a:latin typeface="+mn-lt"/>
              <a:sym typeface="Wingdings" panose="05000000000000000000" pitchFamily="2" charset="2"/>
            </a:endParaRPr>
          </a:p>
        </p:txBody>
      </p:sp>
      <p:sp>
        <p:nvSpPr>
          <p:cNvPr id="2" name="Textfeld 1">
            <a:extLst>
              <a:ext uri="{FF2B5EF4-FFF2-40B4-BE49-F238E27FC236}">
                <a16:creationId xmlns:a16="http://schemas.microsoft.com/office/drawing/2014/main" id="{CC784C81-60D4-46DE-BDE6-DF68358E7CB8}"/>
              </a:ext>
            </a:extLst>
          </p:cNvPr>
          <p:cNvSpPr txBox="1"/>
          <p:nvPr/>
        </p:nvSpPr>
        <p:spPr bwMode="auto">
          <a:xfrm>
            <a:off x="4481777" y="5445411"/>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VWFA</a:t>
            </a:r>
          </a:p>
        </p:txBody>
      </p:sp>
      <p:sp>
        <p:nvSpPr>
          <p:cNvPr id="8" name="Textfeld 7">
            <a:extLst>
              <a:ext uri="{FF2B5EF4-FFF2-40B4-BE49-F238E27FC236}">
                <a16:creationId xmlns:a16="http://schemas.microsoft.com/office/drawing/2014/main" id="{3CE63AC1-2BF2-4DD6-ADE6-DECA086FAA93}"/>
              </a:ext>
            </a:extLst>
          </p:cNvPr>
          <p:cNvSpPr txBox="1"/>
          <p:nvPr/>
        </p:nvSpPr>
        <p:spPr bwMode="auto">
          <a:xfrm>
            <a:off x="2725447" y="4658776"/>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STS</a:t>
            </a:r>
          </a:p>
        </p:txBody>
      </p:sp>
      <p:sp>
        <p:nvSpPr>
          <p:cNvPr id="9" name="Textfeld 8">
            <a:extLst>
              <a:ext uri="{FF2B5EF4-FFF2-40B4-BE49-F238E27FC236}">
                <a16:creationId xmlns:a16="http://schemas.microsoft.com/office/drawing/2014/main" id="{CF9E4E30-09AB-4EDA-909C-7FDCA7B8E11F}"/>
              </a:ext>
            </a:extLst>
          </p:cNvPr>
          <p:cNvSpPr txBox="1"/>
          <p:nvPr/>
        </p:nvSpPr>
        <p:spPr bwMode="auto">
          <a:xfrm>
            <a:off x="4293442" y="3756621"/>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AUC</a:t>
            </a:r>
          </a:p>
        </p:txBody>
      </p:sp>
      <p:sp>
        <p:nvSpPr>
          <p:cNvPr id="10" name="Textfeld 9">
            <a:extLst>
              <a:ext uri="{FF2B5EF4-FFF2-40B4-BE49-F238E27FC236}">
                <a16:creationId xmlns:a16="http://schemas.microsoft.com/office/drawing/2014/main" id="{E86E0B8B-9B07-461D-913E-1F4846474D5E}"/>
              </a:ext>
            </a:extLst>
          </p:cNvPr>
          <p:cNvSpPr txBox="1"/>
          <p:nvPr/>
        </p:nvSpPr>
        <p:spPr bwMode="auto">
          <a:xfrm>
            <a:off x="5811213" y="4589528"/>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PUT</a:t>
            </a:r>
          </a:p>
        </p:txBody>
      </p:sp>
      <p:cxnSp>
        <p:nvCxnSpPr>
          <p:cNvPr id="6" name="Gerade Verbindung mit Pfeil 5">
            <a:extLst>
              <a:ext uri="{FF2B5EF4-FFF2-40B4-BE49-F238E27FC236}">
                <a16:creationId xmlns:a16="http://schemas.microsoft.com/office/drawing/2014/main" id="{E5C09F11-9E73-47C9-89C7-F26F459C664A}"/>
              </a:ext>
            </a:extLst>
          </p:cNvPr>
          <p:cNvCxnSpPr>
            <a:cxnSpLocks/>
            <a:stCxn id="8" idx="7"/>
            <a:endCxn id="9" idx="2"/>
          </p:cNvCxnSpPr>
          <p:nvPr/>
        </p:nvCxnSpPr>
        <p:spPr>
          <a:xfrm flipV="1">
            <a:off x="3510523" y="4217421"/>
            <a:ext cx="782919" cy="57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62B8E42B-59AA-4F40-BA28-C215ED0C5FBD}"/>
              </a:ext>
            </a:extLst>
          </p:cNvPr>
          <p:cNvCxnSpPr>
            <a:cxnSpLocks/>
            <a:stCxn id="8" idx="5"/>
            <a:endCxn id="2" idx="2"/>
          </p:cNvCxnSpPr>
          <p:nvPr/>
        </p:nvCxnSpPr>
        <p:spPr>
          <a:xfrm>
            <a:off x="3510523" y="5445411"/>
            <a:ext cx="971254" cy="46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D1642A49-4856-4C18-B0EB-0416D7CD1D8C}"/>
              </a:ext>
            </a:extLst>
          </p:cNvPr>
          <p:cNvCxnSpPr>
            <a:cxnSpLocks/>
          </p:cNvCxnSpPr>
          <p:nvPr/>
        </p:nvCxnSpPr>
        <p:spPr>
          <a:xfrm flipH="1">
            <a:off x="6758205" y="4984611"/>
            <a:ext cx="496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29B45700-56C7-4D9F-9FE2-2B5F9FE8A4BC}"/>
              </a:ext>
            </a:extLst>
          </p:cNvPr>
          <p:cNvSpPr txBox="1"/>
          <p:nvPr/>
        </p:nvSpPr>
        <p:spPr bwMode="auto">
          <a:xfrm>
            <a:off x="7402555" y="4690135"/>
            <a:ext cx="1166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000000"/>
                </a:solidFill>
                <a:effectLst/>
                <a:uLnTx/>
                <a:uFillTx/>
                <a:latin typeface="Arial" charset="0"/>
                <a:ea typeface="+mn-ea"/>
                <a:cs typeface="+mn-cs"/>
              </a:rPr>
              <a:t>Associative</a:t>
            </a:r>
            <a:r>
              <a:rPr kumimoji="0" lang="de-DE" sz="1800" b="0" i="0" u="none" strike="noStrike" kern="1200" cap="none" spc="0" normalizeH="0" baseline="0" noProof="0" dirty="0">
                <a:ln>
                  <a:noFill/>
                </a:ln>
                <a:solidFill>
                  <a:srgbClr val="000000"/>
                </a:solidFill>
                <a:effectLst/>
                <a:uLnTx/>
                <a:uFillTx/>
                <a:latin typeface="Arial" charset="0"/>
                <a:ea typeface="+mn-ea"/>
                <a:cs typeface="+mn-cs"/>
              </a:rPr>
              <a:t/>
            </a:r>
            <a:br>
              <a:rPr kumimoji="0" lang="de-DE" sz="1800" b="0" i="0" u="none" strike="noStrike" kern="1200" cap="none" spc="0" normalizeH="0" baseline="0" noProof="0" dirty="0">
                <a:ln>
                  <a:noFill/>
                </a:ln>
                <a:solidFill>
                  <a:srgbClr val="000000"/>
                </a:solidFill>
                <a:effectLst/>
                <a:uLnTx/>
                <a:uFillTx/>
                <a:latin typeface="Arial" charset="0"/>
                <a:ea typeface="+mn-ea"/>
                <a:cs typeface="+mn-cs"/>
              </a:rPr>
            </a:br>
            <a:r>
              <a:rPr kumimoji="0" lang="de-DE" sz="1800" b="0" i="0" u="none" strike="noStrike" kern="1200" cap="none" spc="0" normalizeH="0" baseline="0" noProof="0" dirty="0" err="1">
                <a:ln>
                  <a:noFill/>
                </a:ln>
                <a:solidFill>
                  <a:srgbClr val="000000"/>
                </a:solidFill>
                <a:effectLst/>
                <a:uLnTx/>
                <a:uFillTx/>
                <a:latin typeface="Arial" charset="0"/>
                <a:ea typeface="+mn-ea"/>
                <a:cs typeface="+mn-cs"/>
              </a:rPr>
              <a:t>strength</a:t>
            </a:r>
            <a:endParaRPr kumimoji="0" lang="de-DE" sz="1800" b="0"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4" name="Gerade Verbindung mit Pfeil 13">
            <a:extLst>
              <a:ext uri="{FF2B5EF4-FFF2-40B4-BE49-F238E27FC236}">
                <a16:creationId xmlns:a16="http://schemas.microsoft.com/office/drawing/2014/main" id="{21F87916-6C99-430F-B0CD-A8D947674E88}"/>
              </a:ext>
            </a:extLst>
          </p:cNvPr>
          <p:cNvCxnSpPr>
            <a:cxnSpLocks/>
          </p:cNvCxnSpPr>
          <p:nvPr/>
        </p:nvCxnSpPr>
        <p:spPr>
          <a:xfrm flipH="1">
            <a:off x="3645221" y="4417051"/>
            <a:ext cx="713176" cy="53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361E111-C178-451E-8BFD-406949CA45F6}"/>
              </a:ext>
            </a:extLst>
          </p:cNvPr>
          <p:cNvCxnSpPr>
            <a:cxnSpLocks/>
          </p:cNvCxnSpPr>
          <p:nvPr/>
        </p:nvCxnSpPr>
        <p:spPr>
          <a:xfrm flipH="1" flipV="1">
            <a:off x="3645221" y="5235096"/>
            <a:ext cx="935996" cy="410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F2188808-6AAE-467C-BCD4-0ED12754044A}"/>
              </a:ext>
            </a:extLst>
          </p:cNvPr>
          <p:cNvCxnSpPr>
            <a:cxnSpLocks/>
          </p:cNvCxnSpPr>
          <p:nvPr/>
        </p:nvCxnSpPr>
        <p:spPr>
          <a:xfrm>
            <a:off x="4753329" y="4678221"/>
            <a:ext cx="7866" cy="76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1AF32504-376E-4A92-AAA7-47120C6D221E}"/>
              </a:ext>
            </a:extLst>
          </p:cNvPr>
          <p:cNvCxnSpPr>
            <a:cxnSpLocks/>
            <a:stCxn id="2" idx="0"/>
          </p:cNvCxnSpPr>
          <p:nvPr/>
        </p:nvCxnSpPr>
        <p:spPr>
          <a:xfrm flipH="1" flipV="1">
            <a:off x="4914786" y="4655245"/>
            <a:ext cx="26878" cy="79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7DA0A2AA-B6EF-45BA-8F7D-E4BC9E0394D8}"/>
              </a:ext>
            </a:extLst>
          </p:cNvPr>
          <p:cNvCxnSpPr>
            <a:cxnSpLocks/>
          </p:cNvCxnSpPr>
          <p:nvPr/>
        </p:nvCxnSpPr>
        <p:spPr>
          <a:xfrm flipH="1">
            <a:off x="4825856" y="4984611"/>
            <a:ext cx="985357" cy="0"/>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DBD7D4CF-37B1-45C9-8139-10111DCF12C3}"/>
              </a:ext>
            </a:extLst>
          </p:cNvPr>
          <p:cNvCxnSpPr>
            <a:cxnSpLocks/>
          </p:cNvCxnSpPr>
          <p:nvPr/>
        </p:nvCxnSpPr>
        <p:spPr>
          <a:xfrm flipH="1">
            <a:off x="4022818" y="5123110"/>
            <a:ext cx="1871412" cy="522670"/>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EFD63906-7F1B-4D0E-9E74-74FD540873E6}"/>
              </a:ext>
            </a:extLst>
          </p:cNvPr>
          <p:cNvCxnSpPr>
            <a:cxnSpLocks/>
          </p:cNvCxnSpPr>
          <p:nvPr/>
        </p:nvCxnSpPr>
        <p:spPr>
          <a:xfrm flipH="1" flipV="1">
            <a:off x="3885330" y="4678221"/>
            <a:ext cx="1925884" cy="167891"/>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pic>
        <p:nvPicPr>
          <p:cNvPr id="55" name="Grafik 54">
            <a:extLst>
              <a:ext uri="{FF2B5EF4-FFF2-40B4-BE49-F238E27FC236}">
                <a16:creationId xmlns:a16="http://schemas.microsoft.com/office/drawing/2014/main" id="{20E44203-BEC1-408A-A567-0C222B2A94AF}"/>
              </a:ext>
            </a:extLst>
          </p:cNvPr>
          <p:cNvPicPr>
            <a:picLocks noChangeAspect="1"/>
          </p:cNvPicPr>
          <p:nvPr/>
        </p:nvPicPr>
        <p:blipFill>
          <a:blip r:embed="rId3"/>
          <a:stretch>
            <a:fillRect/>
          </a:stretch>
        </p:blipFill>
        <p:spPr>
          <a:xfrm>
            <a:off x="442914" y="4721613"/>
            <a:ext cx="1610965" cy="998508"/>
          </a:xfrm>
          <a:prstGeom prst="rect">
            <a:avLst/>
          </a:prstGeom>
        </p:spPr>
      </p:pic>
      <p:cxnSp>
        <p:nvCxnSpPr>
          <p:cNvPr id="58" name="Gerade Verbindung mit Pfeil 57">
            <a:extLst>
              <a:ext uri="{FF2B5EF4-FFF2-40B4-BE49-F238E27FC236}">
                <a16:creationId xmlns:a16="http://schemas.microsoft.com/office/drawing/2014/main" id="{90EECF23-5A4C-4FF6-A419-6356400542E2}"/>
              </a:ext>
            </a:extLst>
          </p:cNvPr>
          <p:cNvCxnSpPr>
            <a:cxnSpLocks/>
          </p:cNvCxnSpPr>
          <p:nvPr/>
        </p:nvCxnSpPr>
        <p:spPr>
          <a:xfrm flipV="1">
            <a:off x="2082291" y="4011235"/>
            <a:ext cx="2143802" cy="75460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8FC28410-F2BC-474D-9CD6-7C28F276A330}"/>
              </a:ext>
            </a:extLst>
          </p:cNvPr>
          <p:cNvCxnSpPr>
            <a:cxnSpLocks/>
          </p:cNvCxnSpPr>
          <p:nvPr/>
        </p:nvCxnSpPr>
        <p:spPr>
          <a:xfrm>
            <a:off x="2082291" y="5645780"/>
            <a:ext cx="2192702" cy="43125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 name="Textfeld 2"/>
          <p:cNvSpPr txBox="1"/>
          <p:nvPr/>
        </p:nvSpPr>
        <p:spPr bwMode="auto">
          <a:xfrm>
            <a:off x="4352031" y="4855734"/>
            <a:ext cx="1410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smtClean="0">
                <a:ln>
                  <a:noFill/>
                </a:ln>
                <a:solidFill>
                  <a:srgbClr val="FF0000"/>
                </a:solidFill>
                <a:effectLst/>
                <a:uLnTx/>
                <a:uFillTx/>
                <a:latin typeface="Arial" charset="0"/>
                <a:ea typeface="+mn-ea"/>
                <a:cs typeface="+mn-cs"/>
              </a:rPr>
              <a:t>?</a:t>
            </a:r>
            <a:endParaRPr kumimoji="0" lang="de-CH" sz="1800" b="1" i="0" u="none" strike="noStrike" kern="1200" cap="none" spc="0" normalizeH="0" baseline="0" noProof="0" dirty="0" err="1" smtClean="0">
              <a:ln>
                <a:noFill/>
              </a:ln>
              <a:solidFill>
                <a:srgbClr val="FF0000"/>
              </a:solidFill>
              <a:effectLst/>
              <a:uLnTx/>
              <a:uFillTx/>
              <a:latin typeface="Arial" charset="0"/>
              <a:ea typeface="+mn-ea"/>
              <a:cs typeface="+mn-cs"/>
            </a:endParaRPr>
          </a:p>
        </p:txBody>
      </p:sp>
    </p:spTree>
    <p:extLst>
      <p:ext uri="{BB962C8B-B14F-4D97-AF65-F5344CB8AC3E}">
        <p14:creationId xmlns:p14="http://schemas.microsoft.com/office/powerpoint/2010/main" val="2478154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42914" y="412750"/>
            <a:ext cx="7888286" cy="801688"/>
          </a:xfrm>
        </p:spPr>
        <p:txBody>
          <a:bodyPr/>
          <a:lstStyle/>
          <a:p>
            <a:pPr eaLnBrk="1" hangingPunct="1"/>
            <a:r>
              <a:rPr lang="de-CH" sz="2400" dirty="0" smtClean="0"/>
              <a:t>DCM </a:t>
            </a:r>
            <a:r>
              <a:rPr lang="de-CH" sz="2400" dirty="0" err="1" smtClean="0"/>
              <a:t>example</a:t>
            </a:r>
            <a:r>
              <a:rPr lang="de-CH" sz="2400" dirty="0" smtClean="0"/>
              <a:t>: 2. PEB </a:t>
            </a:r>
            <a:r>
              <a:rPr lang="de-CH" sz="2400" dirty="0" err="1" smtClean="0"/>
              <a:t>Bayesian</a:t>
            </a:r>
            <a:r>
              <a:rPr lang="de-CH" sz="2400" dirty="0" smtClean="0"/>
              <a:t> </a:t>
            </a:r>
            <a:r>
              <a:rPr lang="de-CH" sz="2400" dirty="0" err="1" smtClean="0"/>
              <a:t>model</a:t>
            </a:r>
            <a:r>
              <a:rPr lang="de-CH" sz="2400" dirty="0"/>
              <a:t> </a:t>
            </a:r>
            <a:r>
              <a:rPr lang="de-CH" sz="2400" dirty="0" err="1" smtClean="0"/>
              <a:t>averaging</a:t>
            </a:r>
            <a:r>
              <a:rPr lang="de-CH" sz="2400" dirty="0" smtClean="0"/>
              <a:t> </a:t>
            </a:r>
            <a:r>
              <a:rPr lang="de-CH" sz="2400" dirty="0" err="1" smtClean="0"/>
              <a:t>with</a:t>
            </a:r>
            <a:r>
              <a:rPr lang="de-CH" sz="2400" dirty="0" smtClean="0"/>
              <a:t> </a:t>
            </a:r>
            <a:r>
              <a:rPr lang="de-CH" sz="2400" dirty="0" err="1" smtClean="0"/>
              <a:t>greedy</a:t>
            </a:r>
            <a:r>
              <a:rPr lang="de-CH" sz="2400" dirty="0" smtClean="0"/>
              <a:t> </a:t>
            </a:r>
            <a:r>
              <a:rPr lang="de-CH" sz="2400" dirty="0" err="1" smtClean="0"/>
              <a:t>search</a:t>
            </a:r>
            <a:endParaRPr lang="de-CH" sz="2400" dirty="0"/>
          </a:p>
        </p:txBody>
      </p:sp>
      <p:sp>
        <p:nvSpPr>
          <p:cNvPr id="16" name="Rectangle 3"/>
          <p:cNvSpPr>
            <a:spLocks noGrp="1" noChangeArrowheads="1"/>
          </p:cNvSpPr>
          <p:nvPr>
            <p:ph idx="1"/>
          </p:nvPr>
        </p:nvSpPr>
        <p:spPr>
          <a:xfrm>
            <a:off x="472751" y="1255190"/>
            <a:ext cx="8671249" cy="4012142"/>
          </a:xfrm>
        </p:spPr>
        <p:txBody>
          <a:bodyPr/>
          <a:lstStyle/>
          <a:p>
            <a:pPr marL="0" lvl="1" indent="0" fontAlgn="auto">
              <a:spcAft>
                <a:spcPts val="0"/>
              </a:spcAft>
              <a:buNone/>
              <a:defRPr/>
            </a:pPr>
            <a:r>
              <a:rPr lang="en-US" sz="2000" b="1" dirty="0" smtClean="0">
                <a:latin typeface="+mn-lt"/>
                <a:sym typeface="Wingdings" panose="05000000000000000000" pitchFamily="2" charset="2"/>
              </a:rPr>
              <a:t>Steps</a:t>
            </a:r>
            <a:r>
              <a:rPr lang="en-US" sz="2000" dirty="0" smtClean="0">
                <a:latin typeface="+mn-lt"/>
                <a:sym typeface="Wingdings" panose="05000000000000000000" pitchFamily="2" charset="2"/>
              </a:rPr>
              <a:t>:</a:t>
            </a:r>
          </a:p>
          <a:p>
            <a:pPr marL="0" lvl="1" indent="0" fontAlgn="auto">
              <a:spcAft>
                <a:spcPts val="0"/>
              </a:spcAft>
              <a:buNone/>
              <a:defRPr/>
            </a:pPr>
            <a:r>
              <a:rPr lang="en-US" sz="2000" dirty="0" smtClean="0">
                <a:latin typeface="+mn-lt"/>
                <a:sym typeface="Wingdings" panose="05000000000000000000" pitchFamily="2" charset="2"/>
              </a:rPr>
              <a:t> </a:t>
            </a:r>
            <a:endParaRPr lang="en-US" sz="2000" dirty="0">
              <a:latin typeface="+mn-lt"/>
              <a:sym typeface="Wingdings" panose="05000000000000000000" pitchFamily="2" charset="2"/>
            </a:endParaRPr>
          </a:p>
          <a:p>
            <a:pPr marL="457200" lvl="1" indent="-457200" fontAlgn="auto">
              <a:spcAft>
                <a:spcPts val="0"/>
              </a:spcAft>
              <a:buFont typeface="+mj-lt"/>
              <a:buAutoNum type="arabicPeriod"/>
              <a:defRPr/>
            </a:pPr>
            <a:r>
              <a:rPr lang="en-US" sz="2000" dirty="0" smtClean="0">
                <a:latin typeface="+mn-lt"/>
                <a:sym typeface="Wingdings" panose="05000000000000000000" pitchFamily="2" charset="2"/>
              </a:rPr>
              <a:t>Create a PEB model</a:t>
            </a:r>
          </a:p>
          <a:p>
            <a:pPr marL="655632" lvl="2" indent="-457200" fontAlgn="auto">
              <a:spcAft>
                <a:spcPts val="0"/>
              </a:spcAft>
              <a:buFont typeface="+mj-lt"/>
              <a:buAutoNum type="alphaLcPeriod"/>
              <a:defRPr/>
            </a:pPr>
            <a:r>
              <a:rPr lang="en-US" sz="2000" dirty="0" smtClean="0">
                <a:latin typeface="+mn-lt"/>
                <a:sym typeface="Wingdings" panose="05000000000000000000" pitchFamily="2" charset="2"/>
              </a:rPr>
              <a:t>Specify 2</a:t>
            </a:r>
            <a:r>
              <a:rPr lang="en-US" sz="2000" baseline="30000" dirty="0" smtClean="0">
                <a:latin typeface="+mn-lt"/>
                <a:sym typeface="Wingdings" panose="05000000000000000000" pitchFamily="2" charset="2"/>
              </a:rPr>
              <a:t>nd</a:t>
            </a:r>
            <a:r>
              <a:rPr lang="en-US" sz="2000" dirty="0" smtClean="0">
                <a:latin typeface="+mn-lt"/>
                <a:sym typeface="Wingdings" panose="05000000000000000000" pitchFamily="2" charset="2"/>
              </a:rPr>
              <a:t>-level design matrix</a:t>
            </a:r>
          </a:p>
          <a:p>
            <a:pPr marL="655632" lvl="2" indent="-457200" fontAlgn="auto">
              <a:spcAft>
                <a:spcPts val="0"/>
              </a:spcAft>
              <a:buFont typeface="+mj-lt"/>
              <a:buAutoNum type="alphaLcPeriod"/>
              <a:defRPr/>
            </a:pPr>
            <a:r>
              <a:rPr lang="en-US" sz="2000" strike="sngStrike" dirty="0" smtClean="0">
                <a:latin typeface="+mn-lt"/>
                <a:sym typeface="Wingdings" panose="05000000000000000000" pitchFamily="2" charset="2"/>
              </a:rPr>
              <a:t>Specify model space </a:t>
            </a:r>
          </a:p>
          <a:p>
            <a:pPr marL="198432" lvl="2" indent="0" fontAlgn="auto">
              <a:spcAft>
                <a:spcPts val="0"/>
              </a:spcAft>
              <a:buNone/>
              <a:defRPr/>
            </a:pPr>
            <a:endParaRPr lang="en-US" sz="2000" dirty="0" smtClean="0">
              <a:latin typeface="+mn-lt"/>
              <a:sym typeface="Wingdings" panose="05000000000000000000" pitchFamily="2" charset="2"/>
            </a:endParaRPr>
          </a:p>
          <a:p>
            <a:pPr marL="457200" lvl="1" indent="-457200" fontAlgn="auto">
              <a:spcAft>
                <a:spcPts val="0"/>
              </a:spcAft>
              <a:buFont typeface="+mj-lt"/>
              <a:buAutoNum type="arabicPeriod"/>
              <a:defRPr/>
            </a:pPr>
            <a:r>
              <a:rPr lang="en-US" sz="2000" dirty="0" smtClean="0">
                <a:latin typeface="+mn-lt"/>
                <a:sym typeface="Wingdings" panose="05000000000000000000" pitchFamily="2" charset="2"/>
              </a:rPr>
              <a:t>Invert model</a:t>
            </a:r>
          </a:p>
          <a:p>
            <a:pPr marL="457200" lvl="1" indent="-457200" fontAlgn="auto">
              <a:spcAft>
                <a:spcPts val="0"/>
              </a:spcAft>
              <a:buFont typeface="+mj-lt"/>
              <a:buAutoNum type="arabicPeriod"/>
              <a:defRPr/>
            </a:pPr>
            <a:endParaRPr lang="en-US" sz="2000" dirty="0">
              <a:latin typeface="+mn-lt"/>
              <a:sym typeface="Wingdings" panose="05000000000000000000" pitchFamily="2" charset="2"/>
            </a:endParaRPr>
          </a:p>
          <a:p>
            <a:pPr marL="457200" lvl="1" indent="-457200" fontAlgn="auto">
              <a:spcAft>
                <a:spcPts val="0"/>
              </a:spcAft>
              <a:buFont typeface="+mj-lt"/>
              <a:buAutoNum type="arabicPeriod"/>
              <a:defRPr/>
            </a:pPr>
            <a:r>
              <a:rPr lang="en-US" sz="2000" dirty="0" smtClean="0">
                <a:latin typeface="+mn-lt"/>
                <a:sym typeface="Wingdings" panose="05000000000000000000" pitchFamily="2" charset="2"/>
              </a:rPr>
              <a:t>Perform model comparison and remove parameters (FE with vs without)</a:t>
            </a:r>
            <a:endParaRPr lang="en-US" sz="2000" dirty="0">
              <a:latin typeface="+mn-lt"/>
              <a:sym typeface="Wingdings" panose="05000000000000000000" pitchFamily="2" charset="2"/>
            </a:endParaRPr>
          </a:p>
        </p:txBody>
      </p:sp>
      <p:sp>
        <p:nvSpPr>
          <p:cNvPr id="2" name="Textfeld 1">
            <a:extLst>
              <a:ext uri="{FF2B5EF4-FFF2-40B4-BE49-F238E27FC236}">
                <a16:creationId xmlns:a16="http://schemas.microsoft.com/office/drawing/2014/main" id="{CC784C81-60D4-46DE-BDE6-DF68358E7CB8}"/>
              </a:ext>
            </a:extLst>
          </p:cNvPr>
          <p:cNvSpPr txBox="1"/>
          <p:nvPr/>
        </p:nvSpPr>
        <p:spPr bwMode="auto">
          <a:xfrm>
            <a:off x="4481777" y="5499199"/>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VWFA</a:t>
            </a:r>
          </a:p>
        </p:txBody>
      </p:sp>
      <p:sp>
        <p:nvSpPr>
          <p:cNvPr id="8" name="Textfeld 7">
            <a:extLst>
              <a:ext uri="{FF2B5EF4-FFF2-40B4-BE49-F238E27FC236}">
                <a16:creationId xmlns:a16="http://schemas.microsoft.com/office/drawing/2014/main" id="{3CE63AC1-2BF2-4DD6-ADE6-DECA086FAA93}"/>
              </a:ext>
            </a:extLst>
          </p:cNvPr>
          <p:cNvSpPr txBox="1"/>
          <p:nvPr/>
        </p:nvSpPr>
        <p:spPr bwMode="auto">
          <a:xfrm>
            <a:off x="2725447" y="4712564"/>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STS</a:t>
            </a:r>
          </a:p>
        </p:txBody>
      </p:sp>
      <p:sp>
        <p:nvSpPr>
          <p:cNvPr id="9" name="Textfeld 8">
            <a:extLst>
              <a:ext uri="{FF2B5EF4-FFF2-40B4-BE49-F238E27FC236}">
                <a16:creationId xmlns:a16="http://schemas.microsoft.com/office/drawing/2014/main" id="{CF9E4E30-09AB-4EDA-909C-7FDCA7B8E11F}"/>
              </a:ext>
            </a:extLst>
          </p:cNvPr>
          <p:cNvSpPr txBox="1"/>
          <p:nvPr/>
        </p:nvSpPr>
        <p:spPr bwMode="auto">
          <a:xfrm>
            <a:off x="4293442" y="3810409"/>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AUC</a:t>
            </a:r>
          </a:p>
        </p:txBody>
      </p:sp>
      <p:sp>
        <p:nvSpPr>
          <p:cNvPr id="10" name="Textfeld 9">
            <a:extLst>
              <a:ext uri="{FF2B5EF4-FFF2-40B4-BE49-F238E27FC236}">
                <a16:creationId xmlns:a16="http://schemas.microsoft.com/office/drawing/2014/main" id="{E86E0B8B-9B07-461D-913E-1F4846474D5E}"/>
              </a:ext>
            </a:extLst>
          </p:cNvPr>
          <p:cNvSpPr txBox="1"/>
          <p:nvPr/>
        </p:nvSpPr>
        <p:spPr bwMode="auto">
          <a:xfrm>
            <a:off x="5811213" y="4643316"/>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PUT</a:t>
            </a:r>
          </a:p>
        </p:txBody>
      </p:sp>
      <p:cxnSp>
        <p:nvCxnSpPr>
          <p:cNvPr id="6" name="Gerade Verbindung mit Pfeil 5">
            <a:extLst>
              <a:ext uri="{FF2B5EF4-FFF2-40B4-BE49-F238E27FC236}">
                <a16:creationId xmlns:a16="http://schemas.microsoft.com/office/drawing/2014/main" id="{E5C09F11-9E73-47C9-89C7-F26F459C664A}"/>
              </a:ext>
            </a:extLst>
          </p:cNvPr>
          <p:cNvCxnSpPr>
            <a:cxnSpLocks/>
            <a:stCxn id="8" idx="7"/>
            <a:endCxn id="9" idx="2"/>
          </p:cNvCxnSpPr>
          <p:nvPr/>
        </p:nvCxnSpPr>
        <p:spPr>
          <a:xfrm flipV="1">
            <a:off x="3510523" y="4271209"/>
            <a:ext cx="782919" cy="57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62B8E42B-59AA-4F40-BA28-C215ED0C5FBD}"/>
              </a:ext>
            </a:extLst>
          </p:cNvPr>
          <p:cNvCxnSpPr>
            <a:cxnSpLocks/>
            <a:stCxn id="8" idx="5"/>
            <a:endCxn id="2" idx="2"/>
          </p:cNvCxnSpPr>
          <p:nvPr/>
        </p:nvCxnSpPr>
        <p:spPr>
          <a:xfrm>
            <a:off x="3510523" y="5499199"/>
            <a:ext cx="971254" cy="46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D1642A49-4856-4C18-B0EB-0416D7CD1D8C}"/>
              </a:ext>
            </a:extLst>
          </p:cNvPr>
          <p:cNvCxnSpPr>
            <a:cxnSpLocks/>
          </p:cNvCxnSpPr>
          <p:nvPr/>
        </p:nvCxnSpPr>
        <p:spPr>
          <a:xfrm flipH="1">
            <a:off x="6758205" y="5038399"/>
            <a:ext cx="496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29B45700-56C7-4D9F-9FE2-2B5F9FE8A4BC}"/>
              </a:ext>
            </a:extLst>
          </p:cNvPr>
          <p:cNvSpPr txBox="1"/>
          <p:nvPr/>
        </p:nvSpPr>
        <p:spPr bwMode="auto">
          <a:xfrm>
            <a:off x="7402555" y="4743923"/>
            <a:ext cx="1166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000000"/>
                </a:solidFill>
                <a:effectLst/>
                <a:uLnTx/>
                <a:uFillTx/>
                <a:latin typeface="Arial" charset="0"/>
                <a:ea typeface="+mn-ea"/>
                <a:cs typeface="+mn-cs"/>
              </a:rPr>
              <a:t>Associative</a:t>
            </a:r>
            <a:r>
              <a:rPr kumimoji="0" lang="de-DE" sz="1800" b="0" i="0" u="none" strike="noStrike" kern="1200" cap="none" spc="0" normalizeH="0" baseline="0" noProof="0" dirty="0">
                <a:ln>
                  <a:noFill/>
                </a:ln>
                <a:solidFill>
                  <a:srgbClr val="000000"/>
                </a:solidFill>
                <a:effectLst/>
                <a:uLnTx/>
                <a:uFillTx/>
                <a:latin typeface="Arial" charset="0"/>
                <a:ea typeface="+mn-ea"/>
                <a:cs typeface="+mn-cs"/>
              </a:rPr>
              <a:t/>
            </a:r>
            <a:br>
              <a:rPr kumimoji="0" lang="de-DE" sz="1800" b="0" i="0" u="none" strike="noStrike" kern="1200" cap="none" spc="0" normalizeH="0" baseline="0" noProof="0" dirty="0">
                <a:ln>
                  <a:noFill/>
                </a:ln>
                <a:solidFill>
                  <a:srgbClr val="000000"/>
                </a:solidFill>
                <a:effectLst/>
                <a:uLnTx/>
                <a:uFillTx/>
                <a:latin typeface="Arial" charset="0"/>
                <a:ea typeface="+mn-ea"/>
                <a:cs typeface="+mn-cs"/>
              </a:rPr>
            </a:br>
            <a:r>
              <a:rPr kumimoji="0" lang="de-DE" sz="1800" b="0" i="0" u="none" strike="noStrike" kern="1200" cap="none" spc="0" normalizeH="0" baseline="0" noProof="0" dirty="0" err="1">
                <a:ln>
                  <a:noFill/>
                </a:ln>
                <a:solidFill>
                  <a:srgbClr val="000000"/>
                </a:solidFill>
                <a:effectLst/>
                <a:uLnTx/>
                <a:uFillTx/>
                <a:latin typeface="Arial" charset="0"/>
                <a:ea typeface="+mn-ea"/>
                <a:cs typeface="+mn-cs"/>
              </a:rPr>
              <a:t>strength</a:t>
            </a:r>
            <a:endParaRPr kumimoji="0" lang="de-DE" sz="1800" b="0"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4" name="Gerade Verbindung mit Pfeil 13">
            <a:extLst>
              <a:ext uri="{FF2B5EF4-FFF2-40B4-BE49-F238E27FC236}">
                <a16:creationId xmlns:a16="http://schemas.microsoft.com/office/drawing/2014/main" id="{21F87916-6C99-430F-B0CD-A8D947674E88}"/>
              </a:ext>
            </a:extLst>
          </p:cNvPr>
          <p:cNvCxnSpPr>
            <a:cxnSpLocks/>
          </p:cNvCxnSpPr>
          <p:nvPr/>
        </p:nvCxnSpPr>
        <p:spPr>
          <a:xfrm flipH="1">
            <a:off x="3645221" y="4470839"/>
            <a:ext cx="713176" cy="53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361E111-C178-451E-8BFD-406949CA45F6}"/>
              </a:ext>
            </a:extLst>
          </p:cNvPr>
          <p:cNvCxnSpPr>
            <a:cxnSpLocks/>
          </p:cNvCxnSpPr>
          <p:nvPr/>
        </p:nvCxnSpPr>
        <p:spPr>
          <a:xfrm flipH="1" flipV="1">
            <a:off x="3645221" y="5288884"/>
            <a:ext cx="935996" cy="410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F2188808-6AAE-467C-BCD4-0ED12754044A}"/>
              </a:ext>
            </a:extLst>
          </p:cNvPr>
          <p:cNvCxnSpPr>
            <a:cxnSpLocks/>
          </p:cNvCxnSpPr>
          <p:nvPr/>
        </p:nvCxnSpPr>
        <p:spPr>
          <a:xfrm>
            <a:off x="4753329" y="4732009"/>
            <a:ext cx="7866" cy="76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1AF32504-376E-4A92-AAA7-47120C6D221E}"/>
              </a:ext>
            </a:extLst>
          </p:cNvPr>
          <p:cNvCxnSpPr>
            <a:cxnSpLocks/>
            <a:stCxn id="2" idx="0"/>
          </p:cNvCxnSpPr>
          <p:nvPr/>
        </p:nvCxnSpPr>
        <p:spPr>
          <a:xfrm flipH="1" flipV="1">
            <a:off x="4914786" y="4709033"/>
            <a:ext cx="26878" cy="79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7DA0A2AA-B6EF-45BA-8F7D-E4BC9E0394D8}"/>
              </a:ext>
            </a:extLst>
          </p:cNvPr>
          <p:cNvCxnSpPr>
            <a:cxnSpLocks/>
          </p:cNvCxnSpPr>
          <p:nvPr/>
        </p:nvCxnSpPr>
        <p:spPr>
          <a:xfrm flipH="1">
            <a:off x="4825856" y="5038399"/>
            <a:ext cx="985357" cy="0"/>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DBD7D4CF-37B1-45C9-8139-10111DCF12C3}"/>
              </a:ext>
            </a:extLst>
          </p:cNvPr>
          <p:cNvCxnSpPr>
            <a:cxnSpLocks/>
          </p:cNvCxnSpPr>
          <p:nvPr/>
        </p:nvCxnSpPr>
        <p:spPr>
          <a:xfrm flipH="1">
            <a:off x="4022818" y="5176898"/>
            <a:ext cx="1871412" cy="522670"/>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EFD63906-7F1B-4D0E-9E74-74FD540873E6}"/>
              </a:ext>
            </a:extLst>
          </p:cNvPr>
          <p:cNvCxnSpPr>
            <a:cxnSpLocks/>
          </p:cNvCxnSpPr>
          <p:nvPr/>
        </p:nvCxnSpPr>
        <p:spPr>
          <a:xfrm flipH="1" flipV="1">
            <a:off x="3885330" y="4732009"/>
            <a:ext cx="1925884" cy="167891"/>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pic>
        <p:nvPicPr>
          <p:cNvPr id="55" name="Grafik 54">
            <a:extLst>
              <a:ext uri="{FF2B5EF4-FFF2-40B4-BE49-F238E27FC236}">
                <a16:creationId xmlns:a16="http://schemas.microsoft.com/office/drawing/2014/main" id="{20E44203-BEC1-408A-A567-0C222B2A94AF}"/>
              </a:ext>
            </a:extLst>
          </p:cNvPr>
          <p:cNvPicPr>
            <a:picLocks noChangeAspect="1"/>
          </p:cNvPicPr>
          <p:nvPr/>
        </p:nvPicPr>
        <p:blipFill>
          <a:blip r:embed="rId3"/>
          <a:stretch>
            <a:fillRect/>
          </a:stretch>
        </p:blipFill>
        <p:spPr>
          <a:xfrm>
            <a:off x="442914" y="4775401"/>
            <a:ext cx="1610965" cy="998508"/>
          </a:xfrm>
          <a:prstGeom prst="rect">
            <a:avLst/>
          </a:prstGeom>
        </p:spPr>
      </p:pic>
      <p:cxnSp>
        <p:nvCxnSpPr>
          <p:cNvPr id="58" name="Gerade Verbindung mit Pfeil 57">
            <a:extLst>
              <a:ext uri="{FF2B5EF4-FFF2-40B4-BE49-F238E27FC236}">
                <a16:creationId xmlns:a16="http://schemas.microsoft.com/office/drawing/2014/main" id="{90EECF23-5A4C-4FF6-A419-6356400542E2}"/>
              </a:ext>
            </a:extLst>
          </p:cNvPr>
          <p:cNvCxnSpPr>
            <a:cxnSpLocks/>
          </p:cNvCxnSpPr>
          <p:nvPr/>
        </p:nvCxnSpPr>
        <p:spPr>
          <a:xfrm flipV="1">
            <a:off x="2082291" y="4065023"/>
            <a:ext cx="2143802" cy="75460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8FC28410-F2BC-474D-9CD6-7C28F276A330}"/>
              </a:ext>
            </a:extLst>
          </p:cNvPr>
          <p:cNvCxnSpPr>
            <a:cxnSpLocks/>
          </p:cNvCxnSpPr>
          <p:nvPr/>
        </p:nvCxnSpPr>
        <p:spPr>
          <a:xfrm>
            <a:off x="2082291" y="5699568"/>
            <a:ext cx="2192702" cy="43125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 name="Textfeld 2"/>
          <p:cNvSpPr txBox="1"/>
          <p:nvPr/>
        </p:nvSpPr>
        <p:spPr bwMode="auto">
          <a:xfrm>
            <a:off x="4352031" y="4909522"/>
            <a:ext cx="1410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smtClean="0">
                <a:ln>
                  <a:noFill/>
                </a:ln>
                <a:solidFill>
                  <a:srgbClr val="FF0000"/>
                </a:solidFill>
                <a:effectLst/>
                <a:uLnTx/>
                <a:uFillTx/>
                <a:latin typeface="Arial" charset="0"/>
                <a:ea typeface="+mn-ea"/>
                <a:cs typeface="+mn-cs"/>
              </a:rPr>
              <a:t>?</a:t>
            </a:r>
            <a:endParaRPr kumimoji="0" lang="de-CH" sz="1800" b="1" i="0" u="none" strike="noStrike" kern="1200" cap="none" spc="0" normalizeH="0" baseline="0" noProof="0" dirty="0" err="1" smtClean="0">
              <a:ln>
                <a:noFill/>
              </a:ln>
              <a:solidFill>
                <a:srgbClr val="FF0000"/>
              </a:solidFill>
              <a:effectLst/>
              <a:uLnTx/>
              <a:uFillTx/>
              <a:latin typeface="Arial" charset="0"/>
              <a:ea typeface="+mn-ea"/>
              <a:cs typeface="+mn-cs"/>
            </a:endParaRPr>
          </a:p>
        </p:txBody>
      </p:sp>
    </p:spTree>
    <p:extLst>
      <p:ext uri="{BB962C8B-B14F-4D97-AF65-F5344CB8AC3E}">
        <p14:creationId xmlns:p14="http://schemas.microsoft.com/office/powerpoint/2010/main" val="4080827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42914" y="412750"/>
            <a:ext cx="7888286" cy="801688"/>
          </a:xfrm>
        </p:spPr>
        <p:txBody>
          <a:bodyPr/>
          <a:lstStyle/>
          <a:p>
            <a:pPr eaLnBrk="1" hangingPunct="1"/>
            <a:r>
              <a:rPr lang="de-CH" sz="2400" dirty="0" smtClean="0"/>
              <a:t>DCM </a:t>
            </a:r>
            <a:r>
              <a:rPr lang="de-CH" sz="2400" dirty="0" err="1" smtClean="0"/>
              <a:t>example</a:t>
            </a:r>
            <a:r>
              <a:rPr lang="de-CH" sz="2400" dirty="0" smtClean="0"/>
              <a:t>: Add a </a:t>
            </a:r>
            <a:r>
              <a:rPr lang="de-CH" sz="2400" dirty="0" err="1" smtClean="0"/>
              <a:t>covariate</a:t>
            </a:r>
            <a:r>
              <a:rPr lang="de-CH" sz="2400" dirty="0" smtClean="0"/>
              <a:t> </a:t>
            </a:r>
            <a:r>
              <a:rPr lang="de-CH" sz="2400" dirty="0" err="1" smtClean="0"/>
              <a:t>to</a:t>
            </a:r>
            <a:r>
              <a:rPr lang="de-CH" sz="2400" dirty="0" smtClean="0"/>
              <a:t> </a:t>
            </a:r>
            <a:r>
              <a:rPr lang="de-CH" sz="2400" dirty="0" err="1" smtClean="0"/>
              <a:t>your</a:t>
            </a:r>
            <a:r>
              <a:rPr lang="de-CH" sz="2400" dirty="0" smtClean="0"/>
              <a:t> design </a:t>
            </a:r>
            <a:r>
              <a:rPr lang="de-CH" sz="2400" dirty="0" err="1" smtClean="0"/>
              <a:t>matrix</a:t>
            </a:r>
            <a:endParaRPr lang="de-CH" sz="2400" dirty="0"/>
          </a:p>
        </p:txBody>
      </p:sp>
      <p:sp>
        <p:nvSpPr>
          <p:cNvPr id="16" name="Rectangle 3"/>
          <p:cNvSpPr>
            <a:spLocks noGrp="1" noChangeArrowheads="1"/>
          </p:cNvSpPr>
          <p:nvPr>
            <p:ph idx="1"/>
          </p:nvPr>
        </p:nvSpPr>
        <p:spPr>
          <a:xfrm>
            <a:off x="472751" y="1255190"/>
            <a:ext cx="8040687" cy="4012142"/>
          </a:xfrm>
        </p:spPr>
        <p:txBody>
          <a:bodyPr/>
          <a:lstStyle/>
          <a:p>
            <a:pPr marL="541332" lvl="2" indent="-342900" fontAlgn="auto">
              <a:spcAft>
                <a:spcPts val="0"/>
              </a:spcAft>
              <a:buFont typeface="Symbol" panose="05050102010706020507" pitchFamily="18" charset="2"/>
              <a:buChar char="-"/>
              <a:defRPr/>
            </a:pPr>
            <a:r>
              <a:rPr lang="en-US" sz="2000" dirty="0" smtClean="0">
                <a:latin typeface="+mn-lt"/>
                <a:sym typeface="Wingdings" panose="05000000000000000000" pitchFamily="2" charset="2"/>
              </a:rPr>
              <a:t>To test for associations with a covariate or for group differences we can add </a:t>
            </a:r>
            <a:r>
              <a:rPr lang="en-US" sz="2000" dirty="0" err="1" smtClean="0">
                <a:latin typeface="+mn-lt"/>
                <a:sym typeface="Wingdings" panose="05000000000000000000" pitchFamily="2" charset="2"/>
              </a:rPr>
              <a:t>regressors</a:t>
            </a:r>
            <a:r>
              <a:rPr lang="en-US" sz="2000" dirty="0" smtClean="0">
                <a:latin typeface="+mn-lt"/>
                <a:sym typeface="Wingdings" panose="05000000000000000000" pitchFamily="2" charset="2"/>
              </a:rPr>
              <a:t> to the design matrix</a:t>
            </a:r>
          </a:p>
          <a:p>
            <a:pPr marL="541332" lvl="2" indent="-342900" fontAlgn="auto">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541332" lvl="2" indent="-342900" fontAlgn="auto">
              <a:spcAft>
                <a:spcPts val="0"/>
              </a:spcAft>
              <a:buFont typeface="Symbol" panose="05050102010706020507" pitchFamily="18" charset="2"/>
              <a:buChar char="-"/>
              <a:defRPr/>
            </a:pPr>
            <a:r>
              <a:rPr lang="en-US" sz="2000" dirty="0" smtClean="0">
                <a:latin typeface="+mn-lt"/>
                <a:sym typeface="Wingdings" panose="05000000000000000000" pitchFamily="2" charset="2"/>
              </a:rPr>
              <a:t>Should be limited to a reasonable amount …</a:t>
            </a:r>
          </a:p>
          <a:p>
            <a:pPr marL="541332" lvl="2" indent="-342900" fontAlgn="auto">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541332" lvl="2" indent="-342900" fontAlgn="auto">
              <a:spcAft>
                <a:spcPts val="0"/>
              </a:spcAft>
              <a:buFont typeface="Symbol" panose="05050102010706020507" pitchFamily="18" charset="2"/>
              <a:buChar char="-"/>
              <a:defRPr/>
            </a:pPr>
            <a:r>
              <a:rPr lang="en-US" sz="2000" dirty="0" smtClean="0">
                <a:latin typeface="+mn-lt"/>
                <a:sym typeface="Wingdings" panose="05000000000000000000" pitchFamily="2" charset="2"/>
              </a:rPr>
              <a:t>Are there group differences between typical and poor readers during the learning task?</a:t>
            </a:r>
          </a:p>
          <a:p>
            <a:pPr marL="0" lvl="1" indent="0" fontAlgn="auto">
              <a:spcAft>
                <a:spcPts val="0"/>
              </a:spcAft>
              <a:buNone/>
              <a:defRPr/>
            </a:pPr>
            <a:r>
              <a:rPr lang="en-US" sz="2000" dirty="0" smtClean="0">
                <a:latin typeface="+mn-lt"/>
                <a:sym typeface="Wingdings" panose="05000000000000000000" pitchFamily="2" charset="2"/>
              </a:rPr>
              <a:t> </a:t>
            </a:r>
            <a:endParaRPr lang="en-US" sz="2000" dirty="0">
              <a:latin typeface="+mn-lt"/>
              <a:sym typeface="Wingdings" panose="05000000000000000000" pitchFamily="2" charset="2"/>
            </a:endParaRPr>
          </a:p>
          <a:p>
            <a:pPr marL="0" lvl="1" indent="0" fontAlgn="auto">
              <a:spcAft>
                <a:spcPts val="0"/>
              </a:spcAft>
              <a:buNone/>
              <a:defRPr/>
            </a:pPr>
            <a:endParaRPr lang="en-US" sz="2000" dirty="0">
              <a:latin typeface="+mn-lt"/>
              <a:sym typeface="Wingdings" panose="05000000000000000000" pitchFamily="2" charset="2"/>
            </a:endParaRPr>
          </a:p>
        </p:txBody>
      </p:sp>
      <p:sp>
        <p:nvSpPr>
          <p:cNvPr id="2" name="Textfeld 1">
            <a:extLst>
              <a:ext uri="{FF2B5EF4-FFF2-40B4-BE49-F238E27FC236}">
                <a16:creationId xmlns:a16="http://schemas.microsoft.com/office/drawing/2014/main" id="{CC784C81-60D4-46DE-BDE6-DF68358E7CB8}"/>
              </a:ext>
            </a:extLst>
          </p:cNvPr>
          <p:cNvSpPr txBox="1"/>
          <p:nvPr/>
        </p:nvSpPr>
        <p:spPr bwMode="auto">
          <a:xfrm>
            <a:off x="4481777" y="5499199"/>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VWFA</a:t>
            </a:r>
          </a:p>
        </p:txBody>
      </p:sp>
      <p:sp>
        <p:nvSpPr>
          <p:cNvPr id="8" name="Textfeld 7">
            <a:extLst>
              <a:ext uri="{FF2B5EF4-FFF2-40B4-BE49-F238E27FC236}">
                <a16:creationId xmlns:a16="http://schemas.microsoft.com/office/drawing/2014/main" id="{3CE63AC1-2BF2-4DD6-ADE6-DECA086FAA93}"/>
              </a:ext>
            </a:extLst>
          </p:cNvPr>
          <p:cNvSpPr txBox="1"/>
          <p:nvPr/>
        </p:nvSpPr>
        <p:spPr bwMode="auto">
          <a:xfrm>
            <a:off x="2725447" y="4712564"/>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STS</a:t>
            </a:r>
          </a:p>
        </p:txBody>
      </p:sp>
      <p:sp>
        <p:nvSpPr>
          <p:cNvPr id="9" name="Textfeld 8">
            <a:extLst>
              <a:ext uri="{FF2B5EF4-FFF2-40B4-BE49-F238E27FC236}">
                <a16:creationId xmlns:a16="http://schemas.microsoft.com/office/drawing/2014/main" id="{CF9E4E30-09AB-4EDA-909C-7FDCA7B8E11F}"/>
              </a:ext>
            </a:extLst>
          </p:cNvPr>
          <p:cNvSpPr txBox="1"/>
          <p:nvPr/>
        </p:nvSpPr>
        <p:spPr bwMode="auto">
          <a:xfrm>
            <a:off x="4293442" y="3810409"/>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AUC</a:t>
            </a:r>
          </a:p>
        </p:txBody>
      </p:sp>
      <p:sp>
        <p:nvSpPr>
          <p:cNvPr id="10" name="Textfeld 9">
            <a:extLst>
              <a:ext uri="{FF2B5EF4-FFF2-40B4-BE49-F238E27FC236}">
                <a16:creationId xmlns:a16="http://schemas.microsoft.com/office/drawing/2014/main" id="{E86E0B8B-9B07-461D-913E-1F4846474D5E}"/>
              </a:ext>
            </a:extLst>
          </p:cNvPr>
          <p:cNvSpPr txBox="1"/>
          <p:nvPr/>
        </p:nvSpPr>
        <p:spPr bwMode="auto">
          <a:xfrm>
            <a:off x="5811213" y="4643316"/>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PUT</a:t>
            </a:r>
          </a:p>
        </p:txBody>
      </p:sp>
      <p:cxnSp>
        <p:nvCxnSpPr>
          <p:cNvPr id="6" name="Gerade Verbindung mit Pfeil 5">
            <a:extLst>
              <a:ext uri="{FF2B5EF4-FFF2-40B4-BE49-F238E27FC236}">
                <a16:creationId xmlns:a16="http://schemas.microsoft.com/office/drawing/2014/main" id="{E5C09F11-9E73-47C9-89C7-F26F459C664A}"/>
              </a:ext>
            </a:extLst>
          </p:cNvPr>
          <p:cNvCxnSpPr>
            <a:cxnSpLocks/>
            <a:stCxn id="8" idx="7"/>
            <a:endCxn id="9" idx="2"/>
          </p:cNvCxnSpPr>
          <p:nvPr/>
        </p:nvCxnSpPr>
        <p:spPr>
          <a:xfrm flipV="1">
            <a:off x="3510523" y="4271209"/>
            <a:ext cx="782919" cy="57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62B8E42B-59AA-4F40-BA28-C215ED0C5FBD}"/>
              </a:ext>
            </a:extLst>
          </p:cNvPr>
          <p:cNvCxnSpPr>
            <a:cxnSpLocks/>
            <a:stCxn id="8" idx="5"/>
            <a:endCxn id="2" idx="2"/>
          </p:cNvCxnSpPr>
          <p:nvPr/>
        </p:nvCxnSpPr>
        <p:spPr>
          <a:xfrm>
            <a:off x="3510523" y="5499199"/>
            <a:ext cx="971254" cy="46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D1642A49-4856-4C18-B0EB-0416D7CD1D8C}"/>
              </a:ext>
            </a:extLst>
          </p:cNvPr>
          <p:cNvCxnSpPr>
            <a:cxnSpLocks/>
          </p:cNvCxnSpPr>
          <p:nvPr/>
        </p:nvCxnSpPr>
        <p:spPr>
          <a:xfrm flipH="1">
            <a:off x="6758205" y="5038399"/>
            <a:ext cx="496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29B45700-56C7-4D9F-9FE2-2B5F9FE8A4BC}"/>
              </a:ext>
            </a:extLst>
          </p:cNvPr>
          <p:cNvSpPr txBox="1"/>
          <p:nvPr/>
        </p:nvSpPr>
        <p:spPr bwMode="auto">
          <a:xfrm>
            <a:off x="7402555" y="4743923"/>
            <a:ext cx="1166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000000"/>
                </a:solidFill>
                <a:effectLst/>
                <a:uLnTx/>
                <a:uFillTx/>
                <a:latin typeface="Arial" charset="0"/>
                <a:ea typeface="+mn-ea"/>
                <a:cs typeface="+mn-cs"/>
              </a:rPr>
              <a:t>Associative</a:t>
            </a:r>
            <a:r>
              <a:rPr kumimoji="0" lang="de-DE" sz="1800" b="0" i="0" u="none" strike="noStrike" kern="1200" cap="none" spc="0" normalizeH="0" baseline="0" noProof="0" dirty="0">
                <a:ln>
                  <a:noFill/>
                </a:ln>
                <a:solidFill>
                  <a:srgbClr val="000000"/>
                </a:solidFill>
                <a:effectLst/>
                <a:uLnTx/>
                <a:uFillTx/>
                <a:latin typeface="Arial" charset="0"/>
                <a:ea typeface="+mn-ea"/>
                <a:cs typeface="+mn-cs"/>
              </a:rPr>
              <a:t/>
            </a:r>
            <a:br>
              <a:rPr kumimoji="0" lang="de-DE" sz="1800" b="0" i="0" u="none" strike="noStrike" kern="1200" cap="none" spc="0" normalizeH="0" baseline="0" noProof="0" dirty="0">
                <a:ln>
                  <a:noFill/>
                </a:ln>
                <a:solidFill>
                  <a:srgbClr val="000000"/>
                </a:solidFill>
                <a:effectLst/>
                <a:uLnTx/>
                <a:uFillTx/>
                <a:latin typeface="Arial" charset="0"/>
                <a:ea typeface="+mn-ea"/>
                <a:cs typeface="+mn-cs"/>
              </a:rPr>
            </a:br>
            <a:r>
              <a:rPr kumimoji="0" lang="de-DE" sz="1800" b="0" i="0" u="none" strike="noStrike" kern="1200" cap="none" spc="0" normalizeH="0" baseline="0" noProof="0" dirty="0" err="1">
                <a:ln>
                  <a:noFill/>
                </a:ln>
                <a:solidFill>
                  <a:srgbClr val="000000"/>
                </a:solidFill>
                <a:effectLst/>
                <a:uLnTx/>
                <a:uFillTx/>
                <a:latin typeface="Arial" charset="0"/>
                <a:ea typeface="+mn-ea"/>
                <a:cs typeface="+mn-cs"/>
              </a:rPr>
              <a:t>strength</a:t>
            </a:r>
            <a:endParaRPr kumimoji="0" lang="de-DE" sz="1800" b="0"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4" name="Gerade Verbindung mit Pfeil 13">
            <a:extLst>
              <a:ext uri="{FF2B5EF4-FFF2-40B4-BE49-F238E27FC236}">
                <a16:creationId xmlns:a16="http://schemas.microsoft.com/office/drawing/2014/main" id="{21F87916-6C99-430F-B0CD-A8D947674E88}"/>
              </a:ext>
            </a:extLst>
          </p:cNvPr>
          <p:cNvCxnSpPr>
            <a:cxnSpLocks/>
          </p:cNvCxnSpPr>
          <p:nvPr/>
        </p:nvCxnSpPr>
        <p:spPr>
          <a:xfrm flipH="1">
            <a:off x="3645221" y="4470839"/>
            <a:ext cx="713176" cy="53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361E111-C178-451E-8BFD-406949CA45F6}"/>
              </a:ext>
            </a:extLst>
          </p:cNvPr>
          <p:cNvCxnSpPr>
            <a:cxnSpLocks/>
          </p:cNvCxnSpPr>
          <p:nvPr/>
        </p:nvCxnSpPr>
        <p:spPr>
          <a:xfrm flipH="1" flipV="1">
            <a:off x="3645221" y="5288884"/>
            <a:ext cx="935996" cy="410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F2188808-6AAE-467C-BCD4-0ED12754044A}"/>
              </a:ext>
            </a:extLst>
          </p:cNvPr>
          <p:cNvCxnSpPr>
            <a:cxnSpLocks/>
          </p:cNvCxnSpPr>
          <p:nvPr/>
        </p:nvCxnSpPr>
        <p:spPr>
          <a:xfrm>
            <a:off x="4753329" y="4732009"/>
            <a:ext cx="7866" cy="76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1AF32504-376E-4A92-AAA7-47120C6D221E}"/>
              </a:ext>
            </a:extLst>
          </p:cNvPr>
          <p:cNvCxnSpPr>
            <a:cxnSpLocks/>
            <a:stCxn id="2" idx="0"/>
          </p:cNvCxnSpPr>
          <p:nvPr/>
        </p:nvCxnSpPr>
        <p:spPr>
          <a:xfrm flipH="1" flipV="1">
            <a:off x="4914786" y="4709033"/>
            <a:ext cx="26878" cy="79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7DA0A2AA-B6EF-45BA-8F7D-E4BC9E0394D8}"/>
              </a:ext>
            </a:extLst>
          </p:cNvPr>
          <p:cNvCxnSpPr>
            <a:cxnSpLocks/>
          </p:cNvCxnSpPr>
          <p:nvPr/>
        </p:nvCxnSpPr>
        <p:spPr>
          <a:xfrm flipH="1">
            <a:off x="4825856" y="5038399"/>
            <a:ext cx="985357" cy="0"/>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DBD7D4CF-37B1-45C9-8139-10111DCF12C3}"/>
              </a:ext>
            </a:extLst>
          </p:cNvPr>
          <p:cNvCxnSpPr>
            <a:cxnSpLocks/>
          </p:cNvCxnSpPr>
          <p:nvPr/>
        </p:nvCxnSpPr>
        <p:spPr>
          <a:xfrm flipH="1">
            <a:off x="4022818" y="5176898"/>
            <a:ext cx="1871412" cy="522670"/>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EFD63906-7F1B-4D0E-9E74-74FD540873E6}"/>
              </a:ext>
            </a:extLst>
          </p:cNvPr>
          <p:cNvCxnSpPr>
            <a:cxnSpLocks/>
          </p:cNvCxnSpPr>
          <p:nvPr/>
        </p:nvCxnSpPr>
        <p:spPr>
          <a:xfrm flipH="1" flipV="1">
            <a:off x="3885330" y="4732009"/>
            <a:ext cx="1925884" cy="167891"/>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pic>
        <p:nvPicPr>
          <p:cNvPr id="55" name="Grafik 54">
            <a:extLst>
              <a:ext uri="{FF2B5EF4-FFF2-40B4-BE49-F238E27FC236}">
                <a16:creationId xmlns:a16="http://schemas.microsoft.com/office/drawing/2014/main" id="{20E44203-BEC1-408A-A567-0C222B2A94AF}"/>
              </a:ext>
            </a:extLst>
          </p:cNvPr>
          <p:cNvPicPr>
            <a:picLocks noChangeAspect="1"/>
          </p:cNvPicPr>
          <p:nvPr/>
        </p:nvPicPr>
        <p:blipFill>
          <a:blip r:embed="rId3"/>
          <a:stretch>
            <a:fillRect/>
          </a:stretch>
        </p:blipFill>
        <p:spPr>
          <a:xfrm>
            <a:off x="442914" y="4775401"/>
            <a:ext cx="1610965" cy="998508"/>
          </a:xfrm>
          <a:prstGeom prst="rect">
            <a:avLst/>
          </a:prstGeom>
        </p:spPr>
      </p:pic>
      <p:cxnSp>
        <p:nvCxnSpPr>
          <p:cNvPr id="58" name="Gerade Verbindung mit Pfeil 57">
            <a:extLst>
              <a:ext uri="{FF2B5EF4-FFF2-40B4-BE49-F238E27FC236}">
                <a16:creationId xmlns:a16="http://schemas.microsoft.com/office/drawing/2014/main" id="{90EECF23-5A4C-4FF6-A419-6356400542E2}"/>
              </a:ext>
            </a:extLst>
          </p:cNvPr>
          <p:cNvCxnSpPr>
            <a:cxnSpLocks/>
          </p:cNvCxnSpPr>
          <p:nvPr/>
        </p:nvCxnSpPr>
        <p:spPr>
          <a:xfrm flipV="1">
            <a:off x="2082291" y="4065023"/>
            <a:ext cx="2143802" cy="75460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8FC28410-F2BC-474D-9CD6-7C28F276A330}"/>
              </a:ext>
            </a:extLst>
          </p:cNvPr>
          <p:cNvCxnSpPr>
            <a:cxnSpLocks/>
          </p:cNvCxnSpPr>
          <p:nvPr/>
        </p:nvCxnSpPr>
        <p:spPr>
          <a:xfrm>
            <a:off x="2082291" y="5699568"/>
            <a:ext cx="2192702" cy="43125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 name="Textfeld 2"/>
          <p:cNvSpPr txBox="1"/>
          <p:nvPr/>
        </p:nvSpPr>
        <p:spPr bwMode="auto">
          <a:xfrm>
            <a:off x="4352031" y="4909522"/>
            <a:ext cx="1410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smtClean="0">
                <a:ln>
                  <a:noFill/>
                </a:ln>
                <a:solidFill>
                  <a:srgbClr val="FF0000"/>
                </a:solidFill>
                <a:effectLst/>
                <a:uLnTx/>
                <a:uFillTx/>
                <a:latin typeface="Arial" charset="0"/>
                <a:ea typeface="+mn-ea"/>
                <a:cs typeface="+mn-cs"/>
              </a:rPr>
              <a:t>?</a:t>
            </a:r>
            <a:endParaRPr kumimoji="0" lang="de-CH" sz="1800" b="1" i="0" u="none" strike="noStrike" kern="1200" cap="none" spc="0" normalizeH="0" baseline="0" noProof="0" dirty="0" err="1" smtClean="0">
              <a:ln>
                <a:noFill/>
              </a:ln>
              <a:solidFill>
                <a:srgbClr val="FF0000"/>
              </a:solidFill>
              <a:effectLst/>
              <a:uLnTx/>
              <a:uFillTx/>
              <a:latin typeface="Arial" charset="0"/>
              <a:ea typeface="+mn-ea"/>
              <a:cs typeface="+mn-cs"/>
            </a:endParaRPr>
          </a:p>
        </p:txBody>
      </p:sp>
    </p:spTree>
    <p:extLst>
      <p:ext uri="{BB962C8B-B14F-4D97-AF65-F5344CB8AC3E}">
        <p14:creationId xmlns:p14="http://schemas.microsoft.com/office/powerpoint/2010/main" val="4152767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42914" y="412750"/>
            <a:ext cx="7888286" cy="801688"/>
          </a:xfrm>
        </p:spPr>
        <p:txBody>
          <a:bodyPr/>
          <a:lstStyle/>
          <a:p>
            <a:pPr eaLnBrk="1" hangingPunct="1"/>
            <a:r>
              <a:rPr lang="de-CH" sz="2400" dirty="0" smtClean="0"/>
              <a:t>DCM </a:t>
            </a:r>
            <a:r>
              <a:rPr lang="de-CH" sz="2400" dirty="0" err="1" smtClean="0"/>
              <a:t>example</a:t>
            </a:r>
            <a:r>
              <a:rPr lang="de-CH" sz="2400" dirty="0" smtClean="0"/>
              <a:t>: Group </a:t>
            </a:r>
            <a:r>
              <a:rPr lang="de-CH" sz="2400" dirty="0" err="1" smtClean="0"/>
              <a:t>differences</a:t>
            </a:r>
            <a:endParaRPr lang="de-CH" sz="2400" dirty="0"/>
          </a:p>
        </p:txBody>
      </p:sp>
      <p:sp>
        <p:nvSpPr>
          <p:cNvPr id="2" name="Textfeld 1">
            <a:extLst>
              <a:ext uri="{FF2B5EF4-FFF2-40B4-BE49-F238E27FC236}">
                <a16:creationId xmlns:a16="http://schemas.microsoft.com/office/drawing/2014/main" id="{CC784C81-60D4-46DE-BDE6-DF68358E7CB8}"/>
              </a:ext>
            </a:extLst>
          </p:cNvPr>
          <p:cNvSpPr txBox="1"/>
          <p:nvPr/>
        </p:nvSpPr>
        <p:spPr bwMode="auto">
          <a:xfrm>
            <a:off x="4558895" y="3483112"/>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VWFA</a:t>
            </a:r>
          </a:p>
        </p:txBody>
      </p:sp>
      <p:sp>
        <p:nvSpPr>
          <p:cNvPr id="8" name="Textfeld 7">
            <a:extLst>
              <a:ext uri="{FF2B5EF4-FFF2-40B4-BE49-F238E27FC236}">
                <a16:creationId xmlns:a16="http://schemas.microsoft.com/office/drawing/2014/main" id="{3CE63AC1-2BF2-4DD6-ADE6-DECA086FAA93}"/>
              </a:ext>
            </a:extLst>
          </p:cNvPr>
          <p:cNvSpPr txBox="1"/>
          <p:nvPr/>
        </p:nvSpPr>
        <p:spPr bwMode="auto">
          <a:xfrm>
            <a:off x="2802565" y="2696477"/>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STS</a:t>
            </a:r>
          </a:p>
        </p:txBody>
      </p:sp>
      <p:sp>
        <p:nvSpPr>
          <p:cNvPr id="9" name="Textfeld 8">
            <a:extLst>
              <a:ext uri="{FF2B5EF4-FFF2-40B4-BE49-F238E27FC236}">
                <a16:creationId xmlns:a16="http://schemas.microsoft.com/office/drawing/2014/main" id="{CF9E4E30-09AB-4EDA-909C-7FDCA7B8E11F}"/>
              </a:ext>
            </a:extLst>
          </p:cNvPr>
          <p:cNvSpPr txBox="1"/>
          <p:nvPr/>
        </p:nvSpPr>
        <p:spPr bwMode="auto">
          <a:xfrm>
            <a:off x="4370560" y="1794322"/>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AUC</a:t>
            </a:r>
          </a:p>
        </p:txBody>
      </p:sp>
      <p:sp>
        <p:nvSpPr>
          <p:cNvPr id="10" name="Textfeld 9">
            <a:extLst>
              <a:ext uri="{FF2B5EF4-FFF2-40B4-BE49-F238E27FC236}">
                <a16:creationId xmlns:a16="http://schemas.microsoft.com/office/drawing/2014/main" id="{E86E0B8B-9B07-461D-913E-1F4846474D5E}"/>
              </a:ext>
            </a:extLst>
          </p:cNvPr>
          <p:cNvSpPr txBox="1"/>
          <p:nvPr/>
        </p:nvSpPr>
        <p:spPr bwMode="auto">
          <a:xfrm>
            <a:off x="5888331" y="2627229"/>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PUT</a:t>
            </a:r>
          </a:p>
        </p:txBody>
      </p:sp>
      <p:cxnSp>
        <p:nvCxnSpPr>
          <p:cNvPr id="6" name="Gerade Verbindung mit Pfeil 5">
            <a:extLst>
              <a:ext uri="{FF2B5EF4-FFF2-40B4-BE49-F238E27FC236}">
                <a16:creationId xmlns:a16="http://schemas.microsoft.com/office/drawing/2014/main" id="{E5C09F11-9E73-47C9-89C7-F26F459C664A}"/>
              </a:ext>
            </a:extLst>
          </p:cNvPr>
          <p:cNvCxnSpPr>
            <a:cxnSpLocks/>
            <a:stCxn id="8" idx="7"/>
            <a:endCxn id="9" idx="2"/>
          </p:cNvCxnSpPr>
          <p:nvPr/>
        </p:nvCxnSpPr>
        <p:spPr>
          <a:xfrm flipV="1">
            <a:off x="3587641" y="2255122"/>
            <a:ext cx="782919" cy="57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62B8E42B-59AA-4F40-BA28-C215ED0C5FBD}"/>
              </a:ext>
            </a:extLst>
          </p:cNvPr>
          <p:cNvCxnSpPr>
            <a:cxnSpLocks/>
            <a:stCxn id="8" idx="5"/>
            <a:endCxn id="2" idx="2"/>
          </p:cNvCxnSpPr>
          <p:nvPr/>
        </p:nvCxnSpPr>
        <p:spPr>
          <a:xfrm>
            <a:off x="3587641" y="3483112"/>
            <a:ext cx="971254" cy="46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D1642A49-4856-4C18-B0EB-0416D7CD1D8C}"/>
              </a:ext>
            </a:extLst>
          </p:cNvPr>
          <p:cNvCxnSpPr>
            <a:cxnSpLocks/>
          </p:cNvCxnSpPr>
          <p:nvPr/>
        </p:nvCxnSpPr>
        <p:spPr>
          <a:xfrm flipH="1">
            <a:off x="6835323" y="3022312"/>
            <a:ext cx="496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29B45700-56C7-4D9F-9FE2-2B5F9FE8A4BC}"/>
              </a:ext>
            </a:extLst>
          </p:cNvPr>
          <p:cNvSpPr txBox="1"/>
          <p:nvPr/>
        </p:nvSpPr>
        <p:spPr bwMode="auto">
          <a:xfrm>
            <a:off x="7479673" y="2727836"/>
            <a:ext cx="1166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000000"/>
                </a:solidFill>
                <a:effectLst/>
                <a:uLnTx/>
                <a:uFillTx/>
                <a:latin typeface="Arial" charset="0"/>
                <a:ea typeface="+mn-ea"/>
                <a:cs typeface="+mn-cs"/>
              </a:rPr>
              <a:t>Associative</a:t>
            </a:r>
            <a:r>
              <a:rPr kumimoji="0" lang="de-DE" sz="1800" b="0" i="0" u="none" strike="noStrike" kern="1200" cap="none" spc="0" normalizeH="0" baseline="0" noProof="0" dirty="0">
                <a:ln>
                  <a:noFill/>
                </a:ln>
                <a:solidFill>
                  <a:srgbClr val="000000"/>
                </a:solidFill>
                <a:effectLst/>
                <a:uLnTx/>
                <a:uFillTx/>
                <a:latin typeface="Arial" charset="0"/>
                <a:ea typeface="+mn-ea"/>
                <a:cs typeface="+mn-cs"/>
              </a:rPr>
              <a:t/>
            </a:r>
            <a:br>
              <a:rPr kumimoji="0" lang="de-DE" sz="1800" b="0" i="0" u="none" strike="noStrike" kern="1200" cap="none" spc="0" normalizeH="0" baseline="0" noProof="0" dirty="0">
                <a:ln>
                  <a:noFill/>
                </a:ln>
                <a:solidFill>
                  <a:srgbClr val="000000"/>
                </a:solidFill>
                <a:effectLst/>
                <a:uLnTx/>
                <a:uFillTx/>
                <a:latin typeface="Arial" charset="0"/>
                <a:ea typeface="+mn-ea"/>
                <a:cs typeface="+mn-cs"/>
              </a:rPr>
            </a:br>
            <a:r>
              <a:rPr kumimoji="0" lang="de-DE" sz="1800" b="0" i="0" u="none" strike="noStrike" kern="1200" cap="none" spc="0" normalizeH="0" baseline="0" noProof="0" dirty="0" err="1">
                <a:ln>
                  <a:noFill/>
                </a:ln>
                <a:solidFill>
                  <a:srgbClr val="000000"/>
                </a:solidFill>
                <a:effectLst/>
                <a:uLnTx/>
                <a:uFillTx/>
                <a:latin typeface="Arial" charset="0"/>
                <a:ea typeface="+mn-ea"/>
                <a:cs typeface="+mn-cs"/>
              </a:rPr>
              <a:t>strength</a:t>
            </a:r>
            <a:endParaRPr kumimoji="0" lang="de-DE" sz="1800" b="0"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4" name="Gerade Verbindung mit Pfeil 13">
            <a:extLst>
              <a:ext uri="{FF2B5EF4-FFF2-40B4-BE49-F238E27FC236}">
                <a16:creationId xmlns:a16="http://schemas.microsoft.com/office/drawing/2014/main" id="{21F87916-6C99-430F-B0CD-A8D947674E88}"/>
              </a:ext>
            </a:extLst>
          </p:cNvPr>
          <p:cNvCxnSpPr>
            <a:cxnSpLocks/>
          </p:cNvCxnSpPr>
          <p:nvPr/>
        </p:nvCxnSpPr>
        <p:spPr>
          <a:xfrm flipH="1">
            <a:off x="3722339" y="2454752"/>
            <a:ext cx="713176" cy="53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361E111-C178-451E-8BFD-406949CA45F6}"/>
              </a:ext>
            </a:extLst>
          </p:cNvPr>
          <p:cNvCxnSpPr>
            <a:cxnSpLocks/>
          </p:cNvCxnSpPr>
          <p:nvPr/>
        </p:nvCxnSpPr>
        <p:spPr>
          <a:xfrm flipH="1" flipV="1">
            <a:off x="3722339" y="3272797"/>
            <a:ext cx="935996" cy="410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F2188808-6AAE-467C-BCD4-0ED12754044A}"/>
              </a:ext>
            </a:extLst>
          </p:cNvPr>
          <p:cNvCxnSpPr>
            <a:cxnSpLocks/>
          </p:cNvCxnSpPr>
          <p:nvPr/>
        </p:nvCxnSpPr>
        <p:spPr>
          <a:xfrm>
            <a:off x="4830447" y="2715922"/>
            <a:ext cx="7866" cy="76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1AF32504-376E-4A92-AAA7-47120C6D221E}"/>
              </a:ext>
            </a:extLst>
          </p:cNvPr>
          <p:cNvCxnSpPr>
            <a:cxnSpLocks/>
            <a:stCxn id="2" idx="0"/>
          </p:cNvCxnSpPr>
          <p:nvPr/>
        </p:nvCxnSpPr>
        <p:spPr>
          <a:xfrm flipH="1" flipV="1">
            <a:off x="4991904" y="2692946"/>
            <a:ext cx="26878" cy="79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DBD7D4CF-37B1-45C9-8139-10111DCF12C3}"/>
              </a:ext>
            </a:extLst>
          </p:cNvPr>
          <p:cNvCxnSpPr>
            <a:cxnSpLocks/>
            <a:stCxn id="10" idx="2"/>
          </p:cNvCxnSpPr>
          <p:nvPr/>
        </p:nvCxnSpPr>
        <p:spPr>
          <a:xfrm flipH="1">
            <a:off x="4132291" y="3088029"/>
            <a:ext cx="1756040" cy="353362"/>
          </a:xfrm>
          <a:prstGeom prst="line">
            <a:avLst/>
          </a:prstGeom>
          <a:ln w="57150">
            <a:solidFill>
              <a:srgbClr val="FFC000"/>
            </a:solidFill>
            <a:tailEnd type="oval"/>
          </a:ln>
        </p:spPr>
        <p:style>
          <a:lnRef idx="1">
            <a:schemeClr val="accent1"/>
          </a:lnRef>
          <a:fillRef idx="0">
            <a:schemeClr val="accent1"/>
          </a:fillRef>
          <a:effectRef idx="0">
            <a:schemeClr val="accent1"/>
          </a:effectRef>
          <a:fontRef idx="minor">
            <a:schemeClr val="tx1"/>
          </a:fontRef>
        </p:style>
      </p:cxnSp>
      <p:pic>
        <p:nvPicPr>
          <p:cNvPr id="55" name="Grafik 54">
            <a:extLst>
              <a:ext uri="{FF2B5EF4-FFF2-40B4-BE49-F238E27FC236}">
                <a16:creationId xmlns:a16="http://schemas.microsoft.com/office/drawing/2014/main" id="{20E44203-BEC1-408A-A567-0C222B2A94AF}"/>
              </a:ext>
            </a:extLst>
          </p:cNvPr>
          <p:cNvPicPr>
            <a:picLocks noChangeAspect="1"/>
          </p:cNvPicPr>
          <p:nvPr/>
        </p:nvPicPr>
        <p:blipFill>
          <a:blip r:embed="rId3"/>
          <a:stretch>
            <a:fillRect/>
          </a:stretch>
        </p:blipFill>
        <p:spPr>
          <a:xfrm>
            <a:off x="520032" y="2759314"/>
            <a:ext cx="1610965" cy="998508"/>
          </a:xfrm>
          <a:prstGeom prst="rect">
            <a:avLst/>
          </a:prstGeom>
        </p:spPr>
      </p:pic>
      <p:cxnSp>
        <p:nvCxnSpPr>
          <p:cNvPr id="58" name="Gerade Verbindung mit Pfeil 57">
            <a:extLst>
              <a:ext uri="{FF2B5EF4-FFF2-40B4-BE49-F238E27FC236}">
                <a16:creationId xmlns:a16="http://schemas.microsoft.com/office/drawing/2014/main" id="{90EECF23-5A4C-4FF6-A419-6356400542E2}"/>
              </a:ext>
            </a:extLst>
          </p:cNvPr>
          <p:cNvCxnSpPr>
            <a:cxnSpLocks/>
          </p:cNvCxnSpPr>
          <p:nvPr/>
        </p:nvCxnSpPr>
        <p:spPr>
          <a:xfrm flipV="1">
            <a:off x="2159409" y="2048936"/>
            <a:ext cx="2143802" cy="75460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8FC28410-F2BC-474D-9CD6-7C28F276A330}"/>
              </a:ext>
            </a:extLst>
          </p:cNvPr>
          <p:cNvCxnSpPr>
            <a:cxnSpLocks/>
          </p:cNvCxnSpPr>
          <p:nvPr/>
        </p:nvCxnSpPr>
        <p:spPr>
          <a:xfrm>
            <a:off x="2159409" y="3683481"/>
            <a:ext cx="2192702" cy="43125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 name="Textfeld 4"/>
          <p:cNvSpPr txBox="1"/>
          <p:nvPr/>
        </p:nvSpPr>
        <p:spPr bwMode="auto">
          <a:xfrm>
            <a:off x="5705048" y="1740304"/>
            <a:ext cx="20069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err="1" smtClean="0">
                <a:ln>
                  <a:noFill/>
                </a:ln>
                <a:solidFill>
                  <a:srgbClr val="FFC000"/>
                </a:solidFill>
                <a:effectLst/>
                <a:uLnTx/>
                <a:uFillTx/>
                <a:latin typeface="Arial" charset="0"/>
                <a:ea typeface="+mn-ea"/>
                <a:cs typeface="+mn-cs"/>
              </a:rPr>
              <a:t>poor</a:t>
            </a:r>
            <a:r>
              <a:rPr kumimoji="0" lang="de-DE" sz="2400" b="1" i="0" u="none" strike="noStrike" kern="1200" cap="none" spc="0" normalizeH="0" baseline="0" noProof="0" dirty="0" smtClean="0">
                <a:ln>
                  <a:noFill/>
                </a:ln>
                <a:solidFill>
                  <a:srgbClr val="FFC000"/>
                </a:solidFill>
                <a:effectLst/>
                <a:uLnTx/>
                <a:uFillTx/>
                <a:latin typeface="Arial" charset="0"/>
                <a:ea typeface="+mn-ea"/>
                <a:cs typeface="+mn-cs"/>
              </a:rPr>
              <a:t> &lt; </a:t>
            </a:r>
            <a:r>
              <a:rPr kumimoji="0" lang="de-DE" sz="2400" b="1" i="0" u="none" strike="noStrike" kern="1200" cap="none" spc="0" normalizeH="0" baseline="0" noProof="0" dirty="0" err="1" smtClean="0">
                <a:ln>
                  <a:noFill/>
                </a:ln>
                <a:solidFill>
                  <a:srgbClr val="FFC000"/>
                </a:solidFill>
                <a:effectLst/>
                <a:uLnTx/>
                <a:uFillTx/>
                <a:latin typeface="Arial" charset="0"/>
                <a:ea typeface="+mn-ea"/>
                <a:cs typeface="+mn-cs"/>
              </a:rPr>
              <a:t>typical</a:t>
            </a:r>
            <a:endParaRPr kumimoji="0" lang="de-CH" sz="2400" b="1" i="0" u="none" strike="noStrike" kern="1200" cap="none" spc="0" normalizeH="0" baseline="0" noProof="0" dirty="0" err="1" smtClean="0">
              <a:ln>
                <a:noFill/>
              </a:ln>
              <a:solidFill>
                <a:srgbClr val="FFC000"/>
              </a:solidFill>
              <a:effectLst/>
              <a:uLnTx/>
              <a:uFillTx/>
              <a:latin typeface="Arial" charset="0"/>
              <a:ea typeface="+mn-ea"/>
              <a:cs typeface="+mn-cs"/>
            </a:endParaRPr>
          </a:p>
        </p:txBody>
      </p:sp>
      <p:sp>
        <p:nvSpPr>
          <p:cNvPr id="7" name="Textfeld 6"/>
          <p:cNvSpPr txBox="1"/>
          <p:nvPr/>
        </p:nvSpPr>
        <p:spPr bwMode="auto">
          <a:xfrm>
            <a:off x="647636" y="4565767"/>
            <a:ext cx="708540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Poor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readers</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show</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decreased</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coupling</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between</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VWFA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and</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STS</a:t>
            </a:r>
            <a:b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b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compared</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to</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typical</a:t>
            </a:r>
            <a:r>
              <a:rPr kumimoji="0" lang="de-DE" sz="18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de-DE" sz="1800" b="0" i="0" u="none" strike="noStrike" kern="1200" cap="none" spc="0" normalizeH="0" baseline="0" noProof="0" dirty="0" err="1" smtClean="0">
                <a:ln>
                  <a:noFill/>
                </a:ln>
                <a:solidFill>
                  <a:srgbClr val="000000"/>
                </a:solidFill>
                <a:effectLst/>
                <a:uLnTx/>
                <a:uFillTx/>
                <a:latin typeface="Arial" charset="0"/>
                <a:ea typeface="+mn-ea"/>
                <a:cs typeface="+mn-cs"/>
              </a:rPr>
              <a:t>readers</a:t>
            </a:r>
            <a:endParaRPr kumimoji="0" lang="de-CH" sz="1800" b="0" i="0" u="none" strike="noStrike" kern="1200" cap="none" spc="0" normalizeH="0" baseline="0" noProof="0" dirty="0" err="1"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570860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42914" y="412750"/>
            <a:ext cx="7888286" cy="5173542"/>
          </a:xfrm>
        </p:spPr>
        <p:txBody>
          <a:bodyPr/>
          <a:lstStyle/>
          <a:p>
            <a:pPr eaLnBrk="1" hangingPunct="1"/>
            <a:r>
              <a:rPr lang="de-CH" sz="2400" dirty="0" smtClean="0"/>
              <a:t>DCM </a:t>
            </a:r>
            <a:r>
              <a:rPr lang="de-CH" sz="2400" dirty="0" err="1" smtClean="0"/>
              <a:t>example</a:t>
            </a:r>
            <a:r>
              <a:rPr lang="de-CH" sz="2400" dirty="0" smtClean="0"/>
              <a:t>: </a:t>
            </a:r>
            <a:r>
              <a:rPr lang="de-CH" sz="2400" dirty="0" err="1" smtClean="0"/>
              <a:t>Leave</a:t>
            </a:r>
            <a:r>
              <a:rPr lang="de-CH" sz="2400" dirty="0" smtClean="0"/>
              <a:t>-</a:t>
            </a:r>
            <a:r>
              <a:rPr lang="de-CH" sz="2400" dirty="0" err="1" smtClean="0"/>
              <a:t>one</a:t>
            </a:r>
            <a:r>
              <a:rPr lang="de-CH" sz="2400" dirty="0" smtClean="0"/>
              <a:t>-out </a:t>
            </a:r>
            <a:r>
              <a:rPr lang="de-CH" sz="2400" dirty="0" err="1" smtClean="0"/>
              <a:t>cross</a:t>
            </a:r>
            <a:r>
              <a:rPr lang="de-CH" sz="2400" dirty="0" smtClean="0"/>
              <a:t>-validation</a:t>
            </a:r>
            <a:endParaRPr lang="de-CH" sz="2400" dirty="0"/>
          </a:p>
        </p:txBody>
      </p:sp>
      <p:sp>
        <p:nvSpPr>
          <p:cNvPr id="16" name="Rectangle 3"/>
          <p:cNvSpPr>
            <a:spLocks noGrp="1" noChangeArrowheads="1"/>
          </p:cNvSpPr>
          <p:nvPr>
            <p:ph idx="1"/>
          </p:nvPr>
        </p:nvSpPr>
        <p:spPr>
          <a:xfrm>
            <a:off x="366713" y="1056267"/>
            <a:ext cx="8040687" cy="4012142"/>
          </a:xfrm>
        </p:spPr>
        <p:txBody>
          <a:bodyPr/>
          <a:lstStyle/>
          <a:p>
            <a:pPr marL="342900" lvl="1" indent="-342900" fontAlgn="auto">
              <a:spcAft>
                <a:spcPts val="0"/>
              </a:spcAft>
              <a:buFont typeface="Symbol" panose="05050102010706020507" pitchFamily="18" charset="2"/>
              <a:buChar char="-"/>
              <a:defRPr/>
            </a:pPr>
            <a:r>
              <a:rPr lang="en-US" sz="2000" dirty="0" smtClean="0">
                <a:latin typeface="+mn-lt"/>
                <a:sym typeface="Wingdings" panose="05000000000000000000" pitchFamily="2" charset="2"/>
              </a:rPr>
              <a:t>Refits the model n-1 times and excludes one subject at a time</a:t>
            </a:r>
          </a:p>
          <a:p>
            <a:pPr marL="342900" lvl="1" indent="-342900" fontAlgn="auto">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342900" lvl="1" indent="-342900" fontAlgn="auto">
              <a:spcAft>
                <a:spcPts val="0"/>
              </a:spcAft>
              <a:buFont typeface="Symbol" panose="05050102010706020507" pitchFamily="18" charset="2"/>
              <a:buChar char="-"/>
              <a:defRPr/>
            </a:pPr>
            <a:r>
              <a:rPr lang="en-US" sz="2000" dirty="0" smtClean="0">
                <a:latin typeface="+mn-lt"/>
                <a:sym typeface="Wingdings" panose="05000000000000000000" pitchFamily="2" charset="2"/>
              </a:rPr>
              <a:t>Can we predict the variable? (e.g. group membership)</a:t>
            </a:r>
          </a:p>
          <a:p>
            <a:pPr marL="342900" lvl="1" indent="-342900" fontAlgn="auto">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342900" lvl="1" indent="-342900" fontAlgn="auto">
              <a:spcAft>
                <a:spcPts val="0"/>
              </a:spcAft>
              <a:buFont typeface="Symbol" panose="05050102010706020507" pitchFamily="18" charset="2"/>
              <a:buChar char="-"/>
              <a:defRPr/>
            </a:pPr>
            <a:r>
              <a:rPr lang="en-US" sz="2000" dirty="0" smtClean="0">
                <a:latin typeface="+mn-lt"/>
                <a:sym typeface="Wingdings" panose="05000000000000000000" pitchFamily="2" charset="2"/>
              </a:rPr>
              <a:t>Is the effect large enough to be meaningful?</a:t>
            </a: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2135832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Questions?</a:t>
            </a:r>
          </a:p>
        </p:txBody>
      </p:sp>
      <p:sp>
        <p:nvSpPr>
          <p:cNvPr id="3" name="Inhaltsplatzhalter 2"/>
          <p:cNvSpPr>
            <a:spLocks noGrp="1"/>
          </p:cNvSpPr>
          <p:nvPr>
            <p:ph idx="1"/>
          </p:nvPr>
        </p:nvSpPr>
        <p:spPr>
          <a:xfrm>
            <a:off x="466726" y="1250949"/>
            <a:ext cx="8281988" cy="4812393"/>
          </a:xfrm>
        </p:spPr>
        <p:txBody>
          <a:bodyPr/>
          <a:lstStyle/>
          <a:p>
            <a:pPr>
              <a:buFont typeface="Symbol" panose="05050102010706020507" pitchFamily="18" charset="2"/>
              <a:buChar char="-"/>
            </a:pPr>
            <a:endParaRPr lang="de-CH" dirty="0"/>
          </a:p>
          <a:p>
            <a:pPr>
              <a:buFont typeface="Symbol" panose="05050102010706020507" pitchFamily="18" charset="2"/>
              <a:buChar char="-"/>
            </a:pPr>
            <a:endParaRPr lang="de-CH" dirty="0"/>
          </a:p>
        </p:txBody>
      </p:sp>
    </p:spTree>
    <p:extLst>
      <p:ext uri="{BB962C8B-B14F-4D97-AF65-F5344CB8AC3E}">
        <p14:creationId xmlns:p14="http://schemas.microsoft.com/office/powerpoint/2010/main" val="2008250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42914" y="412750"/>
            <a:ext cx="7888286" cy="801688"/>
          </a:xfrm>
        </p:spPr>
        <p:txBody>
          <a:bodyPr/>
          <a:lstStyle/>
          <a:p>
            <a:pPr eaLnBrk="1" hangingPunct="1"/>
            <a:r>
              <a:rPr lang="de-CH" sz="2400" dirty="0" smtClean="0"/>
              <a:t>DCM </a:t>
            </a:r>
            <a:r>
              <a:rPr lang="de-CH" sz="2400" dirty="0" err="1" smtClean="0"/>
              <a:t>example</a:t>
            </a:r>
            <a:endParaRPr lang="de-CH" sz="2400" dirty="0"/>
          </a:p>
        </p:txBody>
      </p:sp>
      <p:sp>
        <p:nvSpPr>
          <p:cNvPr id="16" name="Rectangle 3"/>
          <p:cNvSpPr>
            <a:spLocks noGrp="1" noChangeArrowheads="1"/>
          </p:cNvSpPr>
          <p:nvPr>
            <p:ph idx="1"/>
          </p:nvPr>
        </p:nvSpPr>
        <p:spPr>
          <a:xfrm>
            <a:off x="366713" y="1056267"/>
            <a:ext cx="8040687" cy="619124"/>
          </a:xfrm>
        </p:spPr>
        <p:txBody>
          <a:bodyPr/>
          <a:lstStyle/>
          <a:p>
            <a:pPr marL="342900" lvl="1" indent="-342900" fontAlgn="auto">
              <a:spcAft>
                <a:spcPts val="0"/>
              </a:spcAft>
              <a:buFont typeface="Symbol" panose="05050102010706020507" pitchFamily="18" charset="2"/>
              <a:buChar char="-"/>
              <a:defRPr/>
            </a:pPr>
            <a:r>
              <a:rPr lang="en-US" sz="2000" dirty="0" smtClean="0">
                <a:latin typeface="+mn-lt"/>
                <a:sym typeface="Wingdings" panose="05000000000000000000" pitchFamily="2" charset="2"/>
              </a:rPr>
              <a:t>Where we are: estimated first-level</a:t>
            </a:r>
            <a:endParaRPr lang="en-US" sz="2000" dirty="0">
              <a:latin typeface="+mn-lt"/>
              <a:sym typeface="Wingdings" panose="05000000000000000000" pitchFamily="2" charset="2"/>
            </a:endParaRPr>
          </a:p>
        </p:txBody>
      </p:sp>
      <p:sp>
        <p:nvSpPr>
          <p:cNvPr id="2" name="Textfeld 1">
            <a:extLst>
              <a:ext uri="{FF2B5EF4-FFF2-40B4-BE49-F238E27FC236}">
                <a16:creationId xmlns:a16="http://schemas.microsoft.com/office/drawing/2014/main" id="{CC784C81-60D4-46DE-BDE6-DF68358E7CB8}"/>
              </a:ext>
            </a:extLst>
          </p:cNvPr>
          <p:cNvSpPr txBox="1"/>
          <p:nvPr/>
        </p:nvSpPr>
        <p:spPr bwMode="auto">
          <a:xfrm>
            <a:off x="4141959" y="4146809"/>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VWFA</a:t>
            </a:r>
          </a:p>
        </p:txBody>
      </p:sp>
      <p:sp>
        <p:nvSpPr>
          <p:cNvPr id="8" name="Textfeld 7">
            <a:extLst>
              <a:ext uri="{FF2B5EF4-FFF2-40B4-BE49-F238E27FC236}">
                <a16:creationId xmlns:a16="http://schemas.microsoft.com/office/drawing/2014/main" id="{3CE63AC1-2BF2-4DD6-ADE6-DECA086FAA93}"/>
              </a:ext>
            </a:extLst>
          </p:cNvPr>
          <p:cNvSpPr txBox="1"/>
          <p:nvPr/>
        </p:nvSpPr>
        <p:spPr bwMode="auto">
          <a:xfrm>
            <a:off x="2385629" y="3360174"/>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STS</a:t>
            </a:r>
          </a:p>
        </p:txBody>
      </p:sp>
      <p:sp>
        <p:nvSpPr>
          <p:cNvPr id="9" name="Textfeld 8">
            <a:extLst>
              <a:ext uri="{FF2B5EF4-FFF2-40B4-BE49-F238E27FC236}">
                <a16:creationId xmlns:a16="http://schemas.microsoft.com/office/drawing/2014/main" id="{CF9E4E30-09AB-4EDA-909C-7FDCA7B8E11F}"/>
              </a:ext>
            </a:extLst>
          </p:cNvPr>
          <p:cNvSpPr txBox="1"/>
          <p:nvPr/>
        </p:nvSpPr>
        <p:spPr bwMode="auto">
          <a:xfrm>
            <a:off x="3953624" y="2458019"/>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AUC</a:t>
            </a:r>
          </a:p>
        </p:txBody>
      </p:sp>
      <p:sp>
        <p:nvSpPr>
          <p:cNvPr id="10" name="Textfeld 9">
            <a:extLst>
              <a:ext uri="{FF2B5EF4-FFF2-40B4-BE49-F238E27FC236}">
                <a16:creationId xmlns:a16="http://schemas.microsoft.com/office/drawing/2014/main" id="{E86E0B8B-9B07-461D-913E-1F4846474D5E}"/>
              </a:ext>
            </a:extLst>
          </p:cNvPr>
          <p:cNvSpPr txBox="1"/>
          <p:nvPr/>
        </p:nvSpPr>
        <p:spPr bwMode="auto">
          <a:xfrm>
            <a:off x="5471395" y="3290926"/>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Arial" charset="0"/>
                <a:ea typeface="+mn-ea"/>
                <a:cs typeface="+mn-cs"/>
              </a:rPr>
              <a:t>PUT</a:t>
            </a:r>
          </a:p>
        </p:txBody>
      </p:sp>
      <p:cxnSp>
        <p:nvCxnSpPr>
          <p:cNvPr id="6" name="Gerade Verbindung mit Pfeil 5">
            <a:extLst>
              <a:ext uri="{FF2B5EF4-FFF2-40B4-BE49-F238E27FC236}">
                <a16:creationId xmlns:a16="http://schemas.microsoft.com/office/drawing/2014/main" id="{E5C09F11-9E73-47C9-89C7-F26F459C664A}"/>
              </a:ext>
            </a:extLst>
          </p:cNvPr>
          <p:cNvCxnSpPr>
            <a:cxnSpLocks/>
            <a:stCxn id="8" idx="7"/>
            <a:endCxn id="9" idx="2"/>
          </p:cNvCxnSpPr>
          <p:nvPr/>
        </p:nvCxnSpPr>
        <p:spPr>
          <a:xfrm flipV="1">
            <a:off x="3170705" y="2918819"/>
            <a:ext cx="782919" cy="57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62B8E42B-59AA-4F40-BA28-C215ED0C5FBD}"/>
              </a:ext>
            </a:extLst>
          </p:cNvPr>
          <p:cNvCxnSpPr>
            <a:cxnSpLocks/>
            <a:stCxn id="8" idx="5"/>
            <a:endCxn id="2" idx="2"/>
          </p:cNvCxnSpPr>
          <p:nvPr/>
        </p:nvCxnSpPr>
        <p:spPr>
          <a:xfrm>
            <a:off x="3170705" y="4146809"/>
            <a:ext cx="971254" cy="46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D1642A49-4856-4C18-B0EB-0416D7CD1D8C}"/>
              </a:ext>
            </a:extLst>
          </p:cNvPr>
          <p:cNvCxnSpPr>
            <a:cxnSpLocks/>
          </p:cNvCxnSpPr>
          <p:nvPr/>
        </p:nvCxnSpPr>
        <p:spPr>
          <a:xfrm flipH="1">
            <a:off x="6418387" y="3686009"/>
            <a:ext cx="496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29B45700-56C7-4D9F-9FE2-2B5F9FE8A4BC}"/>
              </a:ext>
            </a:extLst>
          </p:cNvPr>
          <p:cNvSpPr txBox="1"/>
          <p:nvPr/>
        </p:nvSpPr>
        <p:spPr bwMode="auto">
          <a:xfrm>
            <a:off x="7062737" y="3391533"/>
            <a:ext cx="1166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000000"/>
                </a:solidFill>
                <a:effectLst/>
                <a:uLnTx/>
                <a:uFillTx/>
                <a:latin typeface="Arial" charset="0"/>
                <a:ea typeface="+mn-ea"/>
                <a:cs typeface="+mn-cs"/>
              </a:rPr>
              <a:t>Associative</a:t>
            </a:r>
            <a:r>
              <a:rPr kumimoji="0" lang="de-DE" sz="1800" b="0" i="0" u="none" strike="noStrike" kern="1200" cap="none" spc="0" normalizeH="0" baseline="0" noProof="0" dirty="0">
                <a:ln>
                  <a:noFill/>
                </a:ln>
                <a:solidFill>
                  <a:srgbClr val="000000"/>
                </a:solidFill>
                <a:effectLst/>
                <a:uLnTx/>
                <a:uFillTx/>
                <a:latin typeface="Arial" charset="0"/>
                <a:ea typeface="+mn-ea"/>
                <a:cs typeface="+mn-cs"/>
              </a:rPr>
              <a:t/>
            </a:r>
            <a:br>
              <a:rPr kumimoji="0" lang="de-DE" sz="1800" b="0" i="0" u="none" strike="noStrike" kern="1200" cap="none" spc="0" normalizeH="0" baseline="0" noProof="0" dirty="0">
                <a:ln>
                  <a:noFill/>
                </a:ln>
                <a:solidFill>
                  <a:srgbClr val="000000"/>
                </a:solidFill>
                <a:effectLst/>
                <a:uLnTx/>
                <a:uFillTx/>
                <a:latin typeface="Arial" charset="0"/>
                <a:ea typeface="+mn-ea"/>
                <a:cs typeface="+mn-cs"/>
              </a:rPr>
            </a:br>
            <a:r>
              <a:rPr kumimoji="0" lang="de-DE" sz="1800" b="0" i="0" u="none" strike="noStrike" kern="1200" cap="none" spc="0" normalizeH="0" baseline="0" noProof="0" dirty="0" err="1">
                <a:ln>
                  <a:noFill/>
                </a:ln>
                <a:solidFill>
                  <a:srgbClr val="000000"/>
                </a:solidFill>
                <a:effectLst/>
                <a:uLnTx/>
                <a:uFillTx/>
                <a:latin typeface="Arial" charset="0"/>
                <a:ea typeface="+mn-ea"/>
                <a:cs typeface="+mn-cs"/>
              </a:rPr>
              <a:t>strength</a:t>
            </a:r>
            <a:endParaRPr kumimoji="0" lang="de-DE" sz="1800" b="0"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4" name="Gerade Verbindung mit Pfeil 13">
            <a:extLst>
              <a:ext uri="{FF2B5EF4-FFF2-40B4-BE49-F238E27FC236}">
                <a16:creationId xmlns:a16="http://schemas.microsoft.com/office/drawing/2014/main" id="{21F87916-6C99-430F-B0CD-A8D947674E88}"/>
              </a:ext>
            </a:extLst>
          </p:cNvPr>
          <p:cNvCxnSpPr>
            <a:cxnSpLocks/>
          </p:cNvCxnSpPr>
          <p:nvPr/>
        </p:nvCxnSpPr>
        <p:spPr>
          <a:xfrm flipH="1">
            <a:off x="3305403" y="3118449"/>
            <a:ext cx="713176" cy="53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361E111-C178-451E-8BFD-406949CA45F6}"/>
              </a:ext>
            </a:extLst>
          </p:cNvPr>
          <p:cNvCxnSpPr>
            <a:cxnSpLocks/>
          </p:cNvCxnSpPr>
          <p:nvPr/>
        </p:nvCxnSpPr>
        <p:spPr>
          <a:xfrm flipH="1" flipV="1">
            <a:off x="3305403" y="3936494"/>
            <a:ext cx="935996" cy="410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F2188808-6AAE-467C-BCD4-0ED12754044A}"/>
              </a:ext>
            </a:extLst>
          </p:cNvPr>
          <p:cNvCxnSpPr>
            <a:cxnSpLocks/>
          </p:cNvCxnSpPr>
          <p:nvPr/>
        </p:nvCxnSpPr>
        <p:spPr>
          <a:xfrm>
            <a:off x="4413511" y="3379619"/>
            <a:ext cx="7866" cy="76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1AF32504-376E-4A92-AAA7-47120C6D221E}"/>
              </a:ext>
            </a:extLst>
          </p:cNvPr>
          <p:cNvCxnSpPr>
            <a:cxnSpLocks/>
            <a:stCxn id="2" idx="0"/>
          </p:cNvCxnSpPr>
          <p:nvPr/>
        </p:nvCxnSpPr>
        <p:spPr>
          <a:xfrm flipH="1" flipV="1">
            <a:off x="4574968" y="3356643"/>
            <a:ext cx="26878" cy="79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7DA0A2AA-B6EF-45BA-8F7D-E4BC9E0394D8}"/>
              </a:ext>
            </a:extLst>
          </p:cNvPr>
          <p:cNvCxnSpPr>
            <a:cxnSpLocks/>
          </p:cNvCxnSpPr>
          <p:nvPr/>
        </p:nvCxnSpPr>
        <p:spPr>
          <a:xfrm flipH="1">
            <a:off x="4486038" y="3686009"/>
            <a:ext cx="985357" cy="0"/>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DBD7D4CF-37B1-45C9-8139-10111DCF12C3}"/>
              </a:ext>
            </a:extLst>
          </p:cNvPr>
          <p:cNvCxnSpPr>
            <a:cxnSpLocks/>
          </p:cNvCxnSpPr>
          <p:nvPr/>
        </p:nvCxnSpPr>
        <p:spPr>
          <a:xfrm flipH="1">
            <a:off x="3683000" y="3824508"/>
            <a:ext cx="1871412" cy="522670"/>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EFD63906-7F1B-4D0E-9E74-74FD540873E6}"/>
              </a:ext>
            </a:extLst>
          </p:cNvPr>
          <p:cNvCxnSpPr>
            <a:cxnSpLocks/>
          </p:cNvCxnSpPr>
          <p:nvPr/>
        </p:nvCxnSpPr>
        <p:spPr>
          <a:xfrm flipH="1" flipV="1">
            <a:off x="3545512" y="3379619"/>
            <a:ext cx="1925884" cy="167891"/>
          </a:xfrm>
          <a:prstGeom prst="line">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pic>
        <p:nvPicPr>
          <p:cNvPr id="55" name="Grafik 54">
            <a:extLst>
              <a:ext uri="{FF2B5EF4-FFF2-40B4-BE49-F238E27FC236}">
                <a16:creationId xmlns:a16="http://schemas.microsoft.com/office/drawing/2014/main" id="{20E44203-BEC1-408A-A567-0C222B2A94AF}"/>
              </a:ext>
            </a:extLst>
          </p:cNvPr>
          <p:cNvPicPr>
            <a:picLocks noChangeAspect="1"/>
          </p:cNvPicPr>
          <p:nvPr/>
        </p:nvPicPr>
        <p:blipFill>
          <a:blip r:embed="rId3"/>
          <a:stretch>
            <a:fillRect/>
          </a:stretch>
        </p:blipFill>
        <p:spPr>
          <a:xfrm>
            <a:off x="103096" y="3423011"/>
            <a:ext cx="1610965" cy="998508"/>
          </a:xfrm>
          <a:prstGeom prst="rect">
            <a:avLst/>
          </a:prstGeom>
        </p:spPr>
      </p:pic>
      <p:cxnSp>
        <p:nvCxnSpPr>
          <p:cNvPr id="58" name="Gerade Verbindung mit Pfeil 57">
            <a:extLst>
              <a:ext uri="{FF2B5EF4-FFF2-40B4-BE49-F238E27FC236}">
                <a16:creationId xmlns:a16="http://schemas.microsoft.com/office/drawing/2014/main" id="{90EECF23-5A4C-4FF6-A419-6356400542E2}"/>
              </a:ext>
            </a:extLst>
          </p:cNvPr>
          <p:cNvCxnSpPr>
            <a:cxnSpLocks/>
          </p:cNvCxnSpPr>
          <p:nvPr/>
        </p:nvCxnSpPr>
        <p:spPr>
          <a:xfrm flipV="1">
            <a:off x="1742473" y="2712633"/>
            <a:ext cx="2143802" cy="75460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8FC28410-F2BC-474D-9CD6-7C28F276A330}"/>
              </a:ext>
            </a:extLst>
          </p:cNvPr>
          <p:cNvCxnSpPr>
            <a:cxnSpLocks/>
          </p:cNvCxnSpPr>
          <p:nvPr/>
        </p:nvCxnSpPr>
        <p:spPr>
          <a:xfrm>
            <a:off x="1742473" y="4347178"/>
            <a:ext cx="2192702" cy="43125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91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42914" y="412750"/>
            <a:ext cx="7888286" cy="801688"/>
          </a:xfrm>
        </p:spPr>
        <p:txBody>
          <a:bodyPr/>
          <a:lstStyle/>
          <a:p>
            <a:pPr eaLnBrk="1" hangingPunct="1"/>
            <a:r>
              <a:rPr lang="en-US" sz="2400" dirty="0" smtClean="0"/>
              <a:t>DCM: group study</a:t>
            </a:r>
            <a:endParaRPr lang="de-CH" sz="2400" dirty="0"/>
          </a:p>
        </p:txBody>
      </p:sp>
      <p:sp>
        <p:nvSpPr>
          <p:cNvPr id="2" name="Textfeld 1"/>
          <p:cNvSpPr txBox="1"/>
          <p:nvPr/>
        </p:nvSpPr>
        <p:spPr bwMode="auto">
          <a:xfrm>
            <a:off x="582812" y="1057239"/>
            <a:ext cx="821697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Arial"/>
                <a:ea typeface="+mn-ea"/>
                <a:cs typeface="+mn-cs"/>
              </a:rPr>
              <a:t>We will follow the workflow described in </a:t>
            </a:r>
            <a:r>
              <a:rPr kumimoji="0" lang="en-GB" sz="2000" b="0" i="0" u="none" strike="noStrike" kern="1200" cap="none" spc="0" normalizeH="0" baseline="0" noProof="0" dirty="0" err="1">
                <a:ln>
                  <a:noFill/>
                </a:ln>
                <a:solidFill>
                  <a:srgbClr val="000000"/>
                </a:solidFill>
                <a:effectLst/>
                <a:uLnTx/>
                <a:uFillTx/>
                <a:latin typeface="Arial"/>
                <a:ea typeface="+mn-ea"/>
                <a:cs typeface="+mn-cs"/>
              </a:rPr>
              <a:t>Zeidman</a:t>
            </a:r>
            <a:r>
              <a:rPr kumimoji="0" lang="en-GB" sz="2000" b="0" i="0" u="none" strike="noStrike" kern="1200" cap="none" spc="0" normalizeH="0" baseline="0" noProof="0" dirty="0">
                <a:ln>
                  <a:noFill/>
                </a:ln>
                <a:solidFill>
                  <a:srgbClr val="000000"/>
                </a:solidFill>
                <a:effectLst/>
                <a:uLnTx/>
                <a:uFillTx/>
                <a:latin typeface="Arial"/>
                <a:ea typeface="+mn-ea"/>
                <a:cs typeface="+mn-cs"/>
              </a:rPr>
              <a:t> et al. (2019), using the Parametric Empirical Bayes (PEB) </a:t>
            </a:r>
            <a:r>
              <a:rPr kumimoji="0" lang="en-GB" sz="2000" b="0" i="0" u="none" strike="noStrike" kern="1200" cap="none" spc="0" normalizeH="0" baseline="0" noProof="0" dirty="0" smtClean="0">
                <a:ln>
                  <a:noFill/>
                </a:ln>
                <a:solidFill>
                  <a:srgbClr val="000000"/>
                </a:solidFill>
                <a:effectLst/>
                <a:uLnTx/>
                <a:uFillTx/>
                <a:latin typeface="Arial"/>
                <a:ea typeface="+mn-ea"/>
                <a:cs typeface="+mn-cs"/>
              </a:rPr>
              <a:t>framework</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000000"/>
                </a:solidFill>
                <a:effectLst/>
                <a:uLnTx/>
                <a:uFillTx/>
                <a:latin typeface="Arial"/>
                <a:ea typeface="+mn-ea"/>
                <a:cs typeface="+mn-cs"/>
              </a:rPr>
              <a:t>What </a:t>
            </a:r>
            <a:r>
              <a:rPr kumimoji="0" lang="en-GB" sz="2000" b="0" i="0" u="none" strike="noStrike" kern="1200" cap="none" spc="0" normalizeH="0" baseline="0" noProof="0" dirty="0">
                <a:ln>
                  <a:noFill/>
                </a:ln>
                <a:solidFill>
                  <a:srgbClr val="000000"/>
                </a:solidFill>
                <a:effectLst/>
                <a:uLnTx/>
                <a:uFillTx/>
                <a:latin typeface="Arial"/>
                <a:ea typeface="+mn-ea"/>
                <a:cs typeface="+mn-cs"/>
              </a:rPr>
              <a:t>are the commonalities in effective connectivity across subjects within a group or differences between groups?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rgbClr val="000000"/>
                </a:solidFill>
                <a:effectLst/>
                <a:uLnTx/>
                <a:uFillTx/>
                <a:latin typeface="Arial"/>
                <a:ea typeface="+mn-ea"/>
                <a:cs typeface="+mn-cs"/>
              </a:rPr>
              <a:t>Which combination of connections best predicts a group difference (or covariate</a:t>
            </a:r>
            <a:r>
              <a:rPr kumimoji="0" lang="en-GB" sz="2000" b="0" i="0" u="none" strike="noStrike" kern="1200" cap="none" spc="0" normalizeH="0" baseline="0" noProof="0" dirty="0" smtClean="0">
                <a:ln>
                  <a:noFill/>
                </a:ln>
                <a:solidFill>
                  <a:srgbClr val="000000"/>
                </a:solidFill>
                <a:effectLst/>
                <a:uLnTx/>
                <a:uFillTx/>
                <a:latin typeface="Arial"/>
                <a:ea typeface="+mn-ea"/>
                <a:cs typeface="+mn-cs"/>
              </a:rPr>
              <a:t>)?</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CH" sz="2000" b="0" i="0" u="none" strike="noStrike" kern="1200" cap="none" spc="0" normalizeH="0" baseline="0" noProof="0" dirty="0" err="1">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062635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de-CH" sz="2400" dirty="0"/>
              <a:t>Group </a:t>
            </a:r>
            <a:r>
              <a:rPr lang="de-CH" sz="2400" dirty="0" err="1"/>
              <a:t>analaysis</a:t>
            </a:r>
            <a:r>
              <a:rPr lang="de-CH" sz="2400" dirty="0"/>
              <a:t> in </a:t>
            </a:r>
            <a:r>
              <a:rPr lang="de-CH" sz="2400" dirty="0" err="1"/>
              <a:t>the</a:t>
            </a:r>
            <a:r>
              <a:rPr lang="de-CH" sz="2400" dirty="0"/>
              <a:t> PEB </a:t>
            </a:r>
            <a:r>
              <a:rPr lang="de-CH" sz="2400" dirty="0" err="1"/>
              <a:t>framework</a:t>
            </a:r>
            <a:endParaRPr lang="de-CH" sz="2400" dirty="0"/>
          </a:p>
        </p:txBody>
      </p:sp>
      <p:sp>
        <p:nvSpPr>
          <p:cNvPr id="5124" name="Rectangle 3"/>
          <p:cNvSpPr>
            <a:spLocks noGrp="1" noChangeArrowheads="1"/>
          </p:cNvSpPr>
          <p:nvPr>
            <p:ph idx="1"/>
          </p:nvPr>
        </p:nvSpPr>
        <p:spPr>
          <a:xfrm>
            <a:off x="323639" y="1160748"/>
            <a:ext cx="8597336" cy="4827457"/>
          </a:xfrm>
        </p:spPr>
        <p:txBody>
          <a:bodyPr/>
          <a:lstStyle/>
          <a:p>
            <a:pPr marL="342900" indent="-342900" eaLnBrk="1" hangingPunct="1">
              <a:lnSpc>
                <a:spcPct val="100000"/>
              </a:lnSpc>
              <a:buFont typeface="Symbol" panose="05050102010706020507" pitchFamily="18" charset="2"/>
              <a:buChar char="-"/>
            </a:pPr>
            <a:endParaRPr lang="en-US" dirty="0"/>
          </a:p>
        </p:txBody>
      </p:sp>
      <p:pic>
        <p:nvPicPr>
          <p:cNvPr id="2050" name="Picture 2" descr="https://ars.els-cdn.com/content/image/1-s2.0-S1053811919305233-gr1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639" y="1160748"/>
            <a:ext cx="8597336" cy="3731029"/>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bwMode="auto">
          <a:xfrm>
            <a:off x="442914" y="6171684"/>
            <a:ext cx="238046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Zeidman</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 et al. (2019), </a:t>
            </a:r>
            <a:r>
              <a:rPr kumimoji="0" lang="de-CH" sz="1200" b="0" i="1" u="none" strike="noStrike" kern="1200" cap="none" spc="0" normalizeH="0" baseline="0" noProof="0" dirty="0" err="1">
                <a:ln>
                  <a:noFill/>
                </a:ln>
                <a:solidFill>
                  <a:srgbClr val="000000"/>
                </a:solidFill>
                <a:effectLst/>
                <a:uLnTx/>
                <a:uFillTx/>
                <a:latin typeface="Arial" charset="0"/>
                <a:ea typeface="+mn-ea"/>
                <a:cs typeface="+mn-cs"/>
              </a:rPr>
              <a:t>NeuroImage</a:t>
            </a:r>
            <a:endParaRPr kumimoji="0" lang="de-CH" sz="1200" b="0" i="1" u="none" strike="noStrike" kern="1200" cap="none" spc="0" normalizeH="0" baseline="0" noProof="0" dirty="0">
              <a:ln>
                <a:noFill/>
              </a:ln>
              <a:solidFill>
                <a:srgbClr val="000000"/>
              </a:solidFill>
              <a:effectLst/>
              <a:uLnTx/>
              <a:uFillTx/>
              <a:latin typeface="Arial" charset="0"/>
              <a:ea typeface="+mn-ea"/>
              <a:cs typeface="+mn-cs"/>
            </a:endParaRPr>
          </a:p>
        </p:txBody>
      </p:sp>
      <p:sp>
        <p:nvSpPr>
          <p:cNvPr id="4" name="Rechteck 3"/>
          <p:cNvSpPr/>
          <p:nvPr/>
        </p:nvSpPr>
        <p:spPr>
          <a:xfrm>
            <a:off x="2169268" y="3968885"/>
            <a:ext cx="2081719" cy="4474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12" name="Rechteck 11"/>
          <p:cNvSpPr/>
          <p:nvPr/>
        </p:nvSpPr>
        <p:spPr>
          <a:xfrm>
            <a:off x="1195743" y="2162174"/>
            <a:ext cx="2081719" cy="3839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7" name="Gerade Verbindung mit Pfeil 6"/>
          <p:cNvCxnSpPr>
            <a:stCxn id="4" idx="0"/>
          </p:cNvCxnSpPr>
          <p:nvPr/>
        </p:nvCxnSpPr>
        <p:spPr>
          <a:xfrm flipH="1" flipV="1">
            <a:off x="2236602" y="2546098"/>
            <a:ext cx="973526" cy="14227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06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3491141" y="4526959"/>
            <a:ext cx="3033484" cy="35936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42" name="Rechteck 41"/>
          <p:cNvSpPr/>
          <p:nvPr/>
        </p:nvSpPr>
        <p:spPr>
          <a:xfrm>
            <a:off x="3807407" y="3763011"/>
            <a:ext cx="600075" cy="721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39" name="Rechteck 38"/>
          <p:cNvSpPr/>
          <p:nvPr/>
        </p:nvSpPr>
        <p:spPr>
          <a:xfrm>
            <a:off x="3837831" y="1747081"/>
            <a:ext cx="1776454" cy="7197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26" name="Rechteck 25"/>
          <p:cNvSpPr/>
          <p:nvPr/>
        </p:nvSpPr>
        <p:spPr>
          <a:xfrm>
            <a:off x="3551497" y="3764664"/>
            <a:ext cx="255517" cy="71978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15" name="Rechteck 14"/>
          <p:cNvSpPr/>
          <p:nvPr/>
        </p:nvSpPr>
        <p:spPr>
          <a:xfrm>
            <a:off x="2123662" y="1756403"/>
            <a:ext cx="1396054"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13" name="Rechteck 12"/>
          <p:cNvSpPr/>
          <p:nvPr/>
        </p:nvSpPr>
        <p:spPr>
          <a:xfrm>
            <a:off x="1371600" y="1773425"/>
            <a:ext cx="433947" cy="70448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11" name="Rechteck 10"/>
          <p:cNvSpPr/>
          <p:nvPr/>
        </p:nvSpPr>
        <p:spPr>
          <a:xfrm>
            <a:off x="2393004" y="3764664"/>
            <a:ext cx="739302"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2" name="Titel 1"/>
          <p:cNvSpPr>
            <a:spLocks noGrp="1"/>
          </p:cNvSpPr>
          <p:nvPr>
            <p:ph type="title"/>
          </p:nvPr>
        </p:nvSpPr>
        <p:spPr>
          <a:xfrm>
            <a:off x="442913" y="412750"/>
            <a:ext cx="7874235" cy="801688"/>
          </a:xfrm>
        </p:spPr>
        <p:txBody>
          <a:bodyPr/>
          <a:lstStyle/>
          <a:p>
            <a:r>
              <a:rPr lang="de-CH" dirty="0"/>
              <a:t>DCM </a:t>
            </a:r>
            <a:r>
              <a:rPr lang="de-CH" dirty="0" err="1"/>
              <a:t>with</a:t>
            </a:r>
            <a:r>
              <a:rPr lang="de-CH" dirty="0"/>
              <a:t> </a:t>
            </a:r>
            <a:r>
              <a:rPr lang="de-CH" dirty="0" smtClean="0"/>
              <a:t>PEB</a:t>
            </a:r>
            <a:endParaRPr lang="de-CH" dirty="0"/>
          </a:p>
        </p:txBody>
      </p:sp>
      <mc:AlternateContent xmlns:mc="http://schemas.openxmlformats.org/markup-compatibility/2006" xmlns:a14="http://schemas.microsoft.com/office/drawing/2010/main">
        <mc:Choice Requires="a14">
          <p:sp>
            <p:nvSpPr>
              <p:cNvPr id="6" name="Rechteck 5"/>
              <p:cNvSpPr/>
              <p:nvPr/>
            </p:nvSpPr>
            <p:spPr>
              <a:xfrm>
                <a:off x="333375" y="1706594"/>
                <a:ext cx="6381750" cy="73718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𝑌</m:t>
                          </m:r>
                        </m:e>
                        <m:sub>
                          <m:r>
                            <m:rPr>
                              <m:sty m:val="p"/>
                            </m:rPr>
                            <a:rPr kumimoji="0" lang="de-CH"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i</m:t>
                          </m:r>
                        </m:sub>
                      </m:sSub>
                      <m:r>
                        <a:rPr kumimoji="0" lang="de-CH"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l-GR"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Γ</m:t>
                          </m:r>
                        </m:e>
                        <m:sub>
                          <m: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d>
                        <m:dPr>
                          <m:ctrlP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Sup>
                            <m:sSubSupPr>
                              <m:ctrlP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SupPr>
                            <m:e>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𝜃</m:t>
                              </m:r>
                            </m:e>
                            <m:sub>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sub>
                            <m:sup>
                              <m:d>
                                <m:dPr>
                                  <m:ctrlP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e>
                              </m:d>
                            </m:sup>
                          </m:sSubSup>
                        </m:e>
                      </m:d>
                      <m:r>
                        <a:rPr kumimoji="0" lang="de-CH" sz="2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𝑋</m:t>
                          </m:r>
                        </m:e>
                        <m:sub>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sub>
                      </m:sSub>
                      <m:sSub>
                        <m:sSubPr>
                          <m:ctrlP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𝛽</m:t>
                          </m:r>
                        </m:e>
                        <m:sub>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sub>
                      </m:sSub>
                      <m:r>
                        <a:rPr kumimoji="0" lang="de-CH" sz="2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Sup>
                        <m:sSubSupPr>
                          <m:ctrlP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SupPr>
                        <m:e>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𝜀</m:t>
                          </m:r>
                        </m:e>
                        <m:sub>
                          <m: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up>
                          <m:d>
                            <m:dPr>
                              <m:ctrlP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e>
                          </m:d>
                        </m:sup>
                      </m:sSubSup>
                    </m:oMath>
                  </m:oMathPara>
                </a14:m>
                <a:endParaRPr kumimoji="0" lang="de-CH" sz="2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6" name="Rechteck 5"/>
              <p:cNvSpPr>
                <a:spLocks noRot="1" noChangeAspect="1" noMove="1" noResize="1" noEditPoints="1" noAdjustHandles="1" noChangeArrowheads="1" noChangeShapeType="1" noTextEdit="1"/>
              </p:cNvSpPr>
              <p:nvPr/>
            </p:nvSpPr>
            <p:spPr>
              <a:xfrm>
                <a:off x="333375" y="1706594"/>
                <a:ext cx="6381750" cy="737189"/>
              </a:xfrm>
              <a:prstGeom prst="rect">
                <a:avLst/>
              </a:prstGeom>
              <a:blipFill>
                <a:blip r:embed="rId3"/>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7" name="Rechteck 6"/>
              <p:cNvSpPr/>
              <p:nvPr/>
            </p:nvSpPr>
            <p:spPr>
              <a:xfrm>
                <a:off x="-243193" y="3764664"/>
                <a:ext cx="8394970" cy="63523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SupPr>
                        <m:e>
                          <m: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𝜃</m:t>
                          </m:r>
                        </m:e>
                        <m:sub>
                          <m: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up>
                          <m:d>
                            <m:dPr>
                              <m:ctrlP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e>
                          </m:d>
                        </m:sup>
                      </m:sSubSup>
                      <m:r>
                        <a:rPr kumimoji="0" lang="de-CH"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𝑋</m:t>
                      </m:r>
                      <m:sSup>
                        <m:sSupPr>
                          <m:ctrlP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𝜃</m:t>
                          </m:r>
                        </m:e>
                        <m:sup>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r>
                        <a:rPr kumimoji="0" lang="de-CH" sz="2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p>
                        <m:sSupPr>
                          <m:ctrlP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𝜀</m:t>
                          </m:r>
                        </m:e>
                        <m:sup>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oMath>
                  </m:oMathPara>
                </a14:m>
                <a:endParaRPr kumimoji="0" lang="de-CH" sz="2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7" name="Rechteck 6"/>
              <p:cNvSpPr>
                <a:spLocks noRot="1" noChangeAspect="1" noMove="1" noResize="1" noEditPoints="1" noAdjustHandles="1" noChangeArrowheads="1" noChangeShapeType="1" noTextEdit="1"/>
              </p:cNvSpPr>
              <p:nvPr/>
            </p:nvSpPr>
            <p:spPr>
              <a:xfrm>
                <a:off x="-243193" y="3764664"/>
                <a:ext cx="8394970" cy="635239"/>
              </a:xfrm>
              <a:prstGeom prst="rect">
                <a:avLst/>
              </a:prstGeom>
              <a:blipFill>
                <a:blip r:embed="rId4"/>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8" name="Rechteck 7"/>
              <p:cNvSpPr/>
              <p:nvPr/>
            </p:nvSpPr>
            <p:spPr>
              <a:xfrm>
                <a:off x="-645988" y="5577804"/>
                <a:ext cx="8394970" cy="541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𝜃</m:t>
                          </m:r>
                        </m:e>
                        <m:sup>
                          <m: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r>
                        <a:rPr kumimoji="0" lang="de-CH"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𝜂</m:t>
                      </m:r>
                      <m:r>
                        <a:rPr kumimoji="0" lang="de-CH" sz="2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p>
                        <m:sSupPr>
                          <m:ctrlP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𝜀</m:t>
                          </m:r>
                        </m:e>
                        <m:sup>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sup>
                      </m:sSup>
                    </m:oMath>
                  </m:oMathPara>
                </a14:m>
                <a:endParaRPr kumimoji="0" lang="de-CH" sz="2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8" name="Rechteck 7"/>
              <p:cNvSpPr>
                <a:spLocks noRot="1" noChangeAspect="1" noMove="1" noResize="1" noEditPoints="1" noAdjustHandles="1" noChangeArrowheads="1" noChangeShapeType="1" noTextEdit="1"/>
              </p:cNvSpPr>
              <p:nvPr/>
            </p:nvSpPr>
            <p:spPr>
              <a:xfrm>
                <a:off x="-645988" y="5577804"/>
                <a:ext cx="8394970" cy="541110"/>
              </a:xfrm>
              <a:prstGeom prst="rect">
                <a:avLst/>
              </a:prstGeom>
              <a:blipFill>
                <a:blip r:embed="rId5"/>
                <a:stretch>
                  <a:fillRect/>
                </a:stretch>
              </a:blipFill>
            </p:spPr>
            <p:txBody>
              <a:bodyPr/>
              <a:lstStyle/>
              <a:p>
                <a:r>
                  <a:rPr lang="de-CH">
                    <a:noFill/>
                  </a:rPr>
                  <a:t> </a:t>
                </a:r>
              </a:p>
            </p:txBody>
          </p:sp>
        </mc:Fallback>
      </mc:AlternateContent>
      <p:sp>
        <p:nvSpPr>
          <p:cNvPr id="12" name="Textfeld 11"/>
          <p:cNvSpPr txBox="1"/>
          <p:nvPr/>
        </p:nvSpPr>
        <p:spPr bwMode="auto">
          <a:xfrm>
            <a:off x="1371600" y="4776725"/>
            <a:ext cx="185948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Expected</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values</a:t>
            </a:r>
            <a:endParaRPr kumimoji="0" lang="de-CH" sz="18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Covariance</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matrix</a:t>
            </a:r>
            <a:endParaRPr kumimoji="0" lang="de-CH"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4" name="Textfeld 13"/>
          <p:cNvSpPr txBox="1"/>
          <p:nvPr/>
        </p:nvSpPr>
        <p:spPr bwMode="auto">
          <a:xfrm>
            <a:off x="250695" y="2515248"/>
            <a:ext cx="17440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srgbClr val="FF0000"/>
                </a:solidFill>
                <a:effectLst/>
                <a:uLnTx/>
                <a:uFillTx/>
                <a:latin typeface="Arial" charset="0"/>
                <a:ea typeface="+mn-ea"/>
                <a:cs typeface="+mn-cs"/>
              </a:rPr>
              <a:t>BOLD </a:t>
            </a:r>
            <a:r>
              <a:rPr kumimoji="0" lang="de-CH" sz="1800" b="0" i="0" u="none" strike="noStrike" kern="1200" cap="none" spc="0" normalizeH="0" baseline="0" noProof="0" dirty="0" err="1">
                <a:ln>
                  <a:noFill/>
                </a:ln>
                <a:solidFill>
                  <a:srgbClr val="FF0000"/>
                </a:solidFill>
                <a:effectLst/>
                <a:uLnTx/>
                <a:uFillTx/>
                <a:latin typeface="Arial" charset="0"/>
                <a:ea typeface="+mn-ea"/>
                <a:cs typeface="+mn-cs"/>
              </a:rPr>
              <a:t>timeseries</a:t>
            </a:r>
            <a:endParaRPr kumimoji="0" lang="de-CH" sz="1800" b="0" i="0" u="none" strike="noStrike" kern="1200" cap="none" spc="0" normalizeH="0" baseline="0" noProof="0" dirty="0">
              <a:ln>
                <a:noFill/>
              </a:ln>
              <a:solidFill>
                <a:srgbClr val="FF0000"/>
              </a:solidFill>
              <a:effectLst/>
              <a:uLnTx/>
              <a:uFillTx/>
              <a:latin typeface="Arial" charset="0"/>
              <a:ea typeface="+mn-ea"/>
              <a:cs typeface="+mn-cs"/>
            </a:endParaRPr>
          </a:p>
        </p:txBody>
      </p:sp>
      <p:sp>
        <p:nvSpPr>
          <p:cNvPr id="16" name="Textfeld 15"/>
          <p:cNvSpPr txBox="1"/>
          <p:nvPr/>
        </p:nvSpPr>
        <p:spPr bwMode="auto">
          <a:xfrm>
            <a:off x="2130111" y="2544298"/>
            <a:ext cx="5257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srgbClr val="0078BB">
                    <a:lumMod val="60000"/>
                    <a:lumOff val="40000"/>
                  </a:srgbClr>
                </a:solidFill>
                <a:effectLst/>
                <a:uLnTx/>
                <a:uFillTx/>
                <a:latin typeface="Arial" charset="0"/>
                <a:ea typeface="+mn-ea"/>
                <a:cs typeface="+mn-cs"/>
              </a:rPr>
              <a:t>DCM</a:t>
            </a:r>
          </a:p>
        </p:txBody>
      </p:sp>
      <p:sp>
        <p:nvSpPr>
          <p:cNvPr id="18" name="Textfeld 17"/>
          <p:cNvSpPr txBox="1"/>
          <p:nvPr/>
        </p:nvSpPr>
        <p:spPr bwMode="auto">
          <a:xfrm>
            <a:off x="3817140" y="2559006"/>
            <a:ext cx="33429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srgbClr val="C1C4C5">
                    <a:lumMod val="75000"/>
                  </a:srgbClr>
                </a:solidFill>
                <a:effectLst/>
                <a:uLnTx/>
                <a:uFillTx/>
                <a:latin typeface="Arial" charset="0"/>
                <a:ea typeface="+mn-ea"/>
                <a:cs typeface="+mn-cs"/>
              </a:rPr>
              <a:t>Effects</a:t>
            </a:r>
            <a:r>
              <a:rPr kumimoji="0" lang="de-CH" sz="1800" b="0" i="0" u="none" strike="noStrike" kern="1200" cap="none" spc="0" normalizeH="0" baseline="0" noProof="0" dirty="0">
                <a:ln>
                  <a:noFill/>
                </a:ln>
                <a:solidFill>
                  <a:srgbClr val="C1C4C5">
                    <a:lumMod val="75000"/>
                  </a:srgbClr>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C1C4C5">
                    <a:lumMod val="75000"/>
                  </a:srgbClr>
                </a:solidFill>
                <a:effectLst/>
                <a:uLnTx/>
                <a:uFillTx/>
                <a:latin typeface="Arial" charset="0"/>
                <a:ea typeface="+mn-ea"/>
                <a:cs typeface="+mn-cs"/>
              </a:rPr>
              <a:t>of</a:t>
            </a:r>
            <a:r>
              <a:rPr kumimoji="0" lang="de-CH" sz="1800" b="0" i="0" u="none" strike="noStrike" kern="1200" cap="none" spc="0" normalizeH="0" baseline="0" noProof="0" dirty="0">
                <a:ln>
                  <a:noFill/>
                </a:ln>
                <a:solidFill>
                  <a:srgbClr val="C1C4C5">
                    <a:lumMod val="75000"/>
                  </a:srgbClr>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C1C4C5">
                    <a:lumMod val="75000"/>
                  </a:srgbClr>
                </a:solidFill>
                <a:effectLst/>
                <a:uLnTx/>
                <a:uFillTx/>
                <a:latin typeface="Arial" charset="0"/>
                <a:ea typeface="+mn-ea"/>
                <a:cs typeface="+mn-cs"/>
              </a:rPr>
              <a:t>no</a:t>
            </a:r>
            <a:r>
              <a:rPr kumimoji="0" lang="de-CH" sz="1800" b="0" i="0" u="none" strike="noStrike" kern="1200" cap="none" spc="0" normalizeH="0" baseline="0" noProof="0" dirty="0">
                <a:ln>
                  <a:noFill/>
                </a:ln>
                <a:solidFill>
                  <a:srgbClr val="C1C4C5">
                    <a:lumMod val="75000"/>
                  </a:srgbClr>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C1C4C5">
                    <a:lumMod val="75000"/>
                  </a:srgbClr>
                </a:solidFill>
                <a:effectLst/>
                <a:uLnTx/>
                <a:uFillTx/>
                <a:latin typeface="Arial" charset="0"/>
                <a:ea typeface="+mn-ea"/>
                <a:cs typeface="+mn-cs"/>
              </a:rPr>
              <a:t>interest</a:t>
            </a:r>
            <a:r>
              <a:rPr kumimoji="0" lang="de-CH" sz="1800" b="0" i="0" u="none" strike="noStrike" kern="1200" cap="none" spc="0" normalizeH="0" baseline="0" noProof="0" dirty="0">
                <a:ln>
                  <a:noFill/>
                </a:ln>
                <a:solidFill>
                  <a:srgbClr val="C1C4C5">
                    <a:lumMod val="75000"/>
                  </a:srgbClr>
                </a:solidFill>
                <a:effectLst/>
                <a:uLnTx/>
                <a:uFillTx/>
                <a:latin typeface="Arial" charset="0"/>
                <a:ea typeface="+mn-ea"/>
                <a:cs typeface="+mn-cs"/>
              </a:rPr>
              <a:t> (e.g. </a:t>
            </a:r>
            <a:r>
              <a:rPr kumimoji="0" lang="de-CH" sz="1800" b="0" i="0" u="none" strike="noStrike" kern="1200" cap="none" spc="0" normalizeH="0" baseline="0" noProof="0" dirty="0" err="1">
                <a:ln>
                  <a:noFill/>
                </a:ln>
                <a:solidFill>
                  <a:srgbClr val="C1C4C5">
                    <a:lumMod val="75000"/>
                  </a:srgbClr>
                </a:solidFill>
                <a:effectLst/>
                <a:uLnTx/>
                <a:uFillTx/>
                <a:latin typeface="Arial" charset="0"/>
                <a:ea typeface="+mn-ea"/>
                <a:cs typeface="+mn-cs"/>
              </a:rPr>
              <a:t>mean</a:t>
            </a:r>
            <a:r>
              <a:rPr kumimoji="0" lang="de-CH" sz="1800" b="0" i="0" u="none" strike="noStrike" kern="1200" cap="none" spc="0" normalizeH="0" baseline="0" noProof="0" dirty="0">
                <a:ln>
                  <a:noFill/>
                </a:ln>
                <a:solidFill>
                  <a:srgbClr val="C1C4C5">
                    <a:lumMod val="75000"/>
                  </a:srgbClr>
                </a:solidFill>
                <a:effectLst/>
                <a:uLnTx/>
                <a:uFillTx/>
                <a:latin typeface="Arial" charset="0"/>
                <a:ea typeface="+mn-ea"/>
                <a:cs typeface="+mn-cs"/>
              </a:rPr>
              <a:t>)</a:t>
            </a:r>
          </a:p>
        </p:txBody>
      </p:sp>
      <p:sp>
        <p:nvSpPr>
          <p:cNvPr id="19" name="Textfeld 18"/>
          <p:cNvSpPr txBox="1"/>
          <p:nvPr/>
        </p:nvSpPr>
        <p:spPr bwMode="auto">
          <a:xfrm>
            <a:off x="465218" y="1022697"/>
            <a:ext cx="10900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1" i="0" u="none" strike="noStrike" kern="1200" cap="none" spc="0" normalizeH="0" baseline="0" noProof="0" dirty="0">
                <a:ln>
                  <a:noFill/>
                </a:ln>
                <a:solidFill>
                  <a:srgbClr val="000000"/>
                </a:solidFill>
                <a:effectLst/>
                <a:uLnTx/>
                <a:uFillTx/>
                <a:latin typeface="Arial" charset="0"/>
                <a:ea typeface="+mn-ea"/>
                <a:cs typeface="+mn-cs"/>
              </a:rPr>
              <a:t>First-level</a:t>
            </a:r>
          </a:p>
        </p:txBody>
      </p:sp>
      <p:sp>
        <p:nvSpPr>
          <p:cNvPr id="20" name="Textfeld 19"/>
          <p:cNvSpPr txBox="1"/>
          <p:nvPr/>
        </p:nvSpPr>
        <p:spPr bwMode="auto">
          <a:xfrm>
            <a:off x="430584" y="3006912"/>
            <a:ext cx="14234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1" i="0" u="none" strike="noStrike" kern="1200" cap="none" spc="0" normalizeH="0" baseline="0" noProof="0" dirty="0">
                <a:ln>
                  <a:noFill/>
                </a:ln>
                <a:solidFill>
                  <a:srgbClr val="000000"/>
                </a:solidFill>
                <a:effectLst/>
                <a:uLnTx/>
                <a:uFillTx/>
                <a:latin typeface="Arial" charset="0"/>
                <a:ea typeface="+mn-ea"/>
                <a:cs typeface="+mn-cs"/>
              </a:rPr>
              <a:t>Second-level</a:t>
            </a:r>
          </a:p>
        </p:txBody>
      </p:sp>
      <p:cxnSp>
        <p:nvCxnSpPr>
          <p:cNvPr id="22" name="Gerader Verbinder 21"/>
          <p:cNvCxnSpPr/>
          <p:nvPr/>
        </p:nvCxnSpPr>
        <p:spPr>
          <a:xfrm flipV="1">
            <a:off x="5369668" y="3763011"/>
            <a:ext cx="398835" cy="2608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bwMode="auto">
          <a:xfrm>
            <a:off x="5369668" y="3516813"/>
            <a:ext cx="175047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400" b="0" i="0" u="none" strike="noStrike" kern="1200" cap="none" spc="0" normalizeH="0" baseline="0" noProof="0" dirty="0" err="1">
                <a:ln>
                  <a:noFill/>
                </a:ln>
                <a:solidFill>
                  <a:srgbClr val="000000"/>
                </a:solidFill>
                <a:effectLst/>
                <a:uLnTx/>
                <a:uFillTx/>
                <a:latin typeface="Arial" charset="0"/>
                <a:ea typeface="+mn-ea"/>
                <a:cs typeface="+mn-cs"/>
              </a:rPr>
              <a:t>Between-subject</a:t>
            </a:r>
            <a:r>
              <a:rPr kumimoji="0" lang="de-CH" sz="14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400" b="0" i="0" u="none" strike="noStrike" kern="1200" cap="none" spc="0" normalizeH="0" baseline="0" noProof="0" dirty="0" err="1">
                <a:ln>
                  <a:noFill/>
                </a:ln>
                <a:solidFill>
                  <a:srgbClr val="000000"/>
                </a:solidFill>
                <a:effectLst/>
                <a:uLnTx/>
                <a:uFillTx/>
                <a:latin typeface="Arial" charset="0"/>
                <a:ea typeface="+mn-ea"/>
                <a:cs typeface="+mn-cs"/>
              </a:rPr>
              <a:t>error</a:t>
            </a:r>
            <a:endParaRPr kumimoji="0" lang="de-CH" sz="14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7" name="Textfeld 26"/>
          <p:cNvSpPr txBox="1"/>
          <p:nvPr/>
        </p:nvSpPr>
        <p:spPr bwMode="auto">
          <a:xfrm>
            <a:off x="3551497" y="4526959"/>
            <a:ext cx="284693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1" i="0" u="none" strike="noStrike" kern="1200" cap="none" spc="0" normalizeH="0" baseline="0" noProof="0" dirty="0">
                <a:ln>
                  <a:noFill/>
                </a:ln>
                <a:solidFill>
                  <a:srgbClr val="92D050"/>
                </a:solidFill>
                <a:effectLst/>
                <a:uLnTx/>
                <a:uFillTx/>
                <a:latin typeface="Arial" charset="0"/>
                <a:ea typeface="+mn-ea"/>
                <a:cs typeface="+mn-cs"/>
              </a:rPr>
              <a:t>Group-level design </a:t>
            </a:r>
            <a:r>
              <a:rPr kumimoji="0" lang="de-CH" sz="1800" b="1" i="0" u="none" strike="noStrike" kern="1200" cap="none" spc="0" normalizeH="0" baseline="0" noProof="0" dirty="0" err="1">
                <a:ln>
                  <a:noFill/>
                </a:ln>
                <a:solidFill>
                  <a:srgbClr val="92D050"/>
                </a:solidFill>
                <a:effectLst/>
                <a:uLnTx/>
                <a:uFillTx/>
                <a:latin typeface="Arial" charset="0"/>
                <a:ea typeface="+mn-ea"/>
                <a:cs typeface="+mn-cs"/>
              </a:rPr>
              <a:t>matrix</a:t>
            </a:r>
            <a:endParaRPr kumimoji="0" lang="de-CH" sz="1800" b="1" i="0" u="none" strike="noStrike" kern="1200" cap="none" spc="0" normalizeH="0" baseline="0" noProof="0" dirty="0">
              <a:ln>
                <a:noFill/>
              </a:ln>
              <a:solidFill>
                <a:srgbClr val="92D050"/>
              </a:solidFill>
              <a:effectLst/>
              <a:uLnTx/>
              <a:uFillTx/>
              <a:latin typeface="Arial" charset="0"/>
              <a:ea typeface="+mn-ea"/>
              <a:cs typeface="+mn-cs"/>
            </a:endParaRPr>
          </a:p>
        </p:txBody>
      </p:sp>
      <p:sp>
        <p:nvSpPr>
          <p:cNvPr id="29" name="Textfeld 28"/>
          <p:cNvSpPr txBox="1"/>
          <p:nvPr/>
        </p:nvSpPr>
        <p:spPr bwMode="auto">
          <a:xfrm>
            <a:off x="3477741" y="6118914"/>
            <a:ext cx="18594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srgbClr val="000000"/>
                </a:solidFill>
                <a:effectLst/>
                <a:uLnTx/>
                <a:uFillTx/>
                <a:latin typeface="Arial" charset="0"/>
                <a:ea typeface="+mn-ea"/>
                <a:cs typeface="+mn-cs"/>
              </a:rPr>
              <a:t>Fixed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group</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priors</a:t>
            </a:r>
            <a:endParaRPr kumimoji="0" lang="de-CH" sz="1800" b="0" i="0" u="none" strike="noStrike" kern="1200" cap="none" spc="0" normalizeH="0" baseline="0" noProof="0" dirty="0">
              <a:ln>
                <a:noFill/>
              </a:ln>
              <a:solidFill>
                <a:srgbClr val="000000"/>
              </a:solidFill>
              <a:effectLst/>
              <a:uLnTx/>
              <a:uFillTx/>
              <a:latin typeface="Arial" charset="0"/>
              <a:ea typeface="+mn-ea"/>
              <a:cs typeface="+mn-cs"/>
            </a:endParaRPr>
          </a:p>
        </p:txBody>
      </p:sp>
      <p:pic>
        <p:nvPicPr>
          <p:cNvPr id="30" name="Picture 36"/>
          <p:cNvPicPr>
            <a:picLocks noChangeAspect="1"/>
          </p:cNvPicPr>
          <p:nvPr/>
        </p:nvPicPr>
        <p:blipFill>
          <a:blip r:embed="rId6">
            <a:extLst>
              <a:ext uri="{28A0092B-C50C-407E-A947-70E740481C1C}">
                <a14:useLocalDpi xmlns:a14="http://schemas.microsoft.com/office/drawing/2010/main" val="0"/>
              </a:ext>
            </a:extLst>
          </a:blip>
          <a:srcRect l="48830" t="-468" r="30351" b="57135"/>
          <a:stretch>
            <a:fillRect/>
          </a:stretch>
        </p:blipFill>
        <p:spPr bwMode="auto">
          <a:xfrm>
            <a:off x="447602" y="1398513"/>
            <a:ext cx="269924" cy="56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9"/>
          <p:cNvPicPr>
            <a:picLocks noChangeAspect="1"/>
          </p:cNvPicPr>
          <p:nvPr/>
        </p:nvPicPr>
        <p:blipFill>
          <a:blip r:embed="rId7">
            <a:extLst>
              <a:ext uri="{28A0092B-C50C-407E-A947-70E740481C1C}">
                <a14:useLocalDpi xmlns:a14="http://schemas.microsoft.com/office/drawing/2010/main" val="0"/>
              </a:ext>
            </a:extLst>
          </a:blip>
          <a:srcRect b="14970"/>
          <a:stretch>
            <a:fillRect/>
          </a:stretch>
        </p:blipFill>
        <p:spPr bwMode="auto">
          <a:xfrm>
            <a:off x="442234" y="3370732"/>
            <a:ext cx="1056430" cy="89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feld 36"/>
          <p:cNvSpPr txBox="1"/>
          <p:nvPr/>
        </p:nvSpPr>
        <p:spPr bwMode="auto">
          <a:xfrm>
            <a:off x="5678264" y="1762210"/>
            <a:ext cx="31418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1" i="0" u="none" strike="noStrike" kern="1200" cap="none" spc="0" normalizeH="0" baseline="0" noProof="0" dirty="0" err="1">
                <a:ln>
                  <a:noFill/>
                </a:ln>
                <a:solidFill>
                  <a:srgbClr val="000000"/>
                </a:solidFill>
                <a:effectLst/>
                <a:uLnTx/>
                <a:uFillTx/>
                <a:latin typeface="Arial" charset="0"/>
                <a:ea typeface="+mn-ea"/>
                <a:cs typeface="+mn-cs"/>
              </a:rPr>
              <a:t>Full</a:t>
            </a:r>
            <a:r>
              <a:rPr kumimoji="0" lang="de-CH" sz="1800" b="1"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1" i="0" u="none" strike="noStrike" kern="1200" cap="none" spc="0" normalizeH="0" baseline="0" noProof="0" dirty="0" err="1">
                <a:ln>
                  <a:noFill/>
                </a:ln>
                <a:solidFill>
                  <a:srgbClr val="000000"/>
                </a:solidFill>
                <a:effectLst/>
                <a:uLnTx/>
                <a:uFillTx/>
                <a:latin typeface="Arial" charset="0"/>
                <a:ea typeface="+mn-ea"/>
                <a:cs typeface="+mn-cs"/>
              </a:rPr>
              <a:t>model</a:t>
            </a:r>
            <a:r>
              <a:rPr kumimoji="0" lang="de-CH" sz="1800" b="1"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Inversion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with</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VB</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1" i="0" u="none" strike="noStrike" kern="1200" cap="none" spc="0" normalizeH="0" baseline="0" noProof="0" dirty="0" err="1">
                <a:ln>
                  <a:noFill/>
                </a:ln>
                <a:solidFill>
                  <a:srgbClr val="000000"/>
                </a:solidFill>
                <a:effectLst/>
                <a:uLnTx/>
                <a:uFillTx/>
                <a:latin typeface="Arial" charset="0"/>
                <a:ea typeface="+mn-ea"/>
                <a:cs typeface="+mn-cs"/>
              </a:rPr>
              <a:t>Nested</a:t>
            </a:r>
            <a:r>
              <a:rPr kumimoji="0" lang="de-CH" sz="1800" b="1"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1" i="0" u="none" strike="noStrike" kern="1200" cap="none" spc="0" normalizeH="0" baseline="0" noProof="0" dirty="0" err="1">
                <a:ln>
                  <a:noFill/>
                </a:ln>
                <a:solidFill>
                  <a:srgbClr val="000000"/>
                </a:solidFill>
                <a:effectLst/>
                <a:uLnTx/>
                <a:uFillTx/>
                <a:latin typeface="Arial" charset="0"/>
                <a:ea typeface="+mn-ea"/>
                <a:cs typeface="+mn-cs"/>
              </a:rPr>
              <a:t>models</a:t>
            </a:r>
            <a:r>
              <a:rPr kumimoji="0" lang="de-CH" sz="1800" b="1"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BMR</a:t>
            </a:r>
          </a:p>
        </p:txBody>
      </p:sp>
      <p:sp>
        <p:nvSpPr>
          <p:cNvPr id="41" name="Textfeld 40"/>
          <p:cNvSpPr txBox="1"/>
          <p:nvPr/>
        </p:nvSpPr>
        <p:spPr bwMode="auto">
          <a:xfrm>
            <a:off x="1376008" y="4492088"/>
            <a:ext cx="1308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srgbClr val="0078BB">
                    <a:lumMod val="60000"/>
                    <a:lumOff val="40000"/>
                  </a:srgbClr>
                </a:solidFill>
                <a:effectLst/>
                <a:uLnTx/>
                <a:uFillTx/>
                <a:latin typeface="Arial" charset="0"/>
                <a:ea typeface="+mn-ea"/>
                <a:cs typeface="+mn-cs"/>
              </a:rPr>
              <a:t>DCM </a:t>
            </a:r>
            <a:r>
              <a:rPr kumimoji="0" lang="de-CH" sz="1800" b="0" i="0" u="none" strike="noStrike" kern="1200" cap="none" spc="0" normalizeH="0" baseline="0" noProof="0" dirty="0" err="1">
                <a:ln>
                  <a:noFill/>
                </a:ln>
                <a:solidFill>
                  <a:srgbClr val="0078BB">
                    <a:lumMod val="60000"/>
                    <a:lumOff val="40000"/>
                  </a:srgbClr>
                </a:solidFill>
                <a:effectLst/>
                <a:uLnTx/>
                <a:uFillTx/>
                <a:latin typeface="Arial" charset="0"/>
                <a:ea typeface="+mn-ea"/>
                <a:cs typeface="+mn-cs"/>
              </a:rPr>
              <a:t>param</a:t>
            </a:r>
            <a:r>
              <a:rPr kumimoji="0" lang="de-CH" sz="1800" b="0" i="0" u="none" strike="noStrike" kern="1200" cap="none" spc="0" normalizeH="0" baseline="0" noProof="0" dirty="0">
                <a:ln>
                  <a:noFill/>
                </a:ln>
                <a:solidFill>
                  <a:srgbClr val="0078BB">
                    <a:lumMod val="60000"/>
                    <a:lumOff val="40000"/>
                  </a:srgbClr>
                </a:solidFill>
                <a:effectLst/>
                <a:uLnTx/>
                <a:uFillTx/>
                <a:latin typeface="Arial" charset="0"/>
                <a:ea typeface="+mn-ea"/>
                <a:cs typeface="+mn-cs"/>
              </a:rPr>
              <a:t>.</a:t>
            </a:r>
          </a:p>
        </p:txBody>
      </p:sp>
      <p:sp>
        <p:nvSpPr>
          <p:cNvPr id="44" name="Textfeld 43"/>
          <p:cNvSpPr txBox="1"/>
          <p:nvPr/>
        </p:nvSpPr>
        <p:spPr bwMode="auto">
          <a:xfrm>
            <a:off x="3657556" y="3410235"/>
            <a:ext cx="1444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srgbClr val="FFC000"/>
                </a:solidFill>
                <a:effectLst/>
                <a:uLnTx/>
                <a:uFillTx/>
                <a:latin typeface="Arial" charset="0"/>
                <a:ea typeface="+mn-ea"/>
                <a:cs typeface="+mn-cs"/>
              </a:rPr>
              <a:t>Group </a:t>
            </a:r>
            <a:r>
              <a:rPr kumimoji="0" lang="de-CH" sz="1800" b="0" i="0" u="none" strike="noStrike" kern="1200" cap="none" spc="0" normalizeH="0" baseline="0" noProof="0" dirty="0" err="1">
                <a:ln>
                  <a:noFill/>
                </a:ln>
                <a:solidFill>
                  <a:srgbClr val="FFC000"/>
                </a:solidFill>
                <a:effectLst/>
                <a:uLnTx/>
                <a:uFillTx/>
                <a:latin typeface="Arial" charset="0"/>
                <a:ea typeface="+mn-ea"/>
                <a:cs typeface="+mn-cs"/>
              </a:rPr>
              <a:t>effects</a:t>
            </a:r>
            <a:r>
              <a:rPr kumimoji="0" lang="de-CH" sz="1800" b="0" i="0" u="none" strike="noStrike" kern="1200" cap="none" spc="0" normalizeH="0" baseline="0" noProof="0" dirty="0">
                <a:ln>
                  <a:noFill/>
                </a:ln>
                <a:solidFill>
                  <a:srgbClr val="FFC000"/>
                </a:solidFill>
                <a:effectLst/>
                <a:uLnTx/>
                <a:uFillTx/>
                <a:latin typeface="Arial" charset="0"/>
                <a:ea typeface="+mn-ea"/>
                <a:cs typeface="+mn-cs"/>
              </a:rPr>
              <a:t> </a:t>
            </a:r>
          </a:p>
        </p:txBody>
      </p:sp>
    </p:spTree>
    <p:extLst>
      <p:ext uri="{BB962C8B-B14F-4D97-AF65-F5344CB8AC3E}">
        <p14:creationId xmlns:p14="http://schemas.microsoft.com/office/powerpoint/2010/main" val="23743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2" grpId="0" animBg="1"/>
      <p:bldP spid="39" grpId="0" animBg="1"/>
      <p:bldP spid="26" grpId="0" animBg="1"/>
      <p:bldP spid="15" grpId="0" animBg="1"/>
      <p:bldP spid="13" grpId="0" animBg="1"/>
      <p:bldP spid="11" grpId="0" animBg="1"/>
      <p:bldP spid="6" grpId="0"/>
      <p:bldP spid="7" grpId="0"/>
      <p:bldP spid="8" grpId="0"/>
      <p:bldP spid="12" grpId="0"/>
      <p:bldP spid="14" grpId="0"/>
      <p:bldP spid="16" grpId="0"/>
      <p:bldP spid="18" grpId="0"/>
      <p:bldP spid="19" grpId="0"/>
      <p:bldP spid="20" grpId="0"/>
      <p:bldP spid="23" grpId="0"/>
      <p:bldP spid="27" grpId="0"/>
      <p:bldP spid="29" grpId="0"/>
      <p:bldP spid="37" grpId="0"/>
      <p:bldP spid="41"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hteck 49"/>
          <p:cNvSpPr/>
          <p:nvPr/>
        </p:nvSpPr>
        <p:spPr>
          <a:xfrm>
            <a:off x="3948268" y="4523749"/>
            <a:ext cx="600075" cy="721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39" name="Rechteck 38"/>
          <p:cNvSpPr/>
          <p:nvPr/>
        </p:nvSpPr>
        <p:spPr>
          <a:xfrm>
            <a:off x="3692751" y="4523749"/>
            <a:ext cx="255517" cy="71978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40" name="Rechteck 39"/>
          <p:cNvSpPr/>
          <p:nvPr/>
        </p:nvSpPr>
        <p:spPr>
          <a:xfrm>
            <a:off x="2524132" y="4523749"/>
            <a:ext cx="739302"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2" name="Titel 1"/>
          <p:cNvSpPr>
            <a:spLocks noGrp="1"/>
          </p:cNvSpPr>
          <p:nvPr>
            <p:ph type="title"/>
          </p:nvPr>
        </p:nvSpPr>
        <p:spPr>
          <a:xfrm>
            <a:off x="442913" y="412750"/>
            <a:ext cx="7874235" cy="801688"/>
          </a:xfrm>
        </p:spPr>
        <p:txBody>
          <a:bodyPr/>
          <a:lstStyle/>
          <a:p>
            <a:r>
              <a:rPr lang="de-CH" dirty="0"/>
              <a:t>PEB: Design Matrix </a:t>
            </a:r>
            <a:r>
              <a:rPr lang="de-CH" dirty="0" err="1"/>
              <a:t>Specification</a:t>
            </a:r>
            <a:endParaRPr lang="de-CH" dirty="0"/>
          </a:p>
        </p:txBody>
      </p:sp>
      <p:pic>
        <p:nvPicPr>
          <p:cNvPr id="8194" name="Picture 2" descr="https://ars.els-cdn.com/content/image/1-s2.0-S1053811919305233-gr3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2717" y="1893266"/>
            <a:ext cx="6408568" cy="23362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Gerade Verbindung mit Pfeil 3"/>
          <p:cNvCxnSpPr/>
          <p:nvPr/>
        </p:nvCxnSpPr>
        <p:spPr>
          <a:xfrm>
            <a:off x="1444171" y="1408959"/>
            <a:ext cx="0" cy="4843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bwMode="auto">
          <a:xfrm>
            <a:off x="1229039" y="1003367"/>
            <a:ext cx="5770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Mean</a:t>
            </a:r>
            <a:endParaRPr kumimoji="0" lang="de-CH" sz="1800" b="0"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28" name="Gerade Verbindung mit Pfeil 27"/>
          <p:cNvCxnSpPr/>
          <p:nvPr/>
        </p:nvCxnSpPr>
        <p:spPr>
          <a:xfrm flipH="1">
            <a:off x="1995626" y="1427139"/>
            <a:ext cx="236553" cy="3125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bwMode="auto">
          <a:xfrm>
            <a:off x="2113902" y="1101338"/>
            <a:ext cx="483465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Covariates</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(e.g.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age</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sex</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behavioural</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scores</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24" name="Geschweifte Klammer rechts 23"/>
          <p:cNvSpPr/>
          <p:nvPr/>
        </p:nvSpPr>
        <p:spPr>
          <a:xfrm rot="16200000">
            <a:off x="2239907" y="1210658"/>
            <a:ext cx="95252" cy="1183471"/>
          </a:xfrm>
          <a:custGeom>
            <a:avLst/>
            <a:gdLst>
              <a:gd name="connsiteX0" fmla="*/ 0 w 830257"/>
              <a:gd name="connsiteY0" fmla="*/ 0 h 6503680"/>
              <a:gd name="connsiteX1" fmla="*/ 415129 w 830257"/>
              <a:gd name="connsiteY1" fmla="*/ 69185 h 6503680"/>
              <a:gd name="connsiteX2" fmla="*/ 415129 w 830257"/>
              <a:gd name="connsiteY2" fmla="*/ 3182655 h 6503680"/>
              <a:gd name="connsiteX3" fmla="*/ 830258 w 830257"/>
              <a:gd name="connsiteY3" fmla="*/ 3251840 h 6503680"/>
              <a:gd name="connsiteX4" fmla="*/ 415129 w 830257"/>
              <a:gd name="connsiteY4" fmla="*/ 3321025 h 6503680"/>
              <a:gd name="connsiteX5" fmla="*/ 415129 w 830257"/>
              <a:gd name="connsiteY5" fmla="*/ 6434495 h 6503680"/>
              <a:gd name="connsiteX6" fmla="*/ 0 w 830257"/>
              <a:gd name="connsiteY6" fmla="*/ 6503680 h 6503680"/>
              <a:gd name="connsiteX7" fmla="*/ 0 w 830257"/>
              <a:gd name="connsiteY7" fmla="*/ 0 h 6503680"/>
              <a:gd name="connsiteX0" fmla="*/ 0 w 830257"/>
              <a:gd name="connsiteY0" fmla="*/ 0 h 6503680"/>
              <a:gd name="connsiteX1" fmla="*/ 415129 w 830257"/>
              <a:gd name="connsiteY1" fmla="*/ 69185 h 6503680"/>
              <a:gd name="connsiteX2" fmla="*/ 415129 w 830257"/>
              <a:gd name="connsiteY2" fmla="*/ 3182655 h 6503680"/>
              <a:gd name="connsiteX3" fmla="*/ 830258 w 830257"/>
              <a:gd name="connsiteY3" fmla="*/ 3251840 h 6503680"/>
              <a:gd name="connsiteX4" fmla="*/ 415129 w 830257"/>
              <a:gd name="connsiteY4" fmla="*/ 3321025 h 6503680"/>
              <a:gd name="connsiteX5" fmla="*/ 415129 w 830257"/>
              <a:gd name="connsiteY5" fmla="*/ 6434495 h 6503680"/>
              <a:gd name="connsiteX6" fmla="*/ 0 w 830257"/>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15129 w 830258"/>
              <a:gd name="connsiteY2" fmla="*/ 3182655 h 6503680"/>
              <a:gd name="connsiteX3" fmla="*/ 804858 w 830258"/>
              <a:gd name="connsiteY3" fmla="*/ 27057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804858 w 830258"/>
              <a:gd name="connsiteY3" fmla="*/ 27057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804858 w 830258"/>
              <a:gd name="connsiteY3" fmla="*/ 2705740 h 6503680"/>
              <a:gd name="connsiteX4" fmla="*/ 421479 w 830258"/>
              <a:gd name="connsiteY4" fmla="*/ 165097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696908 w 830258"/>
              <a:gd name="connsiteY3" fmla="*/ 1530990 h 6503680"/>
              <a:gd name="connsiteX4" fmla="*/ 421479 w 830258"/>
              <a:gd name="connsiteY4" fmla="*/ 1650975 h 6503680"/>
              <a:gd name="connsiteX5" fmla="*/ 415129 w 830258"/>
              <a:gd name="connsiteY5" fmla="*/ 6434495 h 6503680"/>
              <a:gd name="connsiteX6" fmla="*/ 0 w 830258"/>
              <a:gd name="connsiteY6" fmla="*/ 6503680 h 650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258" h="6503680" stroke="0" extrusionOk="0">
                <a:moveTo>
                  <a:pt x="0" y="0"/>
                </a:moveTo>
                <a:cubicBezTo>
                  <a:pt x="229269" y="0"/>
                  <a:pt x="415129" y="30975"/>
                  <a:pt x="415129" y="69185"/>
                </a:cubicBezTo>
                <a:lnTo>
                  <a:pt x="415129" y="3182655"/>
                </a:lnTo>
                <a:cubicBezTo>
                  <a:pt x="415129" y="3220865"/>
                  <a:pt x="600989" y="3251840"/>
                  <a:pt x="830258" y="3251840"/>
                </a:cubicBezTo>
                <a:cubicBezTo>
                  <a:pt x="600989" y="3251840"/>
                  <a:pt x="415129" y="3282815"/>
                  <a:pt x="415129" y="3321025"/>
                </a:cubicBezTo>
                <a:lnTo>
                  <a:pt x="415129" y="6434495"/>
                </a:lnTo>
                <a:cubicBezTo>
                  <a:pt x="415129" y="6472705"/>
                  <a:pt x="229269" y="6503680"/>
                  <a:pt x="0" y="6503680"/>
                </a:cubicBezTo>
                <a:lnTo>
                  <a:pt x="0" y="0"/>
                </a:lnTo>
                <a:close/>
              </a:path>
              <a:path w="830258" h="6503680" fill="none">
                <a:moveTo>
                  <a:pt x="0" y="0"/>
                </a:moveTo>
                <a:cubicBezTo>
                  <a:pt x="229269" y="0"/>
                  <a:pt x="415129" y="30975"/>
                  <a:pt x="415129" y="69185"/>
                </a:cubicBezTo>
                <a:cubicBezTo>
                  <a:pt x="417246" y="518575"/>
                  <a:pt x="419362" y="967965"/>
                  <a:pt x="421479" y="1417355"/>
                </a:cubicBezTo>
                <a:cubicBezTo>
                  <a:pt x="421479" y="1455565"/>
                  <a:pt x="696908" y="1492053"/>
                  <a:pt x="696908" y="1530990"/>
                </a:cubicBezTo>
                <a:cubicBezTo>
                  <a:pt x="696908" y="1569927"/>
                  <a:pt x="421479" y="1612765"/>
                  <a:pt x="421479" y="1650975"/>
                </a:cubicBezTo>
                <a:cubicBezTo>
                  <a:pt x="419362" y="3245482"/>
                  <a:pt x="417246" y="4839988"/>
                  <a:pt x="415129" y="6434495"/>
                </a:cubicBezTo>
                <a:cubicBezTo>
                  <a:pt x="415129" y="6472705"/>
                  <a:pt x="229269" y="6503680"/>
                  <a:pt x="0" y="650368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000000"/>
              </a:solidFill>
              <a:effectLst/>
              <a:uLnTx/>
              <a:uFillTx/>
              <a:latin typeface="Arial"/>
              <a:ea typeface="+mn-ea"/>
              <a:cs typeface="+mn-cs"/>
            </a:endParaRPr>
          </a:p>
        </p:txBody>
      </p:sp>
      <p:sp>
        <p:nvSpPr>
          <p:cNvPr id="8192" name="Textfeld 8191"/>
          <p:cNvSpPr txBox="1"/>
          <p:nvPr/>
        </p:nvSpPr>
        <p:spPr bwMode="auto">
          <a:xfrm>
            <a:off x="892717" y="5537731"/>
            <a:ext cx="6283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1" i="0" u="none" strike="noStrike" kern="1200" cap="none" spc="0" normalizeH="0" baseline="0" noProof="0" dirty="0">
                <a:ln>
                  <a:noFill/>
                </a:ln>
                <a:solidFill>
                  <a:srgbClr val="000000"/>
                </a:solidFill>
                <a:effectLst/>
                <a:uLnTx/>
                <a:uFillTx/>
                <a:latin typeface="Arial" charset="0"/>
                <a:ea typeface="+mn-ea"/>
                <a:cs typeface="+mn-cs"/>
              </a:rPr>
              <a:t>Output</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One</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estimate</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for</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each</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covariate</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and</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each</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parameter</a:t>
            </a:r>
            <a:endParaRPr kumimoji="0" lang="de-CH" sz="1800" b="0" i="0" u="none" strike="noStrike" kern="1200" cap="none" spc="0" normalizeH="0" baseline="0" noProof="0" dirty="0">
              <a:ln>
                <a:noFill/>
              </a:ln>
              <a:solidFill>
                <a:srgbClr val="000000"/>
              </a:solidFill>
              <a:effectLst/>
              <a:uLnTx/>
              <a:uFillTx/>
              <a:latin typeface="Arial" charset="0"/>
              <a:ea typeface="+mn-ea"/>
              <a:cs typeface="+mn-cs"/>
            </a:endParaRPr>
          </a:p>
        </p:txBody>
      </p:sp>
      <mc:AlternateContent xmlns:mc="http://schemas.openxmlformats.org/markup-compatibility/2006" xmlns:a14="http://schemas.microsoft.com/office/drawing/2010/main">
        <mc:Choice Requires="a14">
          <p:sp>
            <p:nvSpPr>
              <p:cNvPr id="34" name="Rechteck 33"/>
              <p:cNvSpPr/>
              <p:nvPr/>
            </p:nvSpPr>
            <p:spPr>
              <a:xfrm>
                <a:off x="-100484" y="4524834"/>
                <a:ext cx="8394970" cy="63523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SupPr>
                        <m:e>
                          <m: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𝜃</m:t>
                          </m:r>
                        </m:e>
                        <m:sub>
                          <m: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up>
                          <m:d>
                            <m:dPr>
                              <m:ctrlP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e>
                          </m:d>
                        </m:sup>
                      </m:sSubSup>
                      <m:r>
                        <a:rPr kumimoji="0" lang="de-CH"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𝑋</m:t>
                      </m:r>
                      <m:sSup>
                        <m:sSupPr>
                          <m:ctrlP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de-CH"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𝜃</m:t>
                          </m:r>
                        </m:e>
                        <m:sup>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r>
                        <a:rPr kumimoji="0" lang="de-CH" sz="2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p>
                        <m:sSupPr>
                          <m:ctrlP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𝜀</m:t>
                          </m:r>
                        </m:e>
                        <m:sup>
                          <m:r>
                            <a:rPr kumimoji="0" lang="de-CH"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oMath>
                  </m:oMathPara>
                </a14:m>
                <a:endParaRPr kumimoji="0" lang="de-CH" sz="2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34" name="Rechteck 33"/>
              <p:cNvSpPr>
                <a:spLocks noRot="1" noChangeAspect="1" noMove="1" noResize="1" noEditPoints="1" noAdjustHandles="1" noChangeArrowheads="1" noChangeShapeType="1" noTextEdit="1"/>
              </p:cNvSpPr>
              <p:nvPr/>
            </p:nvSpPr>
            <p:spPr>
              <a:xfrm>
                <a:off x="-100484" y="4524834"/>
                <a:ext cx="8394970" cy="635239"/>
              </a:xfrm>
              <a:prstGeom prst="rect">
                <a:avLst/>
              </a:prstGeom>
              <a:blipFill>
                <a:blip r:embed="rId4"/>
                <a:stretch>
                  <a:fillRect/>
                </a:stretch>
              </a:blipFill>
            </p:spPr>
            <p:txBody>
              <a:bodyPr/>
              <a:lstStyle/>
              <a:p>
                <a:r>
                  <a:rPr lang="de-CH">
                    <a:noFill/>
                  </a:rPr>
                  <a:t> </a:t>
                </a:r>
              </a:p>
            </p:txBody>
          </p:sp>
        </mc:Fallback>
      </mc:AlternateContent>
      <p:cxnSp>
        <p:nvCxnSpPr>
          <p:cNvPr id="8199" name="Gerade Verbindung mit Pfeil 8198"/>
          <p:cNvCxnSpPr/>
          <p:nvPr/>
        </p:nvCxnSpPr>
        <p:spPr>
          <a:xfrm flipH="1">
            <a:off x="3820509" y="3981450"/>
            <a:ext cx="1865919" cy="458268"/>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06" name="Gerade Verbindung mit Pfeil 8205"/>
          <p:cNvCxnSpPr>
            <a:stCxn id="50" idx="2"/>
          </p:cNvCxnSpPr>
          <p:nvPr/>
        </p:nvCxnSpPr>
        <p:spPr>
          <a:xfrm flipH="1">
            <a:off x="1444171" y="5245189"/>
            <a:ext cx="2804135" cy="29088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39"/>
          <p:cNvPicPr>
            <a:picLocks noChangeAspect="1"/>
          </p:cNvPicPr>
          <p:nvPr/>
        </p:nvPicPr>
        <p:blipFill>
          <a:blip r:embed="rId5">
            <a:extLst>
              <a:ext uri="{28A0092B-C50C-407E-A947-70E740481C1C}">
                <a14:useLocalDpi xmlns:a14="http://schemas.microsoft.com/office/drawing/2010/main" val="0"/>
              </a:ext>
            </a:extLst>
          </a:blip>
          <a:srcRect b="14970"/>
          <a:stretch>
            <a:fillRect/>
          </a:stretch>
        </p:blipFill>
        <p:spPr bwMode="auto">
          <a:xfrm>
            <a:off x="683609" y="4430193"/>
            <a:ext cx="1056430" cy="89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638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7" grpId="0"/>
      <p:bldP spid="30" grpId="0"/>
      <p:bldP spid="24" grpId="0" animBg="1"/>
      <p:bldP spid="81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PEB </a:t>
            </a:r>
            <a:r>
              <a:rPr lang="de-CH" dirty="0" err="1"/>
              <a:t>is</a:t>
            </a:r>
            <a:r>
              <a:rPr lang="de-CH" dirty="0"/>
              <a:t> </a:t>
            </a:r>
            <a:r>
              <a:rPr lang="de-CH" dirty="0" err="1"/>
              <a:t>implemented</a:t>
            </a:r>
            <a:r>
              <a:rPr lang="de-CH" dirty="0"/>
              <a:t> in </a:t>
            </a:r>
            <a:r>
              <a:rPr lang="de-CH" dirty="0" err="1"/>
              <a:t>the</a:t>
            </a:r>
            <a:r>
              <a:rPr lang="de-CH" dirty="0"/>
              <a:t> SPM12 Toolbox </a:t>
            </a:r>
          </a:p>
        </p:txBody>
      </p:sp>
      <p:pic>
        <p:nvPicPr>
          <p:cNvPr id="4" name="Grafik 3"/>
          <p:cNvPicPr>
            <a:picLocks noChangeAspect="1"/>
          </p:cNvPicPr>
          <p:nvPr/>
        </p:nvPicPr>
        <p:blipFill>
          <a:blip r:embed="rId2"/>
          <a:stretch>
            <a:fillRect/>
          </a:stretch>
        </p:blipFill>
        <p:spPr>
          <a:xfrm>
            <a:off x="606194" y="1009516"/>
            <a:ext cx="4486506" cy="5092967"/>
          </a:xfrm>
          <a:prstGeom prst="rect">
            <a:avLst/>
          </a:prstGeom>
        </p:spPr>
      </p:pic>
      <p:sp>
        <p:nvSpPr>
          <p:cNvPr id="5" name="Rechteck 4"/>
          <p:cNvSpPr/>
          <p:nvPr/>
        </p:nvSpPr>
        <p:spPr>
          <a:xfrm>
            <a:off x="707794" y="2107059"/>
            <a:ext cx="4384906" cy="47477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Rechteck 5"/>
          <p:cNvSpPr/>
          <p:nvPr/>
        </p:nvSpPr>
        <p:spPr>
          <a:xfrm>
            <a:off x="707794" y="3012306"/>
            <a:ext cx="4384906" cy="1600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sp>
        <p:nvSpPr>
          <p:cNvPr id="7" name="Rechteck 6"/>
          <p:cNvSpPr/>
          <p:nvPr/>
        </p:nvSpPr>
        <p:spPr>
          <a:xfrm>
            <a:off x="707794" y="3172326"/>
            <a:ext cx="4384906" cy="149873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9" name="Gerade Verbindung mit Pfeil 8"/>
          <p:cNvCxnSpPr>
            <a:stCxn id="6" idx="3"/>
          </p:cNvCxnSpPr>
          <p:nvPr/>
        </p:nvCxnSpPr>
        <p:spPr>
          <a:xfrm flipV="1">
            <a:off x="5092700" y="3085899"/>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bwMode="auto">
          <a:xfrm>
            <a:off x="5778500" y="3002001"/>
            <a:ext cx="247824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Gives</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us</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 - </a:t>
            </a:r>
            <a:r>
              <a:rPr kumimoji="0" lang="de-CH" sz="1200" b="1" i="0" u="none" strike="noStrike" kern="1200" cap="none" spc="0" normalizeH="0" baseline="0" noProof="0" dirty="0" err="1">
                <a:ln>
                  <a:noFill/>
                </a:ln>
                <a:solidFill>
                  <a:srgbClr val="000000"/>
                </a:solidFill>
                <a:effectLst/>
                <a:uLnTx/>
                <a:uFillTx/>
                <a:latin typeface="Arial" charset="0"/>
                <a:ea typeface="+mn-ea"/>
                <a:cs typeface="+mn-cs"/>
              </a:rPr>
              <a:t>model</a:t>
            </a:r>
            <a:r>
              <a:rPr kumimoji="0" lang="de-CH" sz="1200" b="1" i="0" u="none" strike="noStrike" kern="1200" cap="none" spc="0" normalizeH="0" baseline="0" noProof="0" dirty="0">
                <a:ln>
                  <a:noFill/>
                </a:ln>
                <a:solidFill>
                  <a:srgbClr val="000000"/>
                </a:solidFill>
                <a:effectLst/>
                <a:uLnTx/>
                <a:uFillTx/>
                <a:latin typeface="Arial" charset="0"/>
                <a:ea typeface="+mn-ea"/>
                <a:cs typeface="+mn-cs"/>
              </a:rPr>
              <a:t> </a:t>
            </a:r>
            <a:r>
              <a:rPr kumimoji="0" lang="de-CH" sz="1200" b="1" i="0" u="none" strike="noStrike" kern="1200" cap="none" spc="0" normalizeH="0" baseline="0" noProof="0" dirty="0" err="1">
                <a:ln>
                  <a:noFill/>
                </a:ln>
                <a:solidFill>
                  <a:srgbClr val="000000"/>
                </a:solidFill>
                <a:effectLst/>
                <a:uLnTx/>
                <a:uFillTx/>
                <a:latin typeface="Arial" charset="0"/>
                <a:ea typeface="+mn-ea"/>
                <a:cs typeface="+mn-cs"/>
              </a:rPr>
              <a:t>evidence</a:t>
            </a:r>
            <a:r>
              <a:rPr kumimoji="0" lang="de-CH" sz="1200" b="1" i="0" u="none" strike="noStrike" kern="1200" cap="none" spc="0" normalizeH="0" baseline="0" noProof="0" dirty="0">
                <a:ln>
                  <a:noFill/>
                </a:ln>
                <a:solidFill>
                  <a:srgbClr val="000000"/>
                </a:solidFill>
                <a:effectLst/>
                <a:uLnTx/>
                <a:uFillTx/>
                <a:latin typeface="Arial" charset="0"/>
                <a:ea typeface="+mn-ea"/>
                <a:cs typeface="+mn-cs"/>
              </a:rPr>
              <a:t> </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a:t>
            </a:r>
            <a:r>
              <a:rPr kumimoji="0" lang="de-CH" sz="1200" b="0" i="1" u="none" strike="noStrike" kern="1200" cap="none" spc="0" normalizeH="0" baseline="0" noProof="0" dirty="0" err="1">
                <a:ln>
                  <a:noFill/>
                </a:ln>
                <a:solidFill>
                  <a:srgbClr val="000000"/>
                </a:solidFill>
                <a:effectLst/>
                <a:uLnTx/>
                <a:uFillTx/>
                <a:latin typeface="Arial" charset="0"/>
                <a:ea typeface="+mn-ea"/>
                <a:cs typeface="+mn-cs"/>
              </a:rPr>
              <a:t>quality</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a:t>
            </a:r>
            <a:br>
              <a:rPr kumimoji="0" lang="de-CH" sz="1200" b="0" i="0" u="none" strike="noStrike" kern="1200" cap="none" spc="0" normalizeH="0" baseline="0" noProof="0" dirty="0">
                <a:ln>
                  <a:noFill/>
                </a:ln>
                <a:solidFill>
                  <a:srgbClr val="000000"/>
                </a:solidFill>
                <a:effectLst/>
                <a:uLnTx/>
                <a:uFillTx/>
                <a:latin typeface="Arial" charset="0"/>
                <a:ea typeface="+mn-ea"/>
                <a:cs typeface="+mn-cs"/>
              </a:rPr>
            </a:br>
            <a:r>
              <a:rPr kumimoji="0" lang="de-CH" sz="1200" b="0" i="0" u="none" strike="noStrike" kern="1200" cap="none" spc="0" normalizeH="0" baseline="0" noProof="0" dirty="0">
                <a:ln>
                  <a:noFill/>
                </a:ln>
                <a:solidFill>
                  <a:srgbClr val="000000"/>
                </a:solidFill>
                <a:effectLst/>
                <a:uLnTx/>
                <a:uFillTx/>
                <a:latin typeface="Arial" charset="0"/>
                <a:ea typeface="+mn-ea"/>
                <a:cs typeface="+mn-cs"/>
              </a:rPr>
              <a:t>	    - </a:t>
            </a: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group</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parameters</a:t>
            </a:r>
            <a:endParaRPr kumimoji="0" lang="de-CH"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2" name="Gerade Verbindung mit Pfeil 11"/>
          <p:cNvCxnSpPr/>
          <p:nvPr/>
        </p:nvCxnSpPr>
        <p:spPr>
          <a:xfrm flipV="1">
            <a:off x="5092700" y="3728592"/>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bwMode="auto">
          <a:xfrm>
            <a:off x="5778500" y="3581835"/>
            <a:ext cx="33182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Performs</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greedy</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search</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over</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entire</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model</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space</a:t>
            </a:r>
            <a:endParaRPr kumimoji="0" lang="de-CH"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4" name="Gerade Verbindung mit Pfeil 13"/>
          <p:cNvCxnSpPr/>
          <p:nvPr/>
        </p:nvCxnSpPr>
        <p:spPr>
          <a:xfrm flipV="1">
            <a:off x="5219584" y="2266642"/>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bwMode="auto">
          <a:xfrm>
            <a:off x="5925906" y="2159781"/>
            <a:ext cx="2805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200" b="0" i="0" u="none" strike="noStrike" kern="1200" cap="none" spc="0" normalizeH="0" baseline="0" noProof="0" dirty="0">
                <a:ln>
                  <a:noFill/>
                </a:ln>
                <a:solidFill>
                  <a:srgbClr val="000000"/>
                </a:solidFill>
                <a:effectLst/>
                <a:uLnTx/>
                <a:uFillTx/>
                <a:latin typeface="Arial" charset="0"/>
                <a:ea typeface="+mn-ea"/>
                <a:cs typeface="+mn-cs"/>
              </a:rPr>
              <a:t>First-level </a:t>
            </a: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estimation</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with</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empirical</a:t>
            </a:r>
            <a:r>
              <a:rPr kumimoji="0" lang="de-CH" sz="12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200" b="0" i="0" u="none" strike="noStrike" kern="1200" cap="none" spc="0" normalizeH="0" baseline="0" noProof="0" dirty="0" err="1">
                <a:ln>
                  <a:noFill/>
                </a:ln>
                <a:solidFill>
                  <a:srgbClr val="000000"/>
                </a:solidFill>
                <a:effectLst/>
                <a:uLnTx/>
                <a:uFillTx/>
                <a:latin typeface="Arial" charset="0"/>
                <a:ea typeface="+mn-ea"/>
                <a:cs typeface="+mn-cs"/>
              </a:rPr>
              <a:t>priors</a:t>
            </a:r>
            <a:endParaRPr kumimoji="0" lang="de-CH"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695223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42913" y="412750"/>
            <a:ext cx="7324471" cy="801688"/>
          </a:xfrm>
        </p:spPr>
        <p:txBody>
          <a:bodyPr/>
          <a:lstStyle/>
          <a:p>
            <a:r>
              <a:rPr lang="de-CH" dirty="0" err="1" smtClean="0"/>
              <a:t>Put</a:t>
            </a:r>
            <a:r>
              <a:rPr lang="de-CH" dirty="0" smtClean="0"/>
              <a:t> </a:t>
            </a:r>
            <a:r>
              <a:rPr lang="de-CH" dirty="0" err="1" smtClean="0"/>
              <a:t>the</a:t>
            </a:r>
            <a:r>
              <a:rPr lang="de-CH" dirty="0" smtClean="0"/>
              <a:t> «E» in PEB</a:t>
            </a:r>
            <a:endParaRPr lang="de-CH" dirty="0"/>
          </a:p>
        </p:txBody>
      </p:sp>
      <p:cxnSp>
        <p:nvCxnSpPr>
          <p:cNvPr id="8" name="Straight Arrow Connector 2"/>
          <p:cNvCxnSpPr/>
          <p:nvPr/>
        </p:nvCxnSpPr>
        <p:spPr>
          <a:xfrm>
            <a:off x="2352675" y="2197100"/>
            <a:ext cx="1397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4"/>
          <p:cNvSpPr txBox="1"/>
          <p:nvPr/>
        </p:nvSpPr>
        <p:spPr>
          <a:xfrm rot="16200000">
            <a:off x="523875" y="2168525"/>
            <a:ext cx="784225" cy="307975"/>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Arial"/>
                <a:ea typeface="+mn-ea"/>
                <a:cs typeface="+mn-cs"/>
              </a:rPr>
              <a:t>subjects</a:t>
            </a:r>
          </a:p>
        </p:txBody>
      </p:sp>
      <p:grpSp>
        <p:nvGrpSpPr>
          <p:cNvPr id="10" name="Group 4"/>
          <p:cNvGrpSpPr/>
          <p:nvPr/>
        </p:nvGrpSpPr>
        <p:grpSpPr>
          <a:xfrm>
            <a:off x="3890158" y="1416465"/>
            <a:ext cx="997151" cy="1631703"/>
            <a:chOff x="1979712" y="3717032"/>
            <a:chExt cx="792088" cy="1296144"/>
          </a:xfrm>
          <a:noFill/>
        </p:grpSpPr>
        <p:sp>
          <p:nvSpPr>
            <p:cNvPr id="11" name="Rounded Rectangle 5"/>
            <p:cNvSpPr/>
            <p:nvPr/>
          </p:nvSpPr>
          <p:spPr>
            <a:xfrm>
              <a:off x="1979712" y="3717032"/>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12" name="Rounded Rectangle 6"/>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13" name="Rounded Rectangle 7"/>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14" name="Rounded Rectangle 8"/>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15" name="Rounded Rectangle 9"/>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16" name="Rounded Rectangle 10"/>
            <p:cNvSpPr/>
            <p:nvPr/>
          </p:nvSpPr>
          <p:spPr>
            <a:xfrm>
              <a:off x="1979712" y="3886094"/>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17" name="Rounded Rectangle 11"/>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18" name="Rounded Rectangle 12"/>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19" name="Rounded Rectangle 13"/>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20" name="Rounded Rectangle 14"/>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21" name="Rounded Rectangle 15"/>
            <p:cNvSpPr/>
            <p:nvPr/>
          </p:nvSpPr>
          <p:spPr>
            <a:xfrm>
              <a:off x="1979712" y="4055157"/>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22" name="Rounded Rectangle 16"/>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23" name="Rounded Rectangle 17"/>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24" name="Rounded Rectangle 18"/>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25" name="Rounded Rectangle 19"/>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26" name="Rounded Rectangle 20"/>
            <p:cNvSpPr/>
            <p:nvPr/>
          </p:nvSpPr>
          <p:spPr>
            <a:xfrm>
              <a:off x="1979712" y="4224219"/>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27" name="Rounded Rectangle 21"/>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28" name="Rounded Rectangle 22"/>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29" name="Rounded Rectangle 23"/>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30" name="Rounded Rectangle 24"/>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31" name="Rounded Rectangle 25"/>
            <p:cNvSpPr/>
            <p:nvPr/>
          </p:nvSpPr>
          <p:spPr>
            <a:xfrm>
              <a:off x="1979712" y="4393281"/>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32" name="Rounded Rectangle 26"/>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33" name="Rounded Rectangle 27"/>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34" name="Rounded Rectangle 28"/>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35" name="Rounded Rectangle 29"/>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36" name="Rounded Rectangle 30"/>
            <p:cNvSpPr/>
            <p:nvPr/>
          </p:nvSpPr>
          <p:spPr>
            <a:xfrm>
              <a:off x="1979712" y="4562343"/>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37" name="Rounded Rectangle 31"/>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38" name="Rounded Rectangle 32"/>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39" name="Rounded Rectangle 33"/>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40" name="Rounded Rectangle 34"/>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41" name="Rounded Rectangle 35"/>
            <p:cNvSpPr/>
            <p:nvPr/>
          </p:nvSpPr>
          <p:spPr>
            <a:xfrm>
              <a:off x="1979712" y="4731406"/>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42" name="Rounded Rectangle 36"/>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43" name="Rounded Rectangle 37"/>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44" name="Rounded Rectangle 38"/>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45" name="Rounded Rectangle 39"/>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46" name="Rounded Rectangle 40"/>
            <p:cNvSpPr/>
            <p:nvPr/>
          </p:nvSpPr>
          <p:spPr>
            <a:xfrm>
              <a:off x="1979712" y="4900468"/>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47" name="Rounded Rectangle 41"/>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48" name="Rounded Rectangle 42"/>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49" name="Rounded Rectangle 43"/>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50" name="Rounded Rectangle 44"/>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51" name="Group 45"/>
          <p:cNvGrpSpPr/>
          <p:nvPr/>
        </p:nvGrpSpPr>
        <p:grpSpPr>
          <a:xfrm>
            <a:off x="1188606" y="1416465"/>
            <a:ext cx="997151" cy="1631703"/>
            <a:chOff x="1979712" y="3717032"/>
            <a:chExt cx="792088" cy="1296144"/>
          </a:xfrm>
          <a:noFill/>
        </p:grpSpPr>
        <p:sp>
          <p:nvSpPr>
            <p:cNvPr id="52" name="Rounded Rectangle 46"/>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53" name="Rounded Rectangle 47"/>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54" name="Rounded Rectangle 48"/>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55" name="Rounded Rectangle 49"/>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56" name="Rounded Rectangle 50"/>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57" name="Rounded Rectangle 51"/>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58" name="Rounded Rectangle 52"/>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59" name="Rounded Rectangle 53"/>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60" name="Rounded Rectangle 54"/>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61" name="Rounded Rectangle 55"/>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62" name="Rounded Rectangle 56"/>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63" name="Rounded Rectangle 57"/>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64" name="Rounded Rectangle 58"/>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65" name="Rounded Rectangle 59"/>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66" name="Rounded Rectangle 60"/>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67" name="Rounded Rectangle 61"/>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68" name="Rounded Rectangle 62"/>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69" name="Rounded Rectangle 63"/>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70" name="Rounded Rectangle 64"/>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71" name="Rounded Rectangle 65"/>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72" name="Rounded Rectangle 66"/>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73" name="Rounded Rectangle 67"/>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74" name="Rounded Rectangle 68"/>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75" name="Rounded Rectangle 69"/>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76" name="Rounded Rectangle 70"/>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77" name="Rounded Rectangle 71"/>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78" name="Rounded Rectangle 72"/>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79" name="Rounded Rectangle 73"/>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80" name="Rounded Rectangle 74"/>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81" name="Rounded Rectangle 75"/>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82" name="Rounded Rectangle 76"/>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83" name="Rounded Rectangle 77"/>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84" name="Rounded Rectangle 78"/>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85" name="Rounded Rectangle 79"/>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86" name="Rounded Rectangle 80"/>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87" name="Rounded Rectangle 81"/>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88" name="Rounded Rectangle 82"/>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89" name="Rounded Rectangle 83"/>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90" name="Rounded Rectangle 84"/>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sp>
          <p:nvSpPr>
            <p:cNvPr id="91" name="Rounded Rectangle 85"/>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mn-ea"/>
                <a:cs typeface="+mn-cs"/>
              </a:endParaRPr>
            </a:p>
          </p:txBody>
        </p:sp>
      </p:grpSp>
      <p:sp>
        <p:nvSpPr>
          <p:cNvPr id="92" name="TextBox 85"/>
          <p:cNvSpPr txBox="1"/>
          <p:nvPr/>
        </p:nvSpPr>
        <p:spPr>
          <a:xfrm>
            <a:off x="1352550" y="1055688"/>
            <a:ext cx="719138" cy="307975"/>
          </a:xfrm>
          <a:prstGeom prst="rect">
            <a:avLst/>
          </a:prstGeom>
          <a:solidFill>
            <a:schemeClr val="bg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Arial"/>
                <a:ea typeface="+mn-ea"/>
                <a:cs typeface="+mn-cs"/>
              </a:rPr>
              <a:t>models</a:t>
            </a:r>
          </a:p>
        </p:txBody>
      </p:sp>
      <p:grpSp>
        <p:nvGrpSpPr>
          <p:cNvPr id="94" name="Group 89"/>
          <p:cNvGrpSpPr/>
          <p:nvPr/>
        </p:nvGrpSpPr>
        <p:grpSpPr>
          <a:xfrm>
            <a:off x="6572508" y="1419275"/>
            <a:ext cx="997200" cy="1648800"/>
            <a:chOff x="1979712" y="3717032"/>
            <a:chExt cx="792088" cy="1296144"/>
          </a:xfrm>
          <a:solidFill>
            <a:srgbClr val="9DC3E6"/>
          </a:solidFill>
        </p:grpSpPr>
        <p:sp>
          <p:nvSpPr>
            <p:cNvPr id="95" name="Rounded Rectangle 90"/>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96" name="Rounded Rectangle 91"/>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97" name="Rounded Rectangle 92"/>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98" name="Rounded Rectangle 93"/>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99" name="Rounded Rectangle 94"/>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00" name="Rounded Rectangle 95"/>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01" name="Rounded Rectangle 96"/>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02" name="Rounded Rectangle 97"/>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03" name="Rounded Rectangle 98"/>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04" name="Rounded Rectangle 99"/>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05" name="Rounded Rectangle 100"/>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06" name="Rounded Rectangle 101"/>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07" name="Rounded Rectangle 102"/>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08" name="Rounded Rectangle 103"/>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09" name="Rounded Rectangle 104"/>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10" name="Rounded Rectangle 105"/>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11" name="Rounded Rectangle 106"/>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12" name="Rounded Rectangle 107"/>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13" name="Rounded Rectangle 108"/>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14" name="Rounded Rectangle 109"/>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15" name="Rounded Rectangle 110"/>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16" name="Rounded Rectangle 111"/>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17" name="Rounded Rectangle 112"/>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18" name="Rounded Rectangle 113"/>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19" name="Rounded Rectangle 114"/>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20" name="Rounded Rectangle 115"/>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21" name="Rounded Rectangle 116"/>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22" name="Rounded Rectangle 117"/>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23" name="Rounded Rectangle 118"/>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24" name="Rounded Rectangle 119"/>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25" name="Rounded Rectangle 120"/>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26" name="Rounded Rectangle 121"/>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27" name="Rounded Rectangle 122"/>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28" name="Rounded Rectangle 123"/>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29" name="Rounded Rectangle 124"/>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30" name="Rounded Rectangle 125"/>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31" name="Rounded Rectangle 126"/>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32" name="Rounded Rectangle 127"/>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33" name="Rounded Rectangle 128"/>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34" name="Rounded Rectangle 129"/>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grpSp>
      <p:cxnSp>
        <p:nvCxnSpPr>
          <p:cNvPr id="135" name="Straight Arrow Connector 130"/>
          <p:cNvCxnSpPr/>
          <p:nvPr/>
        </p:nvCxnSpPr>
        <p:spPr>
          <a:xfrm>
            <a:off x="5029177" y="2196845"/>
            <a:ext cx="1397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85"/>
          <p:cNvSpPr txBox="1"/>
          <p:nvPr/>
        </p:nvSpPr>
        <p:spPr>
          <a:xfrm>
            <a:off x="4029075" y="1055688"/>
            <a:ext cx="719138" cy="307975"/>
          </a:xfrm>
          <a:prstGeom prst="rect">
            <a:avLst/>
          </a:prstGeom>
          <a:solidFill>
            <a:schemeClr val="bg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Arial"/>
                <a:ea typeface="+mn-ea"/>
                <a:cs typeface="+mn-cs"/>
              </a:rPr>
              <a:t>models</a:t>
            </a:r>
          </a:p>
        </p:txBody>
      </p:sp>
      <p:sp>
        <p:nvSpPr>
          <p:cNvPr id="138" name="TextBox 85"/>
          <p:cNvSpPr txBox="1"/>
          <p:nvPr/>
        </p:nvSpPr>
        <p:spPr>
          <a:xfrm>
            <a:off x="6715125" y="1036638"/>
            <a:ext cx="717550" cy="307975"/>
          </a:xfrm>
          <a:prstGeom prst="rect">
            <a:avLst/>
          </a:prstGeom>
          <a:solidFill>
            <a:schemeClr val="bg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Arial"/>
                <a:ea typeface="+mn-ea"/>
                <a:cs typeface="+mn-cs"/>
              </a:rPr>
              <a:t>models</a:t>
            </a:r>
          </a:p>
        </p:txBody>
      </p:sp>
      <p:cxnSp>
        <p:nvCxnSpPr>
          <p:cNvPr id="140" name="Straight Arrow Connector 146"/>
          <p:cNvCxnSpPr/>
          <p:nvPr/>
        </p:nvCxnSpPr>
        <p:spPr bwMode="auto">
          <a:xfrm>
            <a:off x="7068216" y="3584732"/>
            <a:ext cx="0" cy="40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99" name="Gruppieren 4098"/>
          <p:cNvGrpSpPr/>
          <p:nvPr/>
        </p:nvGrpSpPr>
        <p:grpSpPr>
          <a:xfrm>
            <a:off x="6561805" y="4125591"/>
            <a:ext cx="996950" cy="142875"/>
            <a:chOff x="6561805" y="4125591"/>
            <a:chExt cx="996950" cy="142875"/>
          </a:xfrm>
        </p:grpSpPr>
        <p:sp>
          <p:nvSpPr>
            <p:cNvPr id="141" name="Rounded Rectangle 135"/>
            <p:cNvSpPr/>
            <p:nvPr/>
          </p:nvSpPr>
          <p:spPr bwMode="auto">
            <a:xfrm>
              <a:off x="6561805" y="4125591"/>
              <a:ext cx="141288"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42" name="Rounded Rectangle 136"/>
            <p:cNvSpPr/>
            <p:nvPr/>
          </p:nvSpPr>
          <p:spPr bwMode="auto">
            <a:xfrm>
              <a:off x="6988841"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43" name="Rounded Rectangle 137"/>
            <p:cNvSpPr/>
            <p:nvPr/>
          </p:nvSpPr>
          <p:spPr bwMode="auto">
            <a:xfrm>
              <a:off x="7203155" y="4125591"/>
              <a:ext cx="141288"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44" name="Rounded Rectangle 138"/>
            <p:cNvSpPr/>
            <p:nvPr/>
          </p:nvSpPr>
          <p:spPr bwMode="auto">
            <a:xfrm>
              <a:off x="6774530"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45" name="Rounded Rectangle 139"/>
            <p:cNvSpPr/>
            <p:nvPr/>
          </p:nvSpPr>
          <p:spPr bwMode="auto">
            <a:xfrm>
              <a:off x="7415880"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grpSp>
      <p:cxnSp>
        <p:nvCxnSpPr>
          <p:cNvPr id="149" name="Straight Arrow Connector 149"/>
          <p:cNvCxnSpPr/>
          <p:nvPr/>
        </p:nvCxnSpPr>
        <p:spPr bwMode="auto">
          <a:xfrm>
            <a:off x="7068216" y="4357446"/>
            <a:ext cx="4763" cy="285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0" name="Group 151"/>
          <p:cNvGrpSpPr/>
          <p:nvPr/>
        </p:nvGrpSpPr>
        <p:grpSpPr bwMode="auto">
          <a:xfrm>
            <a:off x="6561702" y="4732176"/>
            <a:ext cx="997053" cy="1648816"/>
            <a:chOff x="1979712" y="3717032"/>
            <a:chExt cx="792088" cy="1296144"/>
          </a:xfrm>
          <a:solidFill>
            <a:srgbClr val="9DC3E6"/>
          </a:solidFill>
        </p:grpSpPr>
        <p:sp>
          <p:nvSpPr>
            <p:cNvPr id="152" name="Rounded Rectangle 152"/>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53" name="Rounded Rectangle 153"/>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54" name="Rounded Rectangle 154"/>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55" name="Rounded Rectangle 155"/>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56" name="Rounded Rectangle 156"/>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57" name="Rounded Rectangle 157"/>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58" name="Rounded Rectangle 158"/>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59" name="Rounded Rectangle 159"/>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60" name="Rounded Rectangle 160"/>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61" name="Rounded Rectangle 161"/>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62" name="Rounded Rectangle 162"/>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63" name="Rounded Rectangle 163"/>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64" name="Rounded Rectangle 164"/>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65" name="Rounded Rectangle 165"/>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66" name="Rounded Rectangle 166"/>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67" name="Rounded Rectangle 167"/>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68" name="Rounded Rectangle 168"/>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69" name="Rounded Rectangle 169"/>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70" name="Rounded Rectangle 170"/>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71" name="Rounded Rectangle 171"/>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72" name="Rounded Rectangle 172"/>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73" name="Rounded Rectangle 173"/>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74" name="Rounded Rectangle 174"/>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75" name="Rounded Rectangle 175"/>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76" name="Rounded Rectangle 176"/>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77" name="Rounded Rectangle 177"/>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78" name="Rounded Rectangle 178"/>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79" name="Rounded Rectangle 179"/>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80" name="Rounded Rectangle 180"/>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81" name="Rounded Rectangle 181"/>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82" name="Rounded Rectangle 182"/>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83" name="Rounded Rectangle 183"/>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84" name="Rounded Rectangle 184"/>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85" name="Rounded Rectangle 185"/>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86" name="Rounded Rectangle 186"/>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87" name="Rounded Rectangle 187"/>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88" name="Rounded Rectangle 188"/>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89" name="Rounded Rectangle 189"/>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90" name="Rounded Rectangle 190"/>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91" name="Rounded Rectangle 191"/>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grpSp>
      <p:sp>
        <p:nvSpPr>
          <p:cNvPr id="151" name="TextBox 193"/>
          <p:cNvSpPr txBox="1">
            <a:spLocks noChangeArrowheads="1"/>
          </p:cNvSpPr>
          <p:nvPr/>
        </p:nvSpPr>
        <p:spPr bwMode="auto">
          <a:xfrm>
            <a:off x="4708470" y="5202016"/>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GB" altLang="de-DE" sz="1800" b="0" i="0" u="none" strike="noStrike" kern="1200" cap="none" spc="0" normalizeH="0" baseline="0" noProof="0" dirty="0">
                <a:ln>
                  <a:noFill/>
                </a:ln>
                <a:solidFill>
                  <a:srgbClr val="000000"/>
                </a:solidFill>
                <a:effectLst/>
                <a:uLnTx/>
                <a:uFillTx/>
                <a:latin typeface="Arial"/>
                <a:ea typeface="+mn-ea"/>
                <a:cs typeface="+mn-cs"/>
              </a:rPr>
              <a:t>Models with </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GB" altLang="de-DE" sz="1800" b="0" i="0" u="none" strike="noStrike" kern="1200" cap="none" spc="0" normalizeH="0" baseline="0" noProof="0" dirty="0">
                <a:ln>
                  <a:noFill/>
                </a:ln>
                <a:solidFill>
                  <a:srgbClr val="000000"/>
                </a:solidFill>
                <a:effectLst/>
                <a:uLnTx/>
                <a:uFillTx/>
                <a:latin typeface="Arial"/>
                <a:ea typeface="+mn-ea"/>
                <a:cs typeface="+mn-cs"/>
              </a:rPr>
              <a:t>empirical priors</a:t>
            </a:r>
          </a:p>
        </p:txBody>
      </p:sp>
      <p:grpSp>
        <p:nvGrpSpPr>
          <p:cNvPr id="192" name="Group 201"/>
          <p:cNvGrpSpPr>
            <a:grpSpLocks/>
          </p:cNvGrpSpPr>
          <p:nvPr/>
        </p:nvGrpSpPr>
        <p:grpSpPr bwMode="auto">
          <a:xfrm>
            <a:off x="811356" y="3158368"/>
            <a:ext cx="3897114" cy="2366815"/>
            <a:chOff x="811009" y="3158656"/>
            <a:chExt cx="3897071" cy="2366398"/>
          </a:xfrm>
        </p:grpSpPr>
        <p:cxnSp>
          <p:nvCxnSpPr>
            <p:cNvPr id="193" name="Elbow Connector 195"/>
            <p:cNvCxnSpPr>
              <a:stCxn id="151" idx="1"/>
            </p:cNvCxnSpPr>
            <p:nvPr/>
          </p:nvCxnSpPr>
          <p:spPr>
            <a:xfrm rot="10800000">
              <a:off x="1706873" y="3158656"/>
              <a:ext cx="3001207" cy="2366398"/>
            </a:xfrm>
            <a:prstGeom prst="bentConnector3">
              <a:avLst>
                <a:gd name="adj1" fmla="val 9982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TextBox 198"/>
            <p:cNvSpPr txBox="1">
              <a:spLocks noChangeArrowheads="1"/>
            </p:cNvSpPr>
            <p:nvPr/>
          </p:nvSpPr>
          <p:spPr bwMode="auto">
            <a:xfrm>
              <a:off x="811009" y="3491455"/>
              <a:ext cx="928449" cy="36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de-DE" sz="1800" b="0" i="0" u="none" strike="noStrike" kern="1200" cap="none" spc="0" normalizeH="0" baseline="0" noProof="0" dirty="0">
                  <a:ln>
                    <a:noFill/>
                  </a:ln>
                  <a:solidFill>
                    <a:srgbClr val="000000"/>
                  </a:solidFill>
                  <a:effectLst/>
                  <a:uLnTx/>
                  <a:uFillTx/>
                  <a:latin typeface="Arial"/>
                  <a:ea typeface="+mn-ea"/>
                  <a:cs typeface="+mn-cs"/>
                </a:rPr>
                <a:t>Repeat</a:t>
              </a:r>
            </a:p>
          </p:txBody>
        </p:sp>
      </p:grpSp>
      <mc:AlternateContent xmlns:mc="http://schemas.openxmlformats.org/markup-compatibility/2006" xmlns:a14="http://schemas.microsoft.com/office/drawing/2010/main">
        <mc:Choice Requires="a14">
          <p:sp>
            <p:nvSpPr>
              <p:cNvPr id="6" name="Rechteck 5"/>
              <p:cNvSpPr/>
              <p:nvPr/>
            </p:nvSpPr>
            <p:spPr>
              <a:xfrm>
                <a:off x="7767385" y="3944245"/>
                <a:ext cx="637097" cy="441403"/>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de-CH"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SupPr>
                        <m:e>
                          <m:r>
                            <a:rPr kumimoji="0" lang="de-CH"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𝜃</m:t>
                          </m:r>
                        </m:e>
                        <m:sub>
                          <m:r>
                            <a:rPr kumimoji="0" lang="de-CH"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up>
                          <m:d>
                            <m:dPr>
                              <m:ctrlPr>
                                <a:rPr kumimoji="0" lang="de-CH"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de-CH"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e>
                          </m:d>
                        </m:sup>
                      </m:sSubSup>
                    </m:oMath>
                  </m:oMathPara>
                </a14:m>
                <a:endParaRPr kumimoji="0" lang="de-CH"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6" name="Rechteck 5"/>
              <p:cNvSpPr>
                <a:spLocks noRot="1" noChangeAspect="1" noMove="1" noResize="1" noEditPoints="1" noAdjustHandles="1" noChangeArrowheads="1" noChangeShapeType="1" noTextEdit="1"/>
              </p:cNvSpPr>
              <p:nvPr/>
            </p:nvSpPr>
            <p:spPr>
              <a:xfrm>
                <a:off x="7767385" y="3944245"/>
                <a:ext cx="637097" cy="441403"/>
              </a:xfrm>
              <a:prstGeom prst="rect">
                <a:avLst/>
              </a:prstGeom>
              <a:blipFill>
                <a:blip r:embed="rId3"/>
                <a:stretch>
                  <a:fillRect b="-4167"/>
                </a:stretch>
              </a:blipFill>
            </p:spPr>
            <p:txBody>
              <a:bodyPr/>
              <a:lstStyle/>
              <a:p>
                <a:r>
                  <a:rPr lang="de-CH">
                    <a:noFill/>
                  </a:rPr>
                  <a:t> </a:t>
                </a:r>
              </a:p>
            </p:txBody>
          </p:sp>
        </mc:Fallback>
      </mc:AlternateContent>
      <p:sp>
        <p:nvSpPr>
          <p:cNvPr id="198" name="TextBox 85"/>
          <p:cNvSpPr txBox="1">
            <a:spLocks noChangeArrowheads="1"/>
          </p:cNvSpPr>
          <p:nvPr/>
        </p:nvSpPr>
        <p:spPr bwMode="auto">
          <a:xfrm>
            <a:off x="5766410" y="4016316"/>
            <a:ext cx="761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altLang="de-DE" sz="1800" b="0" i="0" u="none" strike="noStrike" kern="1200" cap="none" spc="0" normalizeH="0" baseline="0" noProof="0" dirty="0">
                <a:ln>
                  <a:noFill/>
                </a:ln>
                <a:solidFill>
                  <a:srgbClr val="FF0000"/>
                </a:solidFill>
                <a:effectLst/>
                <a:uLnTx/>
                <a:uFillTx/>
                <a:latin typeface="Arial"/>
                <a:ea typeface="+mn-ea"/>
                <a:cs typeface="+mn-cs"/>
              </a:rPr>
              <a:t>PEBs</a:t>
            </a:r>
          </a:p>
        </p:txBody>
      </p:sp>
      <p:sp>
        <p:nvSpPr>
          <p:cNvPr id="4101" name="Textfeld 4100"/>
          <p:cNvSpPr txBox="1"/>
          <p:nvPr/>
        </p:nvSpPr>
        <p:spPr bwMode="auto">
          <a:xfrm>
            <a:off x="2444154" y="2284357"/>
            <a:ext cx="11637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600" b="0" i="0" u="none" strike="noStrike" kern="1200" cap="none" spc="0" normalizeH="0" baseline="0" noProof="0" dirty="0" err="1">
                <a:ln>
                  <a:noFill/>
                </a:ln>
                <a:solidFill>
                  <a:srgbClr val="000000"/>
                </a:solidFill>
                <a:effectLst/>
                <a:uLnTx/>
                <a:uFillTx/>
                <a:latin typeface="Arial" charset="0"/>
                <a:ea typeface="+mn-ea"/>
                <a:cs typeface="+mn-cs"/>
              </a:rPr>
              <a:t>spm_dcm_fit</a:t>
            </a:r>
            <a:endParaRPr kumimoji="0" lang="de-CH" sz="16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06" name="Textfeld 205"/>
          <p:cNvSpPr txBox="1"/>
          <p:nvPr/>
        </p:nvSpPr>
        <p:spPr bwMode="auto">
          <a:xfrm>
            <a:off x="6387768" y="3249531"/>
            <a:ext cx="13449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600" b="0" i="0" u="none" strike="noStrike" kern="1200" cap="none" spc="0" normalizeH="0" baseline="0" noProof="0" dirty="0" err="1">
                <a:ln>
                  <a:noFill/>
                </a:ln>
                <a:solidFill>
                  <a:srgbClr val="000000"/>
                </a:solidFill>
                <a:effectLst/>
                <a:uLnTx/>
                <a:uFillTx/>
                <a:latin typeface="Arial" charset="0"/>
                <a:ea typeface="+mn-ea"/>
                <a:cs typeface="+mn-cs"/>
              </a:rPr>
              <a:t>spm_dcm_peb</a:t>
            </a:r>
            <a:endParaRPr kumimoji="0" lang="de-CH" sz="16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07" name="Textfeld 206"/>
          <p:cNvSpPr txBox="1"/>
          <p:nvPr/>
        </p:nvSpPr>
        <p:spPr bwMode="auto">
          <a:xfrm>
            <a:off x="5030024" y="2284357"/>
            <a:ext cx="13577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600" b="0" i="0" u="none" strike="noStrike" kern="1200" cap="none" spc="0" normalizeH="0" baseline="0" noProof="0" dirty="0" err="1">
                <a:ln>
                  <a:noFill/>
                </a:ln>
                <a:solidFill>
                  <a:srgbClr val="000000"/>
                </a:solidFill>
                <a:effectLst/>
                <a:uLnTx/>
                <a:uFillTx/>
                <a:latin typeface="Arial" charset="0"/>
                <a:ea typeface="+mn-ea"/>
                <a:cs typeface="+mn-cs"/>
              </a:rPr>
              <a:t>spm_dcm_bmr</a:t>
            </a:r>
            <a:endParaRPr kumimoji="0" lang="de-CH" sz="16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95" name="Textfeld 194"/>
          <p:cNvSpPr txBox="1"/>
          <p:nvPr/>
        </p:nvSpPr>
        <p:spPr bwMode="auto">
          <a:xfrm>
            <a:off x="1775012" y="5520740"/>
            <a:ext cx="16190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600" b="0" i="0" u="none" strike="noStrike" kern="1200" cap="none" spc="0" normalizeH="0" baseline="0" noProof="0" dirty="0" err="1">
                <a:ln>
                  <a:noFill/>
                </a:ln>
                <a:solidFill>
                  <a:srgbClr val="000000"/>
                </a:solidFill>
                <a:effectLst/>
                <a:uLnTx/>
                <a:uFillTx/>
                <a:latin typeface="Arial" charset="0"/>
                <a:ea typeface="+mn-ea"/>
                <a:cs typeface="+mn-cs"/>
              </a:rPr>
              <a:t>spm_dcm_peb_fit</a:t>
            </a:r>
            <a:endParaRPr kumimoji="0" lang="de-CH" sz="1600" b="0" i="0" u="none" strike="noStrike" kern="1200" cap="none" spc="0" normalizeH="0" baseline="0" noProof="0" dirty="0">
              <a:ln>
                <a:noFill/>
              </a:ln>
              <a:solidFill>
                <a:srgbClr val="000000"/>
              </a:solidFill>
              <a:effectLst/>
              <a:uLnTx/>
              <a:uFillTx/>
              <a:latin typeface="Arial" charset="0"/>
              <a:ea typeface="+mn-ea"/>
              <a:cs typeface="+mn-cs"/>
            </a:endParaRPr>
          </a:p>
        </p:txBody>
      </p:sp>
      <p:pic>
        <p:nvPicPr>
          <p:cNvPr id="196" name="Picture 39"/>
          <p:cNvPicPr>
            <a:picLocks noChangeAspect="1"/>
          </p:cNvPicPr>
          <p:nvPr/>
        </p:nvPicPr>
        <p:blipFill>
          <a:blip r:embed="rId4" cstate="print">
            <a:extLst>
              <a:ext uri="{28A0092B-C50C-407E-A947-70E740481C1C}">
                <a14:useLocalDpi xmlns:a14="http://schemas.microsoft.com/office/drawing/2010/main" val="0"/>
              </a:ext>
            </a:extLst>
          </a:blip>
          <a:srcRect b="14970"/>
          <a:stretch>
            <a:fillRect/>
          </a:stretch>
        </p:blipFill>
        <p:spPr bwMode="auto">
          <a:xfrm>
            <a:off x="5356259" y="3929049"/>
            <a:ext cx="592560" cy="50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36"/>
          <p:cNvPicPr>
            <a:picLocks noChangeAspect="1"/>
          </p:cNvPicPr>
          <p:nvPr/>
        </p:nvPicPr>
        <p:blipFill>
          <a:blip r:embed="rId5" cstate="print">
            <a:extLst>
              <a:ext uri="{28A0092B-C50C-407E-A947-70E740481C1C}">
                <a14:useLocalDpi xmlns:a14="http://schemas.microsoft.com/office/drawing/2010/main" val="0"/>
              </a:ext>
            </a:extLst>
          </a:blip>
          <a:srcRect l="48830" t="-468" r="30351" b="57135"/>
          <a:stretch>
            <a:fillRect/>
          </a:stretch>
        </p:blipFill>
        <p:spPr bwMode="auto">
          <a:xfrm>
            <a:off x="1259831" y="999606"/>
            <a:ext cx="163615"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feld 2"/>
          <p:cNvSpPr txBox="1"/>
          <p:nvPr/>
        </p:nvSpPr>
        <p:spPr bwMode="auto">
          <a:xfrm>
            <a:off x="7796625" y="4675115"/>
            <a:ext cx="12439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srgbClr val="000000"/>
                </a:solidFill>
                <a:effectLst/>
                <a:uLnTx/>
                <a:uFillTx/>
                <a:latin typeface="Arial" charset="0"/>
                <a:ea typeface="+mn-ea"/>
                <a:cs typeface="+mn-cs"/>
              </a:rPr>
              <a:t>Free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energy</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r>
            <a:br>
              <a:rPr kumimoji="0" lang="de-CH" sz="1800" b="0" i="0" u="none" strike="noStrike" kern="1200" cap="none" spc="0" normalizeH="0" baseline="0" noProof="0" dirty="0">
                <a:ln>
                  <a:noFill/>
                </a:ln>
                <a:solidFill>
                  <a:srgbClr val="000000"/>
                </a:solidFill>
                <a:effectLst/>
                <a:uLnTx/>
                <a:uFillTx/>
                <a:latin typeface="Arial" charset="0"/>
                <a:ea typeface="+mn-ea"/>
                <a:cs typeface="+mn-cs"/>
              </a:rPr>
            </a:b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to</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t>
            </a: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compare</a:t>
            </a:r>
            <a:r>
              <a:rPr kumimoji="0" lang="de-CH" sz="1800" b="0" i="0" u="none" strike="noStrike" kern="1200" cap="none" spc="0" normalizeH="0" baseline="0" noProof="0" dirty="0">
                <a:ln>
                  <a:noFill/>
                </a:ln>
                <a:solidFill>
                  <a:srgbClr val="000000"/>
                </a:solidFill>
                <a:effectLst/>
                <a:uLnTx/>
                <a:uFillTx/>
                <a:latin typeface="Arial" charset="0"/>
                <a:ea typeface="+mn-ea"/>
                <a:cs typeface="+mn-cs"/>
              </a:rPr>
              <a:t/>
            </a:r>
            <a:br>
              <a:rPr kumimoji="0" lang="de-CH" sz="1800" b="0" i="0" u="none" strike="noStrike" kern="1200" cap="none" spc="0" normalizeH="0" baseline="0" noProof="0" dirty="0">
                <a:ln>
                  <a:noFill/>
                </a:ln>
                <a:solidFill>
                  <a:srgbClr val="000000"/>
                </a:solidFill>
                <a:effectLst/>
                <a:uLnTx/>
                <a:uFillTx/>
                <a:latin typeface="Arial" charset="0"/>
                <a:ea typeface="+mn-ea"/>
                <a:cs typeface="+mn-cs"/>
              </a:rPr>
            </a:br>
            <a:r>
              <a:rPr kumimoji="0" lang="de-CH" sz="1800" b="0" i="0" u="none" strike="noStrike" kern="1200" cap="none" spc="0" normalizeH="0" baseline="0" noProof="0" dirty="0" err="1">
                <a:ln>
                  <a:noFill/>
                </a:ln>
                <a:solidFill>
                  <a:srgbClr val="000000"/>
                </a:solidFill>
                <a:effectLst/>
                <a:uLnTx/>
                <a:uFillTx/>
                <a:latin typeface="Arial" charset="0"/>
                <a:ea typeface="+mn-ea"/>
                <a:cs typeface="+mn-cs"/>
              </a:rPr>
              <a:t>models</a:t>
            </a:r>
            <a:endParaRPr kumimoji="0" lang="de-CH" sz="1800" b="0" i="0" u="none" strike="noStrike" kern="1200" cap="none" spc="0" normalizeH="0" baseline="0" noProof="0" dirty="0">
              <a:ln>
                <a:noFill/>
              </a:ln>
              <a:solidFill>
                <a:srgbClr val="000000"/>
              </a:solidFill>
              <a:effectLst/>
              <a:uLnTx/>
              <a:uFillTx/>
              <a:latin typeface="Arial" charset="0"/>
              <a:ea typeface="+mn-ea"/>
              <a:cs typeface="+mn-cs"/>
            </a:endParaRPr>
          </a:p>
        </p:txBody>
      </p:sp>
      <mc:AlternateContent xmlns:mc="http://schemas.openxmlformats.org/markup-compatibility/2006" xmlns:a14="http://schemas.microsoft.com/office/drawing/2010/main">
        <mc:Choice Requires="a14">
          <p:sp>
            <p:nvSpPr>
              <p:cNvPr id="199" name="Rechteck 198"/>
              <p:cNvSpPr/>
              <p:nvPr/>
            </p:nvSpPr>
            <p:spPr>
              <a:xfrm>
                <a:off x="7754469" y="4312459"/>
                <a:ext cx="647292" cy="3808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de-CH"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de-CH"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𝐹</m:t>
                          </m:r>
                        </m:e>
                        <m:sup>
                          <m:r>
                            <a:rPr kumimoji="0" lang="de-CH"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oMath>
                  </m:oMathPara>
                </a14:m>
                <a:endParaRPr kumimoji="0" lang="de-CH"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99" name="Rechteck 198"/>
              <p:cNvSpPr>
                <a:spLocks noRot="1" noChangeAspect="1" noMove="1" noResize="1" noEditPoints="1" noAdjustHandles="1" noChangeArrowheads="1" noChangeShapeType="1" noTextEdit="1"/>
              </p:cNvSpPr>
              <p:nvPr/>
            </p:nvSpPr>
            <p:spPr>
              <a:xfrm>
                <a:off x="7754469" y="4312459"/>
                <a:ext cx="647292" cy="380810"/>
              </a:xfrm>
              <a:prstGeom prst="rect">
                <a:avLst/>
              </a:prstGeom>
              <a:blipFill>
                <a:blip r:embed="rId6"/>
                <a:stretch>
                  <a:fillRect/>
                </a:stretch>
              </a:blipFill>
            </p:spPr>
            <p:txBody>
              <a:bodyPr/>
              <a:lstStyle/>
              <a:p>
                <a:r>
                  <a:rPr lang="de-CH">
                    <a:noFill/>
                  </a:rPr>
                  <a:t> </a:t>
                </a:r>
              </a:p>
            </p:txBody>
          </p:sp>
        </mc:Fallback>
      </mc:AlternateContent>
    </p:spTree>
    <p:extLst>
      <p:ext uri="{BB962C8B-B14F-4D97-AF65-F5344CB8AC3E}">
        <p14:creationId xmlns:p14="http://schemas.microsoft.com/office/powerpoint/2010/main" val="343758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9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42914" y="412750"/>
            <a:ext cx="7888286" cy="801688"/>
          </a:xfrm>
        </p:spPr>
        <p:txBody>
          <a:bodyPr/>
          <a:lstStyle/>
          <a:p>
            <a:pPr eaLnBrk="1" hangingPunct="1"/>
            <a:r>
              <a:rPr lang="de-CH" sz="2400" dirty="0" smtClean="0"/>
              <a:t>DCM </a:t>
            </a:r>
            <a:r>
              <a:rPr lang="de-CH" sz="2400" dirty="0" err="1" smtClean="0"/>
              <a:t>example</a:t>
            </a:r>
            <a:r>
              <a:rPr lang="de-CH" sz="2400" dirty="0" smtClean="0"/>
              <a:t>: PEB </a:t>
            </a:r>
            <a:r>
              <a:rPr lang="de-CH" sz="2400" dirty="0" err="1" smtClean="0"/>
              <a:t>group</a:t>
            </a:r>
            <a:r>
              <a:rPr lang="de-CH" sz="2400" dirty="0" smtClean="0"/>
              <a:t> </a:t>
            </a:r>
            <a:r>
              <a:rPr lang="de-CH" sz="2400" dirty="0" err="1" smtClean="0"/>
              <a:t>analysis</a:t>
            </a:r>
            <a:endParaRPr lang="de-CH" sz="2400" dirty="0"/>
          </a:p>
        </p:txBody>
      </p:sp>
      <p:sp>
        <p:nvSpPr>
          <p:cNvPr id="16" name="Rectangle 3"/>
          <p:cNvSpPr>
            <a:spLocks noGrp="1" noChangeArrowheads="1"/>
          </p:cNvSpPr>
          <p:nvPr>
            <p:ph idx="1"/>
          </p:nvPr>
        </p:nvSpPr>
        <p:spPr>
          <a:xfrm>
            <a:off x="366713" y="1056267"/>
            <a:ext cx="8040687" cy="5006436"/>
          </a:xfrm>
        </p:spPr>
        <p:txBody>
          <a:bodyPr/>
          <a:lstStyle/>
          <a:p>
            <a:pPr marL="457200" lvl="1" indent="-457200" fontAlgn="auto">
              <a:spcAft>
                <a:spcPts val="0"/>
              </a:spcAft>
              <a:buFont typeface="+mj-lt"/>
              <a:buAutoNum type="arabicPeriod"/>
              <a:defRPr/>
            </a:pPr>
            <a:r>
              <a:rPr lang="en-US" dirty="0" smtClean="0">
                <a:latin typeface="+mn-lt"/>
                <a:sym typeface="Wingdings" panose="05000000000000000000" pitchFamily="2" charset="2"/>
              </a:rPr>
              <a:t>Inference based on </a:t>
            </a:r>
            <a:r>
              <a:rPr lang="en-US" b="1" dirty="0" smtClean="0">
                <a:latin typeface="+mn-lt"/>
                <a:sym typeface="Wingdings" panose="05000000000000000000" pitchFamily="2" charset="2"/>
              </a:rPr>
              <a:t>Bayesian model selection</a:t>
            </a:r>
          </a:p>
          <a:p>
            <a:pPr lvl="2" fontAlgn="auto">
              <a:lnSpc>
                <a:spcPct val="150000"/>
              </a:lnSpc>
              <a:spcAft>
                <a:spcPts val="0"/>
              </a:spcAft>
              <a:buFont typeface="Arial" panose="020B0604020202020204" pitchFamily="34" charset="0"/>
              <a:buChar char="•"/>
              <a:defRPr/>
            </a:pPr>
            <a:r>
              <a:rPr lang="en-US" dirty="0" smtClean="0">
                <a:latin typeface="+mn-lt"/>
                <a:sym typeface="Wingdings" panose="05000000000000000000" pitchFamily="2" charset="2"/>
              </a:rPr>
              <a:t>What is the model architecture that describes my data best?</a:t>
            </a:r>
          </a:p>
          <a:p>
            <a:pPr lvl="2" fontAlgn="auto">
              <a:lnSpc>
                <a:spcPct val="150000"/>
              </a:lnSpc>
              <a:spcAft>
                <a:spcPts val="0"/>
              </a:spcAft>
              <a:buFont typeface="Arial" panose="020B0604020202020204" pitchFamily="34" charset="0"/>
              <a:buChar char="•"/>
              <a:defRPr/>
            </a:pPr>
            <a:r>
              <a:rPr lang="en-US" dirty="0" smtClean="0">
                <a:latin typeface="+mn-lt"/>
                <a:sym typeface="Wingdings" panose="05000000000000000000" pitchFamily="2" charset="2"/>
              </a:rPr>
              <a:t>Compares different hypotheses about model structure</a:t>
            </a:r>
          </a:p>
          <a:p>
            <a:pPr lvl="2" fontAlgn="auto">
              <a:lnSpc>
                <a:spcPct val="150000"/>
              </a:lnSpc>
              <a:spcAft>
                <a:spcPts val="0"/>
              </a:spcAft>
              <a:buFont typeface="Arial" panose="020B0604020202020204" pitchFamily="34" charset="0"/>
              <a:buChar char="•"/>
              <a:defRPr/>
            </a:pPr>
            <a:r>
              <a:rPr lang="en-US" dirty="0" smtClean="0">
                <a:latin typeface="+mn-lt"/>
                <a:sym typeface="Wingdings" panose="05000000000000000000" pitchFamily="2" charset="2"/>
              </a:rPr>
              <a:t>You can also test </a:t>
            </a:r>
            <a:r>
              <a:rPr lang="en-US" i="1" dirty="0" smtClean="0">
                <a:latin typeface="+mn-lt"/>
                <a:sym typeface="Wingdings" panose="05000000000000000000" pitchFamily="2" charset="2"/>
              </a:rPr>
              <a:t>families</a:t>
            </a:r>
            <a:r>
              <a:rPr lang="en-US" dirty="0" smtClean="0">
                <a:latin typeface="+mn-lt"/>
                <a:sym typeface="Wingdings" panose="05000000000000000000" pitchFamily="2" charset="2"/>
              </a:rPr>
              <a:t> of models </a:t>
            </a:r>
          </a:p>
          <a:p>
            <a:pPr lvl="2" fontAlgn="auto">
              <a:lnSpc>
                <a:spcPct val="150000"/>
              </a:lnSpc>
              <a:spcAft>
                <a:spcPts val="0"/>
              </a:spcAft>
              <a:buFont typeface="Arial" panose="020B0604020202020204" pitchFamily="34" charset="0"/>
              <a:buChar char="•"/>
              <a:defRPr/>
            </a:pPr>
            <a:endParaRPr lang="en-US" dirty="0">
              <a:latin typeface="+mn-lt"/>
              <a:sym typeface="Wingdings" panose="05000000000000000000" pitchFamily="2" charset="2"/>
            </a:endParaRPr>
          </a:p>
          <a:p>
            <a:pPr marL="457200" lvl="1" indent="-457200" fontAlgn="auto">
              <a:lnSpc>
                <a:spcPct val="150000"/>
              </a:lnSpc>
              <a:spcAft>
                <a:spcPts val="0"/>
              </a:spcAft>
              <a:buFont typeface="+mj-lt"/>
              <a:buAutoNum type="arabicPeriod"/>
              <a:defRPr/>
            </a:pPr>
            <a:r>
              <a:rPr lang="en-US" dirty="0" smtClean="0">
                <a:latin typeface="+mn-lt"/>
                <a:sym typeface="Wingdings" panose="05000000000000000000" pitchFamily="2" charset="2"/>
              </a:rPr>
              <a:t>Inference based on </a:t>
            </a:r>
            <a:r>
              <a:rPr lang="en-US" b="1" dirty="0" smtClean="0">
                <a:latin typeface="+mn-lt"/>
                <a:sym typeface="Wingdings" panose="05000000000000000000" pitchFamily="2" charset="2"/>
              </a:rPr>
              <a:t>Bayesian model averaging</a:t>
            </a:r>
          </a:p>
          <a:p>
            <a:pPr lvl="2" fontAlgn="auto">
              <a:lnSpc>
                <a:spcPct val="150000"/>
              </a:lnSpc>
              <a:spcAft>
                <a:spcPts val="0"/>
              </a:spcAft>
              <a:buFont typeface="Arial" panose="020B0604020202020204" pitchFamily="34" charset="0"/>
              <a:buChar char="•"/>
              <a:defRPr/>
            </a:pPr>
            <a:r>
              <a:rPr lang="en-US" dirty="0" smtClean="0">
                <a:latin typeface="+mn-lt"/>
                <a:sym typeface="Wingdings" panose="05000000000000000000" pitchFamily="2" charset="2"/>
              </a:rPr>
              <a:t>If there is no clear winner…</a:t>
            </a:r>
          </a:p>
          <a:p>
            <a:pPr lvl="2" fontAlgn="auto">
              <a:lnSpc>
                <a:spcPct val="150000"/>
              </a:lnSpc>
              <a:spcAft>
                <a:spcPts val="0"/>
              </a:spcAft>
              <a:buFont typeface="Arial" panose="020B0604020202020204" pitchFamily="34" charset="0"/>
              <a:buChar char="•"/>
              <a:defRPr/>
            </a:pPr>
            <a:r>
              <a:rPr lang="en-US" dirty="0" smtClean="0">
                <a:latin typeface="+mn-lt"/>
                <a:sym typeface="Wingdings" panose="05000000000000000000" pitchFamily="2" charset="2"/>
              </a:rPr>
              <a:t>Average models weighted by their posterior probability	</a:t>
            </a:r>
          </a:p>
          <a:p>
            <a:pPr lvl="2" fontAlgn="auto">
              <a:lnSpc>
                <a:spcPct val="150000"/>
              </a:lnSpc>
              <a:spcAft>
                <a:spcPts val="0"/>
              </a:spcAft>
              <a:buFont typeface="Arial" panose="020B0604020202020204" pitchFamily="34" charset="0"/>
              <a:buChar char="•"/>
              <a:defRPr/>
            </a:pPr>
            <a:r>
              <a:rPr lang="en-US" dirty="0" smtClean="0">
                <a:latin typeface="+mn-lt"/>
                <a:sym typeface="Wingdings" panose="05000000000000000000" pitchFamily="2" charset="2"/>
              </a:rPr>
              <a:t>Look at connectivity estimates between regions</a:t>
            </a:r>
          </a:p>
          <a:p>
            <a:pPr lvl="2" fontAlgn="auto">
              <a:lnSpc>
                <a:spcPct val="150000"/>
              </a:lnSpc>
              <a:spcAft>
                <a:spcPts val="0"/>
              </a:spcAft>
              <a:buFont typeface="Arial" panose="020B0604020202020204" pitchFamily="34" charset="0"/>
              <a:buChar char="•"/>
              <a:defRPr/>
            </a:pPr>
            <a:r>
              <a:rPr lang="en-US" dirty="0" smtClean="0">
                <a:latin typeface="+mn-lt"/>
                <a:sym typeface="Wingdings" panose="05000000000000000000" pitchFamily="2" charset="2"/>
              </a:rPr>
              <a:t>Uses a “greedy search” algorithm</a:t>
            </a:r>
          </a:p>
          <a:p>
            <a:pPr lvl="2" fontAlgn="auto">
              <a:lnSpc>
                <a:spcPct val="150000"/>
              </a:lnSpc>
              <a:spcAft>
                <a:spcPts val="0"/>
              </a:spcAft>
              <a:buFont typeface="Arial" panose="020B0604020202020204" pitchFamily="34" charset="0"/>
              <a:buChar char="•"/>
              <a:defRPr/>
            </a:pPr>
            <a:endParaRPr lang="en-US" sz="2000" dirty="0">
              <a:latin typeface="+mn-lt"/>
              <a:sym typeface="Wingdings" panose="05000000000000000000" pitchFamily="2" charset="2"/>
            </a:endParaRPr>
          </a:p>
          <a:p>
            <a:pPr marL="1588" lvl="1" indent="0" fontAlgn="auto">
              <a:lnSpc>
                <a:spcPct val="150000"/>
              </a:lnSpc>
              <a:spcAft>
                <a:spcPts val="0"/>
              </a:spcAft>
              <a:buNone/>
              <a:defRPr/>
            </a:pPr>
            <a:r>
              <a:rPr lang="en-US" sz="2000" dirty="0" smtClean="0">
                <a:latin typeface="+mn-lt"/>
                <a:sym typeface="Wingdings" panose="05000000000000000000" pitchFamily="2" charset="2"/>
              </a:rPr>
              <a:t>Metric? – The </a:t>
            </a:r>
            <a:r>
              <a:rPr lang="en-US" sz="2000" i="1" dirty="0" smtClean="0">
                <a:latin typeface="+mn-lt"/>
                <a:sym typeface="Wingdings" panose="05000000000000000000" pitchFamily="2" charset="2"/>
              </a:rPr>
              <a:t>free energy</a:t>
            </a:r>
          </a:p>
        </p:txBody>
      </p:sp>
    </p:spTree>
    <p:extLst>
      <p:ext uri="{BB962C8B-B14F-4D97-AF65-F5344CB8AC3E}">
        <p14:creationId xmlns:p14="http://schemas.microsoft.com/office/powerpoint/2010/main" val="23075254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s"/>
</p:tagLst>
</file>

<file path=ppt/tags/tag2.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3.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4.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heme/theme1.xml><?xml version="1.0" encoding="utf-8"?>
<a:theme xmlns:a="http://schemas.openxmlformats.org/drawingml/2006/main" name="1_Default Design">
  <a:themeElements>
    <a:clrScheme name="Default Design 1">
      <a:dk1>
        <a:srgbClr val="000000"/>
      </a:dk1>
      <a:lt1>
        <a:srgbClr val="FFFFFF"/>
      </a:lt1>
      <a:dk2>
        <a:srgbClr val="DFE0E0"/>
      </a:dk2>
      <a:lt2>
        <a:srgbClr val="B7D1E3"/>
      </a:lt2>
      <a:accent1>
        <a:srgbClr val="0078BB"/>
      </a:accent1>
      <a:accent2>
        <a:srgbClr val="C1C4C5"/>
      </a:accent2>
      <a:accent3>
        <a:srgbClr val="FFFFFF"/>
      </a:accent3>
      <a:accent4>
        <a:srgbClr val="000000"/>
      </a:accent4>
      <a:accent5>
        <a:srgbClr val="AABEDA"/>
      </a:accent5>
      <a:accent6>
        <a:srgbClr val="AFB1B2"/>
      </a:accent6>
      <a:hlink>
        <a:srgbClr val="73A8CB"/>
      </a:hlink>
      <a:folHlink>
        <a:srgbClr val="62656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wrap="square" lIns="0" tIns="0" rIns="0" bIns="0" rtlCol="0" anchor="b">
        <a:spAutoFit/>
      </a:bodyPr>
      <a:lstStyle>
        <a:defPPr eaLnBrk="1" hangingPunct="1">
          <a:defRPr sz="1800" dirty="0" err="1" smtClean="0">
            <a:latin typeface="Arial" charset="0"/>
          </a:defRPr>
        </a:defPPr>
      </a:lstStyle>
    </a:txDef>
  </a:objectDefaults>
  <a:extraClrSchemeLst>
    <a:extraClrScheme>
      <a:clrScheme name="Default Design 1">
        <a:dk1>
          <a:srgbClr val="000000"/>
        </a:dk1>
        <a:lt1>
          <a:srgbClr val="FFFFFF"/>
        </a:lt1>
        <a:dk2>
          <a:srgbClr val="DFE0E0"/>
        </a:dk2>
        <a:lt2>
          <a:srgbClr val="B7D1E3"/>
        </a:lt2>
        <a:accent1>
          <a:srgbClr val="0078BB"/>
        </a:accent1>
        <a:accent2>
          <a:srgbClr val="C1C4C5"/>
        </a:accent2>
        <a:accent3>
          <a:srgbClr val="FFFFFF"/>
        </a:accent3>
        <a:accent4>
          <a:srgbClr val="000000"/>
        </a:accent4>
        <a:accent5>
          <a:srgbClr val="AABEDA"/>
        </a:accent5>
        <a:accent6>
          <a:srgbClr val="AFB1B2"/>
        </a:accent6>
        <a:hlink>
          <a:srgbClr val="73A8CB"/>
        </a:hlink>
        <a:folHlink>
          <a:srgbClr val="62656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1479</Words>
  <Application>Microsoft Office PowerPoint</Application>
  <PresentationFormat>Bildschirmpräsentation (4:3)</PresentationFormat>
  <Paragraphs>203</Paragraphs>
  <Slides>18</Slides>
  <Notes>15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18</vt:i4>
      </vt:variant>
    </vt:vector>
  </HeadingPairs>
  <TitlesOfParts>
    <vt:vector size="26" baseType="lpstr">
      <vt:lpstr>Arial</vt:lpstr>
      <vt:lpstr>Calibri</vt:lpstr>
      <vt:lpstr>Calibri Light</vt:lpstr>
      <vt:lpstr>Cambria Math</vt:lpstr>
      <vt:lpstr>Symbol</vt:lpstr>
      <vt:lpstr>Tahoma</vt:lpstr>
      <vt:lpstr>Wingdings</vt:lpstr>
      <vt:lpstr>1_Default Design</vt:lpstr>
      <vt:lpstr>  DCM workshop</vt:lpstr>
      <vt:lpstr>DCM example</vt:lpstr>
      <vt:lpstr>DCM: group study</vt:lpstr>
      <vt:lpstr>Group analaysis in the PEB framework</vt:lpstr>
      <vt:lpstr>DCM with PEB</vt:lpstr>
      <vt:lpstr>PEB: Design Matrix Specification</vt:lpstr>
      <vt:lpstr>PEB is implemented in the SPM12 Toolbox </vt:lpstr>
      <vt:lpstr>Put the «E» in PEB</vt:lpstr>
      <vt:lpstr>DCM example: PEB group analysis</vt:lpstr>
      <vt:lpstr>Free energy as approximated model evidence</vt:lpstr>
      <vt:lpstr>Free energy as approximated model evidence</vt:lpstr>
      <vt:lpstr>DCM example: PEB group analysis</vt:lpstr>
      <vt:lpstr>DCM example: 1. PEB Bayesian model selection</vt:lpstr>
      <vt:lpstr>DCM example: 2. PEB Bayesian model averaging with greedy search</vt:lpstr>
      <vt:lpstr>DCM example: Add a covariate to your design matrix</vt:lpstr>
      <vt:lpstr>DCM example: Group differences</vt:lpstr>
      <vt:lpstr>DCM example: Leave-one-out cross-validation</vt:lpstr>
      <vt:lpstr>Questions?</vt:lpstr>
    </vt:vector>
  </TitlesOfParts>
  <Company>University of Zurich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DCM workshop</dc:title>
  <dc:creator>David Willinger (davwil)</dc:creator>
  <cp:lastModifiedBy>David Willinger (davwil)</cp:lastModifiedBy>
  <cp:revision>1</cp:revision>
  <dcterms:created xsi:type="dcterms:W3CDTF">2021-11-24T09:43:21Z</dcterms:created>
  <dcterms:modified xsi:type="dcterms:W3CDTF">2021-11-24T09:43:57Z</dcterms:modified>
</cp:coreProperties>
</file>