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sldIdLst>
    <p:sldId id="268" r:id="rId2"/>
    <p:sldId id="270" r:id="rId3"/>
    <p:sldId id="277" r:id="rId4"/>
    <p:sldId id="304" r:id="rId5"/>
    <p:sldId id="292" r:id="rId6"/>
    <p:sldId id="306" r:id="rId7"/>
    <p:sldId id="287" r:id="rId8"/>
    <p:sldId id="288" r:id="rId9"/>
    <p:sldId id="293" r:id="rId10"/>
    <p:sldId id="289" r:id="rId11"/>
    <p:sldId id="290" r:id="rId12"/>
    <p:sldId id="283" r:id="rId13"/>
    <p:sldId id="297" r:id="rId14"/>
    <p:sldId id="299" r:id="rId15"/>
    <p:sldId id="282" r:id="rId16"/>
    <p:sldId id="296" r:id="rId17"/>
    <p:sldId id="280" r:id="rId18"/>
    <p:sldId id="300" r:id="rId19"/>
    <p:sldId id="301" r:id="rId20"/>
    <p:sldId id="302" r:id="rId21"/>
    <p:sldId id="308" r:id="rId22"/>
    <p:sldId id="310" r:id="rId23"/>
    <p:sldId id="311" r:id="rId24"/>
    <p:sldId id="309" r:id="rId25"/>
    <p:sldId id="307" r:id="rId26"/>
    <p:sldId id="305"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D663"/>
    <a:srgbClr val="FF3200"/>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28" autoAdjust="0"/>
    <p:restoredTop sz="79438" autoAdjust="0"/>
  </p:normalViewPr>
  <p:slideViewPr>
    <p:cSldViewPr snapToGrid="0" snapToObjects="1">
      <p:cViewPr>
        <p:scale>
          <a:sx n="125" d="100"/>
          <a:sy n="125" d="100"/>
        </p:scale>
        <p:origin x="918" y="1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1" i="0">
                <a:latin typeface="Open Sans" panose="020B0606030504020204" pitchFamily="34" charset="0"/>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1" i="0">
                <a:latin typeface="Open Sans" panose="020B0606030504020204" pitchFamily="34" charset="0"/>
              </a:defRPr>
            </a:lvl1pPr>
          </a:lstStyle>
          <a:p>
            <a:fld id="{9ED7C804-C299-CC46-9037-79B2B7995361}" type="datetimeFigureOut">
              <a:rPr lang="de-AT"/>
              <a:pPr/>
              <a:t>22.12.2022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1" i="0">
                <a:latin typeface="Open Sans" panose="020B0606030504020204" pitchFamily="34" charset="0"/>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1" i="0">
                <a:latin typeface="Open Sans" panose="020B0606030504020204" pitchFamily="34" charset="0"/>
              </a:defRPr>
            </a:lvl1pPr>
          </a:lstStyle>
          <a:p>
            <a:fld id="{B6FDED10-5B54-854D-BE7B-1FD8ABAA0C44}" type="slidenum">
              <a:rPr lang="de-AT"/>
              <a:pPr/>
              <a:t>‹Nr.›</a:t>
            </a:fld>
            <a:endParaRPr lang="de-AT"/>
          </a:p>
        </p:txBody>
      </p:sp>
    </p:spTree>
    <p:extLst>
      <p:ext uri="{BB962C8B-B14F-4D97-AF65-F5344CB8AC3E}">
        <p14:creationId xmlns:p14="http://schemas.microsoft.com/office/powerpoint/2010/main" val="421067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b="1" i="0" kern="1200">
        <a:solidFill>
          <a:schemeClr val="tx1"/>
        </a:solidFill>
        <a:latin typeface="Open Sans" panose="020B0606030504020204" pitchFamily="34" charset="0"/>
        <a:ea typeface="+mn-ea"/>
        <a:cs typeface="+mn-cs"/>
      </a:defRPr>
    </a:lvl1pPr>
    <a:lvl2pPr marL="457200" algn="l" defTabSz="914400" rtl="0" eaLnBrk="1" latinLnBrk="0" hangingPunct="1">
      <a:defRPr sz="1200" b="1" i="0" kern="1200">
        <a:solidFill>
          <a:schemeClr val="tx1"/>
        </a:solidFill>
        <a:latin typeface="Open Sans" panose="020B0606030504020204" pitchFamily="34" charset="0"/>
        <a:ea typeface="+mn-ea"/>
        <a:cs typeface="+mn-cs"/>
      </a:defRPr>
    </a:lvl2pPr>
    <a:lvl3pPr marL="914400" algn="l" defTabSz="914400" rtl="0" eaLnBrk="1" latinLnBrk="0" hangingPunct="1">
      <a:defRPr sz="1200" b="1" i="0" kern="1200">
        <a:solidFill>
          <a:schemeClr val="tx1"/>
        </a:solidFill>
        <a:latin typeface="Open Sans" panose="020B0606030504020204" pitchFamily="34" charset="0"/>
        <a:ea typeface="+mn-ea"/>
        <a:cs typeface="+mn-cs"/>
      </a:defRPr>
    </a:lvl3pPr>
    <a:lvl4pPr marL="1371600" algn="l" defTabSz="914400" rtl="0" eaLnBrk="1" latinLnBrk="0" hangingPunct="1">
      <a:defRPr sz="1200" b="1" i="0" kern="1200">
        <a:solidFill>
          <a:schemeClr val="tx1"/>
        </a:solidFill>
        <a:latin typeface="Open Sans" panose="020B0606030504020204" pitchFamily="34" charset="0"/>
        <a:ea typeface="+mn-ea"/>
        <a:cs typeface="+mn-cs"/>
      </a:defRPr>
    </a:lvl4pPr>
    <a:lvl5pPr marL="1828800" algn="l" defTabSz="914400" rtl="0" eaLnBrk="1" latinLnBrk="0" hangingPunct="1">
      <a:defRPr sz="1200" b="1"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t>COVFEFE: </a:t>
            </a:r>
            <a:r>
              <a:rPr lang="de-DE" sz="1200" b="0" dirty="0"/>
              <a:t>COMPUTATIONAL MODELING OF VIGOROUSLY-IMPLEMENTED FIELD EXPERIMENTS</a:t>
            </a:r>
          </a:p>
          <a:p>
            <a:r>
              <a:rPr lang="en-US" dirty="0"/>
              <a:t>computational modelling in field experiments</a:t>
            </a:r>
            <a:r>
              <a:rPr lang="en-US" dirty="0">
                <a:effectLst/>
              </a:rPr>
              <a:t> and virtual environments</a:t>
            </a:r>
            <a:endParaRPr lang="de-AT" dirty="0"/>
          </a:p>
        </p:txBody>
      </p:sp>
      <p:sp>
        <p:nvSpPr>
          <p:cNvPr id="4" name="Foliennummernplatzhalter 3"/>
          <p:cNvSpPr>
            <a:spLocks noGrp="1"/>
          </p:cNvSpPr>
          <p:nvPr>
            <p:ph type="sldNum" sz="quarter" idx="5"/>
          </p:nvPr>
        </p:nvSpPr>
        <p:spPr/>
        <p:txBody>
          <a:bodyPr/>
          <a:lstStyle/>
          <a:p>
            <a:fld id="{B6FDED10-5B54-854D-BE7B-1FD8ABAA0C44}" type="slidenum">
              <a:rPr lang="de-AT" smtClean="0"/>
              <a:pPr/>
              <a:t>1</a:t>
            </a:fld>
            <a:endParaRPr lang="de-AT"/>
          </a:p>
        </p:txBody>
      </p:sp>
    </p:spTree>
    <p:extLst>
      <p:ext uri="{BB962C8B-B14F-4D97-AF65-F5344CB8AC3E}">
        <p14:creationId xmlns:p14="http://schemas.microsoft.com/office/powerpoint/2010/main" val="3988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B6FDED10-5B54-854D-BE7B-1FD8ABAA0C44}" type="slidenum">
              <a:rPr lang="de-AT" smtClean="0"/>
              <a:pPr/>
              <a:t>7</a:t>
            </a:fld>
            <a:endParaRPr lang="de-AT"/>
          </a:p>
        </p:txBody>
      </p:sp>
    </p:spTree>
    <p:extLst>
      <p:ext uri="{BB962C8B-B14F-4D97-AF65-F5344CB8AC3E}">
        <p14:creationId xmlns:p14="http://schemas.microsoft.com/office/powerpoint/2010/main" val="276981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B6FDED10-5B54-854D-BE7B-1FD8ABAA0C44}" type="slidenum">
              <a:rPr lang="de-AT" smtClean="0"/>
              <a:pPr/>
              <a:t>8</a:t>
            </a:fld>
            <a:endParaRPr lang="de-AT"/>
          </a:p>
        </p:txBody>
      </p:sp>
    </p:spTree>
    <p:extLst>
      <p:ext uri="{BB962C8B-B14F-4D97-AF65-F5344CB8AC3E}">
        <p14:creationId xmlns:p14="http://schemas.microsoft.com/office/powerpoint/2010/main" val="3223596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effectLst/>
              </a:rPr>
              <a:t>The Bayesian brain hypothesis is different from previous frameworks or approaches because it focuses on the idea that the brain is constantly making probabilistic predictions based on incoming sensory information, rather than simply reacting to the environment.. This means that the brain is continuously updating and revising its mental models to better reflect the world around it This framework is based on the idea that the brain processes information in a “Bayesian” fashion, meaning it uses probability to make inferences and decisions. This approach is in contrast to traditional methods that rely on hard-coded rules or instructions.</a:t>
            </a:r>
          </a:p>
          <a:p>
            <a:endParaRPr lang="en-US" dirty="0">
              <a:effectLst/>
            </a:endParaRPr>
          </a:p>
          <a:p>
            <a:r>
              <a:rPr lang="en-US" dirty="0">
                <a:effectLst/>
              </a:rPr>
              <a:t>The Bayesian brain hypothesis is a theory of brain function that suggests the brain is organized by Bayesian inference, a mathematical tool used to update beliefs in the face of new evidence. It suggests that the brain is designed to use incoming sensory information to make probabilistic inferences about the environment. This hypothesis is related to the work of Helmholtz, a 19th century German physiologist who proposed that sensory information is actively processed by the brain in order to construct a representation of the environment. Helmholtz's work was the first to suggest that the brain performs active inference, which is a cornerstone of the Bayesian brain hypothesis.</a:t>
            </a:r>
            <a:endParaRPr lang="de-AT" dirty="0"/>
          </a:p>
          <a:p>
            <a:endParaRPr lang="de-AT" dirty="0"/>
          </a:p>
        </p:txBody>
      </p:sp>
      <p:sp>
        <p:nvSpPr>
          <p:cNvPr id="4" name="Foliennummernplatzhalter 3"/>
          <p:cNvSpPr>
            <a:spLocks noGrp="1"/>
          </p:cNvSpPr>
          <p:nvPr>
            <p:ph type="sldNum" sz="quarter" idx="5"/>
          </p:nvPr>
        </p:nvSpPr>
        <p:spPr/>
        <p:txBody>
          <a:bodyPr/>
          <a:lstStyle/>
          <a:p>
            <a:fld id="{B6FDED10-5B54-854D-BE7B-1FD8ABAA0C44}" type="slidenum">
              <a:rPr lang="de-AT" smtClean="0"/>
              <a:pPr/>
              <a:t>11</a:t>
            </a:fld>
            <a:endParaRPr lang="de-AT"/>
          </a:p>
        </p:txBody>
      </p:sp>
    </p:spTree>
    <p:extLst>
      <p:ext uri="{BB962C8B-B14F-4D97-AF65-F5344CB8AC3E}">
        <p14:creationId xmlns:p14="http://schemas.microsoft.com/office/powerpoint/2010/main" val="2424406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a:t>Biologisch Plausibles lernen, mit Evidenz aus Mensch und Maus, transdisziplinär wunderbar einsetzbar!</a:t>
            </a:r>
          </a:p>
          <a:p>
            <a:pPr marL="171450" indent="-171450">
              <a:buFontTx/>
              <a:buChar char="-"/>
            </a:pPr>
            <a:endParaRPr lang="de-AT" dirty="0"/>
          </a:p>
        </p:txBody>
      </p:sp>
      <p:sp>
        <p:nvSpPr>
          <p:cNvPr id="4" name="Foliennummernplatzhalter 3"/>
          <p:cNvSpPr>
            <a:spLocks noGrp="1"/>
          </p:cNvSpPr>
          <p:nvPr>
            <p:ph type="sldNum" sz="quarter" idx="5"/>
          </p:nvPr>
        </p:nvSpPr>
        <p:spPr/>
        <p:txBody>
          <a:bodyPr/>
          <a:lstStyle/>
          <a:p>
            <a:fld id="{B6FDED10-5B54-854D-BE7B-1FD8ABAA0C44}" type="slidenum">
              <a:rPr lang="de-AT" smtClean="0"/>
              <a:pPr/>
              <a:t>13</a:t>
            </a:fld>
            <a:endParaRPr lang="de-AT"/>
          </a:p>
        </p:txBody>
      </p:sp>
    </p:spTree>
    <p:extLst>
      <p:ext uri="{BB962C8B-B14F-4D97-AF65-F5344CB8AC3E}">
        <p14:creationId xmlns:p14="http://schemas.microsoft.com/office/powerpoint/2010/main" val="3778783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he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7214" y="1447801"/>
            <a:ext cx="9882090" cy="2968439"/>
          </a:xfrm>
        </p:spPr>
        <p:txBody>
          <a:bodyPr anchor="b"/>
          <a:lstStyle>
            <a:lvl1pPr>
              <a:lnSpc>
                <a:spcPts val="4800"/>
              </a:lnSpc>
              <a:defRPr sz="48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Subtitle 2"/>
          <p:cNvSpPr>
            <a:spLocks noGrp="1"/>
          </p:cNvSpPr>
          <p:nvPr>
            <p:ph type="subTitle" idx="1"/>
          </p:nvPr>
        </p:nvSpPr>
        <p:spPr>
          <a:xfrm>
            <a:off x="834108" y="4777380"/>
            <a:ext cx="8825658" cy="861420"/>
          </a:xfrm>
          <a:prstGeom prst="rect">
            <a:avLst/>
          </a:prstGeom>
        </p:spPr>
        <p:txBody>
          <a:bodyPr anchor="t"/>
          <a:lstStyle>
            <a:lvl1pPr marL="0" indent="0" algn="l">
              <a:buNone/>
              <a:defRPr b="0" i="0" cap="none">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pic>
        <p:nvPicPr>
          <p:cNvPr id="9" name="Grafik 8">
            <a:extLst>
              <a:ext uri="{FF2B5EF4-FFF2-40B4-BE49-F238E27FC236}">
                <a16:creationId xmlns:a16="http://schemas.microsoft.com/office/drawing/2014/main" id="{A76371EA-6FCD-EAB1-89BC-2E5A23EF49F4}"/>
              </a:ext>
            </a:extLst>
          </p:cNvPr>
          <p:cNvPicPr>
            <a:picLocks noChangeAspect="1"/>
          </p:cNvPicPr>
          <p:nvPr userDrawn="1"/>
        </p:nvPicPr>
        <p:blipFill>
          <a:blip r:embed="rId2"/>
          <a:srcRect/>
          <a:stretch/>
        </p:blipFill>
        <p:spPr>
          <a:xfrm>
            <a:off x="9659766" y="332273"/>
            <a:ext cx="2114103" cy="820769"/>
          </a:xfrm>
          <a:prstGeom prst="rect">
            <a:avLst/>
          </a:prstGeom>
        </p:spPr>
      </p:pic>
      <p:sp>
        <p:nvSpPr>
          <p:cNvPr id="13" name="Parallelogramm 12">
            <a:extLst>
              <a:ext uri="{FF2B5EF4-FFF2-40B4-BE49-F238E27FC236}">
                <a16:creationId xmlns:a16="http://schemas.microsoft.com/office/drawing/2014/main" id="{A36FD4F1-7BD8-483A-EF42-4F37ED018D6F}"/>
              </a:ext>
            </a:extLst>
          </p:cNvPr>
          <p:cNvSpPr/>
          <p:nvPr userDrawn="1"/>
        </p:nvSpPr>
        <p:spPr>
          <a:xfrm>
            <a:off x="834108" y="4492035"/>
            <a:ext cx="194932" cy="209550"/>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i="0">
              <a:latin typeface="Open Sans" panose="020B0606030504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Leere Folie">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E2B1F7CD-2E6B-683B-E782-A3598ED15AF4}"/>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11" name="Slide Number Placeholder 5">
            <a:extLst>
              <a:ext uri="{FF2B5EF4-FFF2-40B4-BE49-F238E27FC236}">
                <a16:creationId xmlns:a16="http://schemas.microsoft.com/office/drawing/2014/main" id="{B362A081-105A-AF01-90B4-8600BC88C40A}"/>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2" name="Parallelogramm 11">
            <a:extLst>
              <a:ext uri="{FF2B5EF4-FFF2-40B4-BE49-F238E27FC236}">
                <a16:creationId xmlns:a16="http://schemas.microsoft.com/office/drawing/2014/main" id="{663950DE-21E6-171C-B931-8A381F3F693F}"/>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i="0">
              <a:latin typeface="Open Sans" panose="020B0606030504020204" pitchFamily="34" charset="0"/>
            </a:endParaRPr>
          </a:p>
        </p:txBody>
      </p:sp>
      <p:pic>
        <p:nvPicPr>
          <p:cNvPr id="6" name="Grafik 5">
            <a:extLst>
              <a:ext uri="{FF2B5EF4-FFF2-40B4-BE49-F238E27FC236}">
                <a16:creationId xmlns:a16="http://schemas.microsoft.com/office/drawing/2014/main" id="{12253E3D-B606-ECC2-BD02-7BB0A3D4A7EF}"/>
              </a:ext>
            </a:extLst>
          </p:cNvPr>
          <p:cNvPicPr>
            <a:picLocks noChangeAspect="1"/>
          </p:cNvPicPr>
          <p:nvPr userDrawn="1"/>
        </p:nvPicPr>
        <p:blipFill>
          <a:blip r:embed="rId2"/>
          <a:srcRect/>
          <a:stretch/>
        </p:blipFill>
        <p:spPr>
          <a:xfrm>
            <a:off x="11318113" y="362413"/>
            <a:ext cx="397810" cy="243728"/>
          </a:xfrm>
          <a:prstGeom prst="rect">
            <a:avLst/>
          </a:prstGeom>
        </p:spPr>
      </p:pic>
      <p:graphicFrame>
        <p:nvGraphicFramePr>
          <p:cNvPr id="2" name="Tabelle 2">
            <a:extLst>
              <a:ext uri="{FF2B5EF4-FFF2-40B4-BE49-F238E27FC236}">
                <a16:creationId xmlns:a16="http://schemas.microsoft.com/office/drawing/2014/main" id="{21FCBA1D-47F7-4A7B-4BF8-D6F74F33900A}"/>
              </a:ext>
            </a:extLst>
          </p:cNvPr>
          <p:cNvGraphicFramePr>
            <a:graphicFrameLocks noGrp="1"/>
          </p:cNvGraphicFramePr>
          <p:nvPr userDrawn="1">
            <p:extLst>
              <p:ext uri="{D42A27DB-BD31-4B8C-83A1-F6EECF244321}">
                <p14:modId xmlns:p14="http://schemas.microsoft.com/office/powerpoint/2010/main" val="695435360"/>
              </p:ext>
            </p:extLst>
          </p:nvPr>
        </p:nvGraphicFramePr>
        <p:xfrm>
          <a:off x="2032000" y="719666"/>
          <a:ext cx="8128002" cy="741680"/>
        </p:xfrm>
        <a:graphic>
          <a:graphicData uri="http://schemas.openxmlformats.org/drawingml/2006/table">
            <a:tbl>
              <a:tblPr firstRow="1" bandRow="1">
                <a:tableStyleId>{7E9639D4-E3E2-4D34-9284-5A2195B3D0D7}</a:tableStyleId>
              </a:tblPr>
              <a:tblGrid>
                <a:gridCol w="1354667">
                  <a:extLst>
                    <a:ext uri="{9D8B030D-6E8A-4147-A177-3AD203B41FA5}">
                      <a16:colId xmlns:a16="http://schemas.microsoft.com/office/drawing/2014/main" val="872202411"/>
                    </a:ext>
                  </a:extLst>
                </a:gridCol>
                <a:gridCol w="1354667">
                  <a:extLst>
                    <a:ext uri="{9D8B030D-6E8A-4147-A177-3AD203B41FA5}">
                      <a16:colId xmlns:a16="http://schemas.microsoft.com/office/drawing/2014/main" val="3521850039"/>
                    </a:ext>
                  </a:extLst>
                </a:gridCol>
                <a:gridCol w="1354667">
                  <a:extLst>
                    <a:ext uri="{9D8B030D-6E8A-4147-A177-3AD203B41FA5}">
                      <a16:colId xmlns:a16="http://schemas.microsoft.com/office/drawing/2014/main" val="1896626791"/>
                    </a:ext>
                  </a:extLst>
                </a:gridCol>
                <a:gridCol w="1354667">
                  <a:extLst>
                    <a:ext uri="{9D8B030D-6E8A-4147-A177-3AD203B41FA5}">
                      <a16:colId xmlns:a16="http://schemas.microsoft.com/office/drawing/2014/main" val="3972106946"/>
                    </a:ext>
                  </a:extLst>
                </a:gridCol>
                <a:gridCol w="1354667">
                  <a:extLst>
                    <a:ext uri="{9D8B030D-6E8A-4147-A177-3AD203B41FA5}">
                      <a16:colId xmlns:a16="http://schemas.microsoft.com/office/drawing/2014/main" val="2170350899"/>
                    </a:ext>
                  </a:extLst>
                </a:gridCol>
                <a:gridCol w="1354667">
                  <a:extLst>
                    <a:ext uri="{9D8B030D-6E8A-4147-A177-3AD203B41FA5}">
                      <a16:colId xmlns:a16="http://schemas.microsoft.com/office/drawing/2014/main" val="54518246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1962561"/>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572164056"/>
                  </a:ext>
                </a:extLst>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5176" y="673768"/>
            <a:ext cx="10421648" cy="752661"/>
          </a:xfrm>
        </p:spPr>
        <p:txBody>
          <a:bodyPr/>
          <a:lstStyle>
            <a:lvl1pPr>
              <a:defRPr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MASTERTITELFORMAT BEARBEITEN</a:t>
            </a:r>
            <a:endParaRPr lang="en-US" dirty="0"/>
          </a:p>
        </p:txBody>
      </p:sp>
      <p:sp>
        <p:nvSpPr>
          <p:cNvPr id="3" name="Content Placeholder 2"/>
          <p:cNvSpPr>
            <a:spLocks noGrp="1"/>
          </p:cNvSpPr>
          <p:nvPr>
            <p:ph idx="1"/>
          </p:nvPr>
        </p:nvSpPr>
        <p:spPr>
          <a:xfrm>
            <a:off x="885176" y="1803633"/>
            <a:ext cx="10421648" cy="4135774"/>
          </a:xfrm>
          <a:prstGeom prst="rect">
            <a:avLst/>
          </a:prstGeom>
        </p:spPr>
        <p:txBody>
          <a:bodyPr/>
          <a:lstStyle>
            <a:lvl1pPr>
              <a:spcBef>
                <a:spcPts val="0"/>
              </a:spcBef>
              <a:spcAft>
                <a:spcPts val="8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800"/>
              </a:spcAft>
              <a:defRPr b="0" i="0">
                <a:solidFill>
                  <a:schemeClr val="bg2"/>
                </a:solidFill>
                <a:latin typeface="Open Sans" panose="020B0606030504020204" pitchFamily="34" charset="0"/>
              </a:defRPr>
            </a:lvl2pPr>
            <a:lvl3pPr>
              <a:spcBef>
                <a:spcPts val="0"/>
              </a:spcBef>
              <a:spcAft>
                <a:spcPts val="800"/>
              </a:spcAft>
              <a:defRPr b="0" i="0">
                <a:solidFill>
                  <a:schemeClr val="bg2"/>
                </a:solidFill>
                <a:latin typeface="Open Sans" panose="020B0606030504020204" pitchFamily="34" charset="0"/>
              </a:defRPr>
            </a:lvl3pPr>
            <a:lvl4pPr>
              <a:spcBef>
                <a:spcPts val="0"/>
              </a:spcBef>
              <a:spcAft>
                <a:spcPts val="800"/>
              </a:spcAft>
              <a:defRPr b="0" i="0">
                <a:solidFill>
                  <a:schemeClr val="bg2"/>
                </a:solidFill>
                <a:latin typeface="Open Sans" panose="020B0606030504020204" pitchFamily="34" charset="0"/>
              </a:defRPr>
            </a:lvl4pPr>
            <a:lvl5pPr>
              <a:spcBef>
                <a:spcPts val="0"/>
              </a:spcBef>
              <a:spcAft>
                <a:spcPts val="8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Footer Placeholder 4">
            <a:extLst>
              <a:ext uri="{FF2B5EF4-FFF2-40B4-BE49-F238E27FC236}">
                <a16:creationId xmlns:a16="http://schemas.microsoft.com/office/drawing/2014/main" id="{A469134A-80B0-C33A-9F66-70274EF5B1C9}"/>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11" name="Slide Number Placeholder 5">
            <a:extLst>
              <a:ext uri="{FF2B5EF4-FFF2-40B4-BE49-F238E27FC236}">
                <a16:creationId xmlns:a16="http://schemas.microsoft.com/office/drawing/2014/main" id="{332E1086-3C26-4470-94AE-1344E3D59F0C}"/>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2" name="Parallelogramm 11">
            <a:extLst>
              <a:ext uri="{FF2B5EF4-FFF2-40B4-BE49-F238E27FC236}">
                <a16:creationId xmlns:a16="http://schemas.microsoft.com/office/drawing/2014/main" id="{8B40C048-5DDD-205E-5B5F-8DFF62FFC756}"/>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i="0">
              <a:latin typeface="Open Sans" panose="020B0606030504020204" pitchFamily="34" charset="0"/>
            </a:endParaRPr>
          </a:p>
        </p:txBody>
      </p:sp>
      <p:pic>
        <p:nvPicPr>
          <p:cNvPr id="9" name="Grafik 8">
            <a:extLst>
              <a:ext uri="{FF2B5EF4-FFF2-40B4-BE49-F238E27FC236}">
                <a16:creationId xmlns:a16="http://schemas.microsoft.com/office/drawing/2014/main" id="{2B6D8476-988C-A39B-9294-05F0C4DB193F}"/>
              </a:ext>
            </a:extLst>
          </p:cNvPr>
          <p:cNvPicPr>
            <a:picLocks noChangeAspect="1"/>
          </p:cNvPicPr>
          <p:nvPr userDrawn="1"/>
        </p:nvPicPr>
        <p:blipFill>
          <a:blip r:embed="rId2"/>
          <a:srcRect/>
          <a:stretch/>
        </p:blipFill>
        <p:spPr>
          <a:xfrm>
            <a:off x="11306824" y="364053"/>
            <a:ext cx="397810" cy="2437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2 Spalten">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6" y="699247"/>
            <a:ext cx="5608634" cy="753035"/>
          </a:xfrm>
          <a:prstGeom prst="rect">
            <a:avLst/>
          </a:prstGeom>
        </p:spPr>
        <p:txBody>
          <a:bodyPr anchor="t">
            <a:noAutofit/>
          </a:bodyPr>
          <a:lstStyle>
            <a:lvl1pPr marL="7938" indent="0">
              <a:lnSpc>
                <a:spcPts val="3200"/>
              </a:lnSpc>
              <a:spcBef>
                <a:spcPts val="0"/>
              </a:spcBef>
              <a:buNone/>
              <a:defRPr sz="32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82562" indent="0">
              <a:buNone/>
              <a:defRPr/>
            </a:lvl2pPr>
            <a:lvl3pPr marL="358775" indent="0">
              <a:buNone/>
              <a:defRPr/>
            </a:lvl3pPr>
            <a:lvl4pPr marL="542925" indent="0">
              <a:buNone/>
              <a:defRPr/>
            </a:lvl4pPr>
            <a:lvl5pPr marL="717550"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0" i="0">
              <a:latin typeface="Open Sans" panose="020B0606030504020204" pitchFamily="34" charset="0"/>
            </a:endParaRPr>
          </a:p>
        </p:txBody>
      </p:sp>
      <p:pic>
        <p:nvPicPr>
          <p:cNvPr id="11" name="Grafik 10">
            <a:extLst>
              <a:ext uri="{FF2B5EF4-FFF2-40B4-BE49-F238E27FC236}">
                <a16:creationId xmlns:a16="http://schemas.microsoft.com/office/drawing/2014/main" id="{0894C7F6-34C1-A596-4D79-9E49A1DD696C}"/>
              </a:ext>
            </a:extLst>
          </p:cNvPr>
          <p:cNvPicPr>
            <a:picLocks noChangeAspect="1"/>
          </p:cNvPicPr>
          <p:nvPr userDrawn="1"/>
        </p:nvPicPr>
        <p:blipFill>
          <a:blip r:embed="rId2"/>
          <a:srcRect/>
          <a:stretch/>
        </p:blipFill>
        <p:spPr>
          <a:xfrm>
            <a:off x="11306824" y="353671"/>
            <a:ext cx="397810" cy="243728"/>
          </a:xfrm>
          <a:prstGeom prst="rect">
            <a:avLst/>
          </a:prstGeom>
        </p:spPr>
      </p:pic>
      <p:sp>
        <p:nvSpPr>
          <p:cNvPr id="3" name="Content Placeholder 2">
            <a:extLst>
              <a:ext uri="{FF2B5EF4-FFF2-40B4-BE49-F238E27FC236}">
                <a16:creationId xmlns:a16="http://schemas.microsoft.com/office/drawing/2014/main" id="{2D7743B7-E4BC-C563-7FAC-997F77E714DD}"/>
              </a:ext>
            </a:extLst>
          </p:cNvPr>
          <p:cNvSpPr>
            <a:spLocks noGrp="1"/>
          </p:cNvSpPr>
          <p:nvPr>
            <p:ph idx="1"/>
          </p:nvPr>
        </p:nvSpPr>
        <p:spPr>
          <a:xfrm>
            <a:off x="6260728" y="1893455"/>
            <a:ext cx="5046096" cy="3764939"/>
          </a:xfrm>
          <a:prstGeom prst="rect">
            <a:avLst/>
          </a:prstGeom>
        </p:spPr>
        <p:txBody>
          <a:bodyPr/>
          <a:lstStyle>
            <a:lvl1pPr>
              <a:spcBef>
                <a:spcPts val="0"/>
              </a:spcBef>
              <a:spcAft>
                <a:spcPts val="8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800"/>
              </a:spcAft>
              <a:defRPr b="0" i="0">
                <a:solidFill>
                  <a:schemeClr val="bg2"/>
                </a:solidFill>
                <a:latin typeface="Open Sans" panose="020B0606030504020204" pitchFamily="34" charset="0"/>
              </a:defRPr>
            </a:lvl2pPr>
            <a:lvl3pPr>
              <a:spcBef>
                <a:spcPts val="0"/>
              </a:spcBef>
              <a:spcAft>
                <a:spcPts val="800"/>
              </a:spcAft>
              <a:defRPr b="0" i="0">
                <a:solidFill>
                  <a:schemeClr val="bg2"/>
                </a:solidFill>
                <a:latin typeface="Open Sans" panose="020B0606030504020204" pitchFamily="34" charset="0"/>
              </a:defRPr>
            </a:lvl3pPr>
            <a:lvl4pPr>
              <a:spcBef>
                <a:spcPts val="0"/>
              </a:spcBef>
              <a:spcAft>
                <a:spcPts val="800"/>
              </a:spcAft>
              <a:defRPr b="0" i="0">
                <a:solidFill>
                  <a:schemeClr val="bg2"/>
                </a:solidFill>
                <a:latin typeface="Open Sans" panose="020B0606030504020204" pitchFamily="34" charset="0"/>
              </a:defRPr>
            </a:lvl4pPr>
            <a:lvl5pPr>
              <a:spcBef>
                <a:spcPts val="0"/>
              </a:spcBef>
              <a:spcAft>
                <a:spcPts val="8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2">
            <a:extLst>
              <a:ext uri="{FF2B5EF4-FFF2-40B4-BE49-F238E27FC236}">
                <a16:creationId xmlns:a16="http://schemas.microsoft.com/office/drawing/2014/main" id="{E541D8A1-051D-B010-3DE1-01AB01A096E0}"/>
              </a:ext>
            </a:extLst>
          </p:cNvPr>
          <p:cNvSpPr>
            <a:spLocks noGrp="1"/>
          </p:cNvSpPr>
          <p:nvPr>
            <p:ph idx="18"/>
          </p:nvPr>
        </p:nvSpPr>
        <p:spPr>
          <a:xfrm>
            <a:off x="885177" y="1893455"/>
            <a:ext cx="5046096" cy="3764939"/>
          </a:xfrm>
          <a:prstGeom prst="rect">
            <a:avLst/>
          </a:prstGeom>
        </p:spPr>
        <p:txBody>
          <a:bodyPr/>
          <a:lstStyle>
            <a:lvl1pPr>
              <a:spcBef>
                <a:spcPts val="0"/>
              </a:spcBef>
              <a:spcAft>
                <a:spcPts val="8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800"/>
              </a:spcAft>
              <a:defRPr b="0" i="0">
                <a:solidFill>
                  <a:schemeClr val="bg2"/>
                </a:solidFill>
                <a:latin typeface="Open Sans" panose="020B0606030504020204" pitchFamily="34" charset="0"/>
              </a:defRPr>
            </a:lvl2pPr>
            <a:lvl3pPr>
              <a:spcBef>
                <a:spcPts val="0"/>
              </a:spcBef>
              <a:spcAft>
                <a:spcPts val="800"/>
              </a:spcAft>
              <a:defRPr b="0" i="0">
                <a:solidFill>
                  <a:schemeClr val="bg2"/>
                </a:solidFill>
                <a:latin typeface="Open Sans" panose="020B0606030504020204" pitchFamily="34" charset="0"/>
              </a:defRPr>
            </a:lvl3pPr>
            <a:lvl4pPr>
              <a:spcBef>
                <a:spcPts val="0"/>
              </a:spcBef>
              <a:spcAft>
                <a:spcPts val="800"/>
              </a:spcAft>
              <a:defRPr b="0" i="0">
                <a:solidFill>
                  <a:schemeClr val="bg2"/>
                </a:solidFill>
                <a:latin typeface="Open Sans" panose="020B0606030504020204" pitchFamily="34" charset="0"/>
              </a:defRPr>
            </a:lvl4pPr>
            <a:lvl5pPr>
              <a:spcBef>
                <a:spcPts val="0"/>
              </a:spcBef>
              <a:spcAft>
                <a:spcPts val="8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23640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 Diagramm">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07E8652-5959-AA80-37BB-E866D73182D7}"/>
              </a:ext>
            </a:extLst>
          </p:cNvPr>
          <p:cNvSpPr>
            <a:spLocks noGrp="1"/>
          </p:cNvSpPr>
          <p:nvPr>
            <p:ph idx="18"/>
          </p:nvPr>
        </p:nvSpPr>
        <p:spPr>
          <a:xfrm>
            <a:off x="885177" y="1878105"/>
            <a:ext cx="5387790" cy="4042404"/>
          </a:xfrm>
          <a:prstGeom prst="rect">
            <a:avLst/>
          </a:prstGeom>
        </p:spPr>
        <p:txBody>
          <a:bodyPr/>
          <a:lstStyle>
            <a:lvl1pPr>
              <a:spcBef>
                <a:spcPts val="0"/>
              </a:spcBef>
              <a:spcAft>
                <a:spcPts val="8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800"/>
              </a:spcAft>
              <a:defRPr b="0" i="0">
                <a:solidFill>
                  <a:schemeClr val="bg2"/>
                </a:solidFill>
                <a:latin typeface="Open Sans" panose="020B0606030504020204" pitchFamily="34" charset="0"/>
              </a:defRPr>
            </a:lvl2pPr>
            <a:lvl3pPr>
              <a:spcBef>
                <a:spcPts val="0"/>
              </a:spcBef>
              <a:spcAft>
                <a:spcPts val="800"/>
              </a:spcAft>
              <a:defRPr b="0" i="0">
                <a:solidFill>
                  <a:schemeClr val="bg2"/>
                </a:solidFill>
                <a:latin typeface="Open Sans" panose="020B0606030504020204" pitchFamily="34" charset="0"/>
              </a:defRPr>
            </a:lvl3pPr>
            <a:lvl4pPr>
              <a:spcBef>
                <a:spcPts val="0"/>
              </a:spcBef>
              <a:spcAft>
                <a:spcPts val="800"/>
              </a:spcAft>
              <a:defRPr b="0" i="0">
                <a:solidFill>
                  <a:schemeClr val="bg2"/>
                </a:solidFill>
                <a:latin typeface="Open Sans" panose="020B0606030504020204" pitchFamily="34" charset="0"/>
              </a:defRPr>
            </a:lvl4pPr>
            <a:lvl5pPr>
              <a:spcBef>
                <a:spcPts val="0"/>
              </a:spcBef>
              <a:spcAft>
                <a:spcPts val="8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7" y="699247"/>
            <a:ext cx="5387790" cy="753035"/>
          </a:xfrm>
          <a:prstGeom prst="rect">
            <a:avLst/>
          </a:prstGeom>
        </p:spPr>
        <p:txBody>
          <a:bodyPr anchor="t">
            <a:noAutofit/>
          </a:bodyPr>
          <a:lstStyle>
            <a:lvl1pPr marL="7938" indent="0">
              <a:lnSpc>
                <a:spcPts val="3200"/>
              </a:lnSpc>
              <a:spcBef>
                <a:spcPts val="0"/>
              </a:spcBef>
              <a:buNone/>
              <a:defRPr sz="32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82562" indent="0">
              <a:buNone/>
              <a:defRPr/>
            </a:lvl2pPr>
            <a:lvl3pPr marL="358775" indent="0">
              <a:buNone/>
              <a:defRPr/>
            </a:lvl3pPr>
            <a:lvl4pPr marL="542925" indent="0">
              <a:buNone/>
              <a:defRPr/>
            </a:lvl4pPr>
            <a:lvl5pPr marL="717550"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i="0">
              <a:latin typeface="Open Sans" panose="020B0606030504020204" pitchFamily="34" charset="0"/>
            </a:endParaRPr>
          </a:p>
        </p:txBody>
      </p:sp>
      <p:sp>
        <p:nvSpPr>
          <p:cNvPr id="7" name="Diagrammplatzhalter 6">
            <a:extLst>
              <a:ext uri="{FF2B5EF4-FFF2-40B4-BE49-F238E27FC236}">
                <a16:creationId xmlns:a16="http://schemas.microsoft.com/office/drawing/2014/main" id="{CE10C35D-C41D-DC9A-D64E-FCCBA07CFDF1}"/>
              </a:ext>
            </a:extLst>
          </p:cNvPr>
          <p:cNvSpPr>
            <a:spLocks noGrp="1"/>
          </p:cNvSpPr>
          <p:nvPr>
            <p:ph type="chart" sz="quarter" idx="19"/>
          </p:nvPr>
        </p:nvSpPr>
        <p:spPr>
          <a:xfrm>
            <a:off x="7218730" y="699248"/>
            <a:ext cx="4088092" cy="3417772"/>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Diagramm durch Klicken auf Symbol hinzufügen</a:t>
            </a:r>
          </a:p>
        </p:txBody>
      </p:sp>
      <p:sp>
        <p:nvSpPr>
          <p:cNvPr id="21" name="Text Placeholder 3">
            <a:extLst>
              <a:ext uri="{FF2B5EF4-FFF2-40B4-BE49-F238E27FC236}">
                <a16:creationId xmlns:a16="http://schemas.microsoft.com/office/drawing/2014/main" id="{6B8FD0ED-ACB9-2A54-FF97-84CD4E603785}"/>
              </a:ext>
            </a:extLst>
          </p:cNvPr>
          <p:cNvSpPr>
            <a:spLocks noGrp="1"/>
          </p:cNvSpPr>
          <p:nvPr>
            <p:ph type="body" sz="half" idx="20"/>
          </p:nvPr>
        </p:nvSpPr>
        <p:spPr>
          <a:xfrm>
            <a:off x="7218731" y="4611054"/>
            <a:ext cx="4088092" cy="1211522"/>
          </a:xfrm>
          <a:prstGeom prst="rect">
            <a:avLst/>
          </a:prstGeom>
        </p:spPr>
        <p:txBody>
          <a:bodyPr>
            <a:noAutofit/>
          </a:bodyPr>
          <a:lstStyle>
            <a:lvl1pPr marL="0" indent="0">
              <a:lnSpc>
                <a:spcPts val="2250"/>
              </a:lnSpc>
              <a:spcBef>
                <a:spcPts val="0"/>
              </a:spcBef>
              <a:buNone/>
              <a:defRPr sz="180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pic>
        <p:nvPicPr>
          <p:cNvPr id="15" name="Grafik 14">
            <a:extLst>
              <a:ext uri="{FF2B5EF4-FFF2-40B4-BE49-F238E27FC236}">
                <a16:creationId xmlns:a16="http://schemas.microsoft.com/office/drawing/2014/main" id="{C2938E3A-48ED-D388-9587-C6B6EF9F822D}"/>
              </a:ext>
            </a:extLst>
          </p:cNvPr>
          <p:cNvPicPr>
            <a:picLocks noChangeAspect="1"/>
          </p:cNvPicPr>
          <p:nvPr userDrawn="1"/>
        </p:nvPicPr>
        <p:blipFill>
          <a:blip r:embed="rId2"/>
          <a:srcRect/>
          <a:stretch/>
        </p:blipFill>
        <p:spPr>
          <a:xfrm>
            <a:off x="11316251" y="366606"/>
            <a:ext cx="397810" cy="243728"/>
          </a:xfrm>
          <a:prstGeom prst="rect">
            <a:avLst/>
          </a:prstGeom>
        </p:spPr>
      </p:pic>
    </p:spTree>
    <p:extLst>
      <p:ext uri="{BB962C8B-B14F-4D97-AF65-F5344CB8AC3E}">
        <p14:creationId xmlns:p14="http://schemas.microsoft.com/office/powerpoint/2010/main" val="167139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xt + Tabelle hoch">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885177" y="699247"/>
            <a:ext cx="5387790" cy="753035"/>
          </a:xfrm>
          <a:prstGeom prst="rect">
            <a:avLst/>
          </a:prstGeom>
        </p:spPr>
        <p:txBody>
          <a:bodyPr anchor="t">
            <a:noAutofit/>
          </a:bodyPr>
          <a:lstStyle>
            <a:lvl1pPr marL="7938" indent="0">
              <a:lnSpc>
                <a:spcPts val="3200"/>
              </a:lnSpc>
              <a:spcBef>
                <a:spcPts val="0"/>
              </a:spcBef>
              <a:buNone/>
              <a:defRPr sz="32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82562" indent="0">
              <a:buNone/>
              <a:defRPr/>
            </a:lvl2pPr>
            <a:lvl3pPr marL="358775" indent="0">
              <a:buNone/>
              <a:defRPr/>
            </a:lvl3pPr>
            <a:lvl4pPr marL="542925" indent="0">
              <a:buNone/>
              <a:defRPr/>
            </a:lvl4pPr>
            <a:lvl5pPr marL="717550" indent="0">
              <a:buNone/>
              <a:defRPr/>
            </a:lvl5pPr>
          </a:lstStyle>
          <a:p>
            <a:pPr lvl="0"/>
            <a:r>
              <a:rPr lang="de-DE"/>
              <a:t>MASTERTEXTFORMAT</a:t>
            </a:r>
          </a:p>
          <a:p>
            <a:pPr lvl="0"/>
            <a:r>
              <a:rPr lang="de-DE"/>
              <a:t>BEARBEITEN</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0" i="0">
              <a:latin typeface="Open Sans" panose="020B0606030504020204" pitchFamily="34" charset="0"/>
            </a:endParaRPr>
          </a:p>
        </p:txBody>
      </p:sp>
      <p:sp>
        <p:nvSpPr>
          <p:cNvPr id="5" name="Tabellenplatzhalter 4">
            <a:extLst>
              <a:ext uri="{FF2B5EF4-FFF2-40B4-BE49-F238E27FC236}">
                <a16:creationId xmlns:a16="http://schemas.microsoft.com/office/drawing/2014/main" id="{C53788DD-AEC7-AAC5-ACDC-3475E32385A1}"/>
              </a:ext>
            </a:extLst>
          </p:cNvPr>
          <p:cNvSpPr>
            <a:spLocks noGrp="1"/>
          </p:cNvSpPr>
          <p:nvPr>
            <p:ph type="tbl" sz="quarter" idx="22"/>
          </p:nvPr>
        </p:nvSpPr>
        <p:spPr>
          <a:xfrm>
            <a:off x="7218363" y="1878104"/>
            <a:ext cx="4087812" cy="341788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Tabelle durch Klicken auf Symbol hinzufügen</a:t>
            </a:r>
          </a:p>
        </p:txBody>
      </p:sp>
      <p:pic>
        <p:nvPicPr>
          <p:cNvPr id="12" name="Grafik 11">
            <a:extLst>
              <a:ext uri="{FF2B5EF4-FFF2-40B4-BE49-F238E27FC236}">
                <a16:creationId xmlns:a16="http://schemas.microsoft.com/office/drawing/2014/main" id="{D821F9CA-A551-88EC-2279-A675F4167BAE}"/>
              </a:ext>
            </a:extLst>
          </p:cNvPr>
          <p:cNvPicPr>
            <a:picLocks noChangeAspect="1"/>
          </p:cNvPicPr>
          <p:nvPr userDrawn="1"/>
        </p:nvPicPr>
        <p:blipFill>
          <a:blip r:embed="rId2"/>
          <a:srcRect/>
          <a:stretch/>
        </p:blipFill>
        <p:spPr>
          <a:xfrm>
            <a:off x="11306824" y="428400"/>
            <a:ext cx="397810" cy="243728"/>
          </a:xfrm>
          <a:prstGeom prst="rect">
            <a:avLst/>
          </a:prstGeom>
        </p:spPr>
      </p:pic>
      <p:sp>
        <p:nvSpPr>
          <p:cNvPr id="2" name="Content Placeholder 2">
            <a:extLst>
              <a:ext uri="{FF2B5EF4-FFF2-40B4-BE49-F238E27FC236}">
                <a16:creationId xmlns:a16="http://schemas.microsoft.com/office/drawing/2014/main" id="{10BF3823-3416-65EA-C85B-7556AE648456}"/>
              </a:ext>
            </a:extLst>
          </p:cNvPr>
          <p:cNvSpPr>
            <a:spLocks noGrp="1"/>
          </p:cNvSpPr>
          <p:nvPr>
            <p:ph idx="18"/>
          </p:nvPr>
        </p:nvSpPr>
        <p:spPr>
          <a:xfrm>
            <a:off x="885177" y="1878105"/>
            <a:ext cx="5387790" cy="4042404"/>
          </a:xfrm>
          <a:prstGeom prst="rect">
            <a:avLst/>
          </a:prstGeom>
        </p:spPr>
        <p:txBody>
          <a:bodyPr/>
          <a:lstStyle>
            <a:lvl1pPr>
              <a:spcBef>
                <a:spcPts val="0"/>
              </a:spcBef>
              <a:spcAft>
                <a:spcPts val="8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800"/>
              </a:spcAft>
              <a:defRPr b="0" i="0">
                <a:solidFill>
                  <a:schemeClr val="bg2"/>
                </a:solidFill>
                <a:latin typeface="Open Sans" panose="020B0606030504020204" pitchFamily="34" charset="0"/>
              </a:defRPr>
            </a:lvl2pPr>
            <a:lvl3pPr>
              <a:spcBef>
                <a:spcPts val="0"/>
              </a:spcBef>
              <a:spcAft>
                <a:spcPts val="800"/>
              </a:spcAft>
              <a:defRPr b="0" i="0">
                <a:solidFill>
                  <a:schemeClr val="bg2"/>
                </a:solidFill>
                <a:latin typeface="Open Sans" panose="020B0606030504020204" pitchFamily="34" charset="0"/>
              </a:defRPr>
            </a:lvl3pPr>
            <a:lvl4pPr>
              <a:spcBef>
                <a:spcPts val="0"/>
              </a:spcBef>
              <a:spcAft>
                <a:spcPts val="800"/>
              </a:spcAft>
              <a:defRPr b="0" i="0">
                <a:solidFill>
                  <a:schemeClr val="bg2"/>
                </a:solidFill>
                <a:latin typeface="Open Sans" panose="020B0606030504020204" pitchFamily="34" charset="0"/>
              </a:defRPr>
            </a:lvl4pPr>
            <a:lvl5pPr>
              <a:spcBef>
                <a:spcPts val="0"/>
              </a:spcBef>
              <a:spcAft>
                <a:spcPts val="8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334862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8 Bilder">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D841F8B-9FE3-77A5-2582-C6B26B24B3FD}"/>
              </a:ext>
            </a:extLst>
          </p:cNvPr>
          <p:cNvSpPr>
            <a:spLocks noGrp="1"/>
          </p:cNvSpPr>
          <p:nvPr>
            <p:ph idx="24"/>
          </p:nvPr>
        </p:nvSpPr>
        <p:spPr>
          <a:xfrm>
            <a:off x="885177" y="2003045"/>
            <a:ext cx="3294806" cy="3917464"/>
          </a:xfrm>
          <a:prstGeom prst="rect">
            <a:avLst/>
          </a:prstGeom>
        </p:spPr>
        <p:txBody>
          <a:bodyPr/>
          <a:lstStyle>
            <a:lvl1pPr>
              <a:spcBef>
                <a:spcPts val="0"/>
              </a:spcBef>
              <a:spcAft>
                <a:spcPts val="800"/>
              </a:spcAft>
              <a:defRPr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800"/>
              </a:spcAft>
              <a:defRPr b="0" i="0">
                <a:solidFill>
                  <a:schemeClr val="bg2"/>
                </a:solidFill>
                <a:latin typeface="Open Sans" panose="020B0606030504020204" pitchFamily="34" charset="0"/>
              </a:defRPr>
            </a:lvl2pPr>
            <a:lvl3pPr>
              <a:spcBef>
                <a:spcPts val="0"/>
              </a:spcBef>
              <a:spcAft>
                <a:spcPts val="800"/>
              </a:spcAft>
              <a:defRPr b="0" i="0">
                <a:solidFill>
                  <a:schemeClr val="bg2"/>
                </a:solidFill>
                <a:latin typeface="Open Sans" panose="020B0606030504020204" pitchFamily="34" charset="0"/>
              </a:defRPr>
            </a:lvl3pPr>
            <a:lvl4pPr>
              <a:spcBef>
                <a:spcPts val="0"/>
              </a:spcBef>
              <a:spcAft>
                <a:spcPts val="800"/>
              </a:spcAft>
              <a:defRPr b="0" i="0">
                <a:solidFill>
                  <a:schemeClr val="bg2"/>
                </a:solidFill>
                <a:latin typeface="Open Sans" panose="020B0606030504020204" pitchFamily="34" charset="0"/>
              </a:defRPr>
            </a:lvl4pPr>
            <a:lvl5pPr>
              <a:spcBef>
                <a:spcPts val="0"/>
              </a:spcBef>
              <a:spcAft>
                <a:spcPts val="800"/>
              </a:spcAft>
              <a:defRPr b="0" i="0">
                <a:solidFill>
                  <a:schemeClr val="bg2"/>
                </a:solidFill>
                <a:latin typeface="Open Sans" panose="020B0606030504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Bildplatzhalter 2">
            <a:extLst>
              <a:ext uri="{FF2B5EF4-FFF2-40B4-BE49-F238E27FC236}">
                <a16:creationId xmlns:a16="http://schemas.microsoft.com/office/drawing/2014/main" id="{76BCBA47-0412-4C9A-DAFC-10F83D6FB50E}"/>
              </a:ext>
            </a:extLst>
          </p:cNvPr>
          <p:cNvSpPr>
            <a:spLocks noGrp="1"/>
          </p:cNvSpPr>
          <p:nvPr>
            <p:ph type="pic" sz="quarter" idx="13"/>
          </p:nvPr>
        </p:nvSpPr>
        <p:spPr>
          <a:xfrm>
            <a:off x="8012019" y="2003045"/>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0" name="Bildplatzhalter 2">
            <a:extLst>
              <a:ext uri="{FF2B5EF4-FFF2-40B4-BE49-F238E27FC236}">
                <a16:creationId xmlns:a16="http://schemas.microsoft.com/office/drawing/2014/main" id="{EAE46252-5A62-0128-C279-1242C17CBE01}"/>
              </a:ext>
            </a:extLst>
          </p:cNvPr>
          <p:cNvSpPr>
            <a:spLocks noGrp="1"/>
          </p:cNvSpPr>
          <p:nvPr>
            <p:ph type="pic" sz="quarter" idx="14"/>
          </p:nvPr>
        </p:nvSpPr>
        <p:spPr>
          <a:xfrm>
            <a:off x="9765646" y="2003045"/>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16" name="Footer Placeholder 4">
            <a:extLst>
              <a:ext uri="{FF2B5EF4-FFF2-40B4-BE49-F238E27FC236}">
                <a16:creationId xmlns:a16="http://schemas.microsoft.com/office/drawing/2014/main" id="{45E784D5-12F5-9486-0396-A6BB06B93749}"/>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17" name="Slide Number Placeholder 5">
            <a:extLst>
              <a:ext uri="{FF2B5EF4-FFF2-40B4-BE49-F238E27FC236}">
                <a16:creationId xmlns:a16="http://schemas.microsoft.com/office/drawing/2014/main" id="{F7220AAB-1CE8-42AB-6A5E-BA0D652EB37B}"/>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8" name="Parallelogramm 17">
            <a:extLst>
              <a:ext uri="{FF2B5EF4-FFF2-40B4-BE49-F238E27FC236}">
                <a16:creationId xmlns:a16="http://schemas.microsoft.com/office/drawing/2014/main" id="{45231199-8CDF-3E63-F24F-C30402B0AFEE}"/>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i="0">
              <a:latin typeface="Open Sans" panose="020B0606030504020204" pitchFamily="34" charset="0"/>
            </a:endParaRPr>
          </a:p>
        </p:txBody>
      </p:sp>
      <p:sp>
        <p:nvSpPr>
          <p:cNvPr id="20" name="Textplatzhalter 12">
            <a:extLst>
              <a:ext uri="{FF2B5EF4-FFF2-40B4-BE49-F238E27FC236}">
                <a16:creationId xmlns:a16="http://schemas.microsoft.com/office/drawing/2014/main" id="{E398BA32-236A-4186-48F4-0EEE0EC60A10}"/>
              </a:ext>
            </a:extLst>
          </p:cNvPr>
          <p:cNvSpPr>
            <a:spLocks noGrp="1"/>
          </p:cNvSpPr>
          <p:nvPr>
            <p:ph type="body" sz="quarter" idx="17" hasCustomPrompt="1"/>
          </p:nvPr>
        </p:nvSpPr>
        <p:spPr>
          <a:xfrm>
            <a:off x="885177" y="699247"/>
            <a:ext cx="5387790" cy="753035"/>
          </a:xfrm>
          <a:prstGeom prst="rect">
            <a:avLst/>
          </a:prstGeom>
        </p:spPr>
        <p:txBody>
          <a:bodyPr anchor="t">
            <a:noAutofit/>
          </a:bodyPr>
          <a:lstStyle>
            <a:lvl1pPr marL="7938" indent="0">
              <a:lnSpc>
                <a:spcPts val="3200"/>
              </a:lnSpc>
              <a:spcBef>
                <a:spcPts val="0"/>
              </a:spcBef>
              <a:buNone/>
              <a:defRPr sz="3200" b="1"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182562" indent="0">
              <a:buNone/>
              <a:defRPr/>
            </a:lvl2pPr>
            <a:lvl3pPr marL="358775" indent="0">
              <a:buNone/>
              <a:defRPr/>
            </a:lvl3pPr>
            <a:lvl4pPr marL="542925" indent="0">
              <a:buNone/>
              <a:defRPr/>
            </a:lvl4pPr>
            <a:lvl5pPr marL="717550" indent="0">
              <a:buNone/>
              <a:defRPr/>
            </a:lvl5pPr>
          </a:lstStyle>
          <a:p>
            <a:pPr lvl="0"/>
            <a:r>
              <a:rPr lang="de-DE"/>
              <a:t>MASTERTEXTFORMAT</a:t>
            </a:r>
          </a:p>
          <a:p>
            <a:pPr lvl="0"/>
            <a:r>
              <a:rPr lang="de-DE"/>
              <a:t>BEARBEITEN</a:t>
            </a:r>
          </a:p>
        </p:txBody>
      </p:sp>
      <p:sp>
        <p:nvSpPr>
          <p:cNvPr id="22" name="Bildplatzhalter 2">
            <a:extLst>
              <a:ext uri="{FF2B5EF4-FFF2-40B4-BE49-F238E27FC236}">
                <a16:creationId xmlns:a16="http://schemas.microsoft.com/office/drawing/2014/main" id="{82CC4C8B-F25D-A556-36C6-CC22527AD797}"/>
              </a:ext>
            </a:extLst>
          </p:cNvPr>
          <p:cNvSpPr>
            <a:spLocks noGrp="1"/>
          </p:cNvSpPr>
          <p:nvPr>
            <p:ph type="pic" sz="quarter" idx="18"/>
          </p:nvPr>
        </p:nvSpPr>
        <p:spPr>
          <a:xfrm>
            <a:off x="4504765" y="2003045"/>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3" name="Bildplatzhalter 2">
            <a:extLst>
              <a:ext uri="{FF2B5EF4-FFF2-40B4-BE49-F238E27FC236}">
                <a16:creationId xmlns:a16="http://schemas.microsoft.com/office/drawing/2014/main" id="{93ABCD8C-1316-3161-CD54-C491199CB3A0}"/>
              </a:ext>
            </a:extLst>
          </p:cNvPr>
          <p:cNvSpPr>
            <a:spLocks noGrp="1"/>
          </p:cNvSpPr>
          <p:nvPr>
            <p:ph type="pic" sz="quarter" idx="19"/>
          </p:nvPr>
        </p:nvSpPr>
        <p:spPr>
          <a:xfrm>
            <a:off x="6258392" y="2003045"/>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4" name="Bildplatzhalter 2">
            <a:extLst>
              <a:ext uri="{FF2B5EF4-FFF2-40B4-BE49-F238E27FC236}">
                <a16:creationId xmlns:a16="http://schemas.microsoft.com/office/drawing/2014/main" id="{B8AE7BEA-389B-E708-30EE-FCF0569C8AC7}"/>
              </a:ext>
            </a:extLst>
          </p:cNvPr>
          <p:cNvSpPr>
            <a:spLocks noGrp="1"/>
          </p:cNvSpPr>
          <p:nvPr>
            <p:ph type="pic" sz="quarter" idx="20"/>
          </p:nvPr>
        </p:nvSpPr>
        <p:spPr>
          <a:xfrm>
            <a:off x="8012019" y="3744901"/>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5" name="Bildplatzhalter 2">
            <a:extLst>
              <a:ext uri="{FF2B5EF4-FFF2-40B4-BE49-F238E27FC236}">
                <a16:creationId xmlns:a16="http://schemas.microsoft.com/office/drawing/2014/main" id="{693C4D7D-57E4-E757-4F86-46268ABFCBB0}"/>
              </a:ext>
            </a:extLst>
          </p:cNvPr>
          <p:cNvSpPr>
            <a:spLocks noGrp="1"/>
          </p:cNvSpPr>
          <p:nvPr>
            <p:ph type="pic" sz="quarter" idx="21"/>
          </p:nvPr>
        </p:nvSpPr>
        <p:spPr>
          <a:xfrm>
            <a:off x="9765646" y="3744901"/>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6" name="Bildplatzhalter 2">
            <a:extLst>
              <a:ext uri="{FF2B5EF4-FFF2-40B4-BE49-F238E27FC236}">
                <a16:creationId xmlns:a16="http://schemas.microsoft.com/office/drawing/2014/main" id="{F9560210-2412-DD19-E842-CCA3EB46DE6F}"/>
              </a:ext>
            </a:extLst>
          </p:cNvPr>
          <p:cNvSpPr>
            <a:spLocks noGrp="1"/>
          </p:cNvSpPr>
          <p:nvPr>
            <p:ph type="pic" sz="quarter" idx="22"/>
          </p:nvPr>
        </p:nvSpPr>
        <p:spPr>
          <a:xfrm>
            <a:off x="4504765" y="3744901"/>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sp>
        <p:nvSpPr>
          <p:cNvPr id="27" name="Bildplatzhalter 2">
            <a:extLst>
              <a:ext uri="{FF2B5EF4-FFF2-40B4-BE49-F238E27FC236}">
                <a16:creationId xmlns:a16="http://schemas.microsoft.com/office/drawing/2014/main" id="{306BA026-9965-C45B-AC42-95052E02E3D3}"/>
              </a:ext>
            </a:extLst>
          </p:cNvPr>
          <p:cNvSpPr>
            <a:spLocks noGrp="1"/>
          </p:cNvSpPr>
          <p:nvPr>
            <p:ph type="pic" sz="quarter" idx="23"/>
          </p:nvPr>
        </p:nvSpPr>
        <p:spPr>
          <a:xfrm>
            <a:off x="6258392" y="3744901"/>
            <a:ext cx="1541178" cy="1541178"/>
          </a:xfrm>
          <a:prstGeom prst="rect">
            <a:avLst/>
          </a:prstGeom>
        </p:spPr>
        <p:txBody>
          <a:bodyPr/>
          <a:lstStyle>
            <a:lvl1pPr marL="7938" indent="0">
              <a:buNone/>
              <a:defRPr b="0" i="0">
                <a:latin typeface="Open Sans" panose="020B0606030504020204" pitchFamily="34" charset="0"/>
                <a:ea typeface="Open Sans" panose="020B0606030504020204" pitchFamily="34" charset="0"/>
                <a:cs typeface="Open Sans" panose="020B0606030504020204" pitchFamily="34" charset="0"/>
              </a:defRPr>
            </a:lvl1pPr>
          </a:lstStyle>
          <a:p>
            <a:r>
              <a:rPr lang="de-DE"/>
              <a:t>Bild durch Klicken auf Symbol hinzufügen</a:t>
            </a:r>
          </a:p>
        </p:txBody>
      </p:sp>
      <p:pic>
        <p:nvPicPr>
          <p:cNvPr id="5" name="Grafik 4">
            <a:extLst>
              <a:ext uri="{FF2B5EF4-FFF2-40B4-BE49-F238E27FC236}">
                <a16:creationId xmlns:a16="http://schemas.microsoft.com/office/drawing/2014/main" id="{60FD391A-8422-7A16-C4BB-15107655AF99}"/>
              </a:ext>
            </a:extLst>
          </p:cNvPr>
          <p:cNvPicPr>
            <a:picLocks noChangeAspect="1"/>
          </p:cNvPicPr>
          <p:nvPr userDrawn="1"/>
        </p:nvPicPr>
        <p:blipFill>
          <a:blip r:embed="rId2"/>
          <a:srcRect/>
          <a:stretch/>
        </p:blipFill>
        <p:spPr>
          <a:xfrm>
            <a:off x="11297397" y="450766"/>
            <a:ext cx="397810" cy="243728"/>
          </a:xfrm>
          <a:prstGeom prst="rect">
            <a:avLst/>
          </a:prstGeom>
        </p:spPr>
      </p:pic>
    </p:spTree>
    <p:extLst>
      <p:ext uri="{BB962C8B-B14F-4D97-AF65-F5344CB8AC3E}">
        <p14:creationId xmlns:p14="http://schemas.microsoft.com/office/powerpoint/2010/main" val="276534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Zitat">
    <p:bg>
      <p:bgPr>
        <a:solidFill>
          <a:schemeClr val="tx1"/>
        </a:solidFill>
        <a:effectLst/>
      </p:bgPr>
    </p:bg>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EB714988-BB59-64DB-CE22-F9128A4A8181}"/>
              </a:ext>
            </a:extLst>
          </p:cNvPr>
          <p:cNvSpPr>
            <a:spLocks noGrp="1"/>
          </p:cNvSpPr>
          <p:nvPr>
            <p:ph type="body" sz="quarter" idx="17" hasCustomPrompt="1"/>
          </p:nvPr>
        </p:nvSpPr>
        <p:spPr>
          <a:xfrm>
            <a:off x="4434124" y="1123356"/>
            <a:ext cx="3323753" cy="753035"/>
          </a:xfrm>
          <a:prstGeom prst="rect">
            <a:avLst/>
          </a:prstGeom>
        </p:spPr>
        <p:txBody>
          <a:bodyPr anchor="t">
            <a:noAutofit/>
          </a:bodyPr>
          <a:lstStyle>
            <a:lvl1pPr marL="7938" indent="0" algn="ctr">
              <a:lnSpc>
                <a:spcPts val="2400"/>
              </a:lnSpc>
              <a:spcBef>
                <a:spcPts val="0"/>
              </a:spcBef>
              <a:buNone/>
              <a:defRPr sz="9600" b="1" i="0">
                <a:solidFill>
                  <a:schemeClr val="accent3"/>
                </a:solidFill>
                <a:latin typeface="Georgia" panose="02040502050405020303" pitchFamily="18" charset="0"/>
                <a:ea typeface="Open Sans" panose="020B0606030504020204" pitchFamily="34" charset="0"/>
                <a:cs typeface="Open Sans" panose="020B0606030504020204" pitchFamily="34" charset="0"/>
              </a:defRPr>
            </a:lvl1pPr>
            <a:lvl2pPr marL="182562" indent="0">
              <a:buNone/>
              <a:defRPr/>
            </a:lvl2pPr>
            <a:lvl3pPr marL="358775" indent="0">
              <a:buNone/>
              <a:defRPr/>
            </a:lvl3pPr>
            <a:lvl4pPr marL="542925" indent="0">
              <a:buNone/>
              <a:defRPr/>
            </a:lvl4pPr>
            <a:lvl5pPr marL="717550" indent="0">
              <a:buNone/>
              <a:defRPr/>
            </a:lvl5pPr>
          </a:lstStyle>
          <a:p>
            <a:pPr lvl="0"/>
            <a:r>
              <a:rPr lang="de-DE"/>
              <a:t>„</a:t>
            </a:r>
          </a:p>
        </p:txBody>
      </p:sp>
      <p:sp>
        <p:nvSpPr>
          <p:cNvPr id="17" name="Footer Placeholder 4">
            <a:extLst>
              <a:ext uri="{FF2B5EF4-FFF2-40B4-BE49-F238E27FC236}">
                <a16:creationId xmlns:a16="http://schemas.microsoft.com/office/drawing/2014/main" id="{EA77CB4F-9426-629E-A1DC-4BA7ECE2F0D8}"/>
              </a:ext>
            </a:extLst>
          </p:cNvPr>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tx1"/>
                </a:solidFill>
                <a:latin typeface="Open Sans" panose="020B0606030504020204" pitchFamily="34" charset="0"/>
              </a:defRPr>
            </a:lvl1pPr>
          </a:lstStyle>
          <a:p>
            <a:r>
              <a:rPr lang="en-US" dirty="0"/>
              <a:t>Quelle</a:t>
            </a:r>
          </a:p>
        </p:txBody>
      </p:sp>
      <p:sp>
        <p:nvSpPr>
          <p:cNvPr id="18" name="Slide Number Placeholder 5">
            <a:extLst>
              <a:ext uri="{FF2B5EF4-FFF2-40B4-BE49-F238E27FC236}">
                <a16:creationId xmlns:a16="http://schemas.microsoft.com/office/drawing/2014/main" id="{1ABEF782-8CAD-B98A-B5AB-6B062CF76B44}"/>
              </a:ext>
            </a:extLst>
          </p:cNvPr>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9" name="Parallelogramm 18">
            <a:extLst>
              <a:ext uri="{FF2B5EF4-FFF2-40B4-BE49-F238E27FC236}">
                <a16:creationId xmlns:a16="http://schemas.microsoft.com/office/drawing/2014/main" id="{36A7985A-7A3C-8C14-6309-423E9A07D1CC}"/>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0" i="0">
              <a:latin typeface="Open Sans" panose="020B0606030504020204" pitchFamily="34" charset="0"/>
            </a:endParaRPr>
          </a:p>
        </p:txBody>
      </p:sp>
      <p:sp>
        <p:nvSpPr>
          <p:cNvPr id="22" name="Text Placeholder 3">
            <a:extLst>
              <a:ext uri="{FF2B5EF4-FFF2-40B4-BE49-F238E27FC236}">
                <a16:creationId xmlns:a16="http://schemas.microsoft.com/office/drawing/2014/main" id="{4E94A420-43AF-D3A8-12F6-AE30FE6E2F73}"/>
              </a:ext>
            </a:extLst>
          </p:cNvPr>
          <p:cNvSpPr>
            <a:spLocks noGrp="1"/>
          </p:cNvSpPr>
          <p:nvPr>
            <p:ph type="body" sz="half" idx="21" hasCustomPrompt="1"/>
          </p:nvPr>
        </p:nvSpPr>
        <p:spPr>
          <a:xfrm>
            <a:off x="4434123" y="4820244"/>
            <a:ext cx="3323754" cy="484094"/>
          </a:xfrm>
          <a:prstGeom prst="rect">
            <a:avLst/>
          </a:prstGeom>
        </p:spPr>
        <p:txBody>
          <a:bodyPr anchor="b">
            <a:normAutofit/>
          </a:bodyPr>
          <a:lstStyle>
            <a:lvl1pPr marL="0" indent="0" algn="ctr">
              <a:lnSpc>
                <a:spcPct val="100000"/>
              </a:lnSpc>
              <a:spcBef>
                <a:spcPts val="0"/>
              </a:spcBef>
              <a:buNone/>
              <a:defRPr sz="12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Vorname Nachname</a:t>
            </a:r>
          </a:p>
        </p:txBody>
      </p:sp>
      <p:sp>
        <p:nvSpPr>
          <p:cNvPr id="16" name="Text Placeholder 3">
            <a:extLst>
              <a:ext uri="{FF2B5EF4-FFF2-40B4-BE49-F238E27FC236}">
                <a16:creationId xmlns:a16="http://schemas.microsoft.com/office/drawing/2014/main" id="{AC17015D-AE95-5F58-A8B8-52F4AB72F2ED}"/>
              </a:ext>
            </a:extLst>
          </p:cNvPr>
          <p:cNvSpPr>
            <a:spLocks noGrp="1"/>
          </p:cNvSpPr>
          <p:nvPr>
            <p:ph type="body" sz="half" idx="23" hasCustomPrompt="1"/>
          </p:nvPr>
        </p:nvSpPr>
        <p:spPr>
          <a:xfrm>
            <a:off x="4434125" y="1922108"/>
            <a:ext cx="3323753" cy="2158401"/>
          </a:xfrm>
          <a:prstGeom prst="rect">
            <a:avLst/>
          </a:prstGeom>
        </p:spPr>
        <p:txBody>
          <a:bodyPr>
            <a:noAutofit/>
          </a:bodyPr>
          <a:lstStyle>
            <a:lvl1pPr marL="0" indent="0" algn="ctr">
              <a:lnSpc>
                <a:spcPts val="2250"/>
              </a:lnSpc>
              <a:spcBef>
                <a:spcPts val="0"/>
              </a:spcBef>
              <a:buNone/>
              <a:defRPr sz="18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Zitat eines berühmten Menschen</a:t>
            </a:r>
          </a:p>
        </p:txBody>
      </p:sp>
      <p:sp>
        <p:nvSpPr>
          <p:cNvPr id="15" name="Rechteck 14">
            <a:extLst>
              <a:ext uri="{FF2B5EF4-FFF2-40B4-BE49-F238E27FC236}">
                <a16:creationId xmlns:a16="http://schemas.microsoft.com/office/drawing/2014/main" id="{9BC62329-91C1-C6BE-973F-0C43FEEE551E}"/>
              </a:ext>
            </a:extLst>
          </p:cNvPr>
          <p:cNvSpPr/>
          <p:nvPr userDrawn="1"/>
        </p:nvSpPr>
        <p:spPr>
          <a:xfrm>
            <a:off x="5665694" y="4667767"/>
            <a:ext cx="860611"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0" i="0">
              <a:latin typeface="Open Sans" panose="020B0606030504020204" pitchFamily="34" charset="0"/>
            </a:endParaRPr>
          </a:p>
        </p:txBody>
      </p:sp>
      <p:pic>
        <p:nvPicPr>
          <p:cNvPr id="3" name="Grafik 2">
            <a:extLst>
              <a:ext uri="{FF2B5EF4-FFF2-40B4-BE49-F238E27FC236}">
                <a16:creationId xmlns:a16="http://schemas.microsoft.com/office/drawing/2014/main" id="{6483B706-D9AE-1763-525F-8C4AF24692C3}"/>
              </a:ext>
            </a:extLst>
          </p:cNvPr>
          <p:cNvPicPr>
            <a:picLocks noChangeAspect="1"/>
          </p:cNvPicPr>
          <p:nvPr userDrawn="1"/>
        </p:nvPicPr>
        <p:blipFill>
          <a:blip r:embed="rId2"/>
          <a:srcRect/>
          <a:stretch/>
        </p:blipFill>
        <p:spPr>
          <a:xfrm>
            <a:off x="11306824" y="428400"/>
            <a:ext cx="397810" cy="243728"/>
          </a:xfrm>
          <a:prstGeom prst="rect">
            <a:avLst/>
          </a:prstGeom>
        </p:spPr>
      </p:pic>
    </p:spTree>
    <p:extLst>
      <p:ext uri="{BB962C8B-B14F-4D97-AF65-F5344CB8AC3E}">
        <p14:creationId xmlns:p14="http://schemas.microsoft.com/office/powerpoint/2010/main" val="110116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5175" y="673768"/>
            <a:ext cx="10421650" cy="775152"/>
          </a:xfrm>
          <a:prstGeom prst="rect">
            <a:avLst/>
          </a:prstGeom>
        </p:spPr>
        <p:txBody>
          <a:bodyPr vert="horz" lIns="0" tIns="0" rIns="0" bIns="0" rtlCol="0" anchor="t">
            <a:noAutofit/>
          </a:bodyPr>
          <a:lstStyle/>
          <a:p>
            <a:r>
              <a:rPr lang="de-DE" dirty="0"/>
              <a:t>MASTERTITELFORMAT</a:t>
            </a:r>
            <a:br>
              <a:rPr lang="de-DE" dirty="0"/>
            </a:br>
            <a:r>
              <a:rPr lang="de-DE" dirty="0"/>
              <a:t>BEARBEITEN</a:t>
            </a:r>
            <a:endParaRPr lang="en-US" dirty="0"/>
          </a:p>
        </p:txBody>
      </p:sp>
      <p:sp>
        <p:nvSpPr>
          <p:cNvPr id="5" name="Footer Placeholder 4"/>
          <p:cNvSpPr>
            <a:spLocks noGrp="1"/>
          </p:cNvSpPr>
          <p:nvPr>
            <p:ph type="ftr" sz="quarter" idx="3"/>
          </p:nvPr>
        </p:nvSpPr>
        <p:spPr>
          <a:xfrm>
            <a:off x="1108477" y="6248400"/>
            <a:ext cx="3195070" cy="318244"/>
          </a:xfrm>
          <a:prstGeom prst="rect">
            <a:avLst/>
          </a:prstGeom>
        </p:spPr>
        <p:txBody>
          <a:bodyPr vert="horz" lIns="0" tIns="0" rIns="0" bIns="0" rtlCol="0" anchor="b"/>
          <a:lstStyle>
            <a:lvl1pPr algn="l">
              <a:defRPr sz="1000" b="0" i="0">
                <a:solidFill>
                  <a:schemeClr val="bg2"/>
                </a:solidFill>
                <a:latin typeface="Open Sans" panose="020B0606030504020204" pitchFamily="34" charset="0"/>
              </a:defRPr>
            </a:lvl1pPr>
          </a:lstStyle>
          <a:p>
            <a:r>
              <a:rPr lang="en-US" dirty="0"/>
              <a:t>Quelle</a:t>
            </a:r>
          </a:p>
        </p:txBody>
      </p:sp>
      <p:sp>
        <p:nvSpPr>
          <p:cNvPr id="6" name="Slide Number Placeholder 5"/>
          <p:cNvSpPr>
            <a:spLocks noGrp="1"/>
          </p:cNvSpPr>
          <p:nvPr>
            <p:ph type="sldNum" sz="quarter" idx="4"/>
          </p:nvPr>
        </p:nvSpPr>
        <p:spPr bwMode="gray">
          <a:xfrm>
            <a:off x="487366" y="6248399"/>
            <a:ext cx="397810" cy="313763"/>
          </a:xfrm>
          <a:prstGeom prst="rect">
            <a:avLst/>
          </a:prstGeom>
        </p:spPr>
        <p:txBody>
          <a:bodyPr vert="horz" lIns="0" tIns="0" rIns="0" bIns="0" rtlCol="0" anchor="b"/>
          <a:lstStyle>
            <a:lvl1pPr algn="l">
              <a:defRPr sz="1000" b="0" i="0">
                <a:solidFill>
                  <a:schemeClr val="accent3"/>
                </a:solidFill>
                <a:latin typeface="Open Sans" panose="020B0606030504020204" pitchFamily="34" charset="0"/>
              </a:defRPr>
            </a:lvl1pPr>
          </a:lstStyle>
          <a:p>
            <a:r>
              <a:rPr lang="en-US" dirty="0"/>
              <a:t> </a:t>
            </a:r>
            <a:fld id="{D57F1E4F-1CFF-5643-939E-02111984F565}" type="slidenum">
              <a:rPr lang="en-US" dirty="0"/>
              <a:pPr/>
              <a:t>‹Nr.›</a:t>
            </a:fld>
            <a:endParaRPr lang="en-US" dirty="0"/>
          </a:p>
        </p:txBody>
      </p:sp>
      <p:sp>
        <p:nvSpPr>
          <p:cNvPr id="15" name="Parallelogramm 14">
            <a:extLst>
              <a:ext uri="{FF2B5EF4-FFF2-40B4-BE49-F238E27FC236}">
                <a16:creationId xmlns:a16="http://schemas.microsoft.com/office/drawing/2014/main" id="{DBAEABE1-2846-3634-163C-D5AA28ED852A}"/>
              </a:ext>
            </a:extLst>
          </p:cNvPr>
          <p:cNvSpPr/>
          <p:nvPr userDrawn="1"/>
        </p:nvSpPr>
        <p:spPr>
          <a:xfrm>
            <a:off x="885176" y="6403291"/>
            <a:ext cx="147789" cy="158872"/>
          </a:xfrm>
          <a:prstGeom prst="parallelogram">
            <a:avLst>
              <a:gd name="adj" fmla="val 452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b="1" i="0">
              <a:latin typeface="Open Sans" panose="020B0606030504020204" pitchFamily="34" charset="0"/>
            </a:endParaRPr>
          </a:p>
        </p:txBody>
      </p:sp>
      <p:pic>
        <p:nvPicPr>
          <p:cNvPr id="19" name="Grafik 18">
            <a:extLst>
              <a:ext uri="{FF2B5EF4-FFF2-40B4-BE49-F238E27FC236}">
                <a16:creationId xmlns:a16="http://schemas.microsoft.com/office/drawing/2014/main" id="{E20494A3-292D-00D7-6D19-2BF1E7FA4808}"/>
              </a:ext>
            </a:extLst>
          </p:cNvPr>
          <p:cNvPicPr>
            <a:picLocks noChangeAspect="1"/>
          </p:cNvPicPr>
          <p:nvPr userDrawn="1"/>
        </p:nvPicPr>
        <p:blipFill>
          <a:blip r:embed="rId10"/>
          <a:srcRect/>
          <a:stretch/>
        </p:blipFill>
        <p:spPr>
          <a:xfrm>
            <a:off x="11306824" y="430040"/>
            <a:ext cx="397810" cy="243728"/>
          </a:xfrm>
          <a:prstGeom prst="rect">
            <a:avLst/>
          </a:prstGeom>
        </p:spPr>
      </p:pic>
      <p:sp>
        <p:nvSpPr>
          <p:cNvPr id="4" name="Content Placeholder 2">
            <a:extLst>
              <a:ext uri="{FF2B5EF4-FFF2-40B4-BE49-F238E27FC236}">
                <a16:creationId xmlns:a16="http://schemas.microsoft.com/office/drawing/2014/main" id="{1A4E0411-1430-5726-DAB3-1BC987D3167C}"/>
              </a:ext>
            </a:extLst>
          </p:cNvPr>
          <p:cNvSpPr txBox="1">
            <a:spLocks/>
          </p:cNvSpPr>
          <p:nvPr userDrawn="1"/>
        </p:nvSpPr>
        <p:spPr>
          <a:xfrm>
            <a:off x="885175" y="1800728"/>
            <a:ext cx="10421648" cy="4135774"/>
          </a:xfrm>
          <a:prstGeom prst="rect">
            <a:avLst/>
          </a:prstGeom>
        </p:spPr>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5" r:id="rId2"/>
    <p:sldLayoutId id="2147483650" r:id="rId3"/>
    <p:sldLayoutId id="2147483683" r:id="rId4"/>
    <p:sldLayoutId id="2147483675" r:id="rId5"/>
    <p:sldLayoutId id="2147483681" r:id="rId6"/>
    <p:sldLayoutId id="2147483673" r:id="rId7"/>
    <p:sldLayoutId id="2147483684" r:id="rId8"/>
  </p:sldLayoutIdLst>
  <p:hf hdr="0" dt="0"/>
  <p:txStyles>
    <p:titleStyle>
      <a:lvl1pPr algn="l" defTabSz="457200" rtl="0" eaLnBrk="1" latinLnBrk="0" hangingPunct="1">
        <a:lnSpc>
          <a:spcPts val="3200"/>
        </a:lnSpc>
        <a:spcBef>
          <a:spcPct val="0"/>
        </a:spcBef>
        <a:buNone/>
        <a:defRPr sz="3200" b="1"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82563" indent="-174625" algn="l" defTabSz="180000" rtl="0" eaLnBrk="1" latinLnBrk="0" hangingPunct="1">
        <a:lnSpc>
          <a:spcPts val="1850"/>
        </a:lnSpc>
        <a:spcBef>
          <a:spcPts val="0"/>
        </a:spcBef>
        <a:spcAft>
          <a:spcPts val="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2pPr>
      <a:lvl3pPr marL="533400" indent="-174625" algn="l" defTabSz="180000" rtl="0" eaLnBrk="1" latinLnBrk="0" hangingPunct="1">
        <a:lnSpc>
          <a:spcPts val="1850"/>
        </a:lnSpc>
        <a:spcBef>
          <a:spcPts val="1000"/>
        </a:spcBef>
        <a:spcAft>
          <a:spcPts val="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3pPr>
      <a:lvl4pPr marL="717550" indent="-174625" algn="l" defTabSz="180000" rtl="0" eaLnBrk="1" latinLnBrk="0" hangingPunct="1">
        <a:lnSpc>
          <a:spcPts val="1850"/>
        </a:lnSpc>
        <a:spcBef>
          <a:spcPts val="1000"/>
        </a:spcBef>
        <a:spcAft>
          <a:spcPts val="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4pPr>
      <a:lvl5pPr marL="893763" indent="-176213" algn="l" defTabSz="180000" rtl="0" eaLnBrk="1" latinLnBrk="0" hangingPunct="1">
        <a:lnSpc>
          <a:spcPts val="1850"/>
        </a:lnSpc>
        <a:spcBef>
          <a:spcPts val="1000"/>
        </a:spcBef>
        <a:spcAft>
          <a:spcPts val="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7.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B1E5C-92E6-9B41-200E-C9F1B160488C}"/>
              </a:ext>
            </a:extLst>
          </p:cNvPr>
          <p:cNvSpPr>
            <a:spLocks noGrp="1"/>
          </p:cNvSpPr>
          <p:nvPr>
            <p:ph type="ctrTitle"/>
          </p:nvPr>
        </p:nvSpPr>
        <p:spPr>
          <a:xfrm>
            <a:off x="807214" y="1447801"/>
            <a:ext cx="9882090" cy="2968439"/>
          </a:xfrm>
        </p:spPr>
        <p:txBody>
          <a:bodyPr/>
          <a:lstStyle/>
          <a:p>
            <a:r>
              <a:rPr lang="en-US" sz="4000" cap="all" dirty="0"/>
              <a:t>VOM LAB INS FELD</a:t>
            </a:r>
            <a:endParaRPr lang="en-GB" sz="4000" cap="all" dirty="0"/>
          </a:p>
        </p:txBody>
      </p:sp>
      <p:sp>
        <p:nvSpPr>
          <p:cNvPr id="3" name="Untertitel 2">
            <a:extLst>
              <a:ext uri="{FF2B5EF4-FFF2-40B4-BE49-F238E27FC236}">
                <a16:creationId xmlns:a16="http://schemas.microsoft.com/office/drawing/2014/main" id="{EC6CB8C3-1571-2000-B4ED-ECD2EEC22FD8}"/>
              </a:ext>
            </a:extLst>
          </p:cNvPr>
          <p:cNvSpPr>
            <a:spLocks noGrp="1"/>
          </p:cNvSpPr>
          <p:nvPr>
            <p:ph type="subTitle" idx="1"/>
          </p:nvPr>
        </p:nvSpPr>
        <p:spPr/>
        <p:txBody>
          <a:bodyPr/>
          <a:lstStyle/>
          <a:p>
            <a:pPr>
              <a:lnSpc>
                <a:spcPct val="100000"/>
              </a:lnSpc>
              <a:spcAft>
                <a:spcPts val="600"/>
              </a:spcAft>
            </a:pPr>
            <a:r>
              <a:rPr lang="de-AT" dirty="0" err="1"/>
              <a:t>Forschungskolloqium</a:t>
            </a:r>
            <a:r>
              <a:rPr lang="de-AT" dirty="0"/>
              <a:t>, 22.12.2022</a:t>
            </a:r>
            <a:br>
              <a:rPr lang="de-AT" dirty="0"/>
            </a:br>
            <a:r>
              <a:rPr lang="de-AT" dirty="0"/>
              <a:t>David Willinger</a:t>
            </a:r>
            <a:endParaRPr lang="en-GB" dirty="0"/>
          </a:p>
        </p:txBody>
      </p:sp>
    </p:spTree>
    <p:extLst>
      <p:ext uri="{BB962C8B-B14F-4D97-AF65-F5344CB8AC3E}">
        <p14:creationId xmlns:p14="http://schemas.microsoft.com/office/powerpoint/2010/main" val="11346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E84337C-7DBF-AA4F-FE3F-5590A1A4DBDE}"/>
              </a:ext>
            </a:extLst>
          </p:cNvPr>
          <p:cNvSpPr>
            <a:spLocks noGrp="1"/>
          </p:cNvSpPr>
          <p:nvPr>
            <p:ph type="body" sz="quarter" idx="17"/>
          </p:nvPr>
        </p:nvSpPr>
        <p:spPr>
          <a:xfrm>
            <a:off x="885175" y="699247"/>
            <a:ext cx="8611249" cy="753035"/>
          </a:xfrm>
        </p:spPr>
        <p:txBody>
          <a:bodyPr/>
          <a:lstStyle/>
          <a:p>
            <a:r>
              <a:rPr lang="de-AT" dirty="0"/>
              <a:t>STRATEGIE FÜR COMPUTER</a:t>
            </a:r>
          </a:p>
        </p:txBody>
      </p:sp>
      <p:sp>
        <p:nvSpPr>
          <p:cNvPr id="4" name="Foliennummernplatzhalter 3">
            <a:extLst>
              <a:ext uri="{FF2B5EF4-FFF2-40B4-BE49-F238E27FC236}">
                <a16:creationId xmlns:a16="http://schemas.microsoft.com/office/drawing/2014/main" id="{482CA301-0684-F62D-5E0B-0380855E214D}"/>
              </a:ext>
            </a:extLst>
          </p:cNvPr>
          <p:cNvSpPr>
            <a:spLocks noGrp="1"/>
          </p:cNvSpPr>
          <p:nvPr>
            <p:ph type="sldNum" sz="quarter" idx="4"/>
          </p:nvPr>
        </p:nvSpPr>
        <p:spPr/>
        <p:txBody>
          <a:bodyPr/>
          <a:lstStyle/>
          <a:p>
            <a:r>
              <a:rPr lang="en-US"/>
              <a:t> </a:t>
            </a:r>
            <a:fld id="{D57F1E4F-1CFF-5643-939E-02111984F565}" type="slidenum">
              <a:rPr lang="en-US" smtClean="0"/>
              <a:pPr/>
              <a:t>10</a:t>
            </a:fld>
            <a:endParaRPr lang="en-US" dirty="0"/>
          </a:p>
        </p:txBody>
      </p:sp>
      <p:sp>
        <p:nvSpPr>
          <p:cNvPr id="6" name="Inhaltsplatzhalter 5">
            <a:extLst>
              <a:ext uri="{FF2B5EF4-FFF2-40B4-BE49-F238E27FC236}">
                <a16:creationId xmlns:a16="http://schemas.microsoft.com/office/drawing/2014/main" id="{70B64BEA-B8BD-A062-5912-A998257A79F0}"/>
              </a:ext>
            </a:extLst>
          </p:cNvPr>
          <p:cNvSpPr>
            <a:spLocks noGrp="1"/>
          </p:cNvSpPr>
          <p:nvPr>
            <p:ph idx="18"/>
          </p:nvPr>
        </p:nvSpPr>
        <p:spPr>
          <a:xfrm>
            <a:off x="953087" y="1657350"/>
            <a:ext cx="10686463" cy="3478113"/>
          </a:xfrm>
        </p:spPr>
        <p:txBody>
          <a:bodyPr/>
          <a:lstStyle/>
          <a:p>
            <a:r>
              <a:rPr lang="de-AT" dirty="0"/>
              <a:t>z.B. </a:t>
            </a:r>
            <a:r>
              <a:rPr lang="de-AT" i="1" dirty="0"/>
              <a:t>Thompson </a:t>
            </a:r>
            <a:r>
              <a:rPr lang="de-AT" i="1" dirty="0" err="1"/>
              <a:t>sampling</a:t>
            </a:r>
            <a:r>
              <a:rPr lang="de-AT" dirty="0"/>
              <a:t> stellt eine „einfache“ Möglichkeit dar, das Bandit-Problem zu lösen</a:t>
            </a:r>
          </a:p>
        </p:txBody>
      </p:sp>
      <p:pic>
        <p:nvPicPr>
          <p:cNvPr id="8" name="Grafik 7">
            <a:extLst>
              <a:ext uri="{FF2B5EF4-FFF2-40B4-BE49-F238E27FC236}">
                <a16:creationId xmlns:a16="http://schemas.microsoft.com/office/drawing/2014/main" id="{4358902F-D33E-BE58-B527-7E30352DA375}"/>
              </a:ext>
            </a:extLst>
          </p:cNvPr>
          <p:cNvPicPr>
            <a:picLocks noChangeAspect="1"/>
          </p:cNvPicPr>
          <p:nvPr/>
        </p:nvPicPr>
        <p:blipFill>
          <a:blip r:embed="rId2"/>
          <a:stretch>
            <a:fillRect/>
          </a:stretch>
        </p:blipFill>
        <p:spPr>
          <a:xfrm>
            <a:off x="8425680" y="1972157"/>
            <a:ext cx="3729655" cy="1845774"/>
          </a:xfrm>
          <a:prstGeom prst="rect">
            <a:avLst/>
          </a:prstGeom>
        </p:spPr>
      </p:pic>
      <p:sp>
        <p:nvSpPr>
          <p:cNvPr id="9" name="Textfeld 8">
            <a:extLst>
              <a:ext uri="{FF2B5EF4-FFF2-40B4-BE49-F238E27FC236}">
                <a16:creationId xmlns:a16="http://schemas.microsoft.com/office/drawing/2014/main" id="{F418C9DF-9FCE-3A45-B6B4-184866A8731B}"/>
              </a:ext>
            </a:extLst>
          </p:cNvPr>
          <p:cNvSpPr txBox="1"/>
          <p:nvPr/>
        </p:nvSpPr>
        <p:spPr>
          <a:xfrm>
            <a:off x="8824646" y="3615745"/>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1</a:t>
            </a:r>
          </a:p>
        </p:txBody>
      </p:sp>
      <p:sp>
        <p:nvSpPr>
          <p:cNvPr id="10" name="Textfeld 9">
            <a:extLst>
              <a:ext uri="{FF2B5EF4-FFF2-40B4-BE49-F238E27FC236}">
                <a16:creationId xmlns:a16="http://schemas.microsoft.com/office/drawing/2014/main" id="{CF79EA30-1C66-3025-E22D-044799DBC6DE}"/>
              </a:ext>
            </a:extLst>
          </p:cNvPr>
          <p:cNvSpPr txBox="1"/>
          <p:nvPr/>
        </p:nvSpPr>
        <p:spPr>
          <a:xfrm>
            <a:off x="9957723" y="3628557"/>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2</a:t>
            </a:r>
          </a:p>
        </p:txBody>
      </p:sp>
      <p:sp>
        <p:nvSpPr>
          <p:cNvPr id="11" name="Textfeld 10">
            <a:extLst>
              <a:ext uri="{FF2B5EF4-FFF2-40B4-BE49-F238E27FC236}">
                <a16:creationId xmlns:a16="http://schemas.microsoft.com/office/drawing/2014/main" id="{4620C58B-CFA3-DB7D-E6C0-022EC1C102F8}"/>
              </a:ext>
            </a:extLst>
          </p:cNvPr>
          <p:cNvSpPr txBox="1"/>
          <p:nvPr/>
        </p:nvSpPr>
        <p:spPr>
          <a:xfrm>
            <a:off x="11041773" y="3628556"/>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3</a:t>
            </a:r>
          </a:p>
        </p:txBody>
      </p:sp>
      <p:pic>
        <p:nvPicPr>
          <p:cNvPr id="13" name="Grafik 12">
            <a:extLst>
              <a:ext uri="{FF2B5EF4-FFF2-40B4-BE49-F238E27FC236}">
                <a16:creationId xmlns:a16="http://schemas.microsoft.com/office/drawing/2014/main" id="{821A97A1-D337-EA34-0F94-65F820FB5F42}"/>
              </a:ext>
            </a:extLst>
          </p:cNvPr>
          <p:cNvPicPr>
            <a:picLocks noChangeAspect="1"/>
          </p:cNvPicPr>
          <p:nvPr/>
        </p:nvPicPr>
        <p:blipFill>
          <a:blip r:embed="rId3"/>
          <a:stretch>
            <a:fillRect/>
          </a:stretch>
        </p:blipFill>
        <p:spPr>
          <a:xfrm>
            <a:off x="8824646" y="4390439"/>
            <a:ext cx="2543236" cy="2119662"/>
          </a:xfrm>
          <a:prstGeom prst="rect">
            <a:avLst/>
          </a:prstGeom>
        </p:spPr>
      </p:pic>
      <p:pic>
        <p:nvPicPr>
          <p:cNvPr id="15" name="Grafik 14">
            <a:extLst>
              <a:ext uri="{FF2B5EF4-FFF2-40B4-BE49-F238E27FC236}">
                <a16:creationId xmlns:a16="http://schemas.microsoft.com/office/drawing/2014/main" id="{71CD0FA2-C2E6-F039-A2EE-2695D0747271}"/>
              </a:ext>
            </a:extLst>
          </p:cNvPr>
          <p:cNvPicPr>
            <a:picLocks noChangeAspect="1"/>
          </p:cNvPicPr>
          <p:nvPr/>
        </p:nvPicPr>
        <p:blipFill>
          <a:blip r:embed="rId4"/>
          <a:stretch>
            <a:fillRect/>
          </a:stretch>
        </p:blipFill>
        <p:spPr>
          <a:xfrm>
            <a:off x="1425409" y="2275931"/>
            <a:ext cx="3663413" cy="3053275"/>
          </a:xfrm>
          <a:prstGeom prst="rect">
            <a:avLst/>
          </a:prstGeom>
        </p:spPr>
      </p:pic>
      <p:pic>
        <p:nvPicPr>
          <p:cNvPr id="7" name="Grafik 6">
            <a:extLst>
              <a:ext uri="{FF2B5EF4-FFF2-40B4-BE49-F238E27FC236}">
                <a16:creationId xmlns:a16="http://schemas.microsoft.com/office/drawing/2014/main" id="{C85334CD-06EE-AB79-430B-44574705527A}"/>
              </a:ext>
            </a:extLst>
          </p:cNvPr>
          <p:cNvPicPr>
            <a:picLocks noChangeAspect="1"/>
          </p:cNvPicPr>
          <p:nvPr/>
        </p:nvPicPr>
        <p:blipFill>
          <a:blip r:embed="rId5"/>
          <a:stretch>
            <a:fillRect/>
          </a:stretch>
        </p:blipFill>
        <p:spPr>
          <a:xfrm>
            <a:off x="4486986" y="2326216"/>
            <a:ext cx="3603080" cy="3002990"/>
          </a:xfrm>
          <a:prstGeom prst="rect">
            <a:avLst/>
          </a:prstGeom>
        </p:spPr>
      </p:pic>
    </p:spTree>
    <p:extLst>
      <p:ext uri="{BB962C8B-B14F-4D97-AF65-F5344CB8AC3E}">
        <p14:creationId xmlns:p14="http://schemas.microsoft.com/office/powerpoint/2010/main" val="30442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E84337C-7DBF-AA4F-FE3F-5590A1A4DBDE}"/>
              </a:ext>
            </a:extLst>
          </p:cNvPr>
          <p:cNvSpPr>
            <a:spLocks noGrp="1"/>
          </p:cNvSpPr>
          <p:nvPr>
            <p:ph type="body" sz="quarter" idx="17"/>
          </p:nvPr>
        </p:nvSpPr>
        <p:spPr>
          <a:xfrm>
            <a:off x="885175" y="699247"/>
            <a:ext cx="8611249" cy="753035"/>
          </a:xfrm>
        </p:spPr>
        <p:txBody>
          <a:bodyPr/>
          <a:lstStyle/>
          <a:p>
            <a:r>
              <a:rPr lang="de-AT" dirty="0"/>
              <a:t>BEISPIEL MULTIARMED BANDIT</a:t>
            </a:r>
          </a:p>
          <a:p>
            <a:endParaRPr lang="de-AT" dirty="0"/>
          </a:p>
        </p:txBody>
      </p:sp>
      <p:sp>
        <p:nvSpPr>
          <p:cNvPr id="3" name="Fußzeilenplatzhalter 2">
            <a:extLst>
              <a:ext uri="{FF2B5EF4-FFF2-40B4-BE49-F238E27FC236}">
                <a16:creationId xmlns:a16="http://schemas.microsoft.com/office/drawing/2014/main" id="{68F85C5B-0641-4942-027E-E5714CE054B3}"/>
              </a:ext>
            </a:extLst>
          </p:cNvPr>
          <p:cNvSpPr>
            <a:spLocks noGrp="1"/>
          </p:cNvSpPr>
          <p:nvPr>
            <p:ph type="ftr" sz="quarter" idx="3"/>
          </p:nvPr>
        </p:nvSpPr>
        <p:spPr>
          <a:xfrm>
            <a:off x="1108477" y="6248400"/>
            <a:ext cx="10074716" cy="318244"/>
          </a:xfrm>
        </p:spPr>
        <p:txBody>
          <a:bodyPr/>
          <a:lstStyle/>
          <a:p>
            <a:r>
              <a:rPr lang="de-AT" dirty="0" err="1"/>
              <a:t>Daunizeau</a:t>
            </a:r>
            <a:r>
              <a:rPr lang="de-AT" dirty="0"/>
              <a:t>, J., den </a:t>
            </a:r>
            <a:r>
              <a:rPr lang="de-AT" dirty="0" err="1"/>
              <a:t>Ouden</a:t>
            </a:r>
            <a:r>
              <a:rPr lang="de-AT" dirty="0"/>
              <a:t>, H. E. M., </a:t>
            </a:r>
            <a:r>
              <a:rPr lang="de-AT" dirty="0" err="1"/>
              <a:t>Pessiglione</a:t>
            </a:r>
            <a:r>
              <a:rPr lang="de-AT" dirty="0"/>
              <a:t>, M., </a:t>
            </a:r>
            <a:r>
              <a:rPr lang="de-AT" dirty="0" err="1"/>
              <a:t>Kiebel</a:t>
            </a:r>
            <a:r>
              <a:rPr lang="de-AT" dirty="0"/>
              <a:t>, S. J., Stephan, K. E., and </a:t>
            </a:r>
            <a:r>
              <a:rPr lang="de-AT" dirty="0" err="1"/>
              <a:t>Friston</a:t>
            </a:r>
            <a:r>
              <a:rPr lang="de-AT" dirty="0"/>
              <a:t>, K. J. (2010). </a:t>
            </a:r>
            <a:r>
              <a:rPr lang="de-AT" dirty="0" err="1"/>
              <a:t>Observing</a:t>
            </a:r>
            <a:r>
              <a:rPr lang="de-AT" dirty="0"/>
              <a:t> </a:t>
            </a:r>
            <a:r>
              <a:rPr lang="de-AT" dirty="0" err="1"/>
              <a:t>the</a:t>
            </a:r>
            <a:r>
              <a:rPr lang="de-AT" dirty="0"/>
              <a:t> </a:t>
            </a:r>
            <a:r>
              <a:rPr lang="de-AT" dirty="0" err="1"/>
              <a:t>observer</a:t>
            </a:r>
            <a:r>
              <a:rPr lang="de-AT" dirty="0"/>
              <a:t> (I): meta-</a:t>
            </a:r>
            <a:r>
              <a:rPr lang="de-AT" dirty="0" err="1"/>
              <a:t>Bayesian</a:t>
            </a:r>
            <a:r>
              <a:rPr lang="de-AT" dirty="0"/>
              <a:t> </a:t>
            </a:r>
            <a:r>
              <a:rPr lang="de-AT" dirty="0" err="1"/>
              <a:t>models</a:t>
            </a:r>
            <a:r>
              <a:rPr lang="de-AT" dirty="0"/>
              <a:t> </a:t>
            </a:r>
            <a:r>
              <a:rPr lang="de-AT" dirty="0" err="1"/>
              <a:t>of</a:t>
            </a:r>
            <a:r>
              <a:rPr lang="de-AT" dirty="0"/>
              <a:t> </a:t>
            </a:r>
            <a:r>
              <a:rPr lang="de-AT" dirty="0" err="1"/>
              <a:t>learning</a:t>
            </a:r>
            <a:r>
              <a:rPr lang="de-AT" dirty="0"/>
              <a:t> and </a:t>
            </a:r>
            <a:r>
              <a:rPr lang="de-AT" dirty="0" err="1"/>
              <a:t>decision-making</a:t>
            </a:r>
            <a:r>
              <a:rPr lang="de-AT" dirty="0"/>
              <a:t>. </a:t>
            </a:r>
            <a:r>
              <a:rPr lang="de-AT" i="1" dirty="0"/>
              <a:t>PLoS ONE</a:t>
            </a:r>
            <a:r>
              <a:rPr lang="de-AT" dirty="0"/>
              <a:t> 5, e15554. </a:t>
            </a:r>
            <a:r>
              <a:rPr lang="de-AT" dirty="0" err="1"/>
              <a:t>doi</a:t>
            </a:r>
            <a:r>
              <a:rPr lang="de-AT" dirty="0"/>
              <a:t>: 10.1371/journal.pone.0015555</a:t>
            </a:r>
            <a:endParaRPr lang="en-US" dirty="0"/>
          </a:p>
        </p:txBody>
      </p:sp>
      <p:sp>
        <p:nvSpPr>
          <p:cNvPr id="4" name="Foliennummernplatzhalter 3">
            <a:extLst>
              <a:ext uri="{FF2B5EF4-FFF2-40B4-BE49-F238E27FC236}">
                <a16:creationId xmlns:a16="http://schemas.microsoft.com/office/drawing/2014/main" id="{482CA301-0684-F62D-5E0B-0380855E214D}"/>
              </a:ext>
            </a:extLst>
          </p:cNvPr>
          <p:cNvSpPr>
            <a:spLocks noGrp="1"/>
          </p:cNvSpPr>
          <p:nvPr>
            <p:ph type="sldNum" sz="quarter" idx="4"/>
          </p:nvPr>
        </p:nvSpPr>
        <p:spPr/>
        <p:txBody>
          <a:bodyPr/>
          <a:lstStyle/>
          <a:p>
            <a:r>
              <a:rPr lang="en-US"/>
              <a:t> </a:t>
            </a:r>
            <a:fld id="{D57F1E4F-1CFF-5643-939E-02111984F565}" type="slidenum">
              <a:rPr lang="en-US" smtClean="0"/>
              <a:pPr/>
              <a:t>11</a:t>
            </a:fld>
            <a:endParaRPr lang="en-US" dirty="0"/>
          </a:p>
        </p:txBody>
      </p:sp>
      <p:sp>
        <p:nvSpPr>
          <p:cNvPr id="6" name="Inhaltsplatzhalter 5">
            <a:extLst>
              <a:ext uri="{FF2B5EF4-FFF2-40B4-BE49-F238E27FC236}">
                <a16:creationId xmlns:a16="http://schemas.microsoft.com/office/drawing/2014/main" id="{70B64BEA-B8BD-A062-5912-A998257A79F0}"/>
              </a:ext>
            </a:extLst>
          </p:cNvPr>
          <p:cNvSpPr>
            <a:spLocks noGrp="1"/>
          </p:cNvSpPr>
          <p:nvPr>
            <p:ph idx="18"/>
          </p:nvPr>
        </p:nvSpPr>
        <p:spPr>
          <a:xfrm>
            <a:off x="953088" y="1657350"/>
            <a:ext cx="9752676" cy="3478113"/>
          </a:xfrm>
        </p:spPr>
        <p:txBody>
          <a:bodyPr/>
          <a:lstStyle/>
          <a:p>
            <a:r>
              <a:rPr lang="de-AT" dirty="0"/>
              <a:t>Lösungsstrategien aus der Informatik zu kompliziert für Menschen </a:t>
            </a:r>
          </a:p>
          <a:p>
            <a:endParaRPr lang="de-AT" dirty="0"/>
          </a:p>
          <a:p>
            <a:r>
              <a:rPr lang="de-AT" dirty="0"/>
              <a:t>Kontemporäre Lernmodelle besagen, dass das Gehirn probabilistisches Modell der Welt besitzt (vgl. </a:t>
            </a:r>
            <a:r>
              <a:rPr lang="de-AT" dirty="0" err="1"/>
              <a:t>Bayesian</a:t>
            </a:r>
            <a:r>
              <a:rPr lang="de-AT" dirty="0"/>
              <a:t> Brain Hypothesis)</a:t>
            </a:r>
          </a:p>
          <a:p>
            <a:endParaRPr lang="de-AT" dirty="0"/>
          </a:p>
          <a:p>
            <a:r>
              <a:rPr lang="de-AT" dirty="0"/>
              <a:t>„</a:t>
            </a:r>
            <a:r>
              <a:rPr lang="de-AT" dirty="0" err="1"/>
              <a:t>Prediction</a:t>
            </a:r>
            <a:r>
              <a:rPr lang="de-AT" dirty="0"/>
              <a:t> </a:t>
            </a:r>
            <a:r>
              <a:rPr lang="de-AT" dirty="0" err="1"/>
              <a:t>errors</a:t>
            </a:r>
            <a:r>
              <a:rPr lang="de-AT" dirty="0"/>
              <a:t>“ signalisieren Fehler in der Vorhersage von Outcomes</a:t>
            </a:r>
          </a:p>
          <a:p>
            <a:endParaRPr lang="de-AT" dirty="0"/>
          </a:p>
        </p:txBody>
      </p:sp>
      <mc:AlternateContent xmlns:mc="http://schemas.openxmlformats.org/markup-compatibility/2006">
        <mc:Choice xmlns:a14="http://schemas.microsoft.com/office/drawing/2010/main" Requires="a14">
          <p:sp>
            <p:nvSpPr>
              <p:cNvPr id="5" name="Textfeld 4">
                <a:extLst>
                  <a:ext uri="{FF2B5EF4-FFF2-40B4-BE49-F238E27FC236}">
                    <a16:creationId xmlns:a16="http://schemas.microsoft.com/office/drawing/2014/main" id="{333FE60F-5CC5-6E81-773D-0CC51B6CB3BF}"/>
                  </a:ext>
                </a:extLst>
              </p:cNvPr>
              <p:cNvSpPr txBox="1"/>
              <p:nvPr/>
            </p:nvSpPr>
            <p:spPr>
              <a:xfrm>
                <a:off x="2153956" y="4234018"/>
                <a:ext cx="3093667"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f>
                        <m:f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den>
                      </m:f>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5" name="Textfeld 4">
                <a:extLst>
                  <a:ext uri="{FF2B5EF4-FFF2-40B4-BE49-F238E27FC236}">
                    <a16:creationId xmlns:a16="http://schemas.microsoft.com/office/drawing/2014/main" id="{333FE60F-5CC5-6E81-773D-0CC51B6CB3BF}"/>
                  </a:ext>
                </a:extLst>
              </p:cNvPr>
              <p:cNvSpPr txBox="1">
                <a:spLocks noRot="1" noChangeAspect="1" noMove="1" noResize="1" noEditPoints="1" noAdjustHandles="1" noChangeArrowheads="1" noChangeShapeType="1" noTextEdit="1"/>
              </p:cNvSpPr>
              <p:nvPr/>
            </p:nvSpPr>
            <p:spPr>
              <a:xfrm>
                <a:off x="2153956" y="4234018"/>
                <a:ext cx="3093667" cy="525016"/>
              </a:xfrm>
              <a:prstGeom prst="rect">
                <a:avLst/>
              </a:prstGeom>
              <a:blipFill>
                <a:blip r:embed="rId3"/>
                <a:stretch>
                  <a:fillRect/>
                </a:stretch>
              </a:blipFill>
            </p:spPr>
            <p:txBody>
              <a:bodyPr/>
              <a:lstStyle/>
              <a:p>
                <a:r>
                  <a:rPr lang="de-AT">
                    <a:noFill/>
                  </a:rPr>
                  <a:t> </a:t>
                </a:r>
              </a:p>
            </p:txBody>
          </p:sp>
        </mc:Fallback>
      </mc:AlternateContent>
      <p:sp>
        <p:nvSpPr>
          <p:cNvPr id="8" name="Rechteck 7">
            <a:extLst>
              <a:ext uri="{FF2B5EF4-FFF2-40B4-BE49-F238E27FC236}">
                <a16:creationId xmlns:a16="http://schemas.microsoft.com/office/drawing/2014/main" id="{6B7A754F-B897-9021-B83C-45EBDF36F2E5}"/>
              </a:ext>
            </a:extLst>
          </p:cNvPr>
          <p:cNvSpPr/>
          <p:nvPr/>
        </p:nvSpPr>
        <p:spPr>
          <a:xfrm>
            <a:off x="4037925" y="4325863"/>
            <a:ext cx="1201605" cy="425079"/>
          </a:xfrm>
          <a:prstGeom prst="rect">
            <a:avLst/>
          </a:prstGeom>
          <a:solidFill>
            <a:srgbClr val="FF3200">
              <a:alpha val="32157"/>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9" name="Rechteck 8">
            <a:extLst>
              <a:ext uri="{FF2B5EF4-FFF2-40B4-BE49-F238E27FC236}">
                <a16:creationId xmlns:a16="http://schemas.microsoft.com/office/drawing/2014/main" id="{7B210A7C-92FE-1D34-52FF-77C101647790}"/>
              </a:ext>
            </a:extLst>
          </p:cNvPr>
          <p:cNvSpPr/>
          <p:nvPr/>
        </p:nvSpPr>
        <p:spPr>
          <a:xfrm>
            <a:off x="3429029" y="4217727"/>
            <a:ext cx="600803" cy="601750"/>
          </a:xfrm>
          <a:prstGeom prst="rect">
            <a:avLst/>
          </a:prstGeom>
          <a:solidFill>
            <a:srgbClr val="2AD663">
              <a:alpha val="32157"/>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10" name="Textfeld 9">
            <a:extLst>
              <a:ext uri="{FF2B5EF4-FFF2-40B4-BE49-F238E27FC236}">
                <a16:creationId xmlns:a16="http://schemas.microsoft.com/office/drawing/2014/main" id="{DE6E6EA7-17E5-5416-1851-23BAB3F4B091}"/>
              </a:ext>
            </a:extLst>
          </p:cNvPr>
          <p:cNvSpPr txBox="1"/>
          <p:nvPr/>
        </p:nvSpPr>
        <p:spPr>
          <a:xfrm>
            <a:off x="3262198" y="5065379"/>
            <a:ext cx="1065933" cy="307777"/>
          </a:xfrm>
          <a:prstGeom prst="rect">
            <a:avLst/>
          </a:prstGeom>
          <a:noFill/>
        </p:spPr>
        <p:txBody>
          <a:bodyPr wrap="none" rtlCol="0">
            <a:spAutoFit/>
          </a:bodyPr>
          <a:lstStyle/>
          <a:p>
            <a:pPr algn="l"/>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Vorhesage</a:t>
            </a:r>
            <a:endPar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feld 10">
            <a:extLst>
              <a:ext uri="{FF2B5EF4-FFF2-40B4-BE49-F238E27FC236}">
                <a16:creationId xmlns:a16="http://schemas.microsoft.com/office/drawing/2014/main" id="{0C7BF227-8641-38B5-6548-C927438EE575}"/>
              </a:ext>
            </a:extLst>
          </p:cNvPr>
          <p:cNvSpPr txBox="1"/>
          <p:nvPr/>
        </p:nvSpPr>
        <p:spPr>
          <a:xfrm>
            <a:off x="3262198" y="3911517"/>
            <a:ext cx="897618" cy="307777"/>
          </a:xfrm>
          <a:prstGeom prst="rect">
            <a:avLst/>
          </a:prstGeom>
          <a:noFill/>
        </p:spPr>
        <p:txBody>
          <a:bodyPr wrap="none" rtlCol="0">
            <a:spAutoFit/>
          </a:bodyPr>
          <a:lstStyle/>
          <a:p>
            <a:pPr algn="l"/>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Lernrate</a:t>
            </a:r>
            <a:endPar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feld 11">
            <a:extLst>
              <a:ext uri="{FF2B5EF4-FFF2-40B4-BE49-F238E27FC236}">
                <a16:creationId xmlns:a16="http://schemas.microsoft.com/office/drawing/2014/main" id="{3167EEDD-7A79-2577-2CC2-92A94988C4C8}"/>
              </a:ext>
            </a:extLst>
          </p:cNvPr>
          <p:cNvSpPr txBox="1"/>
          <p:nvPr/>
        </p:nvSpPr>
        <p:spPr>
          <a:xfrm>
            <a:off x="4721219" y="3854033"/>
            <a:ext cx="1641027" cy="307777"/>
          </a:xfrm>
          <a:prstGeom prst="rect">
            <a:avLst/>
          </a:prstGeom>
          <a:noFill/>
        </p:spPr>
        <p:txBody>
          <a:bodyPr wrap="none" rtlCol="0">
            <a:spAutoFit/>
          </a:bodyPr>
          <a:lstStyle/>
          <a:p>
            <a:pPr algn="l"/>
            <a:r>
              <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Prediction</a:t>
            </a:r>
            <a:r>
              <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error</a:t>
            </a:r>
            <a:r>
              <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13" name="Gerade Verbindung mit Pfeil 12">
            <a:extLst>
              <a:ext uri="{FF2B5EF4-FFF2-40B4-BE49-F238E27FC236}">
                <a16:creationId xmlns:a16="http://schemas.microsoft.com/office/drawing/2014/main" id="{A774891F-EE66-1CB6-D753-A60CB729ECB3}"/>
              </a:ext>
            </a:extLst>
          </p:cNvPr>
          <p:cNvCxnSpPr/>
          <p:nvPr/>
        </p:nvCxnSpPr>
        <p:spPr>
          <a:xfrm flipV="1">
            <a:off x="4638727" y="4161810"/>
            <a:ext cx="240770" cy="16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1A97782E-8233-EC83-F6BE-580B33317450}"/>
              </a:ext>
            </a:extLst>
          </p:cNvPr>
          <p:cNvCxnSpPr>
            <a:cxnSpLocks/>
          </p:cNvCxnSpPr>
          <p:nvPr/>
        </p:nvCxnSpPr>
        <p:spPr>
          <a:xfrm>
            <a:off x="3083065" y="4750942"/>
            <a:ext cx="258919" cy="31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BD556556-126A-4EA7-E3B8-A0609579A04D}"/>
              </a:ext>
            </a:extLst>
          </p:cNvPr>
          <p:cNvCxnSpPr>
            <a:cxnSpLocks/>
          </p:cNvCxnSpPr>
          <p:nvPr/>
        </p:nvCxnSpPr>
        <p:spPr>
          <a:xfrm flipH="1">
            <a:off x="4242674" y="4612090"/>
            <a:ext cx="708292" cy="51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fik 15">
            <a:extLst>
              <a:ext uri="{FF2B5EF4-FFF2-40B4-BE49-F238E27FC236}">
                <a16:creationId xmlns:a16="http://schemas.microsoft.com/office/drawing/2014/main" id="{E0730646-DF03-4CC2-F7A2-80BA93E92864}"/>
              </a:ext>
            </a:extLst>
          </p:cNvPr>
          <p:cNvPicPr>
            <a:picLocks noChangeAspect="1"/>
          </p:cNvPicPr>
          <p:nvPr/>
        </p:nvPicPr>
        <p:blipFill>
          <a:blip r:embed="rId4"/>
          <a:stretch>
            <a:fillRect/>
          </a:stretch>
        </p:blipFill>
        <p:spPr>
          <a:xfrm>
            <a:off x="9061927" y="3729954"/>
            <a:ext cx="2605760" cy="2171773"/>
          </a:xfrm>
          <a:prstGeom prst="rect">
            <a:avLst/>
          </a:prstGeom>
        </p:spPr>
      </p:pic>
    </p:spTree>
    <p:extLst>
      <p:ext uri="{BB962C8B-B14F-4D97-AF65-F5344CB8AC3E}">
        <p14:creationId xmlns:p14="http://schemas.microsoft.com/office/powerpoint/2010/main" val="190900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09C9CBC-7C65-8052-6023-C78B352587CE}"/>
              </a:ext>
            </a:extLst>
          </p:cNvPr>
          <p:cNvSpPr>
            <a:spLocks noGrp="1"/>
          </p:cNvSpPr>
          <p:nvPr>
            <p:ph type="sldNum" sz="quarter" idx="4"/>
          </p:nvPr>
        </p:nvSpPr>
        <p:spPr/>
        <p:txBody>
          <a:bodyPr/>
          <a:lstStyle/>
          <a:p>
            <a:r>
              <a:rPr lang="en-US" dirty="0"/>
              <a:t> </a:t>
            </a:r>
            <a:fld id="{D57F1E4F-1CFF-5643-939E-02111984F565}" type="slidenum">
              <a:rPr lang="en-US" dirty="0"/>
              <a:pPr/>
              <a:t>12</a:t>
            </a:fld>
            <a:endParaRPr lang="en-US" dirty="0"/>
          </a:p>
        </p:txBody>
      </p:sp>
      <p:sp>
        <p:nvSpPr>
          <p:cNvPr id="2" name="Textplatzhalter 1">
            <a:extLst>
              <a:ext uri="{FF2B5EF4-FFF2-40B4-BE49-F238E27FC236}">
                <a16:creationId xmlns:a16="http://schemas.microsoft.com/office/drawing/2014/main" id="{C83B0F1A-0A12-0B9B-B9FE-3EF4513DD3BE}"/>
              </a:ext>
            </a:extLst>
          </p:cNvPr>
          <p:cNvSpPr>
            <a:spLocks noGrp="1"/>
          </p:cNvSpPr>
          <p:nvPr>
            <p:ph type="title" idx="4294967295"/>
          </p:nvPr>
        </p:nvSpPr>
        <p:spPr>
          <a:xfrm>
            <a:off x="793552" y="534099"/>
            <a:ext cx="10318948"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AT" b="1" dirty="0"/>
              <a:t>BEISPIEL LEUCHTTURM</a:t>
            </a:r>
          </a:p>
        </p:txBody>
      </p:sp>
      <p:sp>
        <p:nvSpPr>
          <p:cNvPr id="6" name="Fußzeilenplatzhalter 2">
            <a:extLst>
              <a:ext uri="{FF2B5EF4-FFF2-40B4-BE49-F238E27FC236}">
                <a16:creationId xmlns:a16="http://schemas.microsoft.com/office/drawing/2014/main" id="{3167954A-EE1F-A83E-F92F-778816BDF2A5}"/>
              </a:ext>
            </a:extLst>
          </p:cNvPr>
          <p:cNvSpPr txBox="1">
            <a:spLocks/>
          </p:cNvSpPr>
          <p:nvPr/>
        </p:nvSpPr>
        <p:spPr>
          <a:xfrm>
            <a:off x="1080768" y="6248400"/>
            <a:ext cx="10831832" cy="318244"/>
          </a:xfrm>
          <a:prstGeom prst="rect">
            <a:avLst/>
          </a:prstGeom>
        </p:spPr>
        <p:txBody>
          <a:bodyPr vert="horz" lIns="0" tIns="0" rIns="0" bIns="0" rtlCol="0" anchor="b"/>
          <a:lstStyle>
            <a:defPPr>
              <a:defRPr lang="en-US"/>
            </a:defPPr>
            <a:lvl1pPr marL="0" algn="l" defTabSz="457200" rtl="0" eaLnBrk="1" latinLnBrk="0" hangingPunct="1">
              <a:defRPr sz="1000" b="0" i="0" kern="1200">
                <a:solidFill>
                  <a:schemeClr val="bg2"/>
                </a:solidFill>
                <a:latin typeface="Open Sans" panose="020B0606030504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AT" dirty="0"/>
              <a:t>Mathys, C. D., </a:t>
            </a:r>
            <a:r>
              <a:rPr lang="de-AT" dirty="0" err="1"/>
              <a:t>Lomakina</a:t>
            </a:r>
            <a:r>
              <a:rPr lang="de-AT" dirty="0"/>
              <a:t>, E. I., </a:t>
            </a:r>
            <a:r>
              <a:rPr lang="de-AT" dirty="0" err="1"/>
              <a:t>Daunizeau</a:t>
            </a:r>
            <a:r>
              <a:rPr lang="de-AT" dirty="0"/>
              <a:t>, J., Iglesias, S., Brodersen, K. H., </a:t>
            </a:r>
            <a:r>
              <a:rPr lang="de-AT" dirty="0" err="1"/>
              <a:t>Friston</a:t>
            </a:r>
            <a:r>
              <a:rPr lang="de-AT" dirty="0"/>
              <a:t>, K. J., &amp; Stephan, K. E. (2014). </a:t>
            </a:r>
            <a:r>
              <a:rPr lang="de-AT" dirty="0" err="1"/>
              <a:t>Uncertainty</a:t>
            </a:r>
            <a:r>
              <a:rPr lang="de-AT" dirty="0"/>
              <a:t> in </a:t>
            </a:r>
            <a:r>
              <a:rPr lang="de-AT" dirty="0" err="1"/>
              <a:t>perception</a:t>
            </a:r>
            <a:r>
              <a:rPr lang="de-AT" dirty="0"/>
              <a:t> and </a:t>
            </a:r>
            <a:r>
              <a:rPr lang="de-AT" dirty="0" err="1"/>
              <a:t>the</a:t>
            </a:r>
            <a:r>
              <a:rPr lang="de-AT" dirty="0"/>
              <a:t> </a:t>
            </a:r>
            <a:r>
              <a:rPr lang="de-AT" dirty="0" err="1"/>
              <a:t>Hierarchical</a:t>
            </a:r>
            <a:r>
              <a:rPr lang="de-AT" dirty="0"/>
              <a:t> </a:t>
            </a:r>
            <a:r>
              <a:rPr lang="de-AT" dirty="0" err="1"/>
              <a:t>Gaussian</a:t>
            </a:r>
            <a:r>
              <a:rPr lang="de-AT" dirty="0"/>
              <a:t> Filter. </a:t>
            </a:r>
            <a:r>
              <a:rPr lang="de-AT" i="1" dirty="0"/>
              <a:t>Frontiers in human </a:t>
            </a:r>
            <a:r>
              <a:rPr lang="de-AT" i="1" dirty="0" err="1"/>
              <a:t>neuroscience</a:t>
            </a:r>
            <a:r>
              <a:rPr lang="de-AT" dirty="0"/>
              <a:t>, </a:t>
            </a:r>
            <a:r>
              <a:rPr lang="de-AT" i="1" dirty="0"/>
              <a:t>8</a:t>
            </a:r>
            <a:r>
              <a:rPr lang="de-AT" dirty="0"/>
              <a:t>, 825.</a:t>
            </a:r>
            <a:endParaRPr lang="en-US" dirty="0"/>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4A8215CF-A734-F224-9454-A9796E93A714}"/>
                  </a:ext>
                </a:extLst>
              </p:cNvPr>
              <p:cNvSpPr txBox="1"/>
              <p:nvPr/>
            </p:nvSpPr>
            <p:spPr>
              <a:xfrm>
                <a:off x="1612291" y="2423255"/>
                <a:ext cx="3093667"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f>
                        <m:f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den>
                      </m:f>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8" name="Textfeld 7">
                <a:extLst>
                  <a:ext uri="{FF2B5EF4-FFF2-40B4-BE49-F238E27FC236}">
                    <a16:creationId xmlns:a16="http://schemas.microsoft.com/office/drawing/2014/main" id="{4A8215CF-A734-F224-9454-A9796E93A714}"/>
                  </a:ext>
                </a:extLst>
              </p:cNvPr>
              <p:cNvSpPr txBox="1">
                <a:spLocks noRot="1" noChangeAspect="1" noMove="1" noResize="1" noEditPoints="1" noAdjustHandles="1" noChangeArrowheads="1" noChangeShapeType="1" noTextEdit="1"/>
              </p:cNvSpPr>
              <p:nvPr/>
            </p:nvSpPr>
            <p:spPr>
              <a:xfrm>
                <a:off x="1612291" y="2423255"/>
                <a:ext cx="3093667" cy="525016"/>
              </a:xfrm>
              <a:prstGeom prst="rect">
                <a:avLst/>
              </a:prstGeom>
              <a:blipFill>
                <a:blip r:embed="rId2"/>
                <a:stretch>
                  <a:fillRect/>
                </a:stretch>
              </a:blipFill>
            </p:spPr>
            <p:txBody>
              <a:bodyPr/>
              <a:lstStyle/>
              <a:p>
                <a:r>
                  <a:rPr lang="de-AT">
                    <a:noFill/>
                  </a:rPr>
                  <a:t> </a:t>
                </a:r>
              </a:p>
            </p:txBody>
          </p:sp>
        </mc:Fallback>
      </mc:AlternateContent>
      <p:cxnSp>
        <p:nvCxnSpPr>
          <p:cNvPr id="10" name="Gerader Verbinder 9">
            <a:extLst>
              <a:ext uri="{FF2B5EF4-FFF2-40B4-BE49-F238E27FC236}">
                <a16:creationId xmlns:a16="http://schemas.microsoft.com/office/drawing/2014/main" id="{49C7325C-41E8-AC58-DD22-9CF45EB3190E}"/>
              </a:ext>
            </a:extLst>
          </p:cNvPr>
          <p:cNvCxnSpPr>
            <a:cxnSpLocks/>
          </p:cNvCxnSpPr>
          <p:nvPr/>
        </p:nvCxnSpPr>
        <p:spPr>
          <a:xfrm>
            <a:off x="1371600" y="1724025"/>
            <a:ext cx="3870325" cy="4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54D60256-0DA6-3650-C3CE-1CBDDCA1B0E1}"/>
              </a:ext>
            </a:extLst>
          </p:cNvPr>
          <p:cNvCxnSpPr>
            <a:cxnSpLocks/>
          </p:cNvCxnSpPr>
          <p:nvPr/>
        </p:nvCxnSpPr>
        <p:spPr>
          <a:xfrm>
            <a:off x="3810000" y="1603375"/>
            <a:ext cx="0" cy="1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EC78DD6-8FC7-06D7-44B9-CABF1EA2F04F}"/>
              </a:ext>
            </a:extLst>
          </p:cNvPr>
          <p:cNvCxnSpPr>
            <a:cxnSpLocks/>
          </p:cNvCxnSpPr>
          <p:nvPr/>
        </p:nvCxnSpPr>
        <p:spPr>
          <a:xfrm>
            <a:off x="4425950" y="1603375"/>
            <a:ext cx="0" cy="1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9749BD7-53EF-CCBD-EC84-6BD6BAEF109E}"/>
              </a:ext>
            </a:extLst>
          </p:cNvPr>
          <p:cNvCxnSpPr>
            <a:cxnSpLocks/>
          </p:cNvCxnSpPr>
          <p:nvPr/>
        </p:nvCxnSpPr>
        <p:spPr>
          <a:xfrm>
            <a:off x="5026025" y="1603375"/>
            <a:ext cx="0" cy="1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CECCD96E-00C3-0279-564A-31D9A864254A}"/>
              </a:ext>
            </a:extLst>
          </p:cNvPr>
          <p:cNvCxnSpPr>
            <a:cxnSpLocks/>
          </p:cNvCxnSpPr>
          <p:nvPr/>
        </p:nvCxnSpPr>
        <p:spPr>
          <a:xfrm>
            <a:off x="2543175" y="1603375"/>
            <a:ext cx="0" cy="120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96E799A2-CC4E-7526-F8B4-940810C1F8FF}"/>
              </a:ext>
            </a:extLst>
          </p:cNvPr>
          <p:cNvCxnSpPr>
            <a:cxnSpLocks/>
          </p:cNvCxnSpPr>
          <p:nvPr/>
        </p:nvCxnSpPr>
        <p:spPr>
          <a:xfrm>
            <a:off x="3159125" y="1603375"/>
            <a:ext cx="0" cy="1206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D9754FA-3CDF-A38D-45A1-82AE088ADA0D}"/>
              </a:ext>
            </a:extLst>
          </p:cNvPr>
          <p:cNvCxnSpPr>
            <a:cxnSpLocks/>
          </p:cNvCxnSpPr>
          <p:nvPr/>
        </p:nvCxnSpPr>
        <p:spPr>
          <a:xfrm>
            <a:off x="1914525" y="1603375"/>
            <a:ext cx="0" cy="1206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AF62E72E-C81D-8461-0B36-5A9E0475E76C}"/>
              </a:ext>
            </a:extLst>
          </p:cNvPr>
          <p:cNvSpPr txBox="1"/>
          <p:nvPr/>
        </p:nvSpPr>
        <p:spPr>
          <a:xfrm>
            <a:off x="1749425" y="1713071"/>
            <a:ext cx="479425" cy="246221"/>
          </a:xfrm>
          <a:prstGeom prst="rect">
            <a:avLst/>
          </a:prstGeom>
          <a:noFill/>
        </p:spPr>
        <p:txBody>
          <a:bodyPr wrap="square" rtlCol="0">
            <a:spAutoFit/>
          </a:bodyPr>
          <a:lstStyle/>
          <a:p>
            <a:pPr algn="l"/>
            <a:r>
              <a:rPr lang="de-AT" sz="1000" b="0" dirty="0">
                <a:solidFill>
                  <a:schemeClr val="bg1"/>
                </a:solidFill>
                <a:latin typeface="Open Sans" panose="020B0606030504020204" pitchFamily="34" charset="0"/>
                <a:ea typeface="Open Sans" panose="020B0606030504020204" pitchFamily="34" charset="0"/>
                <a:cs typeface="Open Sans" panose="020B0606030504020204" pitchFamily="34" charset="0"/>
              </a:rPr>
              <a:t>72</a:t>
            </a:r>
          </a:p>
        </p:txBody>
      </p:sp>
      <p:sp>
        <p:nvSpPr>
          <p:cNvPr id="25" name="Textfeld 24">
            <a:extLst>
              <a:ext uri="{FF2B5EF4-FFF2-40B4-BE49-F238E27FC236}">
                <a16:creationId xmlns:a16="http://schemas.microsoft.com/office/drawing/2014/main" id="{5B7ADA2F-4345-79F8-CDDA-0A807DAB9157}"/>
              </a:ext>
            </a:extLst>
          </p:cNvPr>
          <p:cNvSpPr txBox="1"/>
          <p:nvPr/>
        </p:nvSpPr>
        <p:spPr>
          <a:xfrm>
            <a:off x="2381250" y="1713071"/>
            <a:ext cx="479425" cy="246221"/>
          </a:xfrm>
          <a:prstGeom prst="rect">
            <a:avLst/>
          </a:prstGeom>
          <a:noFill/>
        </p:spPr>
        <p:txBody>
          <a:bodyPr wrap="square" rtlCol="0">
            <a:spAutoFit/>
          </a:bodyPr>
          <a:lstStyle/>
          <a:p>
            <a:pPr algn="l"/>
            <a:r>
              <a:rPr lang="de-AT" sz="1000" b="0" dirty="0">
                <a:solidFill>
                  <a:schemeClr val="bg1"/>
                </a:solidFill>
                <a:latin typeface="Open Sans" panose="020B0606030504020204" pitchFamily="34" charset="0"/>
                <a:ea typeface="Open Sans" panose="020B0606030504020204" pitchFamily="34" charset="0"/>
                <a:cs typeface="Open Sans" panose="020B0606030504020204" pitchFamily="34" charset="0"/>
              </a:rPr>
              <a:t>73</a:t>
            </a:r>
          </a:p>
        </p:txBody>
      </p:sp>
      <p:sp>
        <p:nvSpPr>
          <p:cNvPr id="26" name="Textfeld 25">
            <a:extLst>
              <a:ext uri="{FF2B5EF4-FFF2-40B4-BE49-F238E27FC236}">
                <a16:creationId xmlns:a16="http://schemas.microsoft.com/office/drawing/2014/main" id="{44E6A26C-1904-F92F-D567-5D60B35FDE6C}"/>
              </a:ext>
            </a:extLst>
          </p:cNvPr>
          <p:cNvSpPr txBox="1"/>
          <p:nvPr/>
        </p:nvSpPr>
        <p:spPr>
          <a:xfrm>
            <a:off x="2986087" y="1724025"/>
            <a:ext cx="479425" cy="246221"/>
          </a:xfrm>
          <a:prstGeom prst="rect">
            <a:avLst/>
          </a:prstGeom>
          <a:noFill/>
        </p:spPr>
        <p:txBody>
          <a:bodyPr wrap="square" rtlCol="0">
            <a:spAutoFit/>
          </a:bodyPr>
          <a:lstStyle/>
          <a:p>
            <a:pPr algn="l"/>
            <a:r>
              <a:rPr lang="de-AT"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74</a:t>
            </a:r>
            <a:endParaRPr lang="de-AT" sz="1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feld 26">
            <a:extLst>
              <a:ext uri="{FF2B5EF4-FFF2-40B4-BE49-F238E27FC236}">
                <a16:creationId xmlns:a16="http://schemas.microsoft.com/office/drawing/2014/main" id="{EB060365-D906-1AD9-A512-9D6FF9587218}"/>
              </a:ext>
            </a:extLst>
          </p:cNvPr>
          <p:cNvSpPr txBox="1"/>
          <p:nvPr/>
        </p:nvSpPr>
        <p:spPr>
          <a:xfrm>
            <a:off x="3638550" y="1721564"/>
            <a:ext cx="479425" cy="246221"/>
          </a:xfrm>
          <a:prstGeom prst="rect">
            <a:avLst/>
          </a:prstGeom>
          <a:noFill/>
        </p:spPr>
        <p:txBody>
          <a:bodyPr wrap="square" rtlCol="0">
            <a:spAutoFit/>
          </a:bodyPr>
          <a:lstStyle/>
          <a:p>
            <a:pPr algn="l"/>
            <a:r>
              <a:rPr lang="de-AT"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75</a:t>
            </a:r>
            <a:endParaRPr lang="de-AT" sz="1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feld 27">
            <a:extLst>
              <a:ext uri="{FF2B5EF4-FFF2-40B4-BE49-F238E27FC236}">
                <a16:creationId xmlns:a16="http://schemas.microsoft.com/office/drawing/2014/main" id="{82AF3170-FE04-FB93-B477-6768175EAA67}"/>
              </a:ext>
            </a:extLst>
          </p:cNvPr>
          <p:cNvSpPr txBox="1"/>
          <p:nvPr/>
        </p:nvSpPr>
        <p:spPr>
          <a:xfrm>
            <a:off x="4267198" y="1712356"/>
            <a:ext cx="479425" cy="246221"/>
          </a:xfrm>
          <a:prstGeom prst="rect">
            <a:avLst/>
          </a:prstGeom>
          <a:noFill/>
        </p:spPr>
        <p:txBody>
          <a:bodyPr wrap="square" rtlCol="0">
            <a:spAutoFit/>
          </a:bodyPr>
          <a:lstStyle/>
          <a:p>
            <a:pPr algn="l"/>
            <a:r>
              <a:rPr lang="de-AT"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76</a:t>
            </a:r>
            <a:endParaRPr lang="de-AT" sz="1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feld 28">
            <a:extLst>
              <a:ext uri="{FF2B5EF4-FFF2-40B4-BE49-F238E27FC236}">
                <a16:creationId xmlns:a16="http://schemas.microsoft.com/office/drawing/2014/main" id="{8FF80F07-F03E-0ABA-FE16-CCA82AE64D20}"/>
              </a:ext>
            </a:extLst>
          </p:cNvPr>
          <p:cNvSpPr txBox="1"/>
          <p:nvPr/>
        </p:nvSpPr>
        <p:spPr>
          <a:xfrm>
            <a:off x="4819648" y="1734979"/>
            <a:ext cx="479425" cy="246221"/>
          </a:xfrm>
          <a:prstGeom prst="rect">
            <a:avLst/>
          </a:prstGeom>
          <a:noFill/>
        </p:spPr>
        <p:txBody>
          <a:bodyPr wrap="square" rtlCol="0">
            <a:spAutoFit/>
          </a:bodyPr>
          <a:lstStyle/>
          <a:p>
            <a:pPr algn="l"/>
            <a:r>
              <a:rPr lang="de-AT" sz="1000" dirty="0">
                <a:solidFill>
                  <a:schemeClr val="bg1"/>
                </a:solidFill>
                <a:latin typeface="Open Sans" panose="020B0606030504020204" pitchFamily="34" charset="0"/>
                <a:ea typeface="Open Sans" panose="020B0606030504020204" pitchFamily="34" charset="0"/>
                <a:cs typeface="Open Sans" panose="020B0606030504020204" pitchFamily="34" charset="0"/>
              </a:rPr>
              <a:t>77</a:t>
            </a:r>
            <a:endParaRPr lang="de-AT" sz="10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19C779E2-3E24-95C6-FA46-A46D0FB9FDCA}"/>
                  </a:ext>
                </a:extLst>
              </p:cNvPr>
              <p:cNvSpPr txBox="1"/>
              <p:nvPr/>
            </p:nvSpPr>
            <p:spPr>
              <a:xfrm>
                <a:off x="1612290" y="3174804"/>
                <a:ext cx="840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=76</m:t>
                      </m:r>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2" name="Textfeld 31">
                <a:extLst>
                  <a:ext uri="{FF2B5EF4-FFF2-40B4-BE49-F238E27FC236}">
                    <a16:creationId xmlns:a16="http://schemas.microsoft.com/office/drawing/2014/main" id="{19C779E2-3E24-95C6-FA46-A46D0FB9FDCA}"/>
                  </a:ext>
                </a:extLst>
              </p:cNvPr>
              <p:cNvSpPr txBox="1">
                <a:spLocks noRot="1" noChangeAspect="1" noMove="1" noResize="1" noEditPoints="1" noAdjustHandles="1" noChangeArrowheads="1" noChangeShapeType="1" noTextEdit="1"/>
              </p:cNvSpPr>
              <p:nvPr/>
            </p:nvSpPr>
            <p:spPr>
              <a:xfrm>
                <a:off x="1612290" y="3174804"/>
                <a:ext cx="840358" cy="276999"/>
              </a:xfrm>
              <a:prstGeom prst="rect">
                <a:avLst/>
              </a:prstGeom>
              <a:blipFill>
                <a:blip r:embed="rId3"/>
                <a:stretch>
                  <a:fillRect l="-3623" r="-6522" b="-15556"/>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54CB434B-B242-BEC4-24E2-032C78E75EE0}"/>
                  </a:ext>
                </a:extLst>
              </p:cNvPr>
              <p:cNvSpPr txBox="1"/>
              <p:nvPr/>
            </p:nvSpPr>
            <p:spPr>
              <a:xfrm>
                <a:off x="1630667" y="3599358"/>
                <a:ext cx="2914388" cy="391133"/>
              </a:xfrm>
              <a:prstGeom prst="rect">
                <a:avLst/>
              </a:prstGeom>
              <a:noFill/>
            </p:spPr>
            <p:txBody>
              <a:bodyPr wrap="none" lIns="0" tIns="0" rIns="0" bIns="0" rtlCol="0">
                <a:spAutoFit/>
              </a:bodyPr>
              <a:lstStyle/>
              <a:p>
                <a14:m>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2</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=76+</m:t>
                    </m:r>
                  </m:oMath>
                </a14:m>
                <a:r>
                  <a:rPr lang="de-AT" dirty="0">
                    <a:solidFill>
                      <a:schemeClr val="bg1"/>
                    </a:solidFill>
                    <a:ea typeface="Open Sans" panose="020B0606030504020204" pitchFamily="34" charset="0"/>
                    <a:cs typeface="Open Sans" panose="020B0606030504020204" pitchFamily="34" charset="0"/>
                  </a:rPr>
                  <a:t> </a:t>
                </a:r>
                <a14:m>
                  <m:oMath xmlns:m="http://schemas.openxmlformats.org/officeDocument/2006/math">
                    <m:f>
                      <m:f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2</m:t>
                        </m:r>
                      </m:den>
                    </m:f>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73−76</m:t>
                        </m:r>
                      </m:e>
                    </m:d>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=74.5</m:t>
                    </m:r>
                  </m:oMath>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3" name="Textfeld 32">
                <a:extLst>
                  <a:ext uri="{FF2B5EF4-FFF2-40B4-BE49-F238E27FC236}">
                    <a16:creationId xmlns:a16="http://schemas.microsoft.com/office/drawing/2014/main" id="{54CB434B-B242-BEC4-24E2-032C78E75EE0}"/>
                  </a:ext>
                </a:extLst>
              </p:cNvPr>
              <p:cNvSpPr txBox="1">
                <a:spLocks noRot="1" noChangeAspect="1" noMove="1" noResize="1" noEditPoints="1" noAdjustHandles="1" noChangeArrowheads="1" noChangeShapeType="1" noTextEdit="1"/>
              </p:cNvSpPr>
              <p:nvPr/>
            </p:nvSpPr>
            <p:spPr>
              <a:xfrm>
                <a:off x="1630667" y="3599358"/>
                <a:ext cx="2914388" cy="391133"/>
              </a:xfrm>
              <a:prstGeom prst="rect">
                <a:avLst/>
              </a:prstGeom>
              <a:blipFill>
                <a:blip r:embed="rId4"/>
                <a:stretch>
                  <a:fillRect l="-2088" r="-1879" b="-13846"/>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4" name="Textfeld 33">
                <a:extLst>
                  <a:ext uri="{FF2B5EF4-FFF2-40B4-BE49-F238E27FC236}">
                    <a16:creationId xmlns:a16="http://schemas.microsoft.com/office/drawing/2014/main" id="{AA3D8BC6-74F1-4017-9CCE-7DAF2C5A7793}"/>
                  </a:ext>
                </a:extLst>
              </p:cNvPr>
              <p:cNvSpPr txBox="1"/>
              <p:nvPr/>
            </p:nvSpPr>
            <p:spPr>
              <a:xfrm>
                <a:off x="1612291" y="4129489"/>
                <a:ext cx="3523529" cy="392543"/>
              </a:xfrm>
              <a:prstGeom prst="rect">
                <a:avLst/>
              </a:prstGeom>
              <a:noFill/>
            </p:spPr>
            <p:txBody>
              <a:bodyPr wrap="none" lIns="0" tIns="0" rIns="0" bIns="0" rtlCol="0">
                <a:spAutoFit/>
              </a:bodyPr>
              <a:lstStyle/>
              <a:p>
                <a14:m>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3</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=74.5+</m:t>
                    </m:r>
                  </m:oMath>
                </a14:m>
                <a:r>
                  <a:rPr lang="de-AT" dirty="0">
                    <a:solidFill>
                      <a:schemeClr val="bg1"/>
                    </a:solidFill>
                    <a:ea typeface="Open Sans" panose="020B0606030504020204" pitchFamily="34" charset="0"/>
                    <a:cs typeface="Open Sans" panose="020B0606030504020204" pitchFamily="34" charset="0"/>
                  </a:rPr>
                  <a:t> </a:t>
                </a:r>
                <a14:m>
                  <m:oMath xmlns:m="http://schemas.openxmlformats.org/officeDocument/2006/math">
                    <m:f>
                      <m:fPr>
                        <m:ctrlPr>
                          <a:rPr lang="de-AT"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3</m:t>
                        </m:r>
                      </m:den>
                    </m:f>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75−74.5</m:t>
                        </m:r>
                      </m:e>
                    </m:d>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=74.666</m:t>
                    </m:r>
                  </m:oMath>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4" name="Textfeld 33">
                <a:extLst>
                  <a:ext uri="{FF2B5EF4-FFF2-40B4-BE49-F238E27FC236}">
                    <a16:creationId xmlns:a16="http://schemas.microsoft.com/office/drawing/2014/main" id="{AA3D8BC6-74F1-4017-9CCE-7DAF2C5A7793}"/>
                  </a:ext>
                </a:extLst>
              </p:cNvPr>
              <p:cNvSpPr txBox="1">
                <a:spLocks noRot="1" noChangeAspect="1" noMove="1" noResize="1" noEditPoints="1" noAdjustHandles="1" noChangeArrowheads="1" noChangeShapeType="1" noTextEdit="1"/>
              </p:cNvSpPr>
              <p:nvPr/>
            </p:nvSpPr>
            <p:spPr>
              <a:xfrm>
                <a:off x="1612291" y="4129489"/>
                <a:ext cx="3523529" cy="392543"/>
              </a:xfrm>
              <a:prstGeom prst="rect">
                <a:avLst/>
              </a:prstGeom>
              <a:blipFill>
                <a:blip r:embed="rId5"/>
                <a:stretch>
                  <a:fillRect l="-1730" r="-1730" b="-13846"/>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AC485A97-C1BA-D221-B3B8-6F316282A4DD}"/>
                  </a:ext>
                </a:extLst>
              </p:cNvPr>
              <p:cNvSpPr txBox="1"/>
              <p:nvPr/>
            </p:nvSpPr>
            <p:spPr>
              <a:xfrm>
                <a:off x="1612290" y="4631611"/>
                <a:ext cx="3651769" cy="392543"/>
              </a:xfrm>
              <a:prstGeom prst="rect">
                <a:avLst/>
              </a:prstGeom>
              <a:noFill/>
            </p:spPr>
            <p:txBody>
              <a:bodyPr wrap="none" lIns="0" tIns="0" rIns="0" bIns="0" rtlCol="0">
                <a:spAutoFit/>
              </a:bodyPr>
              <a:lstStyle/>
              <a:p>
                <a14:m>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4</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=74.666+</m:t>
                    </m:r>
                  </m:oMath>
                </a14:m>
                <a:r>
                  <a:rPr lang="de-AT" dirty="0">
                    <a:solidFill>
                      <a:schemeClr val="bg1"/>
                    </a:solidFill>
                    <a:ea typeface="Open Sans" panose="020B0606030504020204" pitchFamily="34" charset="0"/>
                    <a:cs typeface="Open Sans" panose="020B0606030504020204" pitchFamily="34" charset="0"/>
                  </a:rPr>
                  <a:t> </a:t>
                </a:r>
                <a14:m>
                  <m:oMath xmlns:m="http://schemas.openxmlformats.org/officeDocument/2006/math">
                    <m:f>
                      <m:fPr>
                        <m:ctrlPr>
                          <a:rPr lang="de-AT"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4</m:t>
                        </m:r>
                      </m:den>
                    </m:f>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72−74.666</m:t>
                        </m:r>
                      </m:e>
                    </m:d>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m:t>
                    </m:r>
                  </m:oMath>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5" name="Textfeld 34">
                <a:extLst>
                  <a:ext uri="{FF2B5EF4-FFF2-40B4-BE49-F238E27FC236}">
                    <a16:creationId xmlns:a16="http://schemas.microsoft.com/office/drawing/2014/main" id="{AC485A97-C1BA-D221-B3B8-6F316282A4DD}"/>
                  </a:ext>
                </a:extLst>
              </p:cNvPr>
              <p:cNvSpPr txBox="1">
                <a:spLocks noRot="1" noChangeAspect="1" noMove="1" noResize="1" noEditPoints="1" noAdjustHandles="1" noChangeArrowheads="1" noChangeShapeType="1" noTextEdit="1"/>
              </p:cNvSpPr>
              <p:nvPr/>
            </p:nvSpPr>
            <p:spPr>
              <a:xfrm>
                <a:off x="1612290" y="4631611"/>
                <a:ext cx="3651769" cy="392543"/>
              </a:xfrm>
              <a:prstGeom prst="rect">
                <a:avLst/>
              </a:prstGeom>
              <a:blipFill>
                <a:blip r:embed="rId6"/>
                <a:stretch>
                  <a:fillRect l="-1667" r="-167" b="-14063"/>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A92952CF-1DB4-ABCF-685A-F75F4C304FA9}"/>
                  </a:ext>
                </a:extLst>
              </p:cNvPr>
              <p:cNvSpPr txBox="1"/>
              <p:nvPr/>
            </p:nvSpPr>
            <p:spPr>
              <a:xfrm>
                <a:off x="1619319" y="5118671"/>
                <a:ext cx="2914388" cy="392864"/>
              </a:xfrm>
              <a:prstGeom prst="rect">
                <a:avLst/>
              </a:prstGeom>
              <a:noFill/>
            </p:spPr>
            <p:txBody>
              <a:bodyPr wrap="none" lIns="0" tIns="0" rIns="0" bIns="0" rtlCol="0">
                <a:spAutoFit/>
              </a:bodyPr>
              <a:lstStyle/>
              <a:p>
                <a14:m>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5</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m:t>
                    </m:r>
                  </m:oMath>
                </a14:m>
                <a:r>
                  <a:rPr lang="de-AT" dirty="0">
                    <a:solidFill>
                      <a:schemeClr val="bg1"/>
                    </a:solidFill>
                    <a:ea typeface="Open Sans" panose="020B0606030504020204" pitchFamily="34" charset="0"/>
                    <a:cs typeface="Open Sans" panose="020B0606030504020204" pitchFamily="34" charset="0"/>
                  </a:rPr>
                  <a:t> </a:t>
                </a:r>
                <a14:m>
                  <m:oMath xmlns:m="http://schemas.openxmlformats.org/officeDocument/2006/math">
                    <m:f>
                      <m:fPr>
                        <m:ctrlPr>
                          <a:rPr lang="de-AT"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5</m:t>
                        </m:r>
                      </m:den>
                    </m:f>
                    <m:d>
                      <m:d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dPr>
                      <m:e>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77−74</m:t>
                        </m:r>
                      </m:e>
                    </m:d>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=74.6</m:t>
                    </m:r>
                  </m:oMath>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36" name="Textfeld 35">
                <a:extLst>
                  <a:ext uri="{FF2B5EF4-FFF2-40B4-BE49-F238E27FC236}">
                    <a16:creationId xmlns:a16="http://schemas.microsoft.com/office/drawing/2014/main" id="{A92952CF-1DB4-ABCF-685A-F75F4C304FA9}"/>
                  </a:ext>
                </a:extLst>
              </p:cNvPr>
              <p:cNvSpPr txBox="1">
                <a:spLocks noRot="1" noChangeAspect="1" noMove="1" noResize="1" noEditPoints="1" noAdjustHandles="1" noChangeArrowheads="1" noChangeShapeType="1" noTextEdit="1"/>
              </p:cNvSpPr>
              <p:nvPr/>
            </p:nvSpPr>
            <p:spPr>
              <a:xfrm>
                <a:off x="1619319" y="5118671"/>
                <a:ext cx="2914388" cy="392864"/>
              </a:xfrm>
              <a:prstGeom prst="rect">
                <a:avLst/>
              </a:prstGeom>
              <a:blipFill>
                <a:blip r:embed="rId7"/>
                <a:stretch>
                  <a:fillRect l="-2092" r="-1883" b="-15625"/>
                </a:stretch>
              </a:blipFill>
            </p:spPr>
            <p:txBody>
              <a:bodyPr/>
              <a:lstStyle/>
              <a:p>
                <a:r>
                  <a:rPr lang="de-AT">
                    <a:noFill/>
                  </a:rPr>
                  <a:t> </a:t>
                </a:r>
              </a:p>
            </p:txBody>
          </p:sp>
        </mc:Fallback>
      </mc:AlternateContent>
      <p:cxnSp>
        <p:nvCxnSpPr>
          <p:cNvPr id="40" name="Gerader Verbinder 39">
            <a:extLst>
              <a:ext uri="{FF2B5EF4-FFF2-40B4-BE49-F238E27FC236}">
                <a16:creationId xmlns:a16="http://schemas.microsoft.com/office/drawing/2014/main" id="{A4CC8706-5663-0639-5B89-DB2025F55463}"/>
              </a:ext>
            </a:extLst>
          </p:cNvPr>
          <p:cNvCxnSpPr/>
          <p:nvPr/>
        </p:nvCxnSpPr>
        <p:spPr>
          <a:xfrm>
            <a:off x="4425950" y="1582579"/>
            <a:ext cx="0" cy="12311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5F2085C-C1C8-6E83-E45A-57EBF87A2A81}"/>
              </a:ext>
            </a:extLst>
          </p:cNvPr>
          <p:cNvCxnSpPr/>
          <p:nvPr/>
        </p:nvCxnSpPr>
        <p:spPr>
          <a:xfrm>
            <a:off x="3810000" y="1601629"/>
            <a:ext cx="0" cy="12311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92511FC8-938C-E80B-8E8B-CD67A71E32C8}"/>
              </a:ext>
            </a:extLst>
          </p:cNvPr>
          <p:cNvCxnSpPr>
            <a:cxnSpLocks/>
          </p:cNvCxnSpPr>
          <p:nvPr/>
        </p:nvCxnSpPr>
        <p:spPr>
          <a:xfrm>
            <a:off x="1914525" y="1598454"/>
            <a:ext cx="0" cy="12311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229A7658-A447-ADB8-C2EC-F6AF3927A4BB}"/>
              </a:ext>
            </a:extLst>
          </p:cNvPr>
          <p:cNvCxnSpPr>
            <a:cxnSpLocks/>
          </p:cNvCxnSpPr>
          <p:nvPr/>
        </p:nvCxnSpPr>
        <p:spPr>
          <a:xfrm>
            <a:off x="5035550" y="1591588"/>
            <a:ext cx="0" cy="12311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8038213E-E1FD-57D9-0FB0-6A30E040C5A0}"/>
              </a:ext>
            </a:extLst>
          </p:cNvPr>
          <p:cNvCxnSpPr>
            <a:cxnSpLocks/>
          </p:cNvCxnSpPr>
          <p:nvPr/>
        </p:nvCxnSpPr>
        <p:spPr>
          <a:xfrm>
            <a:off x="2543175" y="1611869"/>
            <a:ext cx="0" cy="12311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feld 45">
                <a:extLst>
                  <a:ext uri="{FF2B5EF4-FFF2-40B4-BE49-F238E27FC236}">
                    <a16:creationId xmlns:a16="http://schemas.microsoft.com/office/drawing/2014/main" id="{31239370-C51E-5A57-E156-B857160C03E4}"/>
                  </a:ext>
                </a:extLst>
              </p:cNvPr>
              <p:cNvSpPr txBox="1"/>
              <p:nvPr/>
            </p:nvSpPr>
            <p:spPr>
              <a:xfrm>
                <a:off x="6458919" y="2489514"/>
                <a:ext cx="3093667"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f>
                        <m:fPr>
                          <m:ctrlP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ctrlPr>
                        </m:fPr>
                        <m:num>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num>
                        <m:den>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+1</m:t>
                          </m:r>
                        </m:den>
                      </m:f>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+1</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sSub>
                        <m:sSubPr>
                          <m:ctrlP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ctrlPr>
                        </m:sSubPr>
                        <m:e>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𝑥</m:t>
                          </m:r>
                        </m:e>
                        <m:sub>
                          <m:r>
                            <a:rPr lang="de-AT" i="1">
                              <a:solidFill>
                                <a:schemeClr val="bg1"/>
                              </a:solidFill>
                              <a:latin typeface="Cambria Math" panose="02040503050406030204" pitchFamily="18" charset="0"/>
                              <a:ea typeface="Open Sans" panose="020B0606030504020204" pitchFamily="34" charset="0"/>
                              <a:cs typeface="Open Sans" panose="020B0606030504020204" pitchFamily="34" charset="0"/>
                            </a:rPr>
                            <m:t>𝑛</m:t>
                          </m:r>
                        </m:sub>
                      </m:sSub>
                      <m:r>
                        <a:rPr lang="de-AT" b="0" i="1" smtClean="0">
                          <a:solidFill>
                            <a:schemeClr val="bg1"/>
                          </a:solidFill>
                          <a:latin typeface="Cambria Math" panose="02040503050406030204" pitchFamily="18" charset="0"/>
                          <a:ea typeface="Open Sans" panose="020B0606030504020204" pitchFamily="34" charset="0"/>
                          <a:cs typeface="Open Sans" panose="020B0606030504020204" pitchFamily="34" charset="0"/>
                        </a:rPr>
                        <m:t>)</m:t>
                      </m:r>
                    </m:oMath>
                  </m:oMathPara>
                </a14:m>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mc:Choice>
        <mc:Fallback xmlns="">
          <p:sp>
            <p:nvSpPr>
              <p:cNvPr id="46" name="Textfeld 45">
                <a:extLst>
                  <a:ext uri="{FF2B5EF4-FFF2-40B4-BE49-F238E27FC236}">
                    <a16:creationId xmlns:a16="http://schemas.microsoft.com/office/drawing/2014/main" id="{31239370-C51E-5A57-E156-B857160C03E4}"/>
                  </a:ext>
                </a:extLst>
              </p:cNvPr>
              <p:cNvSpPr txBox="1">
                <a:spLocks noRot="1" noChangeAspect="1" noMove="1" noResize="1" noEditPoints="1" noAdjustHandles="1" noChangeArrowheads="1" noChangeShapeType="1" noTextEdit="1"/>
              </p:cNvSpPr>
              <p:nvPr/>
            </p:nvSpPr>
            <p:spPr>
              <a:xfrm>
                <a:off x="6458919" y="2489514"/>
                <a:ext cx="3093667" cy="525016"/>
              </a:xfrm>
              <a:prstGeom prst="rect">
                <a:avLst/>
              </a:prstGeom>
              <a:blipFill>
                <a:blip r:embed="rId8"/>
                <a:stretch>
                  <a:fillRect/>
                </a:stretch>
              </a:blipFill>
            </p:spPr>
            <p:txBody>
              <a:bodyPr/>
              <a:lstStyle/>
              <a:p>
                <a:r>
                  <a:rPr lang="de-AT">
                    <a:noFill/>
                  </a:rPr>
                  <a:t> </a:t>
                </a:r>
              </a:p>
            </p:txBody>
          </p:sp>
        </mc:Fallback>
      </mc:AlternateContent>
      <p:sp>
        <p:nvSpPr>
          <p:cNvPr id="47" name="Rechteck 46">
            <a:extLst>
              <a:ext uri="{FF2B5EF4-FFF2-40B4-BE49-F238E27FC236}">
                <a16:creationId xmlns:a16="http://schemas.microsoft.com/office/drawing/2014/main" id="{7CC9704F-A2AE-292D-1C93-625C7B36D6BB}"/>
              </a:ext>
            </a:extLst>
          </p:cNvPr>
          <p:cNvSpPr/>
          <p:nvPr/>
        </p:nvSpPr>
        <p:spPr>
          <a:xfrm>
            <a:off x="8342888" y="2581359"/>
            <a:ext cx="1201605" cy="425079"/>
          </a:xfrm>
          <a:prstGeom prst="rect">
            <a:avLst/>
          </a:prstGeom>
          <a:solidFill>
            <a:srgbClr val="FF3200">
              <a:alpha val="32157"/>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48" name="Rechteck 47">
            <a:extLst>
              <a:ext uri="{FF2B5EF4-FFF2-40B4-BE49-F238E27FC236}">
                <a16:creationId xmlns:a16="http://schemas.microsoft.com/office/drawing/2014/main" id="{0C46D804-6808-BA52-E12A-5A2711FEA25F}"/>
              </a:ext>
            </a:extLst>
          </p:cNvPr>
          <p:cNvSpPr/>
          <p:nvPr/>
        </p:nvSpPr>
        <p:spPr>
          <a:xfrm>
            <a:off x="7733992" y="2473223"/>
            <a:ext cx="600803" cy="601750"/>
          </a:xfrm>
          <a:prstGeom prst="rect">
            <a:avLst/>
          </a:prstGeom>
          <a:solidFill>
            <a:srgbClr val="2AD663">
              <a:alpha val="32157"/>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49" name="Textfeld 48">
            <a:extLst>
              <a:ext uri="{FF2B5EF4-FFF2-40B4-BE49-F238E27FC236}">
                <a16:creationId xmlns:a16="http://schemas.microsoft.com/office/drawing/2014/main" id="{161DA203-7D3C-9321-8581-3FB7F2F46878}"/>
              </a:ext>
            </a:extLst>
          </p:cNvPr>
          <p:cNvSpPr txBox="1"/>
          <p:nvPr/>
        </p:nvSpPr>
        <p:spPr>
          <a:xfrm>
            <a:off x="7567161" y="3320875"/>
            <a:ext cx="1065933" cy="307777"/>
          </a:xfrm>
          <a:prstGeom prst="rect">
            <a:avLst/>
          </a:prstGeom>
          <a:noFill/>
        </p:spPr>
        <p:txBody>
          <a:bodyPr wrap="none" rtlCol="0">
            <a:spAutoFit/>
          </a:bodyPr>
          <a:lstStyle/>
          <a:p>
            <a:pPr algn="l"/>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Vorhesage</a:t>
            </a:r>
            <a:endPar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Textfeld 49">
            <a:extLst>
              <a:ext uri="{FF2B5EF4-FFF2-40B4-BE49-F238E27FC236}">
                <a16:creationId xmlns:a16="http://schemas.microsoft.com/office/drawing/2014/main" id="{9B16CF8D-179D-160D-5039-ECA2D1E1A7B1}"/>
              </a:ext>
            </a:extLst>
          </p:cNvPr>
          <p:cNvSpPr txBox="1"/>
          <p:nvPr/>
        </p:nvSpPr>
        <p:spPr>
          <a:xfrm>
            <a:off x="7556017" y="2119523"/>
            <a:ext cx="897618" cy="307777"/>
          </a:xfrm>
          <a:prstGeom prst="rect">
            <a:avLst/>
          </a:prstGeom>
          <a:noFill/>
        </p:spPr>
        <p:txBody>
          <a:bodyPr wrap="none" rtlCol="0">
            <a:spAutoFit/>
          </a:bodyPr>
          <a:lstStyle/>
          <a:p>
            <a:pPr algn="l"/>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Lernrate</a:t>
            </a:r>
            <a:endPar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feld 50">
            <a:extLst>
              <a:ext uri="{FF2B5EF4-FFF2-40B4-BE49-F238E27FC236}">
                <a16:creationId xmlns:a16="http://schemas.microsoft.com/office/drawing/2014/main" id="{19168910-2349-D080-2B81-AFE846E31B6F}"/>
              </a:ext>
            </a:extLst>
          </p:cNvPr>
          <p:cNvSpPr txBox="1"/>
          <p:nvPr/>
        </p:nvSpPr>
        <p:spPr>
          <a:xfrm>
            <a:off x="9026182" y="2109529"/>
            <a:ext cx="1641027" cy="307777"/>
          </a:xfrm>
          <a:prstGeom prst="rect">
            <a:avLst/>
          </a:prstGeom>
          <a:noFill/>
        </p:spPr>
        <p:txBody>
          <a:bodyPr wrap="none" rtlCol="0">
            <a:spAutoFit/>
          </a:bodyPr>
          <a:lstStyle/>
          <a:p>
            <a:pPr algn="l"/>
            <a:r>
              <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Prediction</a:t>
            </a:r>
            <a:r>
              <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400"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error</a:t>
            </a:r>
            <a:r>
              <a:rPr lang="de-AT" sz="1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3" name="Gerade Verbindung mit Pfeil 52">
            <a:extLst>
              <a:ext uri="{FF2B5EF4-FFF2-40B4-BE49-F238E27FC236}">
                <a16:creationId xmlns:a16="http://schemas.microsoft.com/office/drawing/2014/main" id="{BA3D641F-3110-AFEE-EDFD-D643BF620F9D}"/>
              </a:ext>
            </a:extLst>
          </p:cNvPr>
          <p:cNvCxnSpPr/>
          <p:nvPr/>
        </p:nvCxnSpPr>
        <p:spPr>
          <a:xfrm flipV="1">
            <a:off x="8943690" y="2417306"/>
            <a:ext cx="240770" cy="16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6E032228-61DC-8DE9-5B65-A55B464EDD02}"/>
              </a:ext>
            </a:extLst>
          </p:cNvPr>
          <p:cNvCxnSpPr>
            <a:cxnSpLocks/>
          </p:cNvCxnSpPr>
          <p:nvPr/>
        </p:nvCxnSpPr>
        <p:spPr>
          <a:xfrm>
            <a:off x="7388028" y="3006438"/>
            <a:ext cx="258919" cy="314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AB293DAF-A281-99E0-EDC8-784CC7BC03B1}"/>
              </a:ext>
            </a:extLst>
          </p:cNvPr>
          <p:cNvCxnSpPr>
            <a:cxnSpLocks/>
          </p:cNvCxnSpPr>
          <p:nvPr/>
        </p:nvCxnSpPr>
        <p:spPr>
          <a:xfrm flipH="1">
            <a:off x="8547637" y="2867586"/>
            <a:ext cx="708292" cy="51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77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09C9CBC-7C65-8052-6023-C78B352587CE}"/>
              </a:ext>
            </a:extLst>
          </p:cNvPr>
          <p:cNvSpPr>
            <a:spLocks noGrp="1"/>
          </p:cNvSpPr>
          <p:nvPr>
            <p:ph type="sldNum" sz="quarter" idx="4"/>
          </p:nvPr>
        </p:nvSpPr>
        <p:spPr/>
        <p:txBody>
          <a:bodyPr/>
          <a:lstStyle/>
          <a:p>
            <a:r>
              <a:rPr lang="en-US" dirty="0"/>
              <a:t> </a:t>
            </a:r>
            <a:fld id="{D57F1E4F-1CFF-5643-939E-02111984F565}" type="slidenum">
              <a:rPr lang="en-US" dirty="0"/>
              <a:pPr/>
              <a:t>13</a:t>
            </a:fld>
            <a:endParaRPr lang="en-US" dirty="0"/>
          </a:p>
        </p:txBody>
      </p:sp>
      <p:sp>
        <p:nvSpPr>
          <p:cNvPr id="2" name="Textplatzhalter 1">
            <a:extLst>
              <a:ext uri="{FF2B5EF4-FFF2-40B4-BE49-F238E27FC236}">
                <a16:creationId xmlns:a16="http://schemas.microsoft.com/office/drawing/2014/main" id="{C83B0F1A-0A12-0B9B-B9FE-3EF4513DD3BE}"/>
              </a:ext>
            </a:extLst>
          </p:cNvPr>
          <p:cNvSpPr>
            <a:spLocks noGrp="1"/>
          </p:cNvSpPr>
          <p:nvPr>
            <p:ph type="title" idx="4294967295"/>
          </p:nvPr>
        </p:nvSpPr>
        <p:spPr>
          <a:xfrm>
            <a:off x="793552" y="534099"/>
            <a:ext cx="10318948"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AT" b="1" dirty="0"/>
              <a:t>BEISPIEL MULTIARMED BANDIT</a:t>
            </a:r>
          </a:p>
        </p:txBody>
      </p:sp>
      <p:pic>
        <p:nvPicPr>
          <p:cNvPr id="4" name="Grafik 3">
            <a:extLst>
              <a:ext uri="{FF2B5EF4-FFF2-40B4-BE49-F238E27FC236}">
                <a16:creationId xmlns:a16="http://schemas.microsoft.com/office/drawing/2014/main" id="{93BD2968-EEFF-7B24-DEC8-761CD7EC5C9E}"/>
              </a:ext>
            </a:extLst>
          </p:cNvPr>
          <p:cNvPicPr>
            <a:picLocks noChangeAspect="1"/>
          </p:cNvPicPr>
          <p:nvPr/>
        </p:nvPicPr>
        <p:blipFill>
          <a:blip r:embed="rId3"/>
          <a:stretch>
            <a:fillRect/>
          </a:stretch>
        </p:blipFill>
        <p:spPr>
          <a:xfrm>
            <a:off x="7830634" y="1452282"/>
            <a:ext cx="3729655" cy="1845774"/>
          </a:xfrm>
          <a:prstGeom prst="rect">
            <a:avLst/>
          </a:prstGeom>
        </p:spPr>
      </p:pic>
      <p:sp>
        <p:nvSpPr>
          <p:cNvPr id="6" name="Textfeld 5">
            <a:extLst>
              <a:ext uri="{FF2B5EF4-FFF2-40B4-BE49-F238E27FC236}">
                <a16:creationId xmlns:a16="http://schemas.microsoft.com/office/drawing/2014/main" id="{66B0ED77-43BD-085A-EF3F-7F80F6C6C227}"/>
              </a:ext>
            </a:extLst>
          </p:cNvPr>
          <p:cNvSpPr txBox="1"/>
          <p:nvPr/>
        </p:nvSpPr>
        <p:spPr>
          <a:xfrm>
            <a:off x="8229600" y="3095870"/>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1</a:t>
            </a:r>
          </a:p>
        </p:txBody>
      </p:sp>
      <p:sp>
        <p:nvSpPr>
          <p:cNvPr id="11" name="Textfeld 10">
            <a:extLst>
              <a:ext uri="{FF2B5EF4-FFF2-40B4-BE49-F238E27FC236}">
                <a16:creationId xmlns:a16="http://schemas.microsoft.com/office/drawing/2014/main" id="{CDCD83DE-CA70-D101-D1F0-8DD48EA5B176}"/>
              </a:ext>
            </a:extLst>
          </p:cNvPr>
          <p:cNvSpPr txBox="1"/>
          <p:nvPr/>
        </p:nvSpPr>
        <p:spPr>
          <a:xfrm>
            <a:off x="9362677" y="3108682"/>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2</a:t>
            </a:r>
          </a:p>
        </p:txBody>
      </p:sp>
      <p:sp>
        <p:nvSpPr>
          <p:cNvPr id="12" name="Textfeld 11">
            <a:extLst>
              <a:ext uri="{FF2B5EF4-FFF2-40B4-BE49-F238E27FC236}">
                <a16:creationId xmlns:a16="http://schemas.microsoft.com/office/drawing/2014/main" id="{829E4FC6-20BF-637A-0691-3C3B117355B6}"/>
              </a:ext>
            </a:extLst>
          </p:cNvPr>
          <p:cNvSpPr txBox="1"/>
          <p:nvPr/>
        </p:nvSpPr>
        <p:spPr>
          <a:xfrm>
            <a:off x="10446727" y="3108681"/>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3</a:t>
            </a:r>
          </a:p>
        </p:txBody>
      </p:sp>
      <p:sp>
        <p:nvSpPr>
          <p:cNvPr id="8" name="Textfeld 7">
            <a:extLst>
              <a:ext uri="{FF2B5EF4-FFF2-40B4-BE49-F238E27FC236}">
                <a16:creationId xmlns:a16="http://schemas.microsoft.com/office/drawing/2014/main" id="{3BD08953-5ED8-E618-A9ED-F01CE2E0A0C4}"/>
              </a:ext>
            </a:extLst>
          </p:cNvPr>
          <p:cNvSpPr txBox="1"/>
          <p:nvPr/>
        </p:nvSpPr>
        <p:spPr>
          <a:xfrm flipH="1">
            <a:off x="1130052" y="1364657"/>
            <a:ext cx="7018628" cy="646331"/>
          </a:xfrm>
          <a:prstGeom prst="rect">
            <a:avLst/>
          </a:prstGeom>
          <a:noFill/>
        </p:spPr>
        <p:txBody>
          <a:bodyPr wrap="square" rtlCol="0">
            <a:spAutoFit/>
          </a:bodyPr>
          <a:lstStyle/>
          <a:p>
            <a:pPr marL="285750" indent="-285750" algn="l">
              <a:buFont typeface="Arial" panose="020B0604020202020204" pitchFamily="34" charset="0"/>
              <a:buChar char="•"/>
            </a:pP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Modellierung mittel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Hierarchical</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Gaussian</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Filter“ und</a:t>
            </a:r>
            <a:b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Softmax</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-Regel</a:t>
            </a:r>
          </a:p>
        </p:txBody>
      </p:sp>
      <p:pic>
        <p:nvPicPr>
          <p:cNvPr id="9" name="Grafik 8">
            <a:extLst>
              <a:ext uri="{FF2B5EF4-FFF2-40B4-BE49-F238E27FC236}">
                <a16:creationId xmlns:a16="http://schemas.microsoft.com/office/drawing/2014/main" id="{BAFAA33F-6694-20EB-8273-A0D409E583AE}"/>
              </a:ext>
            </a:extLst>
          </p:cNvPr>
          <p:cNvPicPr>
            <a:picLocks noChangeAspect="1"/>
          </p:cNvPicPr>
          <p:nvPr/>
        </p:nvPicPr>
        <p:blipFill>
          <a:blip r:embed="rId4"/>
          <a:stretch>
            <a:fillRect/>
          </a:stretch>
        </p:blipFill>
        <p:spPr>
          <a:xfrm>
            <a:off x="793552" y="1970914"/>
            <a:ext cx="7288134" cy="4157114"/>
          </a:xfrm>
          <a:prstGeom prst="rect">
            <a:avLst/>
          </a:prstGeom>
        </p:spPr>
      </p:pic>
      <p:pic>
        <p:nvPicPr>
          <p:cNvPr id="3" name="Grafik 2">
            <a:extLst>
              <a:ext uri="{FF2B5EF4-FFF2-40B4-BE49-F238E27FC236}">
                <a16:creationId xmlns:a16="http://schemas.microsoft.com/office/drawing/2014/main" id="{B593DAD9-A2EF-FBAF-4C2D-D06A29745B6D}"/>
              </a:ext>
            </a:extLst>
          </p:cNvPr>
          <p:cNvPicPr>
            <a:picLocks noChangeAspect="1"/>
          </p:cNvPicPr>
          <p:nvPr/>
        </p:nvPicPr>
        <p:blipFill>
          <a:blip r:embed="rId5"/>
          <a:stretch>
            <a:fillRect/>
          </a:stretch>
        </p:blipFill>
        <p:spPr>
          <a:xfrm>
            <a:off x="8311366" y="3779019"/>
            <a:ext cx="2962838" cy="2469380"/>
          </a:xfrm>
          <a:prstGeom prst="rect">
            <a:avLst/>
          </a:prstGeom>
        </p:spPr>
      </p:pic>
      <p:pic>
        <p:nvPicPr>
          <p:cNvPr id="7" name="Grafik 6">
            <a:extLst>
              <a:ext uri="{FF2B5EF4-FFF2-40B4-BE49-F238E27FC236}">
                <a16:creationId xmlns:a16="http://schemas.microsoft.com/office/drawing/2014/main" id="{F3377832-45C8-95BF-435D-0BF1A870660D}"/>
              </a:ext>
            </a:extLst>
          </p:cNvPr>
          <p:cNvPicPr>
            <a:picLocks noChangeAspect="1"/>
          </p:cNvPicPr>
          <p:nvPr/>
        </p:nvPicPr>
        <p:blipFill>
          <a:blip r:embed="rId6"/>
          <a:stretch>
            <a:fillRect/>
          </a:stretch>
        </p:blipFill>
        <p:spPr>
          <a:xfrm>
            <a:off x="2444487" y="6111992"/>
            <a:ext cx="3982619" cy="821589"/>
          </a:xfrm>
          <a:prstGeom prst="rect">
            <a:avLst/>
          </a:prstGeom>
        </p:spPr>
      </p:pic>
      <p:sp>
        <p:nvSpPr>
          <p:cNvPr id="10" name="Rechteck 9">
            <a:extLst>
              <a:ext uri="{FF2B5EF4-FFF2-40B4-BE49-F238E27FC236}">
                <a16:creationId xmlns:a16="http://schemas.microsoft.com/office/drawing/2014/main" id="{0AAC2814-87F2-5AE7-0993-388908D5C932}"/>
              </a:ext>
            </a:extLst>
          </p:cNvPr>
          <p:cNvSpPr/>
          <p:nvPr/>
        </p:nvSpPr>
        <p:spPr>
          <a:xfrm>
            <a:off x="4125951" y="6111992"/>
            <a:ext cx="513415" cy="685225"/>
          </a:xfrm>
          <a:prstGeom prst="rect">
            <a:avLst/>
          </a:prstGeom>
          <a:solidFill>
            <a:srgbClr val="2AD663">
              <a:alpha val="32157"/>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AT"/>
          </a:p>
        </p:txBody>
      </p:sp>
      <p:sp>
        <p:nvSpPr>
          <p:cNvPr id="19" name="Textfeld 18">
            <a:extLst>
              <a:ext uri="{FF2B5EF4-FFF2-40B4-BE49-F238E27FC236}">
                <a16:creationId xmlns:a16="http://schemas.microsoft.com/office/drawing/2014/main" id="{1AC051C9-DC61-9E36-EF32-CB59C7913803}"/>
              </a:ext>
            </a:extLst>
          </p:cNvPr>
          <p:cNvSpPr txBox="1"/>
          <p:nvPr/>
        </p:nvSpPr>
        <p:spPr>
          <a:xfrm>
            <a:off x="3593239" y="3351740"/>
            <a:ext cx="5300373" cy="600164"/>
          </a:xfrm>
          <a:prstGeom prst="rect">
            <a:avLst/>
          </a:prstGeom>
          <a:solidFill>
            <a:schemeClr val="accent3">
              <a:lumMod val="60000"/>
              <a:lumOff val="40000"/>
            </a:schemeClr>
          </a:solidFill>
        </p:spPr>
        <p:txBody>
          <a:bodyPr wrap="square" bIns="0" anchor="ctr" anchorCtr="0">
            <a:spAutoFit/>
          </a:bodyPr>
          <a:lstStyle/>
          <a:p>
            <a:pPr algn="ctr"/>
            <a:r>
              <a:rPr lang="de-AT" b="1" dirty="0">
                <a:solidFill>
                  <a:schemeClr val="bg1"/>
                </a:solidFill>
                <a:latin typeface="Open Sans" panose="020B0606030504020204" pitchFamily="34" charset="0"/>
                <a:ea typeface="Open Sans" panose="020B0606030504020204" pitchFamily="34" charset="0"/>
                <a:cs typeface="Open Sans" panose="020B0606030504020204" pitchFamily="34" charset="0"/>
              </a:rPr>
              <a:t>Biologisch plausibler Lernmechanismus, mit Evidenz aus der Neuropsychologie</a:t>
            </a:r>
          </a:p>
        </p:txBody>
      </p:sp>
      <p:sp>
        <p:nvSpPr>
          <p:cNvPr id="20" name="Textfeld 19">
            <a:extLst>
              <a:ext uri="{FF2B5EF4-FFF2-40B4-BE49-F238E27FC236}">
                <a16:creationId xmlns:a16="http://schemas.microsoft.com/office/drawing/2014/main" id="{945EECA4-0DDC-737D-FA48-96A80DAB6E46}"/>
              </a:ext>
            </a:extLst>
          </p:cNvPr>
          <p:cNvSpPr txBox="1"/>
          <p:nvPr/>
        </p:nvSpPr>
        <p:spPr>
          <a:xfrm>
            <a:off x="424259" y="2360019"/>
            <a:ext cx="1067921" cy="430887"/>
          </a:xfrm>
          <a:prstGeom prst="rect">
            <a:avLst/>
          </a:prstGeom>
          <a:noFill/>
        </p:spPr>
        <p:txBody>
          <a:bodyPr wrap="none" rtlCol="0">
            <a:spAutoFit/>
          </a:bodyPr>
          <a:lstStyle/>
          <a:p>
            <a:pPr algn="ct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Erwartung an</a:t>
            </a:r>
            <a:b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Volatilität</a:t>
            </a:r>
          </a:p>
        </p:txBody>
      </p:sp>
      <p:sp>
        <p:nvSpPr>
          <p:cNvPr id="21" name="Textfeld 20">
            <a:extLst>
              <a:ext uri="{FF2B5EF4-FFF2-40B4-BE49-F238E27FC236}">
                <a16:creationId xmlns:a16="http://schemas.microsoft.com/office/drawing/2014/main" id="{1CDDEBCA-1B82-26CD-C690-D033E56680A3}"/>
              </a:ext>
            </a:extLst>
          </p:cNvPr>
          <p:cNvSpPr txBox="1"/>
          <p:nvPr/>
        </p:nvSpPr>
        <p:spPr>
          <a:xfrm>
            <a:off x="383835" y="3636208"/>
            <a:ext cx="1067921" cy="430887"/>
          </a:xfrm>
          <a:prstGeom prst="rect">
            <a:avLst/>
          </a:prstGeom>
          <a:noFill/>
        </p:spPr>
        <p:txBody>
          <a:bodyPr wrap="none" rtlCol="0">
            <a:spAutoFit/>
          </a:bodyPr>
          <a:lstStyle/>
          <a:p>
            <a:pPr algn="ct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Erwartung an</a:t>
            </a:r>
            <a:b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Gewinn</a:t>
            </a:r>
          </a:p>
        </p:txBody>
      </p:sp>
      <p:sp>
        <p:nvSpPr>
          <p:cNvPr id="22" name="Textfeld 21">
            <a:extLst>
              <a:ext uri="{FF2B5EF4-FFF2-40B4-BE49-F238E27FC236}">
                <a16:creationId xmlns:a16="http://schemas.microsoft.com/office/drawing/2014/main" id="{05E2C457-2704-1E4E-7D53-1D110593DC87}"/>
              </a:ext>
            </a:extLst>
          </p:cNvPr>
          <p:cNvSpPr txBox="1"/>
          <p:nvPr/>
        </p:nvSpPr>
        <p:spPr>
          <a:xfrm>
            <a:off x="153352" y="4918427"/>
            <a:ext cx="1338828" cy="430887"/>
          </a:xfrm>
          <a:prstGeom prst="rect">
            <a:avLst/>
          </a:prstGeom>
          <a:noFill/>
        </p:spPr>
        <p:txBody>
          <a:bodyPr wrap="none" rtlCol="0">
            <a:spAutoFit/>
          </a:bodyPr>
          <a:lstStyle/>
          <a:p>
            <a:pPr algn="ct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Observierte</a:t>
            </a:r>
            <a:b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Gewinnverteilung</a:t>
            </a:r>
          </a:p>
        </p:txBody>
      </p:sp>
      <p:cxnSp>
        <p:nvCxnSpPr>
          <p:cNvPr id="24" name="Gerade Verbindung mit Pfeil 23">
            <a:extLst>
              <a:ext uri="{FF2B5EF4-FFF2-40B4-BE49-F238E27FC236}">
                <a16:creationId xmlns:a16="http://schemas.microsoft.com/office/drawing/2014/main" id="{559CA07E-206B-E4BE-7BD8-3241BBFACCC4}"/>
              </a:ext>
            </a:extLst>
          </p:cNvPr>
          <p:cNvCxnSpPr>
            <a:stCxn id="22" idx="1"/>
          </p:cNvCxnSpPr>
          <p:nvPr/>
        </p:nvCxnSpPr>
        <p:spPr>
          <a:xfrm flipV="1">
            <a:off x="153352" y="2572215"/>
            <a:ext cx="0" cy="256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204D236A-D4DA-7B72-DB51-9DAF3B42D3FA}"/>
              </a:ext>
            </a:extLst>
          </p:cNvPr>
          <p:cNvCxnSpPr>
            <a:cxnSpLocks/>
          </p:cNvCxnSpPr>
          <p:nvPr/>
        </p:nvCxnSpPr>
        <p:spPr>
          <a:xfrm>
            <a:off x="305752" y="2631688"/>
            <a:ext cx="0" cy="2386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02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09C9CBC-7C65-8052-6023-C78B352587CE}"/>
              </a:ext>
            </a:extLst>
          </p:cNvPr>
          <p:cNvSpPr>
            <a:spLocks noGrp="1"/>
          </p:cNvSpPr>
          <p:nvPr>
            <p:ph type="sldNum" sz="quarter" idx="4"/>
          </p:nvPr>
        </p:nvSpPr>
        <p:spPr/>
        <p:txBody>
          <a:bodyPr/>
          <a:lstStyle/>
          <a:p>
            <a:r>
              <a:rPr lang="en-US" dirty="0"/>
              <a:t> </a:t>
            </a:r>
            <a:fld id="{D57F1E4F-1CFF-5643-939E-02111984F565}" type="slidenum">
              <a:rPr lang="en-US" dirty="0"/>
              <a:pPr/>
              <a:t>14</a:t>
            </a:fld>
            <a:endParaRPr lang="en-US" dirty="0"/>
          </a:p>
        </p:txBody>
      </p:sp>
      <p:sp>
        <p:nvSpPr>
          <p:cNvPr id="2" name="Textplatzhalter 1">
            <a:extLst>
              <a:ext uri="{FF2B5EF4-FFF2-40B4-BE49-F238E27FC236}">
                <a16:creationId xmlns:a16="http://schemas.microsoft.com/office/drawing/2014/main" id="{C83B0F1A-0A12-0B9B-B9FE-3EF4513DD3BE}"/>
              </a:ext>
            </a:extLst>
          </p:cNvPr>
          <p:cNvSpPr>
            <a:spLocks noGrp="1"/>
          </p:cNvSpPr>
          <p:nvPr>
            <p:ph type="title" idx="4294967295"/>
          </p:nvPr>
        </p:nvSpPr>
        <p:spPr>
          <a:xfrm>
            <a:off x="793552" y="534099"/>
            <a:ext cx="10318948"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AT" b="1" dirty="0"/>
              <a:t>EINSCHUB: GENERATIVES LERNMODELL</a:t>
            </a:r>
          </a:p>
        </p:txBody>
      </p:sp>
      <p:pic>
        <p:nvPicPr>
          <p:cNvPr id="4" name="Grafik 3">
            <a:extLst>
              <a:ext uri="{FF2B5EF4-FFF2-40B4-BE49-F238E27FC236}">
                <a16:creationId xmlns:a16="http://schemas.microsoft.com/office/drawing/2014/main" id="{93BD2968-EEFF-7B24-DEC8-761CD7EC5C9E}"/>
              </a:ext>
            </a:extLst>
          </p:cNvPr>
          <p:cNvPicPr>
            <a:picLocks noChangeAspect="1"/>
          </p:cNvPicPr>
          <p:nvPr/>
        </p:nvPicPr>
        <p:blipFill>
          <a:blip r:embed="rId2"/>
          <a:stretch>
            <a:fillRect/>
          </a:stretch>
        </p:blipFill>
        <p:spPr>
          <a:xfrm>
            <a:off x="7830634" y="1452282"/>
            <a:ext cx="3729655" cy="1845774"/>
          </a:xfrm>
          <a:prstGeom prst="rect">
            <a:avLst/>
          </a:prstGeom>
        </p:spPr>
      </p:pic>
      <p:sp>
        <p:nvSpPr>
          <p:cNvPr id="6" name="Textfeld 5">
            <a:extLst>
              <a:ext uri="{FF2B5EF4-FFF2-40B4-BE49-F238E27FC236}">
                <a16:creationId xmlns:a16="http://schemas.microsoft.com/office/drawing/2014/main" id="{66B0ED77-43BD-085A-EF3F-7F80F6C6C227}"/>
              </a:ext>
            </a:extLst>
          </p:cNvPr>
          <p:cNvSpPr txBox="1"/>
          <p:nvPr/>
        </p:nvSpPr>
        <p:spPr>
          <a:xfrm>
            <a:off x="8229600" y="3095870"/>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1</a:t>
            </a:r>
          </a:p>
        </p:txBody>
      </p:sp>
      <p:sp>
        <p:nvSpPr>
          <p:cNvPr id="11" name="Textfeld 10">
            <a:extLst>
              <a:ext uri="{FF2B5EF4-FFF2-40B4-BE49-F238E27FC236}">
                <a16:creationId xmlns:a16="http://schemas.microsoft.com/office/drawing/2014/main" id="{CDCD83DE-CA70-D101-D1F0-8DD48EA5B176}"/>
              </a:ext>
            </a:extLst>
          </p:cNvPr>
          <p:cNvSpPr txBox="1"/>
          <p:nvPr/>
        </p:nvSpPr>
        <p:spPr>
          <a:xfrm>
            <a:off x="9362677" y="3108682"/>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2</a:t>
            </a:r>
          </a:p>
        </p:txBody>
      </p:sp>
      <p:sp>
        <p:nvSpPr>
          <p:cNvPr id="12" name="Textfeld 11">
            <a:extLst>
              <a:ext uri="{FF2B5EF4-FFF2-40B4-BE49-F238E27FC236}">
                <a16:creationId xmlns:a16="http://schemas.microsoft.com/office/drawing/2014/main" id="{829E4FC6-20BF-637A-0691-3C3B117355B6}"/>
              </a:ext>
            </a:extLst>
          </p:cNvPr>
          <p:cNvSpPr txBox="1"/>
          <p:nvPr/>
        </p:nvSpPr>
        <p:spPr>
          <a:xfrm>
            <a:off x="10446727" y="3108681"/>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3</a:t>
            </a:r>
          </a:p>
        </p:txBody>
      </p:sp>
      <p:sp>
        <p:nvSpPr>
          <p:cNvPr id="8" name="Textfeld 7">
            <a:extLst>
              <a:ext uri="{FF2B5EF4-FFF2-40B4-BE49-F238E27FC236}">
                <a16:creationId xmlns:a16="http://schemas.microsoft.com/office/drawing/2014/main" id="{3BD08953-5ED8-E618-A9ED-F01CE2E0A0C4}"/>
              </a:ext>
            </a:extLst>
          </p:cNvPr>
          <p:cNvSpPr txBox="1"/>
          <p:nvPr/>
        </p:nvSpPr>
        <p:spPr>
          <a:xfrm flipH="1">
            <a:off x="1130052" y="1364657"/>
            <a:ext cx="7018628" cy="646331"/>
          </a:xfrm>
          <a:prstGeom prst="rect">
            <a:avLst/>
          </a:prstGeom>
          <a:noFill/>
        </p:spPr>
        <p:txBody>
          <a:bodyPr wrap="square" rtlCol="0">
            <a:spAutoFit/>
          </a:bodyPr>
          <a:lstStyle/>
          <a:p>
            <a:pPr marL="285750" indent="-285750" algn="l">
              <a:buFont typeface="Arial" panose="020B0604020202020204" pitchFamily="34" charset="0"/>
              <a:buChar char="•"/>
            </a:pP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Modellierung mittel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Hierarchical</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Gaussian</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Filter“ und</a:t>
            </a:r>
            <a:b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Softmax</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-Regel</a:t>
            </a:r>
          </a:p>
        </p:txBody>
      </p:sp>
      <p:pic>
        <p:nvPicPr>
          <p:cNvPr id="15" name="Grafik 14">
            <a:extLst>
              <a:ext uri="{FF2B5EF4-FFF2-40B4-BE49-F238E27FC236}">
                <a16:creationId xmlns:a16="http://schemas.microsoft.com/office/drawing/2014/main" id="{DC7D8554-964B-9F09-540B-C887644A9BE7}"/>
              </a:ext>
            </a:extLst>
          </p:cNvPr>
          <p:cNvPicPr>
            <a:picLocks noChangeAspect="1"/>
          </p:cNvPicPr>
          <p:nvPr/>
        </p:nvPicPr>
        <p:blipFill>
          <a:blip r:embed="rId3"/>
          <a:stretch>
            <a:fillRect/>
          </a:stretch>
        </p:blipFill>
        <p:spPr>
          <a:xfrm>
            <a:off x="7416737" y="3821275"/>
            <a:ext cx="2956860" cy="2051475"/>
          </a:xfrm>
          <a:prstGeom prst="rect">
            <a:avLst/>
          </a:prstGeom>
        </p:spPr>
      </p:pic>
      <p:sp>
        <p:nvSpPr>
          <p:cNvPr id="16" name="Textfeld 15">
            <a:extLst>
              <a:ext uri="{FF2B5EF4-FFF2-40B4-BE49-F238E27FC236}">
                <a16:creationId xmlns:a16="http://schemas.microsoft.com/office/drawing/2014/main" id="{5F5997F4-F1B8-404B-5747-3B261FE05793}"/>
              </a:ext>
            </a:extLst>
          </p:cNvPr>
          <p:cNvSpPr txBox="1"/>
          <p:nvPr/>
        </p:nvSpPr>
        <p:spPr>
          <a:xfrm>
            <a:off x="1367554" y="2360333"/>
            <a:ext cx="3004540"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HGF: Perzeptuelles Modell</a:t>
            </a:r>
          </a:p>
        </p:txBody>
      </p:sp>
      <p:sp>
        <p:nvSpPr>
          <p:cNvPr id="17" name="Textfeld 16">
            <a:extLst>
              <a:ext uri="{FF2B5EF4-FFF2-40B4-BE49-F238E27FC236}">
                <a16:creationId xmlns:a16="http://schemas.microsoft.com/office/drawing/2014/main" id="{B663F4AD-E38C-5F73-B64C-E6D14C5B407E}"/>
              </a:ext>
            </a:extLst>
          </p:cNvPr>
          <p:cNvSpPr txBox="1"/>
          <p:nvPr/>
        </p:nvSpPr>
        <p:spPr>
          <a:xfrm>
            <a:off x="7197119" y="3485132"/>
            <a:ext cx="3365024" cy="369332"/>
          </a:xfrm>
          <a:prstGeom prst="rect">
            <a:avLst/>
          </a:prstGeom>
          <a:noFill/>
        </p:spPr>
        <p:txBody>
          <a:bodyPr wrap="non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Softmax</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 Observationsmodell</a:t>
            </a:r>
          </a:p>
        </p:txBody>
      </p:sp>
      <p:sp>
        <p:nvSpPr>
          <p:cNvPr id="10" name="Fußzeilenplatzhalter 2">
            <a:extLst>
              <a:ext uri="{FF2B5EF4-FFF2-40B4-BE49-F238E27FC236}">
                <a16:creationId xmlns:a16="http://schemas.microsoft.com/office/drawing/2014/main" id="{1797C84B-30CE-8236-1E0C-66D3BD94F43E}"/>
              </a:ext>
            </a:extLst>
          </p:cNvPr>
          <p:cNvSpPr>
            <a:spLocks noGrp="1"/>
          </p:cNvSpPr>
          <p:nvPr>
            <p:ph type="ftr" sz="quarter" idx="3"/>
          </p:nvPr>
        </p:nvSpPr>
        <p:spPr>
          <a:xfrm>
            <a:off x="1080768" y="6248400"/>
            <a:ext cx="10198347" cy="318244"/>
          </a:xfrm>
        </p:spPr>
        <p:txBody>
          <a:bodyPr/>
          <a:lstStyle/>
          <a:p>
            <a:r>
              <a:rPr lang="de-AT" dirty="0" err="1"/>
              <a:t>Paliwal</a:t>
            </a:r>
            <a:r>
              <a:rPr lang="de-AT" dirty="0"/>
              <a:t>, S., </a:t>
            </a:r>
            <a:r>
              <a:rPr lang="de-AT" dirty="0" err="1"/>
              <a:t>Petzschner</a:t>
            </a:r>
            <a:r>
              <a:rPr lang="de-AT" dirty="0"/>
              <a:t>, F. H., Schmitz, A. K., </a:t>
            </a:r>
            <a:r>
              <a:rPr lang="de-AT" dirty="0" err="1"/>
              <a:t>Tittgemeyer</a:t>
            </a:r>
            <a:r>
              <a:rPr lang="de-AT" dirty="0"/>
              <a:t>, M., &amp; Stephan, K. E. (2014). A model-</a:t>
            </a:r>
            <a:r>
              <a:rPr lang="de-AT" dirty="0" err="1"/>
              <a:t>based</a:t>
            </a:r>
            <a:r>
              <a:rPr lang="de-AT" dirty="0"/>
              <a:t> </a:t>
            </a:r>
            <a:r>
              <a:rPr lang="de-AT" dirty="0" err="1"/>
              <a:t>analysis</a:t>
            </a:r>
            <a:r>
              <a:rPr lang="de-AT" dirty="0"/>
              <a:t> </a:t>
            </a:r>
            <a:r>
              <a:rPr lang="de-AT" dirty="0" err="1"/>
              <a:t>of</a:t>
            </a:r>
            <a:r>
              <a:rPr lang="de-AT" dirty="0"/>
              <a:t> </a:t>
            </a:r>
            <a:r>
              <a:rPr lang="de-AT" dirty="0" err="1"/>
              <a:t>impulsivity</a:t>
            </a:r>
            <a:r>
              <a:rPr lang="de-AT" dirty="0"/>
              <a:t> </a:t>
            </a:r>
            <a:r>
              <a:rPr lang="de-AT" dirty="0" err="1"/>
              <a:t>using</a:t>
            </a:r>
            <a:r>
              <a:rPr lang="de-AT" dirty="0"/>
              <a:t> a </a:t>
            </a:r>
            <a:r>
              <a:rPr lang="de-AT" dirty="0" err="1"/>
              <a:t>slot-machine</a:t>
            </a:r>
            <a:r>
              <a:rPr lang="de-AT" dirty="0"/>
              <a:t> </a:t>
            </a:r>
            <a:r>
              <a:rPr lang="de-AT" dirty="0" err="1"/>
              <a:t>gambling</a:t>
            </a:r>
            <a:r>
              <a:rPr lang="de-AT" dirty="0"/>
              <a:t> </a:t>
            </a:r>
            <a:r>
              <a:rPr lang="de-AT" dirty="0" err="1"/>
              <a:t>paradigm</a:t>
            </a:r>
            <a:r>
              <a:rPr lang="de-AT" dirty="0"/>
              <a:t>. </a:t>
            </a:r>
            <a:r>
              <a:rPr lang="de-AT" i="1" dirty="0"/>
              <a:t>Frontiers in human </a:t>
            </a:r>
            <a:r>
              <a:rPr lang="de-AT" i="1" dirty="0" err="1"/>
              <a:t>neuroscience</a:t>
            </a:r>
            <a:r>
              <a:rPr lang="de-AT" dirty="0"/>
              <a:t>, </a:t>
            </a:r>
            <a:r>
              <a:rPr lang="de-AT" i="1" dirty="0"/>
              <a:t>8</a:t>
            </a:r>
            <a:r>
              <a:rPr lang="de-AT" dirty="0"/>
              <a:t>, 428</a:t>
            </a:r>
            <a:endParaRPr lang="en-US" sz="1000" dirty="0"/>
          </a:p>
        </p:txBody>
      </p:sp>
      <p:pic>
        <p:nvPicPr>
          <p:cNvPr id="13" name="Grafik 12">
            <a:extLst>
              <a:ext uri="{FF2B5EF4-FFF2-40B4-BE49-F238E27FC236}">
                <a16:creationId xmlns:a16="http://schemas.microsoft.com/office/drawing/2014/main" id="{98AA5BB2-2A27-3D2E-FA3D-9184741767CB}"/>
              </a:ext>
            </a:extLst>
          </p:cNvPr>
          <p:cNvPicPr>
            <a:picLocks noChangeAspect="1"/>
          </p:cNvPicPr>
          <p:nvPr/>
        </p:nvPicPr>
        <p:blipFill>
          <a:blip r:embed="rId4"/>
          <a:stretch>
            <a:fillRect/>
          </a:stretch>
        </p:blipFill>
        <p:spPr>
          <a:xfrm>
            <a:off x="9810750" y="4772200"/>
            <a:ext cx="2381250" cy="1057275"/>
          </a:xfrm>
          <a:prstGeom prst="rect">
            <a:avLst/>
          </a:prstGeom>
        </p:spPr>
      </p:pic>
      <p:pic>
        <p:nvPicPr>
          <p:cNvPr id="18" name="Grafik 17">
            <a:extLst>
              <a:ext uri="{FF2B5EF4-FFF2-40B4-BE49-F238E27FC236}">
                <a16:creationId xmlns:a16="http://schemas.microsoft.com/office/drawing/2014/main" id="{80292DCC-F6EC-7E4B-9AE6-EC5544085557}"/>
              </a:ext>
            </a:extLst>
          </p:cNvPr>
          <p:cNvPicPr>
            <a:picLocks noChangeAspect="1"/>
          </p:cNvPicPr>
          <p:nvPr/>
        </p:nvPicPr>
        <p:blipFill>
          <a:blip r:embed="rId5"/>
          <a:stretch>
            <a:fillRect/>
          </a:stretch>
        </p:blipFill>
        <p:spPr>
          <a:xfrm>
            <a:off x="1423952" y="2825331"/>
            <a:ext cx="4329239" cy="3030467"/>
          </a:xfrm>
          <a:prstGeom prst="rect">
            <a:avLst/>
          </a:prstGeom>
        </p:spPr>
      </p:pic>
      <p:sp>
        <p:nvSpPr>
          <p:cNvPr id="20" name="Textfeld 19">
            <a:extLst>
              <a:ext uri="{FF2B5EF4-FFF2-40B4-BE49-F238E27FC236}">
                <a16:creationId xmlns:a16="http://schemas.microsoft.com/office/drawing/2014/main" id="{F52E8981-0F32-BE5F-C520-691B2BA7840E}"/>
              </a:ext>
            </a:extLst>
          </p:cNvPr>
          <p:cNvSpPr txBox="1"/>
          <p:nvPr/>
        </p:nvSpPr>
        <p:spPr>
          <a:xfrm>
            <a:off x="172737" y="3576989"/>
            <a:ext cx="1067921" cy="430887"/>
          </a:xfrm>
          <a:prstGeom prst="rect">
            <a:avLst/>
          </a:prstGeom>
          <a:noFill/>
        </p:spPr>
        <p:txBody>
          <a:bodyPr wrap="none" rtlCol="0">
            <a:spAutoFit/>
          </a:bodyPr>
          <a:lstStyle/>
          <a:p>
            <a:pPr algn="ct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Erwartung an</a:t>
            </a:r>
            <a:b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Volatilität</a:t>
            </a:r>
          </a:p>
        </p:txBody>
      </p:sp>
      <p:sp>
        <p:nvSpPr>
          <p:cNvPr id="21" name="Textfeld 20">
            <a:extLst>
              <a:ext uri="{FF2B5EF4-FFF2-40B4-BE49-F238E27FC236}">
                <a16:creationId xmlns:a16="http://schemas.microsoft.com/office/drawing/2014/main" id="{80BFA77D-276B-70D4-F1DD-A820BD7EDD0C}"/>
              </a:ext>
            </a:extLst>
          </p:cNvPr>
          <p:cNvSpPr txBox="1"/>
          <p:nvPr/>
        </p:nvSpPr>
        <p:spPr>
          <a:xfrm>
            <a:off x="261246" y="4556756"/>
            <a:ext cx="1067921" cy="430887"/>
          </a:xfrm>
          <a:prstGeom prst="rect">
            <a:avLst/>
          </a:prstGeom>
          <a:noFill/>
        </p:spPr>
        <p:txBody>
          <a:bodyPr wrap="none" rtlCol="0">
            <a:spAutoFit/>
          </a:bodyPr>
          <a:lstStyle/>
          <a:p>
            <a:pPr algn="ct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Erwartung an</a:t>
            </a:r>
            <a:b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 Gewinn</a:t>
            </a:r>
          </a:p>
        </p:txBody>
      </p:sp>
      <p:sp>
        <p:nvSpPr>
          <p:cNvPr id="22" name="Textfeld 21">
            <a:extLst>
              <a:ext uri="{FF2B5EF4-FFF2-40B4-BE49-F238E27FC236}">
                <a16:creationId xmlns:a16="http://schemas.microsoft.com/office/drawing/2014/main" id="{5FD2A042-6BFC-2959-A5B1-C2E530096D66}"/>
              </a:ext>
            </a:extLst>
          </p:cNvPr>
          <p:cNvSpPr txBox="1"/>
          <p:nvPr/>
        </p:nvSpPr>
        <p:spPr>
          <a:xfrm>
            <a:off x="114855" y="5286088"/>
            <a:ext cx="1338828" cy="430887"/>
          </a:xfrm>
          <a:prstGeom prst="rect">
            <a:avLst/>
          </a:prstGeom>
          <a:noFill/>
        </p:spPr>
        <p:txBody>
          <a:bodyPr wrap="none" rtlCol="0">
            <a:spAutoFit/>
          </a:bodyPr>
          <a:lstStyle/>
          <a:p>
            <a:pPr algn="ct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Observierte</a:t>
            </a:r>
            <a:b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100" b="0" dirty="0">
                <a:solidFill>
                  <a:schemeClr val="bg1"/>
                </a:solidFill>
                <a:latin typeface="Open Sans" panose="020B0606030504020204" pitchFamily="34" charset="0"/>
                <a:ea typeface="Open Sans" panose="020B0606030504020204" pitchFamily="34" charset="0"/>
                <a:cs typeface="Open Sans" panose="020B0606030504020204" pitchFamily="34" charset="0"/>
              </a:rPr>
              <a:t>Gewinnverteilung</a:t>
            </a:r>
          </a:p>
        </p:txBody>
      </p:sp>
    </p:spTree>
    <p:extLst>
      <p:ext uri="{BB962C8B-B14F-4D97-AF65-F5344CB8AC3E}">
        <p14:creationId xmlns:p14="http://schemas.microsoft.com/office/powerpoint/2010/main" val="178979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09C9CBC-7C65-8052-6023-C78B352587CE}"/>
              </a:ext>
            </a:extLst>
          </p:cNvPr>
          <p:cNvSpPr>
            <a:spLocks noGrp="1"/>
          </p:cNvSpPr>
          <p:nvPr>
            <p:ph type="sldNum" sz="quarter" idx="4"/>
          </p:nvPr>
        </p:nvSpPr>
        <p:spPr/>
        <p:txBody>
          <a:bodyPr/>
          <a:lstStyle/>
          <a:p>
            <a:r>
              <a:rPr lang="en-US" dirty="0"/>
              <a:t> </a:t>
            </a:r>
            <a:fld id="{D57F1E4F-1CFF-5643-939E-02111984F565}" type="slidenum">
              <a:rPr lang="en-US" dirty="0"/>
              <a:pPr/>
              <a:t>15</a:t>
            </a:fld>
            <a:endParaRPr lang="en-US" dirty="0"/>
          </a:p>
        </p:txBody>
      </p:sp>
      <p:sp>
        <p:nvSpPr>
          <p:cNvPr id="2" name="Textplatzhalter 1">
            <a:extLst>
              <a:ext uri="{FF2B5EF4-FFF2-40B4-BE49-F238E27FC236}">
                <a16:creationId xmlns:a16="http://schemas.microsoft.com/office/drawing/2014/main" id="{C83B0F1A-0A12-0B9B-B9FE-3EF4513DD3BE}"/>
              </a:ext>
            </a:extLst>
          </p:cNvPr>
          <p:cNvSpPr>
            <a:spLocks noGrp="1"/>
          </p:cNvSpPr>
          <p:nvPr>
            <p:ph type="title" idx="4294967295"/>
          </p:nvPr>
        </p:nvSpPr>
        <p:spPr>
          <a:xfrm>
            <a:off x="793552" y="534099"/>
            <a:ext cx="10318948"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AT" dirty="0"/>
              <a:t>SIMULATION EINES EXPERIMENTS</a:t>
            </a:r>
            <a:endParaRPr lang="de-AT" b="1" dirty="0"/>
          </a:p>
        </p:txBody>
      </p:sp>
      <p:sp>
        <p:nvSpPr>
          <p:cNvPr id="3" name="Textplatzhalter 2">
            <a:extLst>
              <a:ext uri="{FF2B5EF4-FFF2-40B4-BE49-F238E27FC236}">
                <a16:creationId xmlns:a16="http://schemas.microsoft.com/office/drawing/2014/main" id="{F762274A-63B2-94F0-CA94-EBB81F3E2260}"/>
              </a:ext>
            </a:extLst>
          </p:cNvPr>
          <p:cNvSpPr>
            <a:spLocks noGrp="1"/>
          </p:cNvSpPr>
          <p:nvPr>
            <p:ph type="body" sz="half" idx="4294967295"/>
          </p:nvPr>
        </p:nvSpPr>
        <p:spPr>
          <a:xfrm>
            <a:off x="909214" y="1288162"/>
            <a:ext cx="10087624" cy="4740404"/>
          </a:xfrm>
          <a:prstGeom prst="rect">
            <a:avLst/>
          </a:prstGeom>
        </p:spPr>
        <p:txBody>
          <a:bodyPr/>
          <a:lstStyle/>
          <a:p>
            <a:r>
              <a:rPr lang="de-AT" dirty="0"/>
              <a:t>Generative Modelle lassen Daten für hypothetische Gruppen generieren</a:t>
            </a:r>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endParaRPr lang="de-AT" dirty="0"/>
          </a:p>
          <a:p>
            <a:r>
              <a:rPr lang="de-AT" dirty="0"/>
              <a:t>So kann man ganze „hypothetische Gruppen“ simulieren, wo man z.B. Unterschiede in den Parametern annimmt </a:t>
            </a:r>
          </a:p>
        </p:txBody>
      </p:sp>
      <p:sp>
        <p:nvSpPr>
          <p:cNvPr id="6" name="Fußzeilenplatzhalter 2">
            <a:extLst>
              <a:ext uri="{FF2B5EF4-FFF2-40B4-BE49-F238E27FC236}">
                <a16:creationId xmlns:a16="http://schemas.microsoft.com/office/drawing/2014/main" id="{3167954A-EE1F-A83E-F92F-778816BDF2A5}"/>
              </a:ext>
            </a:extLst>
          </p:cNvPr>
          <p:cNvSpPr txBox="1">
            <a:spLocks/>
          </p:cNvSpPr>
          <p:nvPr/>
        </p:nvSpPr>
        <p:spPr>
          <a:xfrm>
            <a:off x="1080768" y="6248400"/>
            <a:ext cx="10831832" cy="318244"/>
          </a:xfrm>
          <a:prstGeom prst="rect">
            <a:avLst/>
          </a:prstGeom>
        </p:spPr>
        <p:txBody>
          <a:bodyPr vert="horz" lIns="0" tIns="0" rIns="0" bIns="0" rtlCol="0" anchor="b"/>
          <a:lstStyle>
            <a:defPPr>
              <a:defRPr lang="en-US"/>
            </a:defPPr>
            <a:lvl1pPr marL="0" algn="l" defTabSz="457200" rtl="0" eaLnBrk="1" latinLnBrk="0" hangingPunct="1">
              <a:defRPr sz="1000" b="0" i="0" kern="1200">
                <a:solidFill>
                  <a:schemeClr val="bg2"/>
                </a:solidFill>
                <a:latin typeface="Open Sans" panose="020B0606030504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9" name="Grafik 8">
            <a:extLst>
              <a:ext uri="{FF2B5EF4-FFF2-40B4-BE49-F238E27FC236}">
                <a16:creationId xmlns:a16="http://schemas.microsoft.com/office/drawing/2014/main" id="{7479C674-FBA2-8A27-4D66-F36DB3948ECB}"/>
              </a:ext>
            </a:extLst>
          </p:cNvPr>
          <p:cNvPicPr>
            <a:picLocks noChangeAspect="1"/>
          </p:cNvPicPr>
          <p:nvPr/>
        </p:nvPicPr>
        <p:blipFill rotWithShape="1">
          <a:blip r:embed="rId2"/>
          <a:srcRect t="63245"/>
          <a:stretch/>
        </p:blipFill>
        <p:spPr>
          <a:xfrm>
            <a:off x="1254268" y="2042225"/>
            <a:ext cx="8303613" cy="1740848"/>
          </a:xfrm>
          <a:prstGeom prst="rect">
            <a:avLst/>
          </a:prstGeom>
        </p:spPr>
      </p:pic>
      <p:pic>
        <p:nvPicPr>
          <p:cNvPr id="7" name="Grafik 6">
            <a:extLst>
              <a:ext uri="{FF2B5EF4-FFF2-40B4-BE49-F238E27FC236}">
                <a16:creationId xmlns:a16="http://schemas.microsoft.com/office/drawing/2014/main" id="{0B999944-BBDA-CB3B-B4B1-697BC8BD2C05}"/>
              </a:ext>
            </a:extLst>
          </p:cNvPr>
          <p:cNvPicPr>
            <a:picLocks noChangeAspect="1"/>
          </p:cNvPicPr>
          <p:nvPr/>
        </p:nvPicPr>
        <p:blipFill rotWithShape="1">
          <a:blip r:embed="rId3"/>
          <a:srcRect t="63351"/>
          <a:stretch/>
        </p:blipFill>
        <p:spPr>
          <a:xfrm>
            <a:off x="1196433" y="3303054"/>
            <a:ext cx="8419282" cy="1760018"/>
          </a:xfrm>
          <a:prstGeom prst="rect">
            <a:avLst/>
          </a:prstGeom>
        </p:spPr>
      </p:pic>
      <p:sp>
        <p:nvSpPr>
          <p:cNvPr id="10" name="Textfeld 9">
            <a:extLst>
              <a:ext uri="{FF2B5EF4-FFF2-40B4-BE49-F238E27FC236}">
                <a16:creationId xmlns:a16="http://schemas.microsoft.com/office/drawing/2014/main" id="{6F606F6B-614F-74E5-132A-A75CA8CA6BFD}"/>
              </a:ext>
            </a:extLst>
          </p:cNvPr>
          <p:cNvSpPr txBox="1"/>
          <p:nvPr/>
        </p:nvSpPr>
        <p:spPr>
          <a:xfrm>
            <a:off x="8975254" y="2610505"/>
            <a:ext cx="829073"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„Real“</a:t>
            </a:r>
          </a:p>
        </p:txBody>
      </p:sp>
      <p:sp>
        <p:nvSpPr>
          <p:cNvPr id="11" name="Textfeld 10">
            <a:extLst>
              <a:ext uri="{FF2B5EF4-FFF2-40B4-BE49-F238E27FC236}">
                <a16:creationId xmlns:a16="http://schemas.microsoft.com/office/drawing/2014/main" id="{8542C562-24B8-D000-7A84-6B9851E09E96}"/>
              </a:ext>
            </a:extLst>
          </p:cNvPr>
          <p:cNvSpPr txBox="1"/>
          <p:nvPr/>
        </p:nvSpPr>
        <p:spPr>
          <a:xfrm>
            <a:off x="9062667" y="3810938"/>
            <a:ext cx="1481881"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Recovered</a:t>
            </a: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63465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09C9CBC-7C65-8052-6023-C78B352587CE}"/>
              </a:ext>
            </a:extLst>
          </p:cNvPr>
          <p:cNvSpPr>
            <a:spLocks noGrp="1"/>
          </p:cNvSpPr>
          <p:nvPr>
            <p:ph type="sldNum" sz="quarter" idx="4"/>
          </p:nvPr>
        </p:nvSpPr>
        <p:spPr/>
        <p:txBody>
          <a:bodyPr/>
          <a:lstStyle/>
          <a:p>
            <a:r>
              <a:rPr lang="en-US" dirty="0"/>
              <a:t> </a:t>
            </a:r>
            <a:fld id="{D57F1E4F-1CFF-5643-939E-02111984F565}" type="slidenum">
              <a:rPr lang="en-US" dirty="0"/>
              <a:pPr/>
              <a:t>16</a:t>
            </a:fld>
            <a:endParaRPr lang="en-US" dirty="0"/>
          </a:p>
        </p:txBody>
      </p:sp>
      <p:sp>
        <p:nvSpPr>
          <p:cNvPr id="2" name="Textplatzhalter 1">
            <a:extLst>
              <a:ext uri="{FF2B5EF4-FFF2-40B4-BE49-F238E27FC236}">
                <a16:creationId xmlns:a16="http://schemas.microsoft.com/office/drawing/2014/main" id="{C83B0F1A-0A12-0B9B-B9FE-3EF4513DD3BE}"/>
              </a:ext>
            </a:extLst>
          </p:cNvPr>
          <p:cNvSpPr>
            <a:spLocks noGrp="1"/>
          </p:cNvSpPr>
          <p:nvPr>
            <p:ph type="title" idx="4294967295"/>
          </p:nvPr>
        </p:nvSpPr>
        <p:spPr>
          <a:xfrm>
            <a:off x="793552" y="534099"/>
            <a:ext cx="10318948"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AT" dirty="0"/>
              <a:t>SIMULATION EINES EXPERIMENTS</a:t>
            </a:r>
            <a:endParaRPr lang="de-AT" b="1" dirty="0"/>
          </a:p>
        </p:txBody>
      </p:sp>
      <p:sp>
        <p:nvSpPr>
          <p:cNvPr id="3" name="Textplatzhalter 2">
            <a:extLst>
              <a:ext uri="{FF2B5EF4-FFF2-40B4-BE49-F238E27FC236}">
                <a16:creationId xmlns:a16="http://schemas.microsoft.com/office/drawing/2014/main" id="{F762274A-63B2-94F0-CA94-EBB81F3E2260}"/>
              </a:ext>
            </a:extLst>
          </p:cNvPr>
          <p:cNvSpPr>
            <a:spLocks noGrp="1"/>
          </p:cNvSpPr>
          <p:nvPr>
            <p:ph type="body" sz="half" idx="4294967295"/>
          </p:nvPr>
        </p:nvSpPr>
        <p:spPr>
          <a:xfrm>
            <a:off x="909214" y="1288162"/>
            <a:ext cx="10087624" cy="4740404"/>
          </a:xfrm>
          <a:prstGeom prst="rect">
            <a:avLst/>
          </a:prstGeom>
        </p:spPr>
        <p:txBody>
          <a:bodyPr/>
          <a:lstStyle/>
          <a:p>
            <a:r>
              <a:rPr lang="de-AT" dirty="0"/>
              <a:t>z.B. zwei Gruppen: Computerspieler vs. Nicht-Computerspieler</a:t>
            </a:r>
          </a:p>
          <a:p>
            <a:endParaRPr lang="de-AT" dirty="0"/>
          </a:p>
          <a:p>
            <a:r>
              <a:rPr lang="de-AT" dirty="0"/>
              <a:t>Hypothetische Annahme: (1) CS zeigen stärkeres Explorationsverhalten (niedrigere </a:t>
            </a:r>
            <a:r>
              <a:rPr lang="de-AT" dirty="0" err="1"/>
              <a:t>Softmax</a:t>
            </a:r>
            <a:r>
              <a:rPr lang="de-AT" dirty="0"/>
              <a:t>-Temperatur, „</a:t>
            </a:r>
            <a:r>
              <a:rPr lang="de-AT" dirty="0" err="1"/>
              <a:t>beta</a:t>
            </a:r>
            <a:r>
              <a:rPr lang="de-AT" dirty="0"/>
              <a:t>“) und (2) </a:t>
            </a:r>
            <a:r>
              <a:rPr lang="en-US" dirty="0" err="1"/>
              <a:t>sie</a:t>
            </a:r>
            <a:r>
              <a:rPr lang="en-US" dirty="0"/>
              <a:t> </a:t>
            </a:r>
            <a:r>
              <a:rPr lang="en-US" dirty="0" err="1"/>
              <a:t>behalten</a:t>
            </a:r>
            <a:r>
              <a:rPr lang="en-US" dirty="0"/>
              <a:t> </a:t>
            </a:r>
            <a:r>
              <a:rPr lang="en-US" dirty="0" err="1"/>
              <a:t>Starren</a:t>
            </a:r>
            <a:r>
              <a:rPr lang="en-US" dirty="0"/>
              <a:t> </a:t>
            </a:r>
            <a:r>
              <a:rPr lang="en-US" dirty="0" err="1"/>
              <a:t>Glauben</a:t>
            </a:r>
            <a:r>
              <a:rPr lang="en-US" dirty="0"/>
              <a:t> an die </a:t>
            </a:r>
            <a:r>
              <a:rPr lang="en-US" dirty="0" err="1"/>
              <a:t>zu</a:t>
            </a:r>
            <a:r>
              <a:rPr lang="en-US" dirty="0"/>
              <a:t> </a:t>
            </a:r>
            <a:r>
              <a:rPr lang="en-US" dirty="0" err="1"/>
              <a:t>Grunde</a:t>
            </a:r>
            <a:r>
              <a:rPr lang="en-US" dirty="0"/>
              <a:t> </a:t>
            </a:r>
            <a:r>
              <a:rPr lang="en-US" dirty="0" err="1"/>
              <a:t>liegenden</a:t>
            </a:r>
            <a:r>
              <a:rPr lang="en-US" dirty="0"/>
              <a:t> </a:t>
            </a:r>
            <a:r>
              <a:rPr lang="en-US" dirty="0" err="1"/>
              <a:t>Wahrscheinlichkeiten</a:t>
            </a:r>
            <a:r>
              <a:rPr lang="en-US" dirty="0"/>
              <a:t> (</a:t>
            </a:r>
            <a:r>
              <a:rPr lang="en-US" dirty="0" err="1"/>
              <a:t>niedrigere</a:t>
            </a:r>
            <a:r>
              <a:rPr lang="en-US" dirty="0"/>
              <a:t> </a:t>
            </a:r>
            <a:r>
              <a:rPr lang="en-US" dirty="0" err="1"/>
              <a:t>tonische</a:t>
            </a:r>
            <a:r>
              <a:rPr lang="en-US" dirty="0"/>
              <a:t> </a:t>
            </a:r>
            <a:r>
              <a:rPr lang="en-US" dirty="0" err="1"/>
              <a:t>Volatilität</a:t>
            </a:r>
            <a:r>
              <a:rPr lang="en-US" dirty="0"/>
              <a:t> </a:t>
            </a:r>
            <a:r>
              <a:rPr lang="en-US" b="1" dirty="0"/>
              <a:t>ω</a:t>
            </a:r>
            <a:r>
              <a:rPr lang="en-US" b="1" baseline="-25000" dirty="0"/>
              <a:t>2 </a:t>
            </a:r>
            <a:r>
              <a:rPr lang="en-US" dirty="0"/>
              <a:t>des HGF Update des </a:t>
            </a:r>
            <a:r>
              <a:rPr lang="en-US" dirty="0" err="1"/>
              <a:t>Wertes</a:t>
            </a:r>
            <a:r>
              <a:rPr lang="en-US" dirty="0"/>
              <a:t> von </a:t>
            </a:r>
            <a:r>
              <a:rPr lang="en-US" dirty="0" err="1"/>
              <a:t>jedem</a:t>
            </a:r>
            <a:r>
              <a:rPr lang="en-US" dirty="0"/>
              <a:t> </a:t>
            </a:r>
            <a:r>
              <a:rPr lang="en-US" dirty="0" err="1"/>
              <a:t>Banditen</a:t>
            </a:r>
            <a:r>
              <a:rPr lang="en-US" dirty="0"/>
              <a:t>)</a:t>
            </a:r>
          </a:p>
          <a:p>
            <a:endParaRPr lang="en-US" dirty="0"/>
          </a:p>
          <a:p>
            <a:endParaRPr lang="de-AT" dirty="0"/>
          </a:p>
          <a:p>
            <a:r>
              <a:rPr lang="de-AT" dirty="0"/>
              <a:t>Simuliere Bandit-</a:t>
            </a:r>
            <a:r>
              <a:rPr lang="de-AT" dirty="0" err="1"/>
              <a:t>Choices</a:t>
            </a:r>
            <a:r>
              <a:rPr lang="de-AT" dirty="0"/>
              <a:t> für die jeweiligen Parameter… </a:t>
            </a:r>
          </a:p>
        </p:txBody>
      </p:sp>
      <p:sp>
        <p:nvSpPr>
          <p:cNvPr id="6" name="Fußzeilenplatzhalter 2">
            <a:extLst>
              <a:ext uri="{FF2B5EF4-FFF2-40B4-BE49-F238E27FC236}">
                <a16:creationId xmlns:a16="http://schemas.microsoft.com/office/drawing/2014/main" id="{3167954A-EE1F-A83E-F92F-778816BDF2A5}"/>
              </a:ext>
            </a:extLst>
          </p:cNvPr>
          <p:cNvSpPr txBox="1">
            <a:spLocks/>
          </p:cNvSpPr>
          <p:nvPr/>
        </p:nvSpPr>
        <p:spPr>
          <a:xfrm>
            <a:off x="1080768" y="6248400"/>
            <a:ext cx="10831832" cy="318244"/>
          </a:xfrm>
          <a:prstGeom prst="rect">
            <a:avLst/>
          </a:prstGeom>
        </p:spPr>
        <p:txBody>
          <a:bodyPr vert="horz" lIns="0" tIns="0" rIns="0" bIns="0" rtlCol="0" anchor="b"/>
          <a:lstStyle>
            <a:defPPr>
              <a:defRPr lang="en-US"/>
            </a:defPPr>
            <a:lvl1pPr marL="0" algn="l" defTabSz="457200" rtl="0" eaLnBrk="1" latinLnBrk="0" hangingPunct="1">
              <a:defRPr sz="1000" b="0" i="0" kern="1200">
                <a:solidFill>
                  <a:schemeClr val="bg2"/>
                </a:solidFill>
                <a:latin typeface="Open Sans" panose="020B0606030504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13" name="Grafik 12">
            <a:extLst>
              <a:ext uri="{FF2B5EF4-FFF2-40B4-BE49-F238E27FC236}">
                <a16:creationId xmlns:a16="http://schemas.microsoft.com/office/drawing/2014/main" id="{587C4EA5-9919-FA4B-098E-4C7A919D8D81}"/>
              </a:ext>
            </a:extLst>
          </p:cNvPr>
          <p:cNvPicPr>
            <a:picLocks noChangeAspect="1"/>
          </p:cNvPicPr>
          <p:nvPr/>
        </p:nvPicPr>
        <p:blipFill>
          <a:blip r:embed="rId2"/>
          <a:stretch>
            <a:fillRect/>
          </a:stretch>
        </p:blipFill>
        <p:spPr>
          <a:xfrm>
            <a:off x="6096000" y="3658364"/>
            <a:ext cx="3575671" cy="2681753"/>
          </a:xfrm>
          <a:prstGeom prst="rect">
            <a:avLst/>
          </a:prstGeom>
        </p:spPr>
      </p:pic>
      <p:pic>
        <p:nvPicPr>
          <p:cNvPr id="15" name="Grafik 14">
            <a:extLst>
              <a:ext uri="{FF2B5EF4-FFF2-40B4-BE49-F238E27FC236}">
                <a16:creationId xmlns:a16="http://schemas.microsoft.com/office/drawing/2014/main" id="{3BCB1A39-BF60-5228-FE82-BF87295614E1}"/>
              </a:ext>
            </a:extLst>
          </p:cNvPr>
          <p:cNvPicPr>
            <a:picLocks noChangeAspect="1"/>
          </p:cNvPicPr>
          <p:nvPr/>
        </p:nvPicPr>
        <p:blipFill>
          <a:blip r:embed="rId3"/>
          <a:stretch>
            <a:fillRect/>
          </a:stretch>
        </p:blipFill>
        <p:spPr>
          <a:xfrm>
            <a:off x="2069871" y="3658364"/>
            <a:ext cx="3517053" cy="2681753"/>
          </a:xfrm>
          <a:prstGeom prst="rect">
            <a:avLst/>
          </a:prstGeom>
        </p:spPr>
      </p:pic>
      <p:sp>
        <p:nvSpPr>
          <p:cNvPr id="4" name="Fußzeilenplatzhalter 2">
            <a:extLst>
              <a:ext uri="{FF2B5EF4-FFF2-40B4-BE49-F238E27FC236}">
                <a16:creationId xmlns:a16="http://schemas.microsoft.com/office/drawing/2014/main" id="{FD2BF882-DA45-52AA-1F98-9A7748FB8F71}"/>
              </a:ext>
            </a:extLst>
          </p:cNvPr>
          <p:cNvSpPr>
            <a:spLocks noGrp="1"/>
          </p:cNvSpPr>
          <p:nvPr>
            <p:ph type="ftr" sz="quarter" idx="3"/>
          </p:nvPr>
        </p:nvSpPr>
        <p:spPr>
          <a:xfrm>
            <a:off x="1080768" y="6248400"/>
            <a:ext cx="10198347" cy="318244"/>
          </a:xfrm>
        </p:spPr>
        <p:txBody>
          <a:bodyPr/>
          <a:lstStyle/>
          <a:p>
            <a:r>
              <a:rPr lang="en-US" dirty="0"/>
              <a:t>Wilson, R. C., &amp; Collins, A. G. (2019). Ten simple rules for the computational modeling of behavioral data. </a:t>
            </a:r>
            <a:r>
              <a:rPr lang="en-US" i="1" dirty="0" err="1"/>
              <a:t>Elife</a:t>
            </a:r>
            <a:r>
              <a:rPr lang="en-US" dirty="0"/>
              <a:t>, </a:t>
            </a:r>
            <a:r>
              <a:rPr lang="en-US" i="1" dirty="0"/>
              <a:t>8</a:t>
            </a:r>
            <a:r>
              <a:rPr lang="en-US" dirty="0"/>
              <a:t>, e49547.</a:t>
            </a:r>
            <a:endParaRPr lang="en-US" sz="1000" dirty="0"/>
          </a:p>
        </p:txBody>
      </p:sp>
    </p:spTree>
    <p:extLst>
      <p:ext uri="{BB962C8B-B14F-4D97-AF65-F5344CB8AC3E}">
        <p14:creationId xmlns:p14="http://schemas.microsoft.com/office/powerpoint/2010/main" val="3273699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17</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10019829"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…MACHINE LEARNING MIT SIM</a:t>
            </a: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908032" cy="318244"/>
          </a:xfrm>
        </p:spPr>
        <p:txBody>
          <a:bodyPr/>
          <a:lstStyle/>
          <a:p>
            <a:r>
              <a:rPr lang="en-US" dirty="0" err="1"/>
              <a:t>Huys</a:t>
            </a:r>
            <a:r>
              <a:rPr lang="en-US" dirty="0"/>
              <a:t>, Q. J. (2018). Advancing clinical improvements for patients using the theory-driven and data-driven branches of computational psychiatry. </a:t>
            </a:r>
            <a:r>
              <a:rPr lang="en-US" i="1" dirty="0"/>
              <a:t>JAMA psychiatry</a:t>
            </a:r>
            <a:r>
              <a:rPr lang="en-US" dirty="0"/>
              <a:t>, </a:t>
            </a:r>
            <a:r>
              <a:rPr lang="en-US" i="1" dirty="0"/>
              <a:t>75</a:t>
            </a:r>
            <a:r>
              <a:rPr lang="en-US" dirty="0"/>
              <a:t>(3), 225-226.</a:t>
            </a:r>
            <a:endParaRPr lang="en-US" sz="1000" dirty="0"/>
          </a:p>
        </p:txBody>
      </p:sp>
      <p:sp>
        <p:nvSpPr>
          <p:cNvPr id="5" name="Inhaltsplatzhalter 2">
            <a:extLst>
              <a:ext uri="{FF2B5EF4-FFF2-40B4-BE49-F238E27FC236}">
                <a16:creationId xmlns:a16="http://schemas.microsoft.com/office/drawing/2014/main" id="{0C14E2BA-31E0-9FED-C43B-4236B7CAF0EF}"/>
              </a:ext>
            </a:extLst>
          </p:cNvPr>
          <p:cNvSpPr>
            <a:spLocks noGrp="1"/>
          </p:cNvSpPr>
          <p:nvPr>
            <p:ph idx="1"/>
          </p:nvPr>
        </p:nvSpPr>
        <p:spPr>
          <a:xfrm>
            <a:off x="885176" y="2048458"/>
            <a:ext cx="10421648" cy="4135774"/>
          </a:xfrm>
        </p:spPr>
        <p:txBody>
          <a:bodyPr/>
          <a:lstStyle/>
          <a:p>
            <a:r>
              <a:rPr lang="de-AT" dirty="0"/>
              <a:t>Data-</a:t>
            </a:r>
            <a:r>
              <a:rPr lang="de-AT" dirty="0" err="1"/>
              <a:t>driven</a:t>
            </a:r>
            <a:r>
              <a:rPr lang="de-AT" dirty="0"/>
              <a:t> </a:t>
            </a:r>
            <a:r>
              <a:rPr lang="de-AT" dirty="0" err="1"/>
              <a:t>machine</a:t>
            </a:r>
            <a:r>
              <a:rPr lang="de-AT" dirty="0"/>
              <a:t> </a:t>
            </a:r>
            <a:r>
              <a:rPr lang="de-AT" dirty="0" err="1"/>
              <a:t>learning</a:t>
            </a:r>
            <a:r>
              <a:rPr lang="de-AT" dirty="0"/>
              <a:t> Modelle sind sinnvoll zur Dimensionsreduktion oder Klassifikation, sind jedoch agnostisch gegenüber des Datengenerierungsprozesses</a:t>
            </a:r>
          </a:p>
          <a:p>
            <a:endParaRPr lang="de-AT" dirty="0"/>
          </a:p>
          <a:p>
            <a:r>
              <a:rPr lang="de-AT" dirty="0"/>
              <a:t>Theory-</a:t>
            </a:r>
            <a:r>
              <a:rPr lang="de-AT" dirty="0" err="1"/>
              <a:t>driven</a:t>
            </a:r>
            <a:r>
              <a:rPr lang="de-AT" dirty="0"/>
              <a:t> Modelle (z.B. aus Lernmodellen wie HGF oder andere) sind biologisch fundiert und können mit ML kombiniert werden</a:t>
            </a:r>
          </a:p>
          <a:p>
            <a:endParaRPr lang="de-AT" dirty="0"/>
          </a:p>
          <a:p>
            <a:r>
              <a:rPr lang="de-AT" dirty="0"/>
              <a:t>z.B. Random Forest Modell mit Lernmodell-Parametern </a:t>
            </a:r>
          </a:p>
          <a:p>
            <a:endParaRPr lang="de-AT" dirty="0"/>
          </a:p>
          <a:p>
            <a:endParaRPr lang="de-AT" dirty="0"/>
          </a:p>
        </p:txBody>
      </p:sp>
      <p:pic>
        <p:nvPicPr>
          <p:cNvPr id="6" name="Grafik 5">
            <a:extLst>
              <a:ext uri="{FF2B5EF4-FFF2-40B4-BE49-F238E27FC236}">
                <a16:creationId xmlns:a16="http://schemas.microsoft.com/office/drawing/2014/main" id="{E875A840-C968-A4FF-16AB-9E7EA401128E}"/>
              </a:ext>
            </a:extLst>
          </p:cNvPr>
          <p:cNvPicPr>
            <a:picLocks noChangeAspect="1"/>
          </p:cNvPicPr>
          <p:nvPr/>
        </p:nvPicPr>
        <p:blipFill>
          <a:blip r:embed="rId2"/>
          <a:stretch>
            <a:fillRect/>
          </a:stretch>
        </p:blipFill>
        <p:spPr>
          <a:xfrm>
            <a:off x="7875193" y="3330812"/>
            <a:ext cx="3109039" cy="2927734"/>
          </a:xfrm>
          <a:prstGeom prst="rect">
            <a:avLst/>
          </a:prstGeom>
        </p:spPr>
      </p:pic>
    </p:spTree>
    <p:extLst>
      <p:ext uri="{BB962C8B-B14F-4D97-AF65-F5344CB8AC3E}">
        <p14:creationId xmlns:p14="http://schemas.microsoft.com/office/powerpoint/2010/main" val="292665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18</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10019829"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…MACHINE LEARNING MIT SIM</a:t>
            </a: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198347" cy="318244"/>
          </a:xfrm>
        </p:spPr>
        <p:txBody>
          <a:bodyPr/>
          <a:lstStyle/>
          <a:p>
            <a:endParaRPr lang="en-US" sz="1000" dirty="0"/>
          </a:p>
        </p:txBody>
      </p:sp>
      <p:sp>
        <p:nvSpPr>
          <p:cNvPr id="5" name="Inhaltsplatzhalter 2">
            <a:extLst>
              <a:ext uri="{FF2B5EF4-FFF2-40B4-BE49-F238E27FC236}">
                <a16:creationId xmlns:a16="http://schemas.microsoft.com/office/drawing/2014/main" id="{0C14E2BA-31E0-9FED-C43B-4236B7CAF0EF}"/>
              </a:ext>
            </a:extLst>
          </p:cNvPr>
          <p:cNvSpPr>
            <a:spLocks noGrp="1"/>
          </p:cNvSpPr>
          <p:nvPr>
            <p:ph idx="1"/>
          </p:nvPr>
        </p:nvSpPr>
        <p:spPr>
          <a:xfrm>
            <a:off x="885176" y="2048458"/>
            <a:ext cx="10421648" cy="4135774"/>
          </a:xfrm>
        </p:spPr>
        <p:txBody>
          <a:bodyPr/>
          <a:lstStyle/>
          <a:p>
            <a:r>
              <a:rPr lang="de-AT" dirty="0"/>
              <a:t>Oder </a:t>
            </a:r>
            <a:r>
              <a:rPr lang="de-AT" dirty="0" err="1"/>
              <a:t>Gaussian</a:t>
            </a:r>
            <a:r>
              <a:rPr lang="de-AT" dirty="0"/>
              <a:t> </a:t>
            </a:r>
            <a:r>
              <a:rPr lang="de-AT" dirty="0" err="1"/>
              <a:t>Mixture</a:t>
            </a:r>
            <a:r>
              <a:rPr lang="de-AT" dirty="0"/>
              <a:t> Models</a:t>
            </a:r>
          </a:p>
          <a:p>
            <a:endParaRPr lang="de-AT" dirty="0"/>
          </a:p>
          <a:p>
            <a:endParaRPr lang="de-AT" dirty="0"/>
          </a:p>
        </p:txBody>
      </p:sp>
      <p:pic>
        <p:nvPicPr>
          <p:cNvPr id="7" name="Grafik 6">
            <a:extLst>
              <a:ext uri="{FF2B5EF4-FFF2-40B4-BE49-F238E27FC236}">
                <a16:creationId xmlns:a16="http://schemas.microsoft.com/office/drawing/2014/main" id="{BC9938C3-E4E7-6EA8-70D3-D2858FDE546A}"/>
              </a:ext>
            </a:extLst>
          </p:cNvPr>
          <p:cNvPicPr>
            <a:picLocks noChangeAspect="1"/>
          </p:cNvPicPr>
          <p:nvPr/>
        </p:nvPicPr>
        <p:blipFill>
          <a:blip r:embed="rId2"/>
          <a:stretch>
            <a:fillRect/>
          </a:stretch>
        </p:blipFill>
        <p:spPr>
          <a:xfrm>
            <a:off x="3746083" y="2665640"/>
            <a:ext cx="4699833" cy="3518592"/>
          </a:xfrm>
          <a:prstGeom prst="rect">
            <a:avLst/>
          </a:prstGeom>
        </p:spPr>
      </p:pic>
    </p:spTree>
    <p:extLst>
      <p:ext uri="{BB962C8B-B14F-4D97-AF65-F5344CB8AC3E}">
        <p14:creationId xmlns:p14="http://schemas.microsoft.com/office/powerpoint/2010/main" val="2748934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19</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10019829"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…MACHINE LEARNING MIT SIM</a:t>
            </a: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198347" cy="318244"/>
          </a:xfrm>
        </p:spPr>
        <p:txBody>
          <a:bodyPr/>
          <a:lstStyle/>
          <a:p>
            <a:endParaRPr lang="en-US" sz="1000" dirty="0"/>
          </a:p>
        </p:txBody>
      </p:sp>
      <p:sp>
        <p:nvSpPr>
          <p:cNvPr id="5" name="Inhaltsplatzhalter 2">
            <a:extLst>
              <a:ext uri="{FF2B5EF4-FFF2-40B4-BE49-F238E27FC236}">
                <a16:creationId xmlns:a16="http://schemas.microsoft.com/office/drawing/2014/main" id="{0C14E2BA-31E0-9FED-C43B-4236B7CAF0EF}"/>
              </a:ext>
            </a:extLst>
          </p:cNvPr>
          <p:cNvSpPr>
            <a:spLocks noGrp="1"/>
          </p:cNvSpPr>
          <p:nvPr>
            <p:ph idx="1"/>
          </p:nvPr>
        </p:nvSpPr>
        <p:spPr>
          <a:xfrm>
            <a:off x="885176" y="2048458"/>
            <a:ext cx="10421648" cy="4135774"/>
          </a:xfrm>
        </p:spPr>
        <p:txBody>
          <a:bodyPr/>
          <a:lstStyle/>
          <a:p>
            <a:r>
              <a:rPr lang="de-AT" dirty="0"/>
              <a:t>Oder </a:t>
            </a:r>
            <a:r>
              <a:rPr lang="de-AT" dirty="0" err="1"/>
              <a:t>Gaussian</a:t>
            </a:r>
            <a:r>
              <a:rPr lang="de-AT" dirty="0"/>
              <a:t> </a:t>
            </a:r>
            <a:r>
              <a:rPr lang="de-AT" dirty="0" err="1"/>
              <a:t>Mixture</a:t>
            </a:r>
            <a:r>
              <a:rPr lang="de-AT" dirty="0"/>
              <a:t> Models</a:t>
            </a:r>
          </a:p>
          <a:p>
            <a:endParaRPr lang="de-AT" dirty="0"/>
          </a:p>
          <a:p>
            <a:endParaRPr lang="de-AT" dirty="0"/>
          </a:p>
        </p:txBody>
      </p:sp>
      <p:pic>
        <p:nvPicPr>
          <p:cNvPr id="7" name="Grafik 6">
            <a:extLst>
              <a:ext uri="{FF2B5EF4-FFF2-40B4-BE49-F238E27FC236}">
                <a16:creationId xmlns:a16="http://schemas.microsoft.com/office/drawing/2014/main" id="{BC9938C3-E4E7-6EA8-70D3-D2858FDE546A}"/>
              </a:ext>
            </a:extLst>
          </p:cNvPr>
          <p:cNvPicPr>
            <a:picLocks noChangeAspect="1"/>
          </p:cNvPicPr>
          <p:nvPr/>
        </p:nvPicPr>
        <p:blipFill>
          <a:blip r:embed="rId2"/>
          <a:srcRect/>
          <a:stretch/>
        </p:blipFill>
        <p:spPr>
          <a:xfrm>
            <a:off x="3746083" y="2665640"/>
            <a:ext cx="4699833" cy="3518591"/>
          </a:xfrm>
          <a:prstGeom prst="rect">
            <a:avLst/>
          </a:prstGeom>
        </p:spPr>
      </p:pic>
    </p:spTree>
    <p:extLst>
      <p:ext uri="{BB962C8B-B14F-4D97-AF65-F5344CB8AC3E}">
        <p14:creationId xmlns:p14="http://schemas.microsoft.com/office/powerpoint/2010/main" val="274879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2</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9060033"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lang="de-DE" dirty="0"/>
              <a:t>LAB-BASIERTE KOGNITIVE TASKS</a:t>
            </a:r>
            <a:endPar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198347" cy="318244"/>
          </a:xfrm>
        </p:spPr>
        <p:txBody>
          <a:bodyPr/>
          <a:lstStyle/>
          <a:p>
            <a:r>
              <a:rPr lang="en-US" sz="1000" dirty="0"/>
              <a:t>Levitt, S. D., &amp; List, J. A. (2007). What do laboratory experiments measuring social preferences reveal about the real world?. </a:t>
            </a:r>
            <a:r>
              <a:rPr lang="en-US" sz="1000" i="1" dirty="0"/>
              <a:t>Journal of Economic perspectives</a:t>
            </a:r>
            <a:r>
              <a:rPr lang="en-US" sz="1000" dirty="0"/>
              <a:t>, </a:t>
            </a:r>
            <a:r>
              <a:rPr lang="en-US" sz="1000" i="1" dirty="0"/>
              <a:t>21</a:t>
            </a:r>
            <a:r>
              <a:rPr lang="en-US" sz="1000" dirty="0"/>
              <a:t>(2), 153-174.</a:t>
            </a:r>
          </a:p>
        </p:txBody>
      </p:sp>
      <p:sp>
        <p:nvSpPr>
          <p:cNvPr id="5" name="Inhaltsplatzhalter 2">
            <a:extLst>
              <a:ext uri="{FF2B5EF4-FFF2-40B4-BE49-F238E27FC236}">
                <a16:creationId xmlns:a16="http://schemas.microsoft.com/office/drawing/2014/main" id="{0C14E2BA-31E0-9FED-C43B-4236B7CAF0EF}"/>
              </a:ext>
            </a:extLst>
          </p:cNvPr>
          <p:cNvSpPr>
            <a:spLocks noGrp="1"/>
          </p:cNvSpPr>
          <p:nvPr>
            <p:ph idx="1"/>
          </p:nvPr>
        </p:nvSpPr>
        <p:spPr>
          <a:xfrm>
            <a:off x="901179" y="1730172"/>
            <a:ext cx="10557524" cy="4135774"/>
          </a:xfrm>
        </p:spPr>
        <p:txBody>
          <a:bodyPr/>
          <a:lstStyle/>
          <a:p>
            <a:r>
              <a:rPr lang="de-DE" dirty="0">
                <a:effectLst/>
              </a:rPr>
              <a:t>Lab-basierte kognitive Tests eignen sich für die Messung</a:t>
            </a:r>
            <a:br>
              <a:rPr lang="de-DE" dirty="0">
                <a:effectLst/>
              </a:rPr>
            </a:br>
            <a:r>
              <a:rPr lang="de-DE" dirty="0">
                <a:effectLst/>
              </a:rPr>
              <a:t>einer Vielzahl komplexer mentaler Fähigkeiten wie </a:t>
            </a:r>
            <a:br>
              <a:rPr lang="de-DE" dirty="0">
                <a:effectLst/>
              </a:rPr>
            </a:br>
            <a:r>
              <a:rPr lang="de-DE" dirty="0">
                <a:effectLst/>
              </a:rPr>
              <a:t>Problemlösung, logisches Denken, Sprachkenntnisse</a:t>
            </a:r>
            <a:r>
              <a:rPr lang="de-DE" dirty="0"/>
              <a:t>,</a:t>
            </a:r>
            <a:br>
              <a:rPr lang="de-DE" dirty="0"/>
            </a:br>
            <a:r>
              <a:rPr lang="de-DE" dirty="0">
                <a:effectLst/>
              </a:rPr>
              <a:t>Emotionserkennung, ….</a:t>
            </a:r>
          </a:p>
          <a:p>
            <a:pPr marL="7938" indent="0">
              <a:buNone/>
            </a:pPr>
            <a:endParaRPr lang="de-AT" dirty="0">
              <a:effectLst/>
            </a:endParaRPr>
          </a:p>
          <a:p>
            <a:pPr marL="7938" indent="0">
              <a:buNone/>
            </a:pPr>
            <a:r>
              <a:rPr lang="de-AT" b="1" dirty="0"/>
              <a:t>aber…</a:t>
            </a:r>
            <a:endParaRPr lang="de-AT" dirty="0"/>
          </a:p>
          <a:p>
            <a:r>
              <a:rPr lang="de-AT" b="1" dirty="0">
                <a:effectLst/>
              </a:rPr>
              <a:t>Künstliches Setting</a:t>
            </a:r>
            <a:r>
              <a:rPr lang="de-AT" dirty="0">
                <a:effectLst/>
              </a:rPr>
              <a:t>: Laborexperimente leiden an geringer bis gar keiner  </a:t>
            </a:r>
            <a:r>
              <a:rPr lang="de-AT" dirty="0"/>
              <a:t>ök</a:t>
            </a:r>
            <a:r>
              <a:rPr lang="de-AT" dirty="0">
                <a:effectLst/>
              </a:rPr>
              <a:t>ologischen Validität, d.h. Resultate sind möglicherweise nicht generalisierbar </a:t>
            </a:r>
          </a:p>
          <a:p>
            <a:r>
              <a:rPr lang="de-AT" b="1" dirty="0">
                <a:effectLst/>
              </a:rPr>
              <a:t>Anforderungen an die echte Welt</a:t>
            </a:r>
            <a:r>
              <a:rPr lang="de-AT" dirty="0">
                <a:effectLst/>
              </a:rPr>
              <a:t>: </a:t>
            </a:r>
            <a:r>
              <a:rPr lang="de-AT" dirty="0"/>
              <a:t>Es kann schwierig sein manche V</a:t>
            </a:r>
            <a:r>
              <a:rPr lang="de-AT" dirty="0">
                <a:effectLst/>
              </a:rPr>
              <a:t>ariablen in einem </a:t>
            </a:r>
            <a:r>
              <a:rPr lang="de-AT" dirty="0"/>
              <a:t>Labsetting zu messen</a:t>
            </a:r>
          </a:p>
          <a:p>
            <a:r>
              <a:rPr lang="de-AT" b="1" dirty="0"/>
              <a:t>Zeit und Kosten</a:t>
            </a:r>
            <a:r>
              <a:rPr lang="de-AT" dirty="0"/>
              <a:t>: Laborexperimente sind oft teuer und zeitaufwändig </a:t>
            </a:r>
            <a:r>
              <a:rPr lang="de-AT" dirty="0">
                <a:sym typeface="Wingdings" panose="05000000000000000000" pitchFamily="2" charset="2"/>
              </a:rPr>
              <a:t> </a:t>
            </a:r>
            <a:br>
              <a:rPr lang="de-AT" dirty="0">
                <a:sym typeface="Wingdings" panose="05000000000000000000" pitchFamily="2" charset="2"/>
              </a:rPr>
            </a:br>
            <a:r>
              <a:rPr lang="de-AT" dirty="0">
                <a:sym typeface="Wingdings" panose="05000000000000000000" pitchFamily="2" charset="2"/>
              </a:rPr>
              <a:t>  Oft (1) querschnittlich und (2) kleine Stichproben</a:t>
            </a:r>
          </a:p>
          <a:p>
            <a:r>
              <a:rPr lang="de-AT" b="1" dirty="0">
                <a:effectLst/>
              </a:rPr>
              <a:t>Bias</a:t>
            </a:r>
            <a:r>
              <a:rPr lang="de-AT" dirty="0">
                <a:effectLst/>
              </a:rPr>
              <a:t>: Observer </a:t>
            </a:r>
            <a:r>
              <a:rPr lang="de-AT" dirty="0" err="1">
                <a:effectLst/>
              </a:rPr>
              <a:t>bias</a:t>
            </a:r>
            <a:r>
              <a:rPr lang="de-AT" dirty="0">
                <a:effectLst/>
              </a:rPr>
              <a:t>, selektive Stichproben</a:t>
            </a:r>
          </a:p>
          <a:p>
            <a:endParaRPr lang="de-AT" dirty="0"/>
          </a:p>
        </p:txBody>
      </p:sp>
      <p:pic>
        <p:nvPicPr>
          <p:cNvPr id="6" name="Grafik 5">
            <a:extLst>
              <a:ext uri="{FF2B5EF4-FFF2-40B4-BE49-F238E27FC236}">
                <a16:creationId xmlns:a16="http://schemas.microsoft.com/office/drawing/2014/main" id="{3F24AEAF-DFB5-84C9-B55D-D586B654ED5A}"/>
              </a:ext>
            </a:extLst>
          </p:cNvPr>
          <p:cNvPicPr>
            <a:picLocks noChangeAspect="1"/>
          </p:cNvPicPr>
          <p:nvPr/>
        </p:nvPicPr>
        <p:blipFill>
          <a:blip r:embed="rId2"/>
          <a:stretch>
            <a:fillRect/>
          </a:stretch>
        </p:blipFill>
        <p:spPr>
          <a:xfrm>
            <a:off x="7657275" y="1287798"/>
            <a:ext cx="4311968" cy="1844974"/>
          </a:xfrm>
          <a:prstGeom prst="rect">
            <a:avLst/>
          </a:prstGeom>
        </p:spPr>
      </p:pic>
    </p:spTree>
    <p:extLst>
      <p:ext uri="{BB962C8B-B14F-4D97-AF65-F5344CB8AC3E}">
        <p14:creationId xmlns:p14="http://schemas.microsoft.com/office/powerpoint/2010/main" val="276258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20</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10019829"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…MACHINE LEARNING MIT SIM</a:t>
            </a: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198347" cy="318244"/>
          </a:xfrm>
        </p:spPr>
        <p:txBody>
          <a:bodyPr/>
          <a:lstStyle/>
          <a:p>
            <a:endParaRPr lang="en-US" sz="1000" dirty="0"/>
          </a:p>
        </p:txBody>
      </p:sp>
      <p:sp>
        <p:nvSpPr>
          <p:cNvPr id="5" name="Inhaltsplatzhalter 2">
            <a:extLst>
              <a:ext uri="{FF2B5EF4-FFF2-40B4-BE49-F238E27FC236}">
                <a16:creationId xmlns:a16="http://schemas.microsoft.com/office/drawing/2014/main" id="{0C14E2BA-31E0-9FED-C43B-4236B7CAF0EF}"/>
              </a:ext>
            </a:extLst>
          </p:cNvPr>
          <p:cNvSpPr>
            <a:spLocks noGrp="1"/>
          </p:cNvSpPr>
          <p:nvPr>
            <p:ph idx="1"/>
          </p:nvPr>
        </p:nvSpPr>
        <p:spPr>
          <a:xfrm>
            <a:off x="885176" y="2048458"/>
            <a:ext cx="10421648" cy="4135774"/>
          </a:xfrm>
        </p:spPr>
        <p:txBody>
          <a:bodyPr/>
          <a:lstStyle/>
          <a:p>
            <a:r>
              <a:rPr lang="de-AT" dirty="0"/>
              <a:t>Oder </a:t>
            </a:r>
            <a:r>
              <a:rPr lang="de-AT" dirty="0" err="1"/>
              <a:t>Gaussian</a:t>
            </a:r>
            <a:r>
              <a:rPr lang="de-AT" dirty="0"/>
              <a:t> </a:t>
            </a:r>
            <a:r>
              <a:rPr lang="de-AT" dirty="0" err="1"/>
              <a:t>Mixture</a:t>
            </a:r>
            <a:r>
              <a:rPr lang="de-AT" dirty="0"/>
              <a:t> Models</a:t>
            </a:r>
          </a:p>
          <a:p>
            <a:endParaRPr lang="de-AT" dirty="0"/>
          </a:p>
          <a:p>
            <a:endParaRPr lang="de-AT" dirty="0"/>
          </a:p>
        </p:txBody>
      </p:sp>
      <p:pic>
        <p:nvPicPr>
          <p:cNvPr id="7" name="Grafik 6">
            <a:extLst>
              <a:ext uri="{FF2B5EF4-FFF2-40B4-BE49-F238E27FC236}">
                <a16:creationId xmlns:a16="http://schemas.microsoft.com/office/drawing/2014/main" id="{BC9938C3-E4E7-6EA8-70D3-D2858FDE546A}"/>
              </a:ext>
            </a:extLst>
          </p:cNvPr>
          <p:cNvPicPr>
            <a:picLocks noChangeAspect="1"/>
          </p:cNvPicPr>
          <p:nvPr/>
        </p:nvPicPr>
        <p:blipFill>
          <a:blip r:embed="rId2"/>
          <a:srcRect/>
          <a:stretch/>
        </p:blipFill>
        <p:spPr>
          <a:xfrm>
            <a:off x="3746083" y="2665640"/>
            <a:ext cx="4699832" cy="3518591"/>
          </a:xfrm>
          <a:prstGeom prst="rect">
            <a:avLst/>
          </a:prstGeom>
        </p:spPr>
      </p:pic>
      <p:sp>
        <p:nvSpPr>
          <p:cNvPr id="8" name="Textfeld 7">
            <a:extLst>
              <a:ext uri="{FF2B5EF4-FFF2-40B4-BE49-F238E27FC236}">
                <a16:creationId xmlns:a16="http://schemas.microsoft.com/office/drawing/2014/main" id="{C2F64DAD-DB03-2933-8CA4-F455CB6ED321}"/>
              </a:ext>
            </a:extLst>
          </p:cNvPr>
          <p:cNvSpPr txBox="1"/>
          <p:nvPr/>
        </p:nvSpPr>
        <p:spPr>
          <a:xfrm>
            <a:off x="8852687" y="3641416"/>
            <a:ext cx="1976823" cy="369332"/>
          </a:xfrm>
          <a:prstGeom prst="rect">
            <a:avLst/>
          </a:prstGeom>
          <a:noFill/>
        </p:spPr>
        <p:txBody>
          <a:bodyPr wrap="none" rtlCol="0">
            <a:spAutoFit/>
          </a:bodyPr>
          <a:lstStyle/>
          <a:p>
            <a:pPr algn="l"/>
            <a:r>
              <a:rPr lang="de-AT"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Confusionmatrix</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10" name="Tabelle 10">
            <a:extLst>
              <a:ext uri="{FF2B5EF4-FFF2-40B4-BE49-F238E27FC236}">
                <a16:creationId xmlns:a16="http://schemas.microsoft.com/office/drawing/2014/main" id="{5E126214-6657-5E1F-D6D3-9F42AEE6BDAF}"/>
              </a:ext>
            </a:extLst>
          </p:cNvPr>
          <p:cNvGraphicFramePr>
            <a:graphicFrameLocks noGrp="1"/>
          </p:cNvGraphicFramePr>
          <p:nvPr>
            <p:extLst>
              <p:ext uri="{D42A27DB-BD31-4B8C-83A1-F6EECF244321}">
                <p14:modId xmlns:p14="http://schemas.microsoft.com/office/powerpoint/2010/main" val="1320023357"/>
              </p:ext>
            </p:extLst>
          </p:nvPr>
        </p:nvGraphicFramePr>
        <p:xfrm>
          <a:off x="9127816" y="3973187"/>
          <a:ext cx="1701694" cy="736600"/>
        </p:xfrm>
        <a:graphic>
          <a:graphicData uri="http://schemas.openxmlformats.org/drawingml/2006/table">
            <a:tbl>
              <a:tblPr>
                <a:tableStyleId>{F2DE63D5-997A-4646-A377-4702673A728D}</a:tableStyleId>
              </a:tblPr>
              <a:tblGrid>
                <a:gridCol w="850847">
                  <a:extLst>
                    <a:ext uri="{9D8B030D-6E8A-4147-A177-3AD203B41FA5}">
                      <a16:colId xmlns:a16="http://schemas.microsoft.com/office/drawing/2014/main" val="2810075253"/>
                    </a:ext>
                  </a:extLst>
                </a:gridCol>
                <a:gridCol w="850847">
                  <a:extLst>
                    <a:ext uri="{9D8B030D-6E8A-4147-A177-3AD203B41FA5}">
                      <a16:colId xmlns:a16="http://schemas.microsoft.com/office/drawing/2014/main" val="358428553"/>
                    </a:ext>
                  </a:extLst>
                </a:gridCol>
              </a:tblGrid>
              <a:tr h="365027">
                <a:tc>
                  <a:txBody>
                    <a:bodyPr/>
                    <a:lstStyle/>
                    <a:p>
                      <a:r>
                        <a:rPr lang="de-AT" dirty="0">
                          <a:solidFill>
                            <a:schemeClr val="bg2"/>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solidFill>
                            <a:schemeClr val="bg2"/>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6958639"/>
                  </a:ext>
                </a:extLst>
              </a:tr>
              <a:tr h="370840">
                <a:tc>
                  <a:txBody>
                    <a:bodyPr/>
                    <a:lstStyle/>
                    <a:p>
                      <a:r>
                        <a:rPr lang="de-AT" dirty="0">
                          <a:solidFill>
                            <a:schemeClr val="bg2"/>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solidFill>
                            <a:schemeClr val="bg2"/>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195399"/>
                  </a:ext>
                </a:extLst>
              </a:tr>
            </a:tbl>
          </a:graphicData>
        </a:graphic>
      </p:graphicFrame>
    </p:spTree>
    <p:extLst>
      <p:ext uri="{BB962C8B-B14F-4D97-AF65-F5344CB8AC3E}">
        <p14:creationId xmlns:p14="http://schemas.microsoft.com/office/powerpoint/2010/main" val="344763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21</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10347489"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ERWEITERUNG: ERHEBUNG INNERHALB DES TASKS</a:t>
            </a: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198347" cy="318244"/>
          </a:xfrm>
        </p:spPr>
        <p:txBody>
          <a:bodyPr/>
          <a:lstStyle/>
          <a:p>
            <a:endParaRPr lang="en-US" sz="1000" dirty="0"/>
          </a:p>
        </p:txBody>
      </p:sp>
      <p:sp>
        <p:nvSpPr>
          <p:cNvPr id="13" name="Textfeld 12">
            <a:extLst>
              <a:ext uri="{FF2B5EF4-FFF2-40B4-BE49-F238E27FC236}">
                <a16:creationId xmlns:a16="http://schemas.microsoft.com/office/drawing/2014/main" id="{76FBC921-0A35-3F2E-E68A-C0BEBC258ECD}"/>
              </a:ext>
            </a:extLst>
          </p:cNvPr>
          <p:cNvSpPr txBox="1"/>
          <p:nvPr/>
        </p:nvSpPr>
        <p:spPr>
          <a:xfrm>
            <a:off x="6652260" y="1510219"/>
            <a:ext cx="4381500" cy="3139321"/>
          </a:xfrm>
          <a:prstGeom prst="rect">
            <a:avLst/>
          </a:prstGeom>
          <a:noFill/>
        </p:spPr>
        <p:txBody>
          <a:bodyPr wrap="square" rtlCol="0">
            <a:spAutoFit/>
          </a:bodyPr>
          <a:lstStyle/>
          <a:p>
            <a:pPr marL="285750" indent="-285750" algn="l">
              <a:buFont typeface="Arial" panose="020B0604020202020204" pitchFamily="34" charset="0"/>
              <a:buChar char="•"/>
            </a:pPr>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„Fragebogen“ innerhalb eines Tasks, z.B. nach X Durchgängen</a:t>
            </a:r>
          </a:p>
          <a:p>
            <a:pPr marL="742950" lvl="1" indent="-285750">
              <a:buFont typeface="Symbol" panose="05050102010706020507" pitchFamily="18" charset="2"/>
              <a:buChar char="-"/>
            </a:pPr>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buFont typeface="Symbol" panose="05050102010706020507" pitchFamily="18" charset="2"/>
              <a:buChar char="-"/>
            </a:pP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Wie glücklich sind Sie gerade?</a:t>
            </a:r>
          </a:p>
          <a:p>
            <a:pPr marL="742950" lvl="1" indent="-285750">
              <a:buFont typeface="Symbol" panose="05050102010706020507" pitchFamily="18" charset="2"/>
              <a:buChar char="-"/>
            </a:pP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Wie gestresst sind Sie?</a:t>
            </a:r>
          </a:p>
          <a:p>
            <a:pPr marL="742950" lvl="1" indent="-285750">
              <a:buFont typeface="Symbol" panose="05050102010706020507" pitchFamily="18" charset="2"/>
              <a:buChar char="-"/>
            </a:pPr>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742950" lvl="1" indent="-285750">
              <a:buFont typeface="Symbol" panose="05050102010706020507" pitchFamily="18" charset="2"/>
              <a:buChar char="-"/>
            </a:pPr>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rPr>
              <a:t>Erlaubt Analyse von task-basierten Modellparametern über die Taskdauer</a:t>
            </a:r>
          </a:p>
          <a:p>
            <a:pPr marL="285750" indent="-285750">
              <a:buFont typeface="Arial" panose="020B0604020202020204" pitchFamily="34" charset="0"/>
              <a:buChar char="•"/>
            </a:pPr>
            <a:endParaRPr lang="de-AT"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Grafik 14">
            <a:extLst>
              <a:ext uri="{FF2B5EF4-FFF2-40B4-BE49-F238E27FC236}">
                <a16:creationId xmlns:a16="http://schemas.microsoft.com/office/drawing/2014/main" id="{BC13FB79-B31D-AADB-6C62-9C795AF56196}"/>
              </a:ext>
            </a:extLst>
          </p:cNvPr>
          <p:cNvPicPr>
            <a:picLocks noChangeAspect="1"/>
          </p:cNvPicPr>
          <p:nvPr/>
        </p:nvPicPr>
        <p:blipFill>
          <a:blip r:embed="rId2"/>
          <a:stretch>
            <a:fillRect/>
          </a:stretch>
        </p:blipFill>
        <p:spPr>
          <a:xfrm>
            <a:off x="1158240" y="1131247"/>
            <a:ext cx="4804852" cy="5115213"/>
          </a:xfrm>
          <a:prstGeom prst="rect">
            <a:avLst/>
          </a:prstGeom>
        </p:spPr>
      </p:pic>
      <p:sp>
        <p:nvSpPr>
          <p:cNvPr id="16" name="Textfeld 15">
            <a:extLst>
              <a:ext uri="{FF2B5EF4-FFF2-40B4-BE49-F238E27FC236}">
                <a16:creationId xmlns:a16="http://schemas.microsoft.com/office/drawing/2014/main" id="{736A767A-2618-BE8D-9EDB-2156F38970D1}"/>
              </a:ext>
            </a:extLst>
          </p:cNvPr>
          <p:cNvSpPr txBox="1"/>
          <p:nvPr/>
        </p:nvSpPr>
        <p:spPr>
          <a:xfrm>
            <a:off x="311140" y="1577340"/>
            <a:ext cx="1148071" cy="461665"/>
          </a:xfrm>
          <a:prstGeom prst="rect">
            <a:avLst/>
          </a:prstGeom>
          <a:noFill/>
        </p:spPr>
        <p:txBody>
          <a:bodyPr wrap="none" rtlCol="0">
            <a:spAutoFit/>
          </a:bodyPr>
          <a:lstStyle/>
          <a:p>
            <a:pPr algn="ctr"/>
            <a:r>
              <a:rPr lang="de-AT"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Erwartung an</a:t>
            </a:r>
            <a:br>
              <a:rPr lang="de-AT"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Volatilität</a:t>
            </a:r>
            <a:endPar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feld 16">
            <a:extLst>
              <a:ext uri="{FF2B5EF4-FFF2-40B4-BE49-F238E27FC236}">
                <a16:creationId xmlns:a16="http://schemas.microsoft.com/office/drawing/2014/main" id="{9107A00A-6AEE-B7D4-43DE-038DF64EE92B}"/>
              </a:ext>
            </a:extLst>
          </p:cNvPr>
          <p:cNvSpPr txBox="1"/>
          <p:nvPr/>
        </p:nvSpPr>
        <p:spPr>
          <a:xfrm>
            <a:off x="410413" y="2540317"/>
            <a:ext cx="946221" cy="276999"/>
          </a:xfrm>
          <a:prstGeom prst="rect">
            <a:avLst/>
          </a:prstGeom>
          <a:noFill/>
        </p:spPr>
        <p:txBody>
          <a:bodyPr wrap="none" rtlCol="0">
            <a:spAutoFit/>
          </a:bodyPr>
          <a:lstStyle/>
          <a:p>
            <a:pPr algn="ctr"/>
            <a:r>
              <a:rPr lang="de-AT"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PE Gewinn</a:t>
            </a:r>
            <a:endPar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feld 17">
            <a:extLst>
              <a:ext uri="{FF2B5EF4-FFF2-40B4-BE49-F238E27FC236}">
                <a16:creationId xmlns:a16="http://schemas.microsoft.com/office/drawing/2014/main" id="{63E678E6-736A-D744-1763-76D6DB1CAAF1}"/>
              </a:ext>
            </a:extLst>
          </p:cNvPr>
          <p:cNvSpPr txBox="1"/>
          <p:nvPr/>
        </p:nvSpPr>
        <p:spPr>
          <a:xfrm>
            <a:off x="350247" y="4330362"/>
            <a:ext cx="1132169" cy="276999"/>
          </a:xfrm>
          <a:prstGeom prst="rect">
            <a:avLst/>
          </a:prstGeom>
          <a:noFill/>
        </p:spPr>
        <p:txBody>
          <a:bodyPr wrap="none" rtlCol="0">
            <a:spAutoFit/>
          </a:bodyPr>
          <a:lstStyle/>
          <a:p>
            <a:pPr algn="ctr"/>
            <a:r>
              <a:rPr lang="de-AT"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PE Verteilung</a:t>
            </a:r>
            <a:endPar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feld 18">
            <a:extLst>
              <a:ext uri="{FF2B5EF4-FFF2-40B4-BE49-F238E27FC236}">
                <a16:creationId xmlns:a16="http://schemas.microsoft.com/office/drawing/2014/main" id="{F89638E9-60A2-D2F9-B05F-5DB11D8A8257}"/>
              </a:ext>
            </a:extLst>
          </p:cNvPr>
          <p:cNvSpPr txBox="1"/>
          <p:nvPr/>
        </p:nvSpPr>
        <p:spPr>
          <a:xfrm>
            <a:off x="428897" y="3429773"/>
            <a:ext cx="928459" cy="461665"/>
          </a:xfrm>
          <a:prstGeom prst="rect">
            <a:avLst/>
          </a:prstGeom>
          <a:noFill/>
        </p:spPr>
        <p:txBody>
          <a:bodyPr wrap="none" rtlCol="0">
            <a:spAutoFit/>
          </a:bodyPr>
          <a:lstStyle/>
          <a:p>
            <a:pPr algn="ctr"/>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Erwartung</a:t>
            </a:r>
            <a:b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Gewinn</a:t>
            </a:r>
          </a:p>
        </p:txBody>
      </p:sp>
      <p:sp>
        <p:nvSpPr>
          <p:cNvPr id="20" name="Textfeld 19">
            <a:extLst>
              <a:ext uri="{FF2B5EF4-FFF2-40B4-BE49-F238E27FC236}">
                <a16:creationId xmlns:a16="http://schemas.microsoft.com/office/drawing/2014/main" id="{C0FF17B9-B71D-0FA0-4702-9D5C67B79DC7}"/>
              </a:ext>
            </a:extLst>
          </p:cNvPr>
          <p:cNvSpPr txBox="1"/>
          <p:nvPr/>
        </p:nvSpPr>
        <p:spPr>
          <a:xfrm>
            <a:off x="379232" y="5070811"/>
            <a:ext cx="1027845" cy="461665"/>
          </a:xfrm>
          <a:prstGeom prst="rect">
            <a:avLst/>
          </a:prstGeom>
          <a:noFill/>
        </p:spPr>
        <p:txBody>
          <a:bodyPr wrap="none" rtlCol="0">
            <a:spAutoFit/>
          </a:bodyPr>
          <a:lstStyle/>
          <a:p>
            <a:pPr algn="ctr"/>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Observierte</a:t>
            </a:r>
            <a:b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Verteilung</a:t>
            </a:r>
          </a:p>
        </p:txBody>
      </p:sp>
      <p:cxnSp>
        <p:nvCxnSpPr>
          <p:cNvPr id="22" name="Gerade Verbindung mit Pfeil 21">
            <a:extLst>
              <a:ext uri="{FF2B5EF4-FFF2-40B4-BE49-F238E27FC236}">
                <a16:creationId xmlns:a16="http://schemas.microsoft.com/office/drawing/2014/main" id="{DF6A8CA0-C56E-09DC-F514-072CB98755CD}"/>
              </a:ext>
            </a:extLst>
          </p:cNvPr>
          <p:cNvCxnSpPr/>
          <p:nvPr/>
        </p:nvCxnSpPr>
        <p:spPr>
          <a:xfrm flipV="1">
            <a:off x="181600" y="1691640"/>
            <a:ext cx="0" cy="390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33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79706C9-A8DE-5A9D-80C0-8BB73D277DDC}"/>
              </a:ext>
            </a:extLst>
          </p:cNvPr>
          <p:cNvSpPr>
            <a:spLocks noGrp="1"/>
          </p:cNvSpPr>
          <p:nvPr>
            <p:ph type="body" sz="quarter" idx="17"/>
          </p:nvPr>
        </p:nvSpPr>
        <p:spPr>
          <a:xfrm>
            <a:off x="885176" y="699247"/>
            <a:ext cx="8091184" cy="753035"/>
          </a:xfrm>
        </p:spPr>
        <p:txBody>
          <a:bodyPr/>
          <a:lstStyle/>
          <a:p>
            <a:r>
              <a:rPr lang="de-AT" dirty="0"/>
              <a:t>BEISPIELE AUS DER LITERATUR (1)</a:t>
            </a:r>
          </a:p>
          <a:p>
            <a:endParaRPr lang="de-AT" dirty="0"/>
          </a:p>
        </p:txBody>
      </p:sp>
      <p:sp>
        <p:nvSpPr>
          <p:cNvPr id="4" name="Foliennummernplatzhalter 3">
            <a:extLst>
              <a:ext uri="{FF2B5EF4-FFF2-40B4-BE49-F238E27FC236}">
                <a16:creationId xmlns:a16="http://schemas.microsoft.com/office/drawing/2014/main" id="{D8390CCD-D85B-50EB-5D26-49B6E88018A8}"/>
              </a:ext>
            </a:extLst>
          </p:cNvPr>
          <p:cNvSpPr>
            <a:spLocks noGrp="1"/>
          </p:cNvSpPr>
          <p:nvPr>
            <p:ph type="sldNum" sz="quarter" idx="4"/>
          </p:nvPr>
        </p:nvSpPr>
        <p:spPr/>
        <p:txBody>
          <a:bodyPr/>
          <a:lstStyle/>
          <a:p>
            <a:r>
              <a:rPr lang="en-US"/>
              <a:t> </a:t>
            </a:r>
            <a:fld id="{D57F1E4F-1CFF-5643-939E-02111984F565}" type="slidenum">
              <a:rPr lang="en-US" smtClean="0"/>
              <a:pPr/>
              <a:t>22</a:t>
            </a:fld>
            <a:endParaRPr lang="en-US" dirty="0"/>
          </a:p>
        </p:txBody>
      </p:sp>
      <p:sp>
        <p:nvSpPr>
          <p:cNvPr id="5" name="Inhaltsplatzhalter 4">
            <a:extLst>
              <a:ext uri="{FF2B5EF4-FFF2-40B4-BE49-F238E27FC236}">
                <a16:creationId xmlns:a16="http://schemas.microsoft.com/office/drawing/2014/main" id="{7D9DE7CC-8493-7B72-4F16-E6311DB818AE}"/>
              </a:ext>
            </a:extLst>
          </p:cNvPr>
          <p:cNvSpPr>
            <a:spLocks noGrp="1"/>
          </p:cNvSpPr>
          <p:nvPr>
            <p:ph idx="1"/>
          </p:nvPr>
        </p:nvSpPr>
        <p:spPr>
          <a:xfrm>
            <a:off x="6096000" y="1893455"/>
            <a:ext cx="5210824" cy="3764939"/>
          </a:xfrm>
        </p:spPr>
        <p:txBody>
          <a:bodyPr/>
          <a:lstStyle/>
          <a:p>
            <a:r>
              <a:rPr lang="de-AT" dirty="0"/>
              <a:t>Smartphone + Lab-basiert (Teil in fMRI)</a:t>
            </a:r>
          </a:p>
          <a:p>
            <a:r>
              <a:rPr lang="de-AT" dirty="0"/>
              <a:t>N = 18,420</a:t>
            </a:r>
          </a:p>
          <a:p>
            <a:r>
              <a:rPr lang="de-AT" dirty="0"/>
              <a:t>„</a:t>
            </a:r>
            <a:r>
              <a:rPr lang="de-AT" dirty="0" err="1"/>
              <a:t>Risky</a:t>
            </a:r>
            <a:r>
              <a:rPr lang="de-AT" dirty="0"/>
              <a:t> </a:t>
            </a:r>
            <a:r>
              <a:rPr lang="de-AT" dirty="0" err="1"/>
              <a:t>decision</a:t>
            </a:r>
            <a:r>
              <a:rPr lang="de-AT" dirty="0"/>
              <a:t> </a:t>
            </a:r>
            <a:r>
              <a:rPr lang="de-AT" dirty="0" err="1"/>
              <a:t>making</a:t>
            </a:r>
            <a:r>
              <a:rPr lang="de-AT" dirty="0"/>
              <a:t>“</a:t>
            </a:r>
          </a:p>
          <a:p>
            <a:r>
              <a:rPr lang="de-AT" dirty="0"/>
              <a:t>„</a:t>
            </a:r>
            <a:r>
              <a:rPr lang="de-AT" dirty="0" err="1"/>
              <a:t>Happiness</a:t>
            </a:r>
            <a:r>
              <a:rPr lang="de-AT" dirty="0"/>
              <a:t>“ erklärt als Mischung aus erwartete </a:t>
            </a:r>
            <a:r>
              <a:rPr lang="de-AT" dirty="0" err="1"/>
              <a:t>Rewards</a:t>
            </a:r>
            <a:r>
              <a:rPr lang="de-AT" dirty="0"/>
              <a:t> und </a:t>
            </a:r>
            <a:r>
              <a:rPr lang="de-AT" dirty="0" err="1"/>
              <a:t>prediction</a:t>
            </a:r>
            <a:r>
              <a:rPr lang="de-AT" dirty="0"/>
              <a:t> </a:t>
            </a:r>
            <a:r>
              <a:rPr lang="de-AT" dirty="0" err="1"/>
              <a:t>errors</a:t>
            </a:r>
            <a:endParaRPr lang="de-AT" dirty="0"/>
          </a:p>
          <a:p>
            <a:endParaRPr lang="de-AT" dirty="0"/>
          </a:p>
          <a:p>
            <a:endParaRPr lang="de-AT" dirty="0"/>
          </a:p>
        </p:txBody>
      </p:sp>
      <p:pic>
        <p:nvPicPr>
          <p:cNvPr id="8" name="Grafik 7">
            <a:extLst>
              <a:ext uri="{FF2B5EF4-FFF2-40B4-BE49-F238E27FC236}">
                <a16:creationId xmlns:a16="http://schemas.microsoft.com/office/drawing/2014/main" id="{D43506C0-13B0-F739-4B75-0DB1E3808230}"/>
              </a:ext>
            </a:extLst>
          </p:cNvPr>
          <p:cNvPicPr>
            <a:picLocks noChangeAspect="1"/>
          </p:cNvPicPr>
          <p:nvPr/>
        </p:nvPicPr>
        <p:blipFill>
          <a:blip r:embed="rId2"/>
          <a:stretch>
            <a:fillRect/>
          </a:stretch>
        </p:blipFill>
        <p:spPr>
          <a:xfrm>
            <a:off x="885176" y="1390650"/>
            <a:ext cx="4911090" cy="2514613"/>
          </a:xfrm>
          <a:prstGeom prst="rect">
            <a:avLst/>
          </a:prstGeom>
        </p:spPr>
      </p:pic>
      <p:pic>
        <p:nvPicPr>
          <p:cNvPr id="10" name="Grafik 9">
            <a:extLst>
              <a:ext uri="{FF2B5EF4-FFF2-40B4-BE49-F238E27FC236}">
                <a16:creationId xmlns:a16="http://schemas.microsoft.com/office/drawing/2014/main" id="{25A945F0-AB52-0FD3-F027-2D5256C7FE16}"/>
              </a:ext>
            </a:extLst>
          </p:cNvPr>
          <p:cNvPicPr>
            <a:picLocks noChangeAspect="1"/>
          </p:cNvPicPr>
          <p:nvPr/>
        </p:nvPicPr>
        <p:blipFill>
          <a:blip r:embed="rId3"/>
          <a:stretch>
            <a:fillRect/>
          </a:stretch>
        </p:blipFill>
        <p:spPr>
          <a:xfrm>
            <a:off x="1049664" y="4003536"/>
            <a:ext cx="2047775" cy="2750641"/>
          </a:xfrm>
          <a:prstGeom prst="rect">
            <a:avLst/>
          </a:prstGeom>
        </p:spPr>
      </p:pic>
      <p:pic>
        <p:nvPicPr>
          <p:cNvPr id="12" name="Grafik 11">
            <a:extLst>
              <a:ext uri="{FF2B5EF4-FFF2-40B4-BE49-F238E27FC236}">
                <a16:creationId xmlns:a16="http://schemas.microsoft.com/office/drawing/2014/main" id="{5983D9AB-2387-17FF-2E1B-178952714B31}"/>
              </a:ext>
            </a:extLst>
          </p:cNvPr>
          <p:cNvPicPr>
            <a:picLocks noChangeAspect="1"/>
          </p:cNvPicPr>
          <p:nvPr/>
        </p:nvPicPr>
        <p:blipFill>
          <a:blip r:embed="rId4"/>
          <a:stretch>
            <a:fillRect/>
          </a:stretch>
        </p:blipFill>
        <p:spPr>
          <a:xfrm>
            <a:off x="5958636" y="4396947"/>
            <a:ext cx="5273993" cy="1851452"/>
          </a:xfrm>
          <a:prstGeom prst="rect">
            <a:avLst/>
          </a:prstGeom>
        </p:spPr>
      </p:pic>
      <p:pic>
        <p:nvPicPr>
          <p:cNvPr id="14" name="Grafik 13">
            <a:extLst>
              <a:ext uri="{FF2B5EF4-FFF2-40B4-BE49-F238E27FC236}">
                <a16:creationId xmlns:a16="http://schemas.microsoft.com/office/drawing/2014/main" id="{9EB2703C-A26F-4BB4-2217-66EE301810E0}"/>
              </a:ext>
            </a:extLst>
          </p:cNvPr>
          <p:cNvPicPr>
            <a:picLocks noChangeAspect="1"/>
          </p:cNvPicPr>
          <p:nvPr/>
        </p:nvPicPr>
        <p:blipFill>
          <a:blip r:embed="rId5"/>
          <a:stretch>
            <a:fillRect/>
          </a:stretch>
        </p:blipFill>
        <p:spPr>
          <a:xfrm>
            <a:off x="6330314" y="3562695"/>
            <a:ext cx="4783257" cy="685135"/>
          </a:xfrm>
          <a:prstGeom prst="rect">
            <a:avLst/>
          </a:prstGeom>
        </p:spPr>
      </p:pic>
    </p:spTree>
    <p:extLst>
      <p:ext uri="{BB962C8B-B14F-4D97-AF65-F5344CB8AC3E}">
        <p14:creationId xmlns:p14="http://schemas.microsoft.com/office/powerpoint/2010/main" val="4256989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46B48D-E03A-CD31-CC31-25B0DAD06D93}"/>
              </a:ext>
            </a:extLst>
          </p:cNvPr>
          <p:cNvSpPr>
            <a:spLocks noGrp="1"/>
          </p:cNvSpPr>
          <p:nvPr>
            <p:ph type="body" sz="quarter" idx="17"/>
          </p:nvPr>
        </p:nvSpPr>
        <p:spPr>
          <a:xfrm>
            <a:off x="885176" y="699247"/>
            <a:ext cx="7291084" cy="753035"/>
          </a:xfrm>
        </p:spPr>
        <p:txBody>
          <a:bodyPr/>
          <a:lstStyle/>
          <a:p>
            <a:r>
              <a:rPr lang="de-AT" dirty="0"/>
              <a:t>BEISPIELE AUS DER LITERATUR (2)</a:t>
            </a:r>
          </a:p>
        </p:txBody>
      </p:sp>
      <p:sp>
        <p:nvSpPr>
          <p:cNvPr id="3" name="Fußzeilenplatzhalter 2">
            <a:extLst>
              <a:ext uri="{FF2B5EF4-FFF2-40B4-BE49-F238E27FC236}">
                <a16:creationId xmlns:a16="http://schemas.microsoft.com/office/drawing/2014/main" id="{ACBB2468-6925-44D9-C02F-74BF7CD4D970}"/>
              </a:ext>
            </a:extLst>
          </p:cNvPr>
          <p:cNvSpPr>
            <a:spLocks noGrp="1"/>
          </p:cNvSpPr>
          <p:nvPr>
            <p:ph type="ftr" sz="quarter" idx="3"/>
          </p:nvPr>
        </p:nvSpPr>
        <p:spPr/>
        <p:txBody>
          <a:bodyPr/>
          <a:lstStyle/>
          <a:p>
            <a:r>
              <a:rPr lang="en-US"/>
              <a:t>Quelle</a:t>
            </a:r>
            <a:endParaRPr lang="en-US" dirty="0"/>
          </a:p>
        </p:txBody>
      </p:sp>
      <p:sp>
        <p:nvSpPr>
          <p:cNvPr id="4" name="Foliennummernplatzhalter 3">
            <a:extLst>
              <a:ext uri="{FF2B5EF4-FFF2-40B4-BE49-F238E27FC236}">
                <a16:creationId xmlns:a16="http://schemas.microsoft.com/office/drawing/2014/main" id="{0D03BC56-BDA3-DD84-85D2-90C717C982A4}"/>
              </a:ext>
            </a:extLst>
          </p:cNvPr>
          <p:cNvSpPr>
            <a:spLocks noGrp="1"/>
          </p:cNvSpPr>
          <p:nvPr>
            <p:ph type="sldNum" sz="quarter" idx="4"/>
          </p:nvPr>
        </p:nvSpPr>
        <p:spPr/>
        <p:txBody>
          <a:bodyPr/>
          <a:lstStyle/>
          <a:p>
            <a:r>
              <a:rPr lang="en-US"/>
              <a:t> </a:t>
            </a:r>
            <a:fld id="{D57F1E4F-1CFF-5643-939E-02111984F565}" type="slidenum">
              <a:rPr lang="en-US" smtClean="0"/>
              <a:pPr/>
              <a:t>23</a:t>
            </a:fld>
            <a:endParaRPr lang="en-US" dirty="0"/>
          </a:p>
        </p:txBody>
      </p:sp>
      <p:sp>
        <p:nvSpPr>
          <p:cNvPr id="12" name="Textfeld 11">
            <a:extLst>
              <a:ext uri="{FF2B5EF4-FFF2-40B4-BE49-F238E27FC236}">
                <a16:creationId xmlns:a16="http://schemas.microsoft.com/office/drawing/2014/main" id="{17309A09-D32F-3D4D-A1F8-B75C7714C8B7}"/>
              </a:ext>
            </a:extLst>
          </p:cNvPr>
          <p:cNvSpPr txBox="1"/>
          <p:nvPr/>
        </p:nvSpPr>
        <p:spPr>
          <a:xfrm>
            <a:off x="8542020" y="1894986"/>
            <a:ext cx="3543300" cy="2800767"/>
          </a:xfrm>
          <a:prstGeom prst="rect">
            <a:avLst/>
          </a:prstGeom>
          <a:noFill/>
        </p:spPr>
        <p:txBody>
          <a:bodyPr wrap="square" rtlCol="0">
            <a:spAutoFit/>
          </a:bodyPr>
          <a:lstStyle/>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Smartphone-basierte </a:t>
            </a:r>
            <a:r>
              <a:rPr lang="de-AT"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risky</a:t>
            </a: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descision-making</a:t>
            </a: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AT"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task</a:t>
            </a:r>
            <a:endPar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endPar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N = 26,720</a:t>
            </a:r>
          </a:p>
          <a:p>
            <a:pPr marL="285750" indent="-285750" algn="l">
              <a:buFont typeface="Arial" panose="020B0604020202020204" pitchFamily="34" charset="0"/>
              <a:buChar char="•"/>
            </a:pPr>
            <a:endPar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de-AT"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Gambles</a:t>
            </a: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steigen mit der Tageszeit</a:t>
            </a:r>
          </a:p>
          <a:p>
            <a:pPr marL="285750" indent="-285750" algn="l">
              <a:buFont typeface="Arial" panose="020B0604020202020204" pitchFamily="34" charset="0"/>
              <a:buChar char="•"/>
            </a:pPr>
            <a:endPar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Verlust-Sensitivität sinkt mit der Tageszeit</a:t>
            </a:r>
          </a:p>
          <a:p>
            <a:pPr marL="285750" indent="-285750" algn="l">
              <a:buFont typeface="Arial" panose="020B0604020202020204" pitchFamily="34" charset="0"/>
              <a:buChar char="•"/>
            </a:pPr>
            <a:endPar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Grafik 5">
            <a:extLst>
              <a:ext uri="{FF2B5EF4-FFF2-40B4-BE49-F238E27FC236}">
                <a16:creationId xmlns:a16="http://schemas.microsoft.com/office/drawing/2014/main" id="{A2F73A7F-FA1D-AE33-A8B0-DF07E2AD93A1}"/>
              </a:ext>
            </a:extLst>
          </p:cNvPr>
          <p:cNvPicPr>
            <a:picLocks noChangeAspect="1"/>
          </p:cNvPicPr>
          <p:nvPr/>
        </p:nvPicPr>
        <p:blipFill>
          <a:blip r:embed="rId2"/>
          <a:stretch>
            <a:fillRect/>
          </a:stretch>
        </p:blipFill>
        <p:spPr>
          <a:xfrm>
            <a:off x="602766" y="1354759"/>
            <a:ext cx="3824937" cy="3635000"/>
          </a:xfrm>
          <a:prstGeom prst="rect">
            <a:avLst/>
          </a:prstGeom>
        </p:spPr>
      </p:pic>
      <p:pic>
        <p:nvPicPr>
          <p:cNvPr id="9" name="Grafik 8">
            <a:extLst>
              <a:ext uri="{FF2B5EF4-FFF2-40B4-BE49-F238E27FC236}">
                <a16:creationId xmlns:a16="http://schemas.microsoft.com/office/drawing/2014/main" id="{71D2C920-5925-6A85-7DDF-764E09B9CFF8}"/>
              </a:ext>
            </a:extLst>
          </p:cNvPr>
          <p:cNvPicPr>
            <a:picLocks noChangeAspect="1"/>
          </p:cNvPicPr>
          <p:nvPr/>
        </p:nvPicPr>
        <p:blipFill>
          <a:blip r:embed="rId3"/>
          <a:stretch>
            <a:fillRect/>
          </a:stretch>
        </p:blipFill>
        <p:spPr>
          <a:xfrm>
            <a:off x="4573270" y="1452282"/>
            <a:ext cx="3672840" cy="2190587"/>
          </a:xfrm>
          <a:prstGeom prst="rect">
            <a:avLst/>
          </a:prstGeom>
        </p:spPr>
      </p:pic>
      <p:pic>
        <p:nvPicPr>
          <p:cNvPr id="13" name="Grafik 12">
            <a:extLst>
              <a:ext uri="{FF2B5EF4-FFF2-40B4-BE49-F238E27FC236}">
                <a16:creationId xmlns:a16="http://schemas.microsoft.com/office/drawing/2014/main" id="{4B93DF8D-58B2-E461-D11B-8316AF51E5D6}"/>
              </a:ext>
            </a:extLst>
          </p:cNvPr>
          <p:cNvPicPr>
            <a:picLocks noChangeAspect="1"/>
          </p:cNvPicPr>
          <p:nvPr/>
        </p:nvPicPr>
        <p:blipFill>
          <a:blip r:embed="rId4"/>
          <a:stretch>
            <a:fillRect/>
          </a:stretch>
        </p:blipFill>
        <p:spPr>
          <a:xfrm>
            <a:off x="1049664" y="4003536"/>
            <a:ext cx="2047775" cy="2750641"/>
          </a:xfrm>
          <a:prstGeom prst="rect">
            <a:avLst/>
          </a:prstGeom>
        </p:spPr>
      </p:pic>
      <p:pic>
        <p:nvPicPr>
          <p:cNvPr id="15" name="Grafik 14">
            <a:extLst>
              <a:ext uri="{FF2B5EF4-FFF2-40B4-BE49-F238E27FC236}">
                <a16:creationId xmlns:a16="http://schemas.microsoft.com/office/drawing/2014/main" id="{D8A55AB9-1D3D-BCA5-3E62-819E8D9A4879}"/>
              </a:ext>
            </a:extLst>
          </p:cNvPr>
          <p:cNvPicPr>
            <a:picLocks noChangeAspect="1"/>
          </p:cNvPicPr>
          <p:nvPr/>
        </p:nvPicPr>
        <p:blipFill>
          <a:blip r:embed="rId5"/>
          <a:stretch>
            <a:fillRect/>
          </a:stretch>
        </p:blipFill>
        <p:spPr>
          <a:xfrm>
            <a:off x="4767921" y="4003536"/>
            <a:ext cx="1328079" cy="2251743"/>
          </a:xfrm>
          <a:prstGeom prst="rect">
            <a:avLst/>
          </a:prstGeom>
        </p:spPr>
      </p:pic>
    </p:spTree>
    <p:extLst>
      <p:ext uri="{BB962C8B-B14F-4D97-AF65-F5344CB8AC3E}">
        <p14:creationId xmlns:p14="http://schemas.microsoft.com/office/powerpoint/2010/main" val="175734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346B48D-E03A-CD31-CC31-25B0DAD06D93}"/>
              </a:ext>
            </a:extLst>
          </p:cNvPr>
          <p:cNvSpPr>
            <a:spLocks noGrp="1"/>
          </p:cNvSpPr>
          <p:nvPr>
            <p:ph type="body" sz="quarter" idx="17"/>
          </p:nvPr>
        </p:nvSpPr>
        <p:spPr>
          <a:xfrm>
            <a:off x="885176" y="699247"/>
            <a:ext cx="7291084" cy="753035"/>
          </a:xfrm>
        </p:spPr>
        <p:txBody>
          <a:bodyPr/>
          <a:lstStyle/>
          <a:p>
            <a:r>
              <a:rPr lang="de-AT" dirty="0"/>
              <a:t>BEISPIELE AUS DER LITERATUR (3)</a:t>
            </a:r>
          </a:p>
        </p:txBody>
      </p:sp>
      <p:sp>
        <p:nvSpPr>
          <p:cNvPr id="3" name="Fußzeilenplatzhalter 2">
            <a:extLst>
              <a:ext uri="{FF2B5EF4-FFF2-40B4-BE49-F238E27FC236}">
                <a16:creationId xmlns:a16="http://schemas.microsoft.com/office/drawing/2014/main" id="{ACBB2468-6925-44D9-C02F-74BF7CD4D970}"/>
              </a:ext>
            </a:extLst>
          </p:cNvPr>
          <p:cNvSpPr>
            <a:spLocks noGrp="1"/>
          </p:cNvSpPr>
          <p:nvPr>
            <p:ph type="ftr" sz="quarter" idx="3"/>
          </p:nvPr>
        </p:nvSpPr>
        <p:spPr/>
        <p:txBody>
          <a:bodyPr/>
          <a:lstStyle/>
          <a:p>
            <a:r>
              <a:rPr lang="en-US"/>
              <a:t>Quelle</a:t>
            </a:r>
            <a:endParaRPr lang="en-US" dirty="0"/>
          </a:p>
        </p:txBody>
      </p:sp>
      <p:sp>
        <p:nvSpPr>
          <p:cNvPr id="4" name="Foliennummernplatzhalter 3">
            <a:extLst>
              <a:ext uri="{FF2B5EF4-FFF2-40B4-BE49-F238E27FC236}">
                <a16:creationId xmlns:a16="http://schemas.microsoft.com/office/drawing/2014/main" id="{0D03BC56-BDA3-DD84-85D2-90C717C982A4}"/>
              </a:ext>
            </a:extLst>
          </p:cNvPr>
          <p:cNvSpPr>
            <a:spLocks noGrp="1"/>
          </p:cNvSpPr>
          <p:nvPr>
            <p:ph type="sldNum" sz="quarter" idx="4"/>
          </p:nvPr>
        </p:nvSpPr>
        <p:spPr/>
        <p:txBody>
          <a:bodyPr/>
          <a:lstStyle/>
          <a:p>
            <a:r>
              <a:rPr lang="en-US"/>
              <a:t> </a:t>
            </a:r>
            <a:fld id="{D57F1E4F-1CFF-5643-939E-02111984F565}" type="slidenum">
              <a:rPr lang="en-US" smtClean="0"/>
              <a:pPr/>
              <a:t>24</a:t>
            </a:fld>
            <a:endParaRPr lang="en-US" dirty="0"/>
          </a:p>
        </p:txBody>
      </p:sp>
      <p:pic>
        <p:nvPicPr>
          <p:cNvPr id="7" name="Grafik 6">
            <a:extLst>
              <a:ext uri="{FF2B5EF4-FFF2-40B4-BE49-F238E27FC236}">
                <a16:creationId xmlns:a16="http://schemas.microsoft.com/office/drawing/2014/main" id="{2B3CAE9B-93C5-3207-8FEF-D47F225D081E}"/>
              </a:ext>
            </a:extLst>
          </p:cNvPr>
          <p:cNvPicPr>
            <a:picLocks noChangeAspect="1"/>
          </p:cNvPicPr>
          <p:nvPr/>
        </p:nvPicPr>
        <p:blipFill>
          <a:blip r:embed="rId2"/>
          <a:stretch>
            <a:fillRect/>
          </a:stretch>
        </p:blipFill>
        <p:spPr>
          <a:xfrm>
            <a:off x="885176" y="1606549"/>
            <a:ext cx="3953524" cy="2370071"/>
          </a:xfrm>
          <a:prstGeom prst="rect">
            <a:avLst/>
          </a:prstGeom>
        </p:spPr>
      </p:pic>
      <p:pic>
        <p:nvPicPr>
          <p:cNvPr id="11" name="Grafik 10">
            <a:extLst>
              <a:ext uri="{FF2B5EF4-FFF2-40B4-BE49-F238E27FC236}">
                <a16:creationId xmlns:a16="http://schemas.microsoft.com/office/drawing/2014/main" id="{60257088-A9EF-028B-F5FF-B1E5D467BAAD}"/>
              </a:ext>
            </a:extLst>
          </p:cNvPr>
          <p:cNvPicPr>
            <a:picLocks noChangeAspect="1"/>
          </p:cNvPicPr>
          <p:nvPr/>
        </p:nvPicPr>
        <p:blipFill>
          <a:blip r:embed="rId3"/>
          <a:stretch>
            <a:fillRect/>
          </a:stretch>
        </p:blipFill>
        <p:spPr>
          <a:xfrm>
            <a:off x="5005387" y="1347787"/>
            <a:ext cx="2181225" cy="4162425"/>
          </a:xfrm>
          <a:prstGeom prst="rect">
            <a:avLst/>
          </a:prstGeom>
        </p:spPr>
      </p:pic>
      <p:sp>
        <p:nvSpPr>
          <p:cNvPr id="12" name="Textfeld 11">
            <a:extLst>
              <a:ext uri="{FF2B5EF4-FFF2-40B4-BE49-F238E27FC236}">
                <a16:creationId xmlns:a16="http://schemas.microsoft.com/office/drawing/2014/main" id="{17309A09-D32F-3D4D-A1F8-B75C7714C8B7}"/>
              </a:ext>
            </a:extLst>
          </p:cNvPr>
          <p:cNvSpPr txBox="1"/>
          <p:nvPr/>
        </p:nvSpPr>
        <p:spPr>
          <a:xfrm>
            <a:off x="7575550" y="1606550"/>
            <a:ext cx="4052570" cy="2554545"/>
          </a:xfrm>
          <a:prstGeom prst="rect">
            <a:avLst/>
          </a:prstGeom>
          <a:noFill/>
        </p:spPr>
        <p:txBody>
          <a:bodyPr wrap="square" rtlCol="0">
            <a:spAutoFit/>
          </a:bodyPr>
          <a:lstStyle/>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Online Bandit Task (</a:t>
            </a:r>
            <a:r>
              <a:rPr lang="de-AT"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Mechanical</a:t>
            </a: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Turk)</a:t>
            </a:r>
          </a:p>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N = 1010</a:t>
            </a:r>
          </a:p>
          <a:p>
            <a:pPr marL="285750" indent="-285750" algn="l">
              <a:buFont typeface="Arial" panose="020B0604020202020204" pitchFamily="34" charset="0"/>
              <a:buChar char="•"/>
            </a:pPr>
            <a:endPar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Höhere Paranoia hängt mit der Erwartung von instabileren Task  zusammen</a:t>
            </a:r>
          </a:p>
          <a:p>
            <a:pPr marL="285750" indent="-285750" algn="l">
              <a:buFont typeface="Arial" panose="020B0604020202020204" pitchFamily="34" charset="0"/>
              <a:buChar char="•"/>
            </a:pPr>
            <a:endParaRPr lang="de-AT" sz="16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de-AT"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Höhere Paranoia war auch mit der Anfälligkeit für Verschwörungstheorien assoziiert</a:t>
            </a:r>
            <a:endParaRPr lang="de-AT" sz="1600"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597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6C7BD5-F985-0DBA-E00D-5D17C7941EDD}"/>
              </a:ext>
            </a:extLst>
          </p:cNvPr>
          <p:cNvSpPr>
            <a:spLocks noGrp="1"/>
          </p:cNvSpPr>
          <p:nvPr>
            <p:ph type="body" sz="quarter" idx="17"/>
          </p:nvPr>
        </p:nvSpPr>
        <p:spPr/>
        <p:txBody>
          <a:bodyPr/>
          <a:lstStyle/>
          <a:p>
            <a:r>
              <a:rPr lang="de-AT" dirty="0"/>
              <a:t>ZUSAMMENFASSUNG</a:t>
            </a:r>
          </a:p>
        </p:txBody>
      </p:sp>
      <p:sp>
        <p:nvSpPr>
          <p:cNvPr id="4" name="Foliennummernplatzhalter 3">
            <a:extLst>
              <a:ext uri="{FF2B5EF4-FFF2-40B4-BE49-F238E27FC236}">
                <a16:creationId xmlns:a16="http://schemas.microsoft.com/office/drawing/2014/main" id="{23D7FD90-98BC-C1B5-1C7D-8E8042C62574}"/>
              </a:ext>
            </a:extLst>
          </p:cNvPr>
          <p:cNvSpPr>
            <a:spLocks noGrp="1"/>
          </p:cNvSpPr>
          <p:nvPr>
            <p:ph type="sldNum" sz="quarter" idx="4"/>
          </p:nvPr>
        </p:nvSpPr>
        <p:spPr/>
        <p:txBody>
          <a:bodyPr/>
          <a:lstStyle/>
          <a:p>
            <a:r>
              <a:rPr lang="en-US"/>
              <a:t> </a:t>
            </a:r>
            <a:fld id="{D57F1E4F-1CFF-5643-939E-02111984F565}" type="slidenum">
              <a:rPr lang="en-US" smtClean="0"/>
              <a:pPr/>
              <a:t>25</a:t>
            </a:fld>
            <a:endParaRPr lang="en-US" dirty="0"/>
          </a:p>
        </p:txBody>
      </p:sp>
      <p:sp>
        <p:nvSpPr>
          <p:cNvPr id="6" name="Inhaltsplatzhalter 5">
            <a:extLst>
              <a:ext uri="{FF2B5EF4-FFF2-40B4-BE49-F238E27FC236}">
                <a16:creationId xmlns:a16="http://schemas.microsoft.com/office/drawing/2014/main" id="{4A422D06-CD40-9FF2-E838-A8C5BBD367C8}"/>
              </a:ext>
            </a:extLst>
          </p:cNvPr>
          <p:cNvSpPr>
            <a:spLocks noGrp="1"/>
          </p:cNvSpPr>
          <p:nvPr>
            <p:ph idx="18"/>
          </p:nvPr>
        </p:nvSpPr>
        <p:spPr>
          <a:xfrm>
            <a:off x="885177" y="1893455"/>
            <a:ext cx="9566924" cy="3764939"/>
          </a:xfrm>
        </p:spPr>
        <p:txBody>
          <a:bodyPr/>
          <a:lstStyle/>
          <a:p>
            <a:r>
              <a:rPr lang="de-AT" dirty="0"/>
              <a:t>Kognitive Tasks können unter bestimmten Voraussetzungen (z.B. Metrik) in das Feld übertragen werden</a:t>
            </a:r>
          </a:p>
          <a:p>
            <a:endParaRPr lang="de-AT" dirty="0"/>
          </a:p>
          <a:p>
            <a:r>
              <a:rPr lang="de-AT" dirty="0"/>
              <a:t>Erlauben Erfassung von psychologischen Prozessen, die Fragebögen komplementieren</a:t>
            </a:r>
          </a:p>
          <a:p>
            <a:endParaRPr lang="de-AT" dirty="0"/>
          </a:p>
          <a:p>
            <a:r>
              <a:rPr lang="de-AT" dirty="0"/>
              <a:t>„Digital </a:t>
            </a:r>
            <a:r>
              <a:rPr lang="de-AT" dirty="0" err="1"/>
              <a:t>Phenotype</a:t>
            </a:r>
            <a:r>
              <a:rPr lang="de-AT" dirty="0"/>
              <a:t>“  kann relativ „günstig“ erweitert werden, umfassende Beschreibung durch verschiedene Aspekte des Verhaltens – insbesondere durch die </a:t>
            </a:r>
            <a:r>
              <a:rPr lang="de-AT" dirty="0" err="1"/>
              <a:t>feindröselige</a:t>
            </a:r>
            <a:r>
              <a:rPr lang="de-AT" dirty="0"/>
              <a:t>, formale Beschreibung kognitiver Prozesse (biologisch plausible Datenreduktion)</a:t>
            </a:r>
          </a:p>
          <a:p>
            <a:endParaRPr lang="de-AT" dirty="0"/>
          </a:p>
          <a:p>
            <a:r>
              <a:rPr lang="de-AT" dirty="0"/>
              <a:t>„Big Data“-</a:t>
            </a:r>
            <a:r>
              <a:rPr lang="de-AT" dirty="0" err="1"/>
              <a:t>Approaches</a:t>
            </a:r>
            <a:r>
              <a:rPr lang="de-AT" dirty="0"/>
              <a:t> (z.B. </a:t>
            </a:r>
            <a:r>
              <a:rPr lang="de-AT" dirty="0" err="1"/>
              <a:t>Machine</a:t>
            </a:r>
            <a:r>
              <a:rPr lang="de-AT" dirty="0"/>
              <a:t> Learning) können dank größerer Samples sinnvoll eingesetzt werden</a:t>
            </a:r>
          </a:p>
        </p:txBody>
      </p:sp>
    </p:spTree>
    <p:extLst>
      <p:ext uri="{BB962C8B-B14F-4D97-AF65-F5344CB8AC3E}">
        <p14:creationId xmlns:p14="http://schemas.microsoft.com/office/powerpoint/2010/main" val="305604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4FEBCB9-9FBF-AA88-3A7E-783F8927A89E}"/>
              </a:ext>
            </a:extLst>
          </p:cNvPr>
          <p:cNvSpPr>
            <a:spLocks noGrp="1"/>
          </p:cNvSpPr>
          <p:nvPr>
            <p:ph type="body" sz="quarter" idx="17"/>
          </p:nvPr>
        </p:nvSpPr>
        <p:spPr/>
        <p:txBody>
          <a:bodyPr/>
          <a:lstStyle/>
          <a:p>
            <a:r>
              <a:rPr lang="de-AT" dirty="0"/>
              <a:t>OFFENE FRAGEN</a:t>
            </a:r>
          </a:p>
        </p:txBody>
      </p:sp>
      <p:sp>
        <p:nvSpPr>
          <p:cNvPr id="4" name="Foliennummernplatzhalter 3">
            <a:extLst>
              <a:ext uri="{FF2B5EF4-FFF2-40B4-BE49-F238E27FC236}">
                <a16:creationId xmlns:a16="http://schemas.microsoft.com/office/drawing/2014/main" id="{7E48D166-02E6-BB65-6381-7E92B8001F9B}"/>
              </a:ext>
            </a:extLst>
          </p:cNvPr>
          <p:cNvSpPr>
            <a:spLocks noGrp="1"/>
          </p:cNvSpPr>
          <p:nvPr>
            <p:ph type="sldNum" sz="quarter" idx="4"/>
          </p:nvPr>
        </p:nvSpPr>
        <p:spPr/>
        <p:txBody>
          <a:bodyPr/>
          <a:lstStyle/>
          <a:p>
            <a:r>
              <a:rPr lang="en-US"/>
              <a:t> </a:t>
            </a:r>
            <a:fld id="{D57F1E4F-1CFF-5643-939E-02111984F565}" type="slidenum">
              <a:rPr lang="en-US" smtClean="0"/>
              <a:pPr/>
              <a:t>26</a:t>
            </a:fld>
            <a:endParaRPr lang="en-US" dirty="0"/>
          </a:p>
        </p:txBody>
      </p:sp>
      <p:sp>
        <p:nvSpPr>
          <p:cNvPr id="6" name="Inhaltsplatzhalter 5">
            <a:extLst>
              <a:ext uri="{FF2B5EF4-FFF2-40B4-BE49-F238E27FC236}">
                <a16:creationId xmlns:a16="http://schemas.microsoft.com/office/drawing/2014/main" id="{0E64E880-67E1-EE98-319F-7426E08B9474}"/>
              </a:ext>
            </a:extLst>
          </p:cNvPr>
          <p:cNvSpPr>
            <a:spLocks noGrp="1"/>
          </p:cNvSpPr>
          <p:nvPr>
            <p:ph idx="18"/>
          </p:nvPr>
        </p:nvSpPr>
        <p:spPr>
          <a:xfrm>
            <a:off x="986776" y="1652155"/>
            <a:ext cx="9155444" cy="3764939"/>
          </a:xfrm>
        </p:spPr>
        <p:txBody>
          <a:bodyPr/>
          <a:lstStyle/>
          <a:p>
            <a:r>
              <a:rPr lang="de-AT" dirty="0"/>
              <a:t>Longitudinales Design (Stabilität der </a:t>
            </a:r>
            <a:r>
              <a:rPr lang="de-AT" dirty="0" err="1"/>
              <a:t>Verhaltensmetriken</a:t>
            </a:r>
            <a:r>
              <a:rPr lang="de-AT" dirty="0"/>
              <a:t>, Einflüsse pro Tag, …) </a:t>
            </a:r>
          </a:p>
          <a:p>
            <a:pPr lvl="1"/>
            <a:r>
              <a:rPr lang="de-AT" dirty="0"/>
              <a:t>Beispiel </a:t>
            </a:r>
            <a:r>
              <a:rPr lang="de-AT" i="1" dirty="0" err="1"/>
              <a:t>Multiarmed</a:t>
            </a:r>
            <a:r>
              <a:rPr lang="de-AT" i="1" dirty="0"/>
              <a:t> Bandit</a:t>
            </a:r>
          </a:p>
          <a:p>
            <a:pPr lvl="2">
              <a:buFont typeface="Symbol" panose="05050102010706020507" pitchFamily="18" charset="2"/>
              <a:buChar char="-"/>
            </a:pPr>
            <a:r>
              <a:rPr lang="de-AT" dirty="0"/>
              <a:t>Einfluss auf Exploration / Exploitation </a:t>
            </a:r>
          </a:p>
          <a:p>
            <a:pPr lvl="2">
              <a:buFont typeface="Symbol" panose="05050102010706020507" pitchFamily="18" charset="2"/>
              <a:buChar char="-"/>
            </a:pPr>
            <a:r>
              <a:rPr lang="de-AT" dirty="0"/>
              <a:t>Einfluss auf Entscheidung unter Unsicherheit</a:t>
            </a:r>
          </a:p>
          <a:p>
            <a:endParaRPr lang="de-AT" dirty="0"/>
          </a:p>
          <a:p>
            <a:r>
              <a:rPr lang="de-AT" dirty="0"/>
              <a:t>Welche Implementierung ist sinnvoll? (Nutzung von Smartphone vs. rein online?)</a:t>
            </a:r>
          </a:p>
          <a:p>
            <a:endParaRPr lang="de-AT" dirty="0"/>
          </a:p>
          <a:p>
            <a:r>
              <a:rPr lang="de-AT" dirty="0"/>
              <a:t>Wo / wie findet Datenspeicherung (online / offline) ?</a:t>
            </a:r>
          </a:p>
          <a:p>
            <a:endParaRPr lang="de-AT" dirty="0"/>
          </a:p>
          <a:p>
            <a:r>
              <a:rPr lang="de-AT" dirty="0"/>
              <a:t>Für manche Aufgaben: Messen der Reaktionszeit (</a:t>
            </a:r>
            <a:r>
              <a:rPr lang="de-AT" i="1" dirty="0" err="1"/>
              <a:t>ms</a:t>
            </a:r>
            <a:r>
              <a:rPr lang="de-AT" dirty="0"/>
              <a:t>-Genauigkeit)</a:t>
            </a:r>
          </a:p>
        </p:txBody>
      </p:sp>
    </p:spTree>
    <p:extLst>
      <p:ext uri="{BB962C8B-B14F-4D97-AF65-F5344CB8AC3E}">
        <p14:creationId xmlns:p14="http://schemas.microsoft.com/office/powerpoint/2010/main" val="1001122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08C0C-FD3C-A045-2DC0-CAB4032D5E98}"/>
              </a:ext>
            </a:extLst>
          </p:cNvPr>
          <p:cNvSpPr>
            <a:spLocks noGrp="1"/>
          </p:cNvSpPr>
          <p:nvPr>
            <p:ph type="title"/>
          </p:nvPr>
        </p:nvSpPr>
        <p:spPr/>
        <p:txBody>
          <a:bodyPr/>
          <a:lstStyle/>
          <a:p>
            <a:r>
              <a:rPr lang="de-AT" dirty="0"/>
              <a:t>LITERATUR</a:t>
            </a:r>
          </a:p>
        </p:txBody>
      </p:sp>
      <p:sp>
        <p:nvSpPr>
          <p:cNvPr id="3" name="Inhaltsplatzhalter 2">
            <a:extLst>
              <a:ext uri="{FF2B5EF4-FFF2-40B4-BE49-F238E27FC236}">
                <a16:creationId xmlns:a16="http://schemas.microsoft.com/office/drawing/2014/main" id="{DED24FB3-4737-ADCB-81A0-4BEEFF4AE25E}"/>
              </a:ext>
            </a:extLst>
          </p:cNvPr>
          <p:cNvSpPr>
            <a:spLocks noGrp="1"/>
          </p:cNvSpPr>
          <p:nvPr>
            <p:ph idx="1"/>
          </p:nvPr>
        </p:nvSpPr>
        <p:spPr/>
        <p:txBody>
          <a:bodyPr/>
          <a:lstStyle/>
          <a:p>
            <a:r>
              <a:rPr lang="en-US" sz="1200" dirty="0"/>
              <a:t>Bridges, D., </a:t>
            </a:r>
            <a:r>
              <a:rPr lang="en-US" sz="1200" dirty="0" err="1"/>
              <a:t>Pitiot</a:t>
            </a:r>
            <a:r>
              <a:rPr lang="en-US" sz="1200" dirty="0"/>
              <a:t>, A., MacAskill, M. R., &amp; Peirce, J. W. (2020). The timing mega-study: comparing a range of experiment generators, both lab-based and online. </a:t>
            </a:r>
            <a:r>
              <a:rPr lang="en-US" sz="1200" dirty="0" err="1"/>
              <a:t>PeerJ</a:t>
            </a:r>
            <a:r>
              <a:rPr lang="en-US" sz="1200" dirty="0"/>
              <a:t>, 8, e9414.</a:t>
            </a:r>
          </a:p>
          <a:p>
            <a:r>
              <a:rPr lang="en-US" sz="1200" dirty="0" err="1"/>
              <a:t>Daunizeau</a:t>
            </a:r>
            <a:r>
              <a:rPr lang="en-US" sz="1200" dirty="0"/>
              <a:t>, J., den </a:t>
            </a:r>
            <a:r>
              <a:rPr lang="en-US" sz="1200" dirty="0" err="1"/>
              <a:t>Ouden</a:t>
            </a:r>
            <a:r>
              <a:rPr lang="en-US" sz="1200" dirty="0"/>
              <a:t>, H. E. M., </a:t>
            </a:r>
            <a:r>
              <a:rPr lang="en-US" sz="1200" dirty="0" err="1"/>
              <a:t>Pessiglione</a:t>
            </a:r>
            <a:r>
              <a:rPr lang="en-US" sz="1200" dirty="0"/>
              <a:t>, M., </a:t>
            </a:r>
            <a:r>
              <a:rPr lang="en-US" sz="1200" dirty="0" err="1"/>
              <a:t>Kiebel</a:t>
            </a:r>
            <a:r>
              <a:rPr lang="en-US" sz="1200" dirty="0"/>
              <a:t>, S. J., Stephan, K. E., and Friston, K. J. (2010). Observing the observer (I): meta-Bayesian models of learning and decision-making. </a:t>
            </a:r>
            <a:r>
              <a:rPr lang="en-US" sz="1200" dirty="0" err="1"/>
              <a:t>PLoS</a:t>
            </a:r>
            <a:r>
              <a:rPr lang="en-US" sz="1200" dirty="0"/>
              <a:t> ONE 5, e15554. </a:t>
            </a:r>
            <a:r>
              <a:rPr lang="en-US" sz="1200" dirty="0" err="1"/>
              <a:t>doi</a:t>
            </a:r>
            <a:r>
              <a:rPr lang="en-US" sz="1200" dirty="0"/>
              <a:t>: 10.1371/journal.pone.0015555</a:t>
            </a:r>
          </a:p>
          <a:p>
            <a:r>
              <a:rPr lang="en-US" sz="1200" dirty="0" err="1"/>
              <a:t>Gillan</a:t>
            </a:r>
            <a:r>
              <a:rPr lang="en-US" sz="1200" dirty="0"/>
              <a:t>, C. M., &amp; Rutledge, R. B. (2021). Smartphones and the neuroscience of mental health. Annual Review of Neuroscience, 44, 129.</a:t>
            </a:r>
          </a:p>
          <a:p>
            <a:r>
              <a:rPr lang="en-US" sz="1200" dirty="0"/>
              <a:t>Levitt, S. D., &amp; List, J. A. (2007). What do laboratory experiments measuring social preferences reveal about the real world?. </a:t>
            </a:r>
            <a:r>
              <a:rPr lang="en-US" sz="1200" i="1" dirty="0"/>
              <a:t>Journal of Economic perspectives</a:t>
            </a:r>
            <a:r>
              <a:rPr lang="en-US" sz="1200" dirty="0"/>
              <a:t>, </a:t>
            </a:r>
            <a:r>
              <a:rPr lang="en-US" sz="1200" i="1" dirty="0"/>
              <a:t>21</a:t>
            </a:r>
            <a:r>
              <a:rPr lang="en-US" sz="1200" dirty="0"/>
              <a:t>(2), 153-174.</a:t>
            </a:r>
          </a:p>
          <a:p>
            <a:r>
              <a:rPr lang="de-AT" sz="1200" dirty="0"/>
              <a:t>Mathys, C. D., </a:t>
            </a:r>
            <a:r>
              <a:rPr lang="de-AT" sz="1200" dirty="0" err="1"/>
              <a:t>Lomakina</a:t>
            </a:r>
            <a:r>
              <a:rPr lang="de-AT" sz="1200" dirty="0"/>
              <a:t>, E. I., </a:t>
            </a:r>
            <a:r>
              <a:rPr lang="de-AT" sz="1200" dirty="0" err="1"/>
              <a:t>Daunizeau</a:t>
            </a:r>
            <a:r>
              <a:rPr lang="de-AT" sz="1200" dirty="0"/>
              <a:t>, J., Iglesias, S., Brodersen, K. H., </a:t>
            </a:r>
            <a:r>
              <a:rPr lang="de-AT" sz="1200" dirty="0" err="1"/>
              <a:t>Friston</a:t>
            </a:r>
            <a:r>
              <a:rPr lang="de-AT" sz="1200" dirty="0"/>
              <a:t>, K. J., &amp; Stephan, K. E. (2014). </a:t>
            </a:r>
            <a:r>
              <a:rPr lang="de-AT" sz="1200" dirty="0" err="1"/>
              <a:t>Uncertainty</a:t>
            </a:r>
            <a:r>
              <a:rPr lang="de-AT" sz="1200" dirty="0"/>
              <a:t> in </a:t>
            </a:r>
            <a:r>
              <a:rPr lang="de-AT" sz="1200" dirty="0" err="1"/>
              <a:t>perception</a:t>
            </a:r>
            <a:r>
              <a:rPr lang="de-AT" sz="1200" dirty="0"/>
              <a:t> and </a:t>
            </a:r>
            <a:r>
              <a:rPr lang="de-AT" sz="1200" dirty="0" err="1"/>
              <a:t>the</a:t>
            </a:r>
            <a:r>
              <a:rPr lang="de-AT" sz="1200" dirty="0"/>
              <a:t> </a:t>
            </a:r>
            <a:r>
              <a:rPr lang="de-AT" sz="1200" dirty="0" err="1"/>
              <a:t>Hierarchical</a:t>
            </a:r>
            <a:r>
              <a:rPr lang="de-AT" sz="1200" dirty="0"/>
              <a:t> </a:t>
            </a:r>
            <a:r>
              <a:rPr lang="de-AT" sz="1200" dirty="0" err="1"/>
              <a:t>Gaussian</a:t>
            </a:r>
            <a:r>
              <a:rPr lang="de-AT" sz="1200" dirty="0"/>
              <a:t> Filter. </a:t>
            </a:r>
            <a:r>
              <a:rPr lang="de-AT" sz="1200" i="1" dirty="0"/>
              <a:t>Frontiers in human </a:t>
            </a:r>
            <a:r>
              <a:rPr lang="de-AT" sz="1200" i="1" dirty="0" err="1"/>
              <a:t>neuroscience</a:t>
            </a:r>
            <a:r>
              <a:rPr lang="de-AT" sz="1200" dirty="0"/>
              <a:t>, </a:t>
            </a:r>
            <a:r>
              <a:rPr lang="de-AT" sz="1200" i="1" dirty="0"/>
              <a:t>8</a:t>
            </a:r>
            <a:r>
              <a:rPr lang="de-AT" sz="1200" dirty="0"/>
              <a:t>, 825.</a:t>
            </a:r>
          </a:p>
          <a:p>
            <a:r>
              <a:rPr lang="de-AT" sz="1200" dirty="0" err="1"/>
              <a:t>Paliwal</a:t>
            </a:r>
            <a:r>
              <a:rPr lang="de-AT" sz="1200" dirty="0"/>
              <a:t>, S., </a:t>
            </a:r>
            <a:r>
              <a:rPr lang="de-AT" sz="1200" dirty="0" err="1"/>
              <a:t>Petzschner</a:t>
            </a:r>
            <a:r>
              <a:rPr lang="de-AT" sz="1200" dirty="0"/>
              <a:t>, F. H., Schmitz, A. K., </a:t>
            </a:r>
            <a:r>
              <a:rPr lang="de-AT" sz="1200" dirty="0" err="1"/>
              <a:t>Tittgemeyer</a:t>
            </a:r>
            <a:r>
              <a:rPr lang="de-AT" sz="1200" dirty="0"/>
              <a:t>, M., &amp; Stephan, K. E. (2014). A model-</a:t>
            </a:r>
            <a:r>
              <a:rPr lang="de-AT" sz="1200" dirty="0" err="1"/>
              <a:t>based</a:t>
            </a:r>
            <a:r>
              <a:rPr lang="de-AT" sz="1200" dirty="0"/>
              <a:t> </a:t>
            </a:r>
            <a:r>
              <a:rPr lang="de-AT" sz="1200" dirty="0" err="1"/>
              <a:t>analysis</a:t>
            </a:r>
            <a:r>
              <a:rPr lang="de-AT" sz="1200" dirty="0"/>
              <a:t> </a:t>
            </a:r>
            <a:r>
              <a:rPr lang="de-AT" sz="1200" dirty="0" err="1"/>
              <a:t>of</a:t>
            </a:r>
            <a:r>
              <a:rPr lang="de-AT" sz="1200" dirty="0"/>
              <a:t> </a:t>
            </a:r>
            <a:r>
              <a:rPr lang="de-AT" sz="1200" dirty="0" err="1"/>
              <a:t>impulsivity</a:t>
            </a:r>
            <a:r>
              <a:rPr lang="de-AT" sz="1200" dirty="0"/>
              <a:t> </a:t>
            </a:r>
            <a:r>
              <a:rPr lang="de-AT" sz="1200" dirty="0" err="1"/>
              <a:t>using</a:t>
            </a:r>
            <a:r>
              <a:rPr lang="de-AT" sz="1200" dirty="0"/>
              <a:t> a </a:t>
            </a:r>
            <a:r>
              <a:rPr lang="de-AT" sz="1200" dirty="0" err="1"/>
              <a:t>slot-machine</a:t>
            </a:r>
            <a:r>
              <a:rPr lang="de-AT" sz="1200" dirty="0"/>
              <a:t> </a:t>
            </a:r>
            <a:r>
              <a:rPr lang="de-AT" sz="1200" dirty="0" err="1"/>
              <a:t>gambling</a:t>
            </a:r>
            <a:r>
              <a:rPr lang="de-AT" sz="1200" dirty="0"/>
              <a:t> </a:t>
            </a:r>
            <a:r>
              <a:rPr lang="de-AT" sz="1200" dirty="0" err="1"/>
              <a:t>paradigm</a:t>
            </a:r>
            <a:r>
              <a:rPr lang="de-AT" sz="1200" dirty="0"/>
              <a:t>. </a:t>
            </a:r>
            <a:r>
              <a:rPr lang="de-AT" sz="1200" i="1" dirty="0"/>
              <a:t>Frontiers in human </a:t>
            </a:r>
            <a:r>
              <a:rPr lang="de-AT" sz="1200" i="1" dirty="0" err="1"/>
              <a:t>neuroscience</a:t>
            </a:r>
            <a:r>
              <a:rPr lang="de-AT" sz="1200" dirty="0"/>
              <a:t>, </a:t>
            </a:r>
            <a:r>
              <a:rPr lang="de-AT" sz="1200" i="1" dirty="0"/>
              <a:t>8</a:t>
            </a:r>
            <a:r>
              <a:rPr lang="de-AT" sz="1200" dirty="0"/>
              <a:t>, 428</a:t>
            </a:r>
          </a:p>
          <a:p>
            <a:r>
              <a:rPr lang="en-US" sz="1200" dirty="0"/>
              <a:t>Wilson, R. C., &amp; Collins, A. G. (2019). Ten simple rules for the computational modeling of behavioral data. </a:t>
            </a:r>
            <a:r>
              <a:rPr lang="en-US" sz="1200" dirty="0" err="1"/>
              <a:t>Elife</a:t>
            </a:r>
            <a:r>
              <a:rPr lang="en-US" sz="1200" dirty="0"/>
              <a:t>, 8, e49547.</a:t>
            </a:r>
          </a:p>
          <a:p>
            <a:endParaRPr lang="en-US" sz="1200" dirty="0"/>
          </a:p>
          <a:p>
            <a:endParaRPr lang="en-US" sz="1200" dirty="0"/>
          </a:p>
          <a:p>
            <a:endParaRPr lang="en-US" sz="1200" dirty="0"/>
          </a:p>
          <a:p>
            <a:endParaRPr lang="de-AT" sz="1200" dirty="0"/>
          </a:p>
        </p:txBody>
      </p:sp>
      <p:sp>
        <p:nvSpPr>
          <p:cNvPr id="4" name="Fußzeilenplatzhalter 3">
            <a:extLst>
              <a:ext uri="{FF2B5EF4-FFF2-40B4-BE49-F238E27FC236}">
                <a16:creationId xmlns:a16="http://schemas.microsoft.com/office/drawing/2014/main" id="{BA5BFA24-2269-93AA-96E2-845ED3EBA396}"/>
              </a:ext>
            </a:extLst>
          </p:cNvPr>
          <p:cNvSpPr>
            <a:spLocks noGrp="1"/>
          </p:cNvSpPr>
          <p:nvPr>
            <p:ph type="ftr" sz="quarter" idx="3"/>
          </p:nvPr>
        </p:nvSpPr>
        <p:spPr/>
        <p:txBody>
          <a:bodyPr/>
          <a:lstStyle/>
          <a:p>
            <a:endParaRPr lang="en-US" dirty="0"/>
          </a:p>
        </p:txBody>
      </p:sp>
      <p:sp>
        <p:nvSpPr>
          <p:cNvPr id="5" name="Foliennummernplatzhalter 4">
            <a:extLst>
              <a:ext uri="{FF2B5EF4-FFF2-40B4-BE49-F238E27FC236}">
                <a16:creationId xmlns:a16="http://schemas.microsoft.com/office/drawing/2014/main" id="{4C1E85C4-DBCE-5F91-E6A7-79AE0312772C}"/>
              </a:ext>
            </a:extLst>
          </p:cNvPr>
          <p:cNvSpPr>
            <a:spLocks noGrp="1"/>
          </p:cNvSpPr>
          <p:nvPr>
            <p:ph type="sldNum" sz="quarter" idx="4"/>
          </p:nvPr>
        </p:nvSpPr>
        <p:spPr/>
        <p:txBody>
          <a:bodyPr/>
          <a:lstStyle/>
          <a:p>
            <a:r>
              <a:rPr lang="en-US"/>
              <a:t> </a:t>
            </a:r>
            <a:fld id="{D57F1E4F-1CFF-5643-939E-02111984F565}" type="slidenum">
              <a:rPr lang="en-US" smtClean="0"/>
              <a:pPr/>
              <a:t>27</a:t>
            </a:fld>
            <a:endParaRPr lang="en-US" dirty="0"/>
          </a:p>
        </p:txBody>
      </p:sp>
    </p:spTree>
    <p:extLst>
      <p:ext uri="{BB962C8B-B14F-4D97-AF65-F5344CB8AC3E}">
        <p14:creationId xmlns:p14="http://schemas.microsoft.com/office/powerpoint/2010/main" val="243296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5E8AA6F-2A73-FC82-E203-931E0A3C8EE2}"/>
              </a:ext>
            </a:extLst>
          </p:cNvPr>
          <p:cNvSpPr>
            <a:spLocks noGrp="1"/>
          </p:cNvSpPr>
          <p:nvPr>
            <p:ph type="sldNum" sz="quarter" idx="4"/>
          </p:nvPr>
        </p:nvSpPr>
        <p:spPr/>
        <p:txBody>
          <a:bodyPr/>
          <a:lstStyle/>
          <a:p>
            <a:r>
              <a:rPr lang="en-US"/>
              <a:t> </a:t>
            </a:r>
            <a:fld id="{D57F1E4F-1CFF-5643-939E-02111984F565}" type="slidenum">
              <a:rPr lang="en-US" smtClean="0"/>
              <a:pPr/>
              <a:t>3</a:t>
            </a:fld>
            <a:endParaRPr lang="en-US" dirty="0"/>
          </a:p>
        </p:txBody>
      </p:sp>
      <p:sp>
        <p:nvSpPr>
          <p:cNvPr id="9" name="Textplatzhalter 1">
            <a:extLst>
              <a:ext uri="{FF2B5EF4-FFF2-40B4-BE49-F238E27FC236}">
                <a16:creationId xmlns:a16="http://schemas.microsoft.com/office/drawing/2014/main" id="{9EA51B5E-04CC-C9CD-8F82-211E915933EF}"/>
              </a:ext>
            </a:extLst>
          </p:cNvPr>
          <p:cNvSpPr>
            <a:spLocks noGrp="1"/>
          </p:cNvSpPr>
          <p:nvPr>
            <p:ph type="title" idx="4294967295"/>
          </p:nvPr>
        </p:nvSpPr>
        <p:spPr>
          <a:xfrm>
            <a:off x="686271" y="611540"/>
            <a:ext cx="9060033"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7938" marR="0" lvl="0" indent="0" algn="l" defTabSz="180000" rtl="0" eaLnBrk="1" fontAlgn="auto" latinLnBrk="0" hangingPunct="1">
              <a:lnSpc>
                <a:spcPts val="3200"/>
              </a:lnSpc>
              <a:spcBef>
                <a:spcPts val="0"/>
              </a:spcBef>
              <a:spcAft>
                <a:spcPts val="0"/>
              </a:spcAft>
              <a:buClr>
                <a:schemeClr val="accent3"/>
              </a:buClr>
              <a:buSzPct val="80000"/>
              <a:buFont typeface="Arial" panose="020B0604020202020204" pitchFamily="34" charset="0"/>
              <a:buNone/>
              <a:tabLst/>
              <a:defRPr/>
            </a:pPr>
            <a:r>
              <a:rPr kumimoji="0" lang="de-DE" sz="3200" b="1"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AUF DAS SMARTPHONE?</a:t>
            </a:r>
          </a:p>
        </p:txBody>
      </p:sp>
      <p:sp>
        <p:nvSpPr>
          <p:cNvPr id="3" name="Fußzeilenplatzhalter 2">
            <a:extLst>
              <a:ext uri="{FF2B5EF4-FFF2-40B4-BE49-F238E27FC236}">
                <a16:creationId xmlns:a16="http://schemas.microsoft.com/office/drawing/2014/main" id="{CCCDA57A-30A1-19D7-2009-349B2BDDCA4E}"/>
              </a:ext>
            </a:extLst>
          </p:cNvPr>
          <p:cNvSpPr>
            <a:spLocks noGrp="1"/>
          </p:cNvSpPr>
          <p:nvPr>
            <p:ph type="ftr" sz="quarter" idx="3"/>
          </p:nvPr>
        </p:nvSpPr>
        <p:spPr>
          <a:xfrm>
            <a:off x="1080768" y="6248400"/>
            <a:ext cx="10198347" cy="318244"/>
          </a:xfrm>
        </p:spPr>
        <p:txBody>
          <a:bodyPr/>
          <a:lstStyle/>
          <a:p>
            <a:r>
              <a:rPr lang="en-US" dirty="0" err="1"/>
              <a:t>Gillan</a:t>
            </a:r>
            <a:r>
              <a:rPr lang="en-US" dirty="0"/>
              <a:t>, C. M., &amp; Rutledge, R. B. (2021). Smartphones and the neuroscience of mental health. </a:t>
            </a:r>
            <a:r>
              <a:rPr lang="en-US" i="1" dirty="0"/>
              <a:t>Annual Review of Neuroscience</a:t>
            </a:r>
            <a:r>
              <a:rPr lang="en-US" dirty="0"/>
              <a:t>, </a:t>
            </a:r>
            <a:r>
              <a:rPr lang="en-US" i="1" dirty="0"/>
              <a:t>44</a:t>
            </a:r>
            <a:r>
              <a:rPr lang="en-US" dirty="0"/>
              <a:t>, 129.</a:t>
            </a:r>
          </a:p>
        </p:txBody>
      </p:sp>
      <p:pic>
        <p:nvPicPr>
          <p:cNvPr id="8" name="Grafik 7">
            <a:extLst>
              <a:ext uri="{FF2B5EF4-FFF2-40B4-BE49-F238E27FC236}">
                <a16:creationId xmlns:a16="http://schemas.microsoft.com/office/drawing/2014/main" id="{757D1A00-C34E-A300-86C6-21B7CC7D4FED}"/>
              </a:ext>
            </a:extLst>
          </p:cNvPr>
          <p:cNvPicPr>
            <a:picLocks noChangeAspect="1"/>
          </p:cNvPicPr>
          <p:nvPr/>
        </p:nvPicPr>
        <p:blipFill>
          <a:blip r:embed="rId2"/>
          <a:stretch>
            <a:fillRect/>
          </a:stretch>
        </p:blipFill>
        <p:spPr>
          <a:xfrm>
            <a:off x="758188" y="1402891"/>
            <a:ext cx="6661337" cy="4052217"/>
          </a:xfrm>
          <a:prstGeom prst="rect">
            <a:avLst/>
          </a:prstGeom>
        </p:spPr>
      </p:pic>
      <p:sp>
        <p:nvSpPr>
          <p:cNvPr id="2" name="Inhaltsplatzhalter 2">
            <a:extLst>
              <a:ext uri="{FF2B5EF4-FFF2-40B4-BE49-F238E27FC236}">
                <a16:creationId xmlns:a16="http://schemas.microsoft.com/office/drawing/2014/main" id="{440F9526-3F70-1D8E-A5DE-5BFBC32B944F}"/>
              </a:ext>
            </a:extLst>
          </p:cNvPr>
          <p:cNvSpPr>
            <a:spLocks noGrp="1"/>
          </p:cNvSpPr>
          <p:nvPr>
            <p:ph idx="1"/>
          </p:nvPr>
        </p:nvSpPr>
        <p:spPr>
          <a:xfrm>
            <a:off x="8173706" y="3002863"/>
            <a:ext cx="3454414" cy="2102537"/>
          </a:xfrm>
        </p:spPr>
        <p:txBody>
          <a:bodyPr/>
          <a:lstStyle/>
          <a:p>
            <a:pPr marL="350838" indent="-342900">
              <a:buFont typeface="+mj-lt"/>
              <a:buAutoNum type="arabicPeriod"/>
            </a:pPr>
            <a:r>
              <a:rPr lang="de-DE" dirty="0"/>
              <a:t>Verbesserte Validität</a:t>
            </a:r>
          </a:p>
          <a:p>
            <a:pPr marL="350838" indent="-342900">
              <a:buFont typeface="+mj-lt"/>
              <a:buAutoNum type="arabicPeriod"/>
            </a:pPr>
            <a:r>
              <a:rPr lang="de-DE" dirty="0"/>
              <a:t>Einfachere Rekrutierung</a:t>
            </a:r>
          </a:p>
          <a:p>
            <a:pPr marL="350838" indent="-342900">
              <a:buFont typeface="+mj-lt"/>
              <a:buAutoNum type="arabicPeriod"/>
            </a:pPr>
            <a:r>
              <a:rPr lang="de-DE" dirty="0"/>
              <a:t>Mehr Bequemlichkeit</a:t>
            </a:r>
          </a:p>
          <a:p>
            <a:pPr marL="350838" indent="-342900">
              <a:buFont typeface="+mj-lt"/>
              <a:buAutoNum type="arabicPeriod"/>
            </a:pPr>
            <a:r>
              <a:rPr lang="de-DE" dirty="0"/>
              <a:t>Diversere Stichproben</a:t>
            </a:r>
          </a:p>
          <a:p>
            <a:pPr marL="350838" indent="-342900">
              <a:buFont typeface="+mj-lt"/>
              <a:buAutoNum type="arabicPeriod"/>
            </a:pPr>
            <a:r>
              <a:rPr lang="de-DE" dirty="0"/>
              <a:t>Geringere Kosten</a:t>
            </a:r>
          </a:p>
          <a:p>
            <a:pPr marL="350838" indent="-342900">
              <a:buFont typeface="+mj-lt"/>
              <a:buAutoNum type="arabicPeriod"/>
            </a:pPr>
            <a:r>
              <a:rPr lang="de-DE" dirty="0"/>
              <a:t>Schnellere Datenerhebung</a:t>
            </a:r>
            <a:endParaRPr lang="de-AT" dirty="0"/>
          </a:p>
        </p:txBody>
      </p:sp>
    </p:spTree>
    <p:extLst>
      <p:ext uri="{BB962C8B-B14F-4D97-AF65-F5344CB8AC3E}">
        <p14:creationId xmlns:p14="http://schemas.microsoft.com/office/powerpoint/2010/main" val="283639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D9C4A12-04D0-8CEE-4C6D-6798BD326689}"/>
              </a:ext>
            </a:extLst>
          </p:cNvPr>
          <p:cNvSpPr>
            <a:spLocks noGrp="1"/>
          </p:cNvSpPr>
          <p:nvPr>
            <p:ph type="body" sz="quarter" idx="17"/>
          </p:nvPr>
        </p:nvSpPr>
        <p:spPr>
          <a:xfrm>
            <a:off x="885176" y="699247"/>
            <a:ext cx="8614424" cy="753035"/>
          </a:xfrm>
        </p:spPr>
        <p:txBody>
          <a:bodyPr/>
          <a:lstStyle/>
          <a:p>
            <a:r>
              <a:rPr lang="de-AT" dirty="0"/>
              <a:t>ALLES ÜBERTRAGBAR – WELCHE METRIK?</a:t>
            </a:r>
          </a:p>
        </p:txBody>
      </p:sp>
      <p:sp>
        <p:nvSpPr>
          <p:cNvPr id="4" name="Foliennummernplatzhalter 3">
            <a:extLst>
              <a:ext uri="{FF2B5EF4-FFF2-40B4-BE49-F238E27FC236}">
                <a16:creationId xmlns:a16="http://schemas.microsoft.com/office/drawing/2014/main" id="{E4451441-6ABF-9430-1F9F-E60AC5B45C9A}"/>
              </a:ext>
            </a:extLst>
          </p:cNvPr>
          <p:cNvSpPr>
            <a:spLocks noGrp="1"/>
          </p:cNvSpPr>
          <p:nvPr>
            <p:ph type="sldNum" sz="quarter" idx="4"/>
          </p:nvPr>
        </p:nvSpPr>
        <p:spPr/>
        <p:txBody>
          <a:bodyPr/>
          <a:lstStyle/>
          <a:p>
            <a:r>
              <a:rPr lang="en-US"/>
              <a:t> </a:t>
            </a:r>
            <a:fld id="{D57F1E4F-1CFF-5643-939E-02111984F565}" type="slidenum">
              <a:rPr lang="en-US" smtClean="0"/>
              <a:pPr/>
              <a:t>4</a:t>
            </a:fld>
            <a:endParaRPr lang="en-US" dirty="0"/>
          </a:p>
        </p:txBody>
      </p:sp>
      <p:sp>
        <p:nvSpPr>
          <p:cNvPr id="6" name="Inhaltsplatzhalter 5">
            <a:extLst>
              <a:ext uri="{FF2B5EF4-FFF2-40B4-BE49-F238E27FC236}">
                <a16:creationId xmlns:a16="http://schemas.microsoft.com/office/drawing/2014/main" id="{C5C14493-A073-0F08-51B3-411C4F9ACB61}"/>
              </a:ext>
            </a:extLst>
          </p:cNvPr>
          <p:cNvSpPr>
            <a:spLocks noGrp="1"/>
          </p:cNvSpPr>
          <p:nvPr>
            <p:ph idx="18"/>
          </p:nvPr>
        </p:nvSpPr>
        <p:spPr>
          <a:xfrm>
            <a:off x="1108477" y="3079098"/>
            <a:ext cx="2019865" cy="519727"/>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nchorCtr="0"/>
          <a:lstStyle/>
          <a:p>
            <a:pPr marL="7938" indent="0" algn="ctr">
              <a:buNone/>
            </a:pPr>
            <a:r>
              <a:rPr lang="de-AT" dirty="0"/>
              <a:t>Aufmerksamkeit</a:t>
            </a:r>
          </a:p>
        </p:txBody>
      </p:sp>
      <p:sp>
        <p:nvSpPr>
          <p:cNvPr id="7" name="Inhaltsplatzhalter 5">
            <a:extLst>
              <a:ext uri="{FF2B5EF4-FFF2-40B4-BE49-F238E27FC236}">
                <a16:creationId xmlns:a16="http://schemas.microsoft.com/office/drawing/2014/main" id="{8E150822-6807-AED5-9C3B-80CF88B9D5AA}"/>
              </a:ext>
            </a:extLst>
          </p:cNvPr>
          <p:cNvSpPr txBox="1">
            <a:spLocks/>
          </p:cNvSpPr>
          <p:nvPr/>
        </p:nvSpPr>
        <p:spPr>
          <a:xfrm>
            <a:off x="1108474" y="1607466"/>
            <a:ext cx="1922759" cy="537641"/>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nchor="ctr" anchorCtr="0"/>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Sprachtests</a:t>
            </a:r>
          </a:p>
        </p:txBody>
      </p:sp>
      <p:sp>
        <p:nvSpPr>
          <p:cNvPr id="8" name="Inhaltsplatzhalter 5">
            <a:extLst>
              <a:ext uri="{FF2B5EF4-FFF2-40B4-BE49-F238E27FC236}">
                <a16:creationId xmlns:a16="http://schemas.microsoft.com/office/drawing/2014/main" id="{CE93E687-628F-A4D4-0524-28C0E5D43102}"/>
              </a:ext>
            </a:extLst>
          </p:cNvPr>
          <p:cNvSpPr txBox="1">
            <a:spLocks/>
          </p:cNvSpPr>
          <p:nvPr/>
        </p:nvSpPr>
        <p:spPr>
          <a:xfrm>
            <a:off x="1108476" y="2289564"/>
            <a:ext cx="1922759" cy="615969"/>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Entscheidungs-findung</a:t>
            </a:r>
          </a:p>
        </p:txBody>
      </p:sp>
      <p:sp>
        <p:nvSpPr>
          <p:cNvPr id="9" name="Inhaltsplatzhalter 5">
            <a:extLst>
              <a:ext uri="{FF2B5EF4-FFF2-40B4-BE49-F238E27FC236}">
                <a16:creationId xmlns:a16="http://schemas.microsoft.com/office/drawing/2014/main" id="{C32AAE63-C315-0E9F-902A-9669BF05A950}"/>
              </a:ext>
            </a:extLst>
          </p:cNvPr>
          <p:cNvSpPr txBox="1">
            <a:spLocks/>
          </p:cNvSpPr>
          <p:nvPr/>
        </p:nvSpPr>
        <p:spPr>
          <a:xfrm>
            <a:off x="1108477" y="4489414"/>
            <a:ext cx="1922759" cy="615969"/>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Exekutive Funktion</a:t>
            </a:r>
          </a:p>
        </p:txBody>
      </p:sp>
      <p:sp>
        <p:nvSpPr>
          <p:cNvPr id="10" name="Inhaltsplatzhalter 5">
            <a:extLst>
              <a:ext uri="{FF2B5EF4-FFF2-40B4-BE49-F238E27FC236}">
                <a16:creationId xmlns:a16="http://schemas.microsoft.com/office/drawing/2014/main" id="{0E48E39F-ED54-4CAF-FCAC-684C42E06893}"/>
              </a:ext>
            </a:extLst>
          </p:cNvPr>
          <p:cNvSpPr txBox="1">
            <a:spLocks/>
          </p:cNvSpPr>
          <p:nvPr/>
        </p:nvSpPr>
        <p:spPr>
          <a:xfrm>
            <a:off x="1108477" y="3743282"/>
            <a:ext cx="1922759" cy="615969"/>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Entscheidungs-findung</a:t>
            </a:r>
          </a:p>
        </p:txBody>
      </p:sp>
      <p:sp>
        <p:nvSpPr>
          <p:cNvPr id="13" name="Textfeld 12">
            <a:extLst>
              <a:ext uri="{FF2B5EF4-FFF2-40B4-BE49-F238E27FC236}">
                <a16:creationId xmlns:a16="http://schemas.microsoft.com/office/drawing/2014/main" id="{ED525C11-1AC7-77CE-8432-BCDCB77EFC2D}"/>
              </a:ext>
            </a:extLst>
          </p:cNvPr>
          <p:cNvSpPr txBox="1"/>
          <p:nvPr/>
        </p:nvSpPr>
        <p:spPr>
          <a:xfrm>
            <a:off x="5402578" y="3144139"/>
            <a:ext cx="165942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Reaction</a:t>
            </a:r>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 time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feld 20">
            <a:extLst>
              <a:ext uri="{FF2B5EF4-FFF2-40B4-BE49-F238E27FC236}">
                <a16:creationId xmlns:a16="http://schemas.microsoft.com/office/drawing/2014/main" id="{CDB59A83-F3CE-9D43-727D-5889103D78EC}"/>
              </a:ext>
            </a:extLst>
          </p:cNvPr>
          <p:cNvSpPr txBox="1"/>
          <p:nvPr/>
        </p:nvSpPr>
        <p:spPr>
          <a:xfrm>
            <a:off x="1691689" y="5163187"/>
            <a:ext cx="426720"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3596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C0624C4-667B-E2F9-FD52-FFAEBAB9DAE2}"/>
              </a:ext>
            </a:extLst>
          </p:cNvPr>
          <p:cNvSpPr>
            <a:spLocks noGrp="1"/>
          </p:cNvSpPr>
          <p:nvPr>
            <p:ph type="body" sz="quarter" idx="17"/>
          </p:nvPr>
        </p:nvSpPr>
        <p:spPr/>
        <p:txBody>
          <a:bodyPr/>
          <a:lstStyle/>
          <a:p>
            <a:r>
              <a:rPr lang="de-DE" dirty="0"/>
              <a:t>TIMING MEGA STUDY</a:t>
            </a:r>
            <a:endParaRPr lang="de-AT" dirty="0"/>
          </a:p>
        </p:txBody>
      </p:sp>
      <p:sp>
        <p:nvSpPr>
          <p:cNvPr id="3" name="Fußzeilenplatzhalter 2">
            <a:extLst>
              <a:ext uri="{FF2B5EF4-FFF2-40B4-BE49-F238E27FC236}">
                <a16:creationId xmlns:a16="http://schemas.microsoft.com/office/drawing/2014/main" id="{240D38FC-E783-096B-B505-8692AA2DE88F}"/>
              </a:ext>
            </a:extLst>
          </p:cNvPr>
          <p:cNvSpPr>
            <a:spLocks noGrp="1"/>
          </p:cNvSpPr>
          <p:nvPr>
            <p:ph type="ftr" sz="quarter" idx="3"/>
          </p:nvPr>
        </p:nvSpPr>
        <p:spPr>
          <a:xfrm>
            <a:off x="1108476" y="6248400"/>
            <a:ext cx="10596157" cy="318244"/>
          </a:xfrm>
        </p:spPr>
        <p:txBody>
          <a:bodyPr/>
          <a:lstStyle/>
          <a:p>
            <a:r>
              <a:rPr lang="en-US" dirty="0"/>
              <a:t>Bridges, D., </a:t>
            </a:r>
            <a:r>
              <a:rPr lang="en-US" dirty="0" err="1"/>
              <a:t>Pitiot</a:t>
            </a:r>
            <a:r>
              <a:rPr lang="en-US" dirty="0"/>
              <a:t>, A., MacAskill, M. R., &amp; Peirce, J. W. (2020). The timing mega-study: comparing a range of experiment generators, both lab-based and online. </a:t>
            </a:r>
            <a:r>
              <a:rPr lang="en-US" i="1" dirty="0" err="1"/>
              <a:t>PeerJ</a:t>
            </a:r>
            <a:r>
              <a:rPr lang="en-US" dirty="0"/>
              <a:t>, </a:t>
            </a:r>
            <a:r>
              <a:rPr lang="en-US" i="1" dirty="0"/>
              <a:t>8</a:t>
            </a:r>
            <a:r>
              <a:rPr lang="en-US" dirty="0"/>
              <a:t>, e9414.</a:t>
            </a:r>
          </a:p>
        </p:txBody>
      </p:sp>
      <p:sp>
        <p:nvSpPr>
          <p:cNvPr id="4" name="Foliennummernplatzhalter 3">
            <a:extLst>
              <a:ext uri="{FF2B5EF4-FFF2-40B4-BE49-F238E27FC236}">
                <a16:creationId xmlns:a16="http://schemas.microsoft.com/office/drawing/2014/main" id="{5DE410A8-D0B2-DB3F-0BCA-D2D4E0FA5746}"/>
              </a:ext>
            </a:extLst>
          </p:cNvPr>
          <p:cNvSpPr>
            <a:spLocks noGrp="1"/>
          </p:cNvSpPr>
          <p:nvPr>
            <p:ph type="sldNum" sz="quarter" idx="4"/>
          </p:nvPr>
        </p:nvSpPr>
        <p:spPr/>
        <p:txBody>
          <a:bodyPr/>
          <a:lstStyle/>
          <a:p>
            <a:r>
              <a:rPr lang="en-US"/>
              <a:t> </a:t>
            </a:r>
            <a:fld id="{D57F1E4F-1CFF-5643-939E-02111984F565}" type="slidenum">
              <a:rPr lang="en-US" smtClean="0"/>
              <a:pPr/>
              <a:t>5</a:t>
            </a:fld>
            <a:endParaRPr lang="en-US" dirty="0"/>
          </a:p>
        </p:txBody>
      </p:sp>
      <p:pic>
        <p:nvPicPr>
          <p:cNvPr id="8" name="Inhaltsplatzhalter 7" descr="Ein Bild, das Tisch enthält.&#10;&#10;Automatisch generierte Beschreibung">
            <a:extLst>
              <a:ext uri="{FF2B5EF4-FFF2-40B4-BE49-F238E27FC236}">
                <a16:creationId xmlns:a16="http://schemas.microsoft.com/office/drawing/2014/main" id="{431C3D14-D0B3-B571-5169-8A257C91F0E3}"/>
              </a:ext>
            </a:extLst>
          </p:cNvPr>
          <p:cNvPicPr>
            <a:picLocks noGrp="1" noChangeAspect="1"/>
          </p:cNvPicPr>
          <p:nvPr>
            <p:ph idx="1"/>
          </p:nvPr>
        </p:nvPicPr>
        <p:blipFill>
          <a:blip r:embed="rId2"/>
          <a:stretch>
            <a:fillRect/>
          </a:stretch>
        </p:blipFill>
        <p:spPr>
          <a:xfrm>
            <a:off x="3965286" y="1472553"/>
            <a:ext cx="5057048" cy="4686199"/>
          </a:xfrm>
        </p:spPr>
      </p:pic>
    </p:spTree>
    <p:extLst>
      <p:ext uri="{BB962C8B-B14F-4D97-AF65-F5344CB8AC3E}">
        <p14:creationId xmlns:p14="http://schemas.microsoft.com/office/powerpoint/2010/main" val="241003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D9C4A12-04D0-8CEE-4C6D-6798BD326689}"/>
              </a:ext>
            </a:extLst>
          </p:cNvPr>
          <p:cNvSpPr>
            <a:spLocks noGrp="1"/>
          </p:cNvSpPr>
          <p:nvPr>
            <p:ph type="body" sz="quarter" idx="17"/>
          </p:nvPr>
        </p:nvSpPr>
        <p:spPr>
          <a:xfrm>
            <a:off x="885176" y="699247"/>
            <a:ext cx="9439924" cy="753035"/>
          </a:xfrm>
        </p:spPr>
        <p:txBody>
          <a:bodyPr/>
          <a:lstStyle/>
          <a:p>
            <a:r>
              <a:rPr lang="de-AT" dirty="0"/>
              <a:t>ALLES ÜBERTRAGBAR – WELCHE METRIK?</a:t>
            </a:r>
          </a:p>
        </p:txBody>
      </p:sp>
      <p:sp>
        <p:nvSpPr>
          <p:cNvPr id="4" name="Foliennummernplatzhalter 3">
            <a:extLst>
              <a:ext uri="{FF2B5EF4-FFF2-40B4-BE49-F238E27FC236}">
                <a16:creationId xmlns:a16="http://schemas.microsoft.com/office/drawing/2014/main" id="{E4451441-6ABF-9430-1F9F-E60AC5B45C9A}"/>
              </a:ext>
            </a:extLst>
          </p:cNvPr>
          <p:cNvSpPr>
            <a:spLocks noGrp="1"/>
          </p:cNvSpPr>
          <p:nvPr>
            <p:ph type="sldNum" sz="quarter" idx="4"/>
          </p:nvPr>
        </p:nvSpPr>
        <p:spPr/>
        <p:txBody>
          <a:bodyPr/>
          <a:lstStyle/>
          <a:p>
            <a:r>
              <a:rPr lang="en-US"/>
              <a:t> </a:t>
            </a:r>
            <a:fld id="{D57F1E4F-1CFF-5643-939E-02111984F565}" type="slidenum">
              <a:rPr lang="en-US" smtClean="0"/>
              <a:pPr/>
              <a:t>6</a:t>
            </a:fld>
            <a:endParaRPr lang="en-US" dirty="0"/>
          </a:p>
        </p:txBody>
      </p:sp>
      <p:sp>
        <p:nvSpPr>
          <p:cNvPr id="6" name="Inhaltsplatzhalter 5">
            <a:extLst>
              <a:ext uri="{FF2B5EF4-FFF2-40B4-BE49-F238E27FC236}">
                <a16:creationId xmlns:a16="http://schemas.microsoft.com/office/drawing/2014/main" id="{C5C14493-A073-0F08-51B3-411C4F9ACB61}"/>
              </a:ext>
            </a:extLst>
          </p:cNvPr>
          <p:cNvSpPr>
            <a:spLocks noGrp="1"/>
          </p:cNvSpPr>
          <p:nvPr>
            <p:ph idx="18"/>
          </p:nvPr>
        </p:nvSpPr>
        <p:spPr>
          <a:xfrm>
            <a:off x="1108477" y="3079098"/>
            <a:ext cx="2019865" cy="519727"/>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anchor="ctr" anchorCtr="0"/>
          <a:lstStyle/>
          <a:p>
            <a:pPr marL="7938" indent="0" algn="ctr">
              <a:buNone/>
            </a:pPr>
            <a:r>
              <a:rPr lang="de-AT" dirty="0"/>
              <a:t>Aufmerksamkeit</a:t>
            </a:r>
          </a:p>
        </p:txBody>
      </p:sp>
      <p:sp>
        <p:nvSpPr>
          <p:cNvPr id="5" name="Inhaltsplatzhalter 5">
            <a:extLst>
              <a:ext uri="{FF2B5EF4-FFF2-40B4-BE49-F238E27FC236}">
                <a16:creationId xmlns:a16="http://schemas.microsoft.com/office/drawing/2014/main" id="{45688A57-652A-B74A-E48D-960B7CA74770}"/>
              </a:ext>
            </a:extLst>
          </p:cNvPr>
          <p:cNvSpPr txBox="1">
            <a:spLocks/>
          </p:cNvSpPr>
          <p:nvPr/>
        </p:nvSpPr>
        <p:spPr>
          <a:xfrm>
            <a:off x="1108477" y="3783491"/>
            <a:ext cx="2019865" cy="519727"/>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nchor="ctr" anchorCtr="0"/>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Gedächtnistests</a:t>
            </a:r>
          </a:p>
        </p:txBody>
      </p:sp>
      <p:sp>
        <p:nvSpPr>
          <p:cNvPr id="7" name="Inhaltsplatzhalter 5">
            <a:extLst>
              <a:ext uri="{FF2B5EF4-FFF2-40B4-BE49-F238E27FC236}">
                <a16:creationId xmlns:a16="http://schemas.microsoft.com/office/drawing/2014/main" id="{8E150822-6807-AED5-9C3B-80CF88B9D5AA}"/>
              </a:ext>
            </a:extLst>
          </p:cNvPr>
          <p:cNvSpPr txBox="1">
            <a:spLocks/>
          </p:cNvSpPr>
          <p:nvPr/>
        </p:nvSpPr>
        <p:spPr>
          <a:xfrm>
            <a:off x="1108474" y="1607466"/>
            <a:ext cx="1922759" cy="537641"/>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nchor="ctr" anchorCtr="0"/>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Sprachtests</a:t>
            </a:r>
          </a:p>
        </p:txBody>
      </p:sp>
      <p:sp>
        <p:nvSpPr>
          <p:cNvPr id="8" name="Inhaltsplatzhalter 5">
            <a:extLst>
              <a:ext uri="{FF2B5EF4-FFF2-40B4-BE49-F238E27FC236}">
                <a16:creationId xmlns:a16="http://schemas.microsoft.com/office/drawing/2014/main" id="{CE93E687-628F-A4D4-0524-28C0E5D43102}"/>
              </a:ext>
            </a:extLst>
          </p:cNvPr>
          <p:cNvSpPr txBox="1">
            <a:spLocks/>
          </p:cNvSpPr>
          <p:nvPr/>
        </p:nvSpPr>
        <p:spPr>
          <a:xfrm>
            <a:off x="1108476" y="2289564"/>
            <a:ext cx="1922759" cy="615969"/>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Entscheidungs-findung</a:t>
            </a:r>
          </a:p>
        </p:txBody>
      </p:sp>
      <p:sp>
        <p:nvSpPr>
          <p:cNvPr id="9" name="Inhaltsplatzhalter 5">
            <a:extLst>
              <a:ext uri="{FF2B5EF4-FFF2-40B4-BE49-F238E27FC236}">
                <a16:creationId xmlns:a16="http://schemas.microsoft.com/office/drawing/2014/main" id="{C32AAE63-C315-0E9F-902A-9669BF05A950}"/>
              </a:ext>
            </a:extLst>
          </p:cNvPr>
          <p:cNvSpPr txBox="1">
            <a:spLocks/>
          </p:cNvSpPr>
          <p:nvPr/>
        </p:nvSpPr>
        <p:spPr>
          <a:xfrm>
            <a:off x="1108476" y="4399488"/>
            <a:ext cx="1922759" cy="615969"/>
          </a:xfrm>
          <a:prstGeom prst="roundRect">
            <a:avLst/>
          </a:prstGeom>
          <a:ln w="19050" cap="rnd" cmpd="sng" algn="ctr">
            <a:solidFill>
              <a:schemeClr val="accent1"/>
            </a:solidFill>
            <a:prstDash val="solid"/>
          </a:ln>
        </p:spPr>
        <p:style>
          <a:lnRef idx="2">
            <a:schemeClr val="dk1"/>
          </a:lnRef>
          <a:fillRef idx="1">
            <a:schemeClr val="lt1"/>
          </a:fillRef>
          <a:effectRef idx="0">
            <a:schemeClr val="dk1"/>
          </a:effectRef>
          <a:fontRef idx="minor">
            <a:schemeClr val="dk1"/>
          </a:fontRef>
        </p:style>
        <p:txBody>
          <a:bodyPr/>
          <a:lstStyle>
            <a:lvl1pPr marL="182563"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vl2pPr marL="358775"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2pPr>
            <a:lvl3pPr marL="53340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3pPr>
            <a:lvl4pPr marL="717550" indent="-174625"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4pPr>
            <a:lvl5pPr marL="893763" indent="-176213" algn="l" defTabSz="180000" rtl="0" eaLnBrk="1" latinLnBrk="0" hangingPunct="1">
              <a:lnSpc>
                <a:spcPts val="1850"/>
              </a:lnSpc>
              <a:spcBef>
                <a:spcPts val="0"/>
              </a:spcBef>
              <a:spcAft>
                <a:spcPts val="800"/>
              </a:spcAft>
              <a:buClr>
                <a:schemeClr val="accent3"/>
              </a:buClr>
              <a:buSzPct val="80000"/>
              <a:buFont typeface="Arial" panose="020B0604020202020204" pitchFamily="34" charset="0"/>
              <a:buChar char="•"/>
              <a:tabLst/>
              <a:defRPr sz="1800" b="0" i="0" kern="1200">
                <a:solidFill>
                  <a:schemeClr val="bg2"/>
                </a:solidFill>
                <a:latin typeface="Open Sans" panose="020B0606030504020204" pitchFamily="34" charset="0"/>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7938" indent="0" algn="ctr">
              <a:buFont typeface="Arial" panose="020B0604020202020204" pitchFamily="34" charset="0"/>
              <a:buNone/>
            </a:pPr>
            <a:r>
              <a:rPr lang="de-AT" dirty="0"/>
              <a:t>Exekutive Funktion</a:t>
            </a:r>
          </a:p>
        </p:txBody>
      </p:sp>
      <p:sp>
        <p:nvSpPr>
          <p:cNvPr id="11" name="Textfeld 10">
            <a:extLst>
              <a:ext uri="{FF2B5EF4-FFF2-40B4-BE49-F238E27FC236}">
                <a16:creationId xmlns:a16="http://schemas.microsoft.com/office/drawing/2014/main" id="{E58E4A09-39F4-943F-C4BB-881523DFE6ED}"/>
              </a:ext>
            </a:extLst>
          </p:cNvPr>
          <p:cNvSpPr txBox="1"/>
          <p:nvPr/>
        </p:nvSpPr>
        <p:spPr>
          <a:xfrm>
            <a:off x="5380039" y="1872740"/>
            <a:ext cx="170450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Verbal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fluency</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feld 11">
            <a:extLst>
              <a:ext uri="{FF2B5EF4-FFF2-40B4-BE49-F238E27FC236}">
                <a16:creationId xmlns:a16="http://schemas.microsoft.com/office/drawing/2014/main" id="{D9F4C6BD-8532-2E15-6C18-83F50C999D9E}"/>
              </a:ext>
            </a:extLst>
          </p:cNvPr>
          <p:cNvSpPr txBox="1"/>
          <p:nvPr/>
        </p:nvSpPr>
        <p:spPr>
          <a:xfrm>
            <a:off x="5402578" y="2521496"/>
            <a:ext cx="113864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Accuracy</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feld 12">
            <a:extLst>
              <a:ext uri="{FF2B5EF4-FFF2-40B4-BE49-F238E27FC236}">
                <a16:creationId xmlns:a16="http://schemas.microsoft.com/office/drawing/2014/main" id="{ED525C11-1AC7-77CE-8432-BCDCB77EFC2D}"/>
              </a:ext>
            </a:extLst>
          </p:cNvPr>
          <p:cNvSpPr txBox="1"/>
          <p:nvPr/>
        </p:nvSpPr>
        <p:spPr>
          <a:xfrm>
            <a:off x="5402578" y="3144139"/>
            <a:ext cx="165942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Reaction</a:t>
            </a:r>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 time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feld 13">
            <a:extLst>
              <a:ext uri="{FF2B5EF4-FFF2-40B4-BE49-F238E27FC236}">
                <a16:creationId xmlns:a16="http://schemas.microsoft.com/office/drawing/2014/main" id="{E598DE9C-1732-7256-80D1-98A80C1F9FAE}"/>
              </a:ext>
            </a:extLst>
          </p:cNvPr>
          <p:cNvSpPr txBox="1"/>
          <p:nvPr/>
        </p:nvSpPr>
        <p:spPr>
          <a:xfrm>
            <a:off x="5402578" y="4359251"/>
            <a:ext cx="172213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Memory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recall</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feld 14">
            <a:extLst>
              <a:ext uri="{FF2B5EF4-FFF2-40B4-BE49-F238E27FC236}">
                <a16:creationId xmlns:a16="http://schemas.microsoft.com/office/drawing/2014/main" id="{888A54AF-BED6-A95A-9A62-960AFDF83DE6}"/>
              </a:ext>
            </a:extLst>
          </p:cNvPr>
          <p:cNvSpPr txBox="1"/>
          <p:nvPr/>
        </p:nvSpPr>
        <p:spPr>
          <a:xfrm>
            <a:off x="8550191" y="4319016"/>
            <a:ext cx="224952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Level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of</a:t>
            </a:r>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confidence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feld 15">
            <a:extLst>
              <a:ext uri="{FF2B5EF4-FFF2-40B4-BE49-F238E27FC236}">
                <a16:creationId xmlns:a16="http://schemas.microsoft.com/office/drawing/2014/main" id="{F38839C1-4E8C-7B00-7A49-55A2335F6CC3}"/>
              </a:ext>
            </a:extLst>
          </p:cNvPr>
          <p:cNvSpPr txBox="1"/>
          <p:nvPr/>
        </p:nvSpPr>
        <p:spPr>
          <a:xfrm>
            <a:off x="5381056" y="4935013"/>
            <a:ext cx="239398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Self-</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reported</a:t>
            </a:r>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ratings</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feld 16">
            <a:extLst>
              <a:ext uri="{FF2B5EF4-FFF2-40B4-BE49-F238E27FC236}">
                <a16:creationId xmlns:a16="http://schemas.microsoft.com/office/drawing/2014/main" id="{74632FC8-D12D-CF3F-829C-7A554FCD6D33}"/>
              </a:ext>
            </a:extLst>
          </p:cNvPr>
          <p:cNvSpPr txBox="1"/>
          <p:nvPr/>
        </p:nvSpPr>
        <p:spPr>
          <a:xfrm>
            <a:off x="5379059" y="5550982"/>
            <a:ext cx="277050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Behavioral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observations</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feld 17">
            <a:extLst>
              <a:ext uri="{FF2B5EF4-FFF2-40B4-BE49-F238E27FC236}">
                <a16:creationId xmlns:a16="http://schemas.microsoft.com/office/drawing/2014/main" id="{3E48A64B-F9D5-9CB9-8F3C-58D8DFC91D65}"/>
              </a:ext>
            </a:extLst>
          </p:cNvPr>
          <p:cNvSpPr txBox="1"/>
          <p:nvPr/>
        </p:nvSpPr>
        <p:spPr>
          <a:xfrm>
            <a:off x="5402578" y="3783491"/>
            <a:ext cx="122059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Error rate</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feld 18">
            <a:extLst>
              <a:ext uri="{FF2B5EF4-FFF2-40B4-BE49-F238E27FC236}">
                <a16:creationId xmlns:a16="http://schemas.microsoft.com/office/drawing/2014/main" id="{00072D8C-E24D-2DC2-D031-48D717702C1B}"/>
              </a:ext>
            </a:extLst>
          </p:cNvPr>
          <p:cNvSpPr txBox="1"/>
          <p:nvPr/>
        </p:nvSpPr>
        <p:spPr>
          <a:xfrm>
            <a:off x="8585650" y="5550982"/>
            <a:ext cx="221406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Switching</a:t>
            </a:r>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behavior</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feld 19">
            <a:extLst>
              <a:ext uri="{FF2B5EF4-FFF2-40B4-BE49-F238E27FC236}">
                <a16:creationId xmlns:a16="http://schemas.microsoft.com/office/drawing/2014/main" id="{A9BC9FDD-D49D-A6D2-683A-B500978FD64F}"/>
              </a:ext>
            </a:extLst>
          </p:cNvPr>
          <p:cNvSpPr txBox="1"/>
          <p:nvPr/>
        </p:nvSpPr>
        <p:spPr>
          <a:xfrm>
            <a:off x="8472865" y="3103608"/>
            <a:ext cx="17267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l"/>
            <a:r>
              <a:rPr lang="de-DE" b="0" dirty="0">
                <a:solidFill>
                  <a:schemeClr val="bg1"/>
                </a:solidFill>
                <a:latin typeface="Open Sans" panose="020B0606030504020204" pitchFamily="34" charset="0"/>
                <a:ea typeface="Open Sans" panose="020B0606030504020204" pitchFamily="34" charset="0"/>
                <a:cs typeface="Open Sans" panose="020B0606030504020204" pitchFamily="34" charset="0"/>
              </a:rPr>
              <a:t>Response </a:t>
            </a:r>
            <a:r>
              <a:rPr lang="de-DE" b="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bias</a:t>
            </a:r>
            <a:endPar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feld 2">
            <a:extLst>
              <a:ext uri="{FF2B5EF4-FFF2-40B4-BE49-F238E27FC236}">
                <a16:creationId xmlns:a16="http://schemas.microsoft.com/office/drawing/2014/main" id="{8D200E43-FF94-A8B3-9D47-9CC9753F4F24}"/>
              </a:ext>
            </a:extLst>
          </p:cNvPr>
          <p:cNvSpPr txBox="1"/>
          <p:nvPr/>
        </p:nvSpPr>
        <p:spPr>
          <a:xfrm>
            <a:off x="1691689" y="5163187"/>
            <a:ext cx="426720" cy="369332"/>
          </a:xfrm>
          <a:prstGeom prst="rect">
            <a:avLst/>
          </a:prstGeom>
          <a:noFill/>
        </p:spPr>
        <p:txBody>
          <a:bodyPr wrap="none" rtlCol="0">
            <a:spAutoFit/>
          </a:bodyPr>
          <a:lstStyle/>
          <a:p>
            <a:pPr algn="l"/>
            <a:r>
              <a:rPr lang="de-AT" b="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39849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2000" fill="hold"/>
                                        <p:tgtEl>
                                          <p:spTgt spid="8"/>
                                        </p:tgtEl>
                                        <p:attrNameLst>
                                          <p:attrName>fillcolor</p:attrName>
                                        </p:attrNameLst>
                                      </p:cBhvr>
                                      <p:to>
                                        <a:schemeClr val="accent2"/>
                                      </p:to>
                                    </p:animClr>
                                    <p:set>
                                      <p:cBhvr>
                                        <p:cTn id="36" dur="2000" fill="hold"/>
                                        <p:tgtEl>
                                          <p:spTgt spid="8"/>
                                        </p:tgtEl>
                                        <p:attrNameLst>
                                          <p:attrName>fill.type</p:attrName>
                                        </p:attrNameLst>
                                      </p:cBhvr>
                                      <p:to>
                                        <p:strVal val="solid"/>
                                      </p:to>
                                    </p:set>
                                    <p:set>
                                      <p:cBhvr>
                                        <p:cTn id="37"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A15D055-B145-489F-6E4C-FBD1C52A8372}"/>
              </a:ext>
            </a:extLst>
          </p:cNvPr>
          <p:cNvSpPr>
            <a:spLocks noGrp="1"/>
          </p:cNvSpPr>
          <p:nvPr>
            <p:ph type="body" sz="quarter" idx="17"/>
          </p:nvPr>
        </p:nvSpPr>
        <p:spPr>
          <a:xfrm>
            <a:off x="885176" y="699247"/>
            <a:ext cx="8970024" cy="753035"/>
          </a:xfrm>
        </p:spPr>
        <p:txBody>
          <a:bodyPr/>
          <a:lstStyle/>
          <a:p>
            <a:r>
              <a:rPr lang="de-AT" dirty="0"/>
              <a:t>BEISPIEL „ENTSCHEIDUNGSPROBLEME“</a:t>
            </a:r>
          </a:p>
        </p:txBody>
      </p:sp>
      <p:sp>
        <p:nvSpPr>
          <p:cNvPr id="4" name="Foliennummernplatzhalter 3">
            <a:extLst>
              <a:ext uri="{FF2B5EF4-FFF2-40B4-BE49-F238E27FC236}">
                <a16:creationId xmlns:a16="http://schemas.microsoft.com/office/drawing/2014/main" id="{940CF3BA-89D8-4436-6FD0-088CDF7DB34D}"/>
              </a:ext>
            </a:extLst>
          </p:cNvPr>
          <p:cNvSpPr>
            <a:spLocks noGrp="1"/>
          </p:cNvSpPr>
          <p:nvPr>
            <p:ph type="sldNum" sz="quarter" idx="4"/>
          </p:nvPr>
        </p:nvSpPr>
        <p:spPr/>
        <p:txBody>
          <a:bodyPr/>
          <a:lstStyle/>
          <a:p>
            <a:r>
              <a:rPr lang="en-US"/>
              <a:t> </a:t>
            </a:r>
            <a:fld id="{D57F1E4F-1CFF-5643-939E-02111984F565}" type="slidenum">
              <a:rPr lang="en-US" smtClean="0"/>
              <a:pPr/>
              <a:t>7</a:t>
            </a:fld>
            <a:endParaRPr lang="en-US" dirty="0"/>
          </a:p>
        </p:txBody>
      </p:sp>
      <p:sp>
        <p:nvSpPr>
          <p:cNvPr id="6" name="Inhaltsplatzhalter 5">
            <a:extLst>
              <a:ext uri="{FF2B5EF4-FFF2-40B4-BE49-F238E27FC236}">
                <a16:creationId xmlns:a16="http://schemas.microsoft.com/office/drawing/2014/main" id="{1C04B9D6-2DF0-7BC0-3061-62D41E4175C6}"/>
              </a:ext>
            </a:extLst>
          </p:cNvPr>
          <p:cNvSpPr>
            <a:spLocks noGrp="1"/>
          </p:cNvSpPr>
          <p:nvPr>
            <p:ph idx="18"/>
          </p:nvPr>
        </p:nvSpPr>
        <p:spPr>
          <a:xfrm>
            <a:off x="885176" y="1683905"/>
            <a:ext cx="10265423" cy="5059795"/>
          </a:xfrm>
        </p:spPr>
        <p:txBody>
          <a:bodyPr/>
          <a:lstStyle/>
          <a:p>
            <a:r>
              <a:rPr lang="en-US" dirty="0" err="1">
                <a:effectLst/>
              </a:rPr>
              <a:t>Kognitiver</a:t>
            </a:r>
            <a:r>
              <a:rPr lang="en-US" dirty="0">
                <a:effectLst/>
              </a:rPr>
              <a:t> </a:t>
            </a:r>
            <a:r>
              <a:rPr lang="en-US" dirty="0" err="1">
                <a:effectLst/>
              </a:rPr>
              <a:t>Prozess</a:t>
            </a:r>
            <a:r>
              <a:rPr lang="en-US" dirty="0"/>
              <a:t>, der in der </a:t>
            </a:r>
            <a:r>
              <a:rPr lang="en-US" dirty="0" err="1"/>
              <a:t>Auswahl</a:t>
            </a:r>
            <a:r>
              <a:rPr lang="en-US" dirty="0"/>
              <a:t> </a:t>
            </a:r>
            <a:r>
              <a:rPr lang="en-US" dirty="0" err="1"/>
              <a:t>einer</a:t>
            </a:r>
            <a:r>
              <a:rPr lang="en-US" dirty="0"/>
              <a:t> von </a:t>
            </a:r>
            <a:r>
              <a:rPr lang="en-US" dirty="0" err="1"/>
              <a:t>mehreren</a:t>
            </a:r>
            <a:r>
              <a:rPr lang="en-US" dirty="0"/>
              <a:t> </a:t>
            </a:r>
            <a:r>
              <a:rPr lang="en-US" dirty="0" err="1"/>
              <a:t>Optionen</a:t>
            </a:r>
            <a:r>
              <a:rPr lang="en-US" dirty="0"/>
              <a:t> </a:t>
            </a:r>
            <a:r>
              <a:rPr lang="en-US" dirty="0" err="1"/>
              <a:t>resultiert</a:t>
            </a:r>
            <a:r>
              <a:rPr lang="en-US" dirty="0"/>
              <a:t>	</a:t>
            </a:r>
          </a:p>
          <a:p>
            <a:pPr marL="7938" indent="0">
              <a:buNone/>
            </a:pPr>
            <a:endParaRPr lang="en-US" dirty="0"/>
          </a:p>
          <a:p>
            <a:r>
              <a:rPr lang="en-US" dirty="0" err="1"/>
              <a:t>Meist</a:t>
            </a:r>
            <a:r>
              <a:rPr lang="en-US" dirty="0"/>
              <a:t> </a:t>
            </a:r>
            <a:r>
              <a:rPr lang="en-US" dirty="0" err="1"/>
              <a:t>als</a:t>
            </a:r>
            <a:r>
              <a:rPr lang="en-US" dirty="0"/>
              <a:t> </a:t>
            </a:r>
            <a:r>
              <a:rPr lang="en-US" i="1" dirty="0" err="1"/>
              <a:t>Optimierungsproblem</a:t>
            </a:r>
            <a:r>
              <a:rPr lang="en-US" dirty="0"/>
              <a:t> </a:t>
            </a:r>
            <a:r>
              <a:rPr lang="en-US" dirty="0" err="1"/>
              <a:t>einer</a:t>
            </a:r>
            <a:r>
              <a:rPr lang="en-US" dirty="0"/>
              <a:t> </a:t>
            </a:r>
            <a:r>
              <a:rPr lang="en-US" dirty="0" err="1"/>
              <a:t>Metrik</a:t>
            </a:r>
            <a:r>
              <a:rPr lang="en-US" dirty="0"/>
              <a:t> (</a:t>
            </a:r>
            <a:r>
              <a:rPr lang="en-US" dirty="0" err="1"/>
              <a:t>z.B.</a:t>
            </a:r>
            <a:r>
              <a:rPr lang="en-US" dirty="0"/>
              <a:t> </a:t>
            </a:r>
            <a:r>
              <a:rPr lang="en-US" dirty="0" err="1"/>
              <a:t>Belohnung</a:t>
            </a:r>
            <a:r>
              <a:rPr lang="en-US" dirty="0"/>
              <a:t>, </a:t>
            </a:r>
            <a:r>
              <a:rPr lang="en-US" dirty="0" err="1"/>
              <a:t>Bestrafung</a:t>
            </a:r>
            <a:r>
              <a:rPr lang="en-US" dirty="0"/>
              <a:t>)</a:t>
            </a:r>
          </a:p>
          <a:p>
            <a:endParaRPr lang="en-US" dirty="0"/>
          </a:p>
          <a:p>
            <a:r>
              <a:rPr lang="en-US" dirty="0" err="1"/>
              <a:t>Herausfinden</a:t>
            </a:r>
            <a:r>
              <a:rPr lang="en-US" dirty="0"/>
              <a:t> </a:t>
            </a:r>
            <a:r>
              <a:rPr lang="en-US" dirty="0" err="1"/>
              <a:t>welche</a:t>
            </a:r>
            <a:r>
              <a:rPr lang="en-US" dirty="0"/>
              <a:t> </a:t>
            </a:r>
            <a:r>
              <a:rPr lang="en-US" dirty="0" err="1"/>
              <a:t>Aktion</a:t>
            </a:r>
            <a:r>
              <a:rPr lang="en-US" dirty="0"/>
              <a:t> die </a:t>
            </a:r>
            <a:r>
              <a:rPr lang="en-US" dirty="0" err="1"/>
              <a:t>Zielfunktion</a:t>
            </a:r>
            <a:r>
              <a:rPr lang="en-US" dirty="0"/>
              <a:t> </a:t>
            </a:r>
            <a:r>
              <a:rPr lang="en-US" dirty="0" err="1"/>
              <a:t>maximiert</a:t>
            </a:r>
            <a:endParaRPr lang="en-US" dirty="0"/>
          </a:p>
          <a:p>
            <a:endParaRPr lang="en-US" dirty="0"/>
          </a:p>
          <a:p>
            <a:r>
              <a:rPr lang="en-US" b="1" dirty="0" err="1"/>
              <a:t>Verschiedene</a:t>
            </a:r>
            <a:r>
              <a:rPr lang="en-US" b="1" dirty="0"/>
              <a:t> “</a:t>
            </a:r>
            <a:r>
              <a:rPr lang="en-US" b="1" dirty="0" err="1"/>
              <a:t>Geschmacksrichtungen</a:t>
            </a:r>
            <a:r>
              <a:rPr lang="en-US" b="1" dirty="0"/>
              <a:t>”</a:t>
            </a:r>
          </a:p>
          <a:p>
            <a:endParaRPr lang="en-US" dirty="0"/>
          </a:p>
          <a:p>
            <a:pPr lvl="1">
              <a:buFont typeface="Symbol" panose="05050102010706020507" pitchFamily="18" charset="2"/>
              <a:buChar char="-"/>
            </a:pPr>
            <a:r>
              <a:rPr lang="en-US" dirty="0"/>
              <a:t>Reinforcement learning (</a:t>
            </a:r>
            <a:r>
              <a:rPr lang="en-US" dirty="0" err="1"/>
              <a:t>traditionell</a:t>
            </a:r>
            <a:r>
              <a:rPr lang="en-US" dirty="0"/>
              <a:t>: Stimulus – Outcome)</a:t>
            </a:r>
          </a:p>
          <a:p>
            <a:pPr lvl="1">
              <a:buFont typeface="Symbol" panose="05050102010706020507" pitchFamily="18" charset="2"/>
              <a:buChar char="-"/>
            </a:pPr>
            <a:endParaRPr lang="en-US" dirty="0"/>
          </a:p>
          <a:p>
            <a:pPr lvl="1">
              <a:buFont typeface="Symbol" panose="05050102010706020507" pitchFamily="18" charset="2"/>
              <a:buChar char="-"/>
            </a:pPr>
            <a:r>
              <a:rPr lang="en-US" dirty="0"/>
              <a:t>Risky decision making (</a:t>
            </a:r>
            <a:r>
              <a:rPr lang="en-US" dirty="0" err="1"/>
              <a:t>Auswahl</a:t>
            </a:r>
            <a:r>
              <a:rPr lang="en-US" dirty="0"/>
              <a:t>: gamble – </a:t>
            </a:r>
            <a:r>
              <a:rPr lang="en-US" dirty="0" err="1"/>
              <a:t>kein</a:t>
            </a:r>
            <a:r>
              <a:rPr lang="en-US" dirty="0"/>
              <a:t> gamble) </a:t>
            </a:r>
          </a:p>
          <a:p>
            <a:pPr lvl="1">
              <a:buFont typeface="Symbol" panose="05050102010706020507" pitchFamily="18" charset="2"/>
              <a:buChar char="-"/>
            </a:pPr>
            <a:endParaRPr lang="en-US" dirty="0"/>
          </a:p>
          <a:p>
            <a:pPr lvl="1">
              <a:buFont typeface="Symbol" panose="05050102010706020507" pitchFamily="18" charset="2"/>
              <a:buChar char="-"/>
            </a:pPr>
            <a:r>
              <a:rPr lang="en-US" dirty="0"/>
              <a:t>(Multi-)armed bandits (</a:t>
            </a:r>
            <a:r>
              <a:rPr lang="en-US" dirty="0" err="1"/>
              <a:t>Auswahl</a:t>
            </a:r>
            <a:r>
              <a:rPr lang="en-US" dirty="0"/>
              <a:t> </a:t>
            </a:r>
            <a:r>
              <a:rPr lang="en-US" dirty="0" err="1"/>
              <a:t>einer</a:t>
            </a:r>
            <a:r>
              <a:rPr lang="en-US" dirty="0"/>
              <a:t> Option </a:t>
            </a:r>
            <a:r>
              <a:rPr lang="en-US" dirty="0" err="1"/>
              <a:t>mit</a:t>
            </a:r>
            <a:r>
              <a:rPr lang="en-US" dirty="0"/>
              <a:t> </a:t>
            </a:r>
            <a:r>
              <a:rPr lang="en-US" dirty="0" err="1"/>
              <a:t>höchstem</a:t>
            </a:r>
            <a:r>
              <a:rPr lang="en-US" dirty="0"/>
              <a:t> </a:t>
            </a:r>
            <a:r>
              <a:rPr lang="en-US" dirty="0" err="1"/>
              <a:t>Gewinn</a:t>
            </a:r>
            <a:r>
              <a:rPr lang="en-US" dirty="0"/>
              <a:t>)</a:t>
            </a:r>
          </a:p>
          <a:p>
            <a:pPr lvl="1">
              <a:buFont typeface="Symbol" panose="05050102010706020507" pitchFamily="18" charset="2"/>
              <a:buChar char="-"/>
            </a:pPr>
            <a:endParaRPr lang="en-US" dirty="0"/>
          </a:p>
          <a:p>
            <a:pPr lvl="1">
              <a:buFont typeface="Symbol" panose="05050102010706020507" pitchFamily="18" charset="2"/>
              <a:buChar char="-"/>
            </a:pPr>
            <a:endParaRPr lang="en-US" dirty="0"/>
          </a:p>
          <a:p>
            <a:pPr lvl="1">
              <a:buFont typeface="Symbol" panose="05050102010706020507" pitchFamily="18" charset="2"/>
              <a:buChar char="-"/>
            </a:pPr>
            <a:endParaRPr lang="en-US" dirty="0"/>
          </a:p>
          <a:p>
            <a:pPr marL="182562" lvl="1" indent="0">
              <a:buNone/>
            </a:pPr>
            <a:endParaRPr lang="en-US" dirty="0"/>
          </a:p>
          <a:p>
            <a:pPr lvl="1">
              <a:buFont typeface="Symbol" panose="05050102010706020507" pitchFamily="18" charset="2"/>
              <a:buChar char="-"/>
            </a:pPr>
            <a:endParaRPr lang="en-US" dirty="0"/>
          </a:p>
        </p:txBody>
      </p:sp>
    </p:spTree>
    <p:extLst>
      <p:ext uri="{BB962C8B-B14F-4D97-AF65-F5344CB8AC3E}">
        <p14:creationId xmlns:p14="http://schemas.microsoft.com/office/powerpoint/2010/main" val="228000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E84337C-7DBF-AA4F-FE3F-5590A1A4DBDE}"/>
              </a:ext>
            </a:extLst>
          </p:cNvPr>
          <p:cNvSpPr>
            <a:spLocks noGrp="1"/>
          </p:cNvSpPr>
          <p:nvPr>
            <p:ph type="body" sz="quarter" idx="17"/>
          </p:nvPr>
        </p:nvSpPr>
        <p:spPr>
          <a:xfrm>
            <a:off x="885175" y="699247"/>
            <a:ext cx="8611249" cy="753035"/>
          </a:xfrm>
        </p:spPr>
        <p:txBody>
          <a:bodyPr/>
          <a:lstStyle/>
          <a:p>
            <a:r>
              <a:rPr lang="de-AT" dirty="0"/>
              <a:t>BANDIT PROBLEM</a:t>
            </a:r>
          </a:p>
        </p:txBody>
      </p:sp>
      <p:sp>
        <p:nvSpPr>
          <p:cNvPr id="3" name="Fußzeilenplatzhalter 2">
            <a:extLst>
              <a:ext uri="{FF2B5EF4-FFF2-40B4-BE49-F238E27FC236}">
                <a16:creationId xmlns:a16="http://schemas.microsoft.com/office/drawing/2014/main" id="{68F85C5B-0641-4942-027E-E5714CE054B3}"/>
              </a:ext>
            </a:extLst>
          </p:cNvPr>
          <p:cNvSpPr>
            <a:spLocks noGrp="1"/>
          </p:cNvSpPr>
          <p:nvPr>
            <p:ph type="ftr" sz="quarter" idx="3"/>
          </p:nvPr>
        </p:nvSpPr>
        <p:spPr>
          <a:xfrm>
            <a:off x="1108476" y="6248400"/>
            <a:ext cx="9529043" cy="318244"/>
          </a:xfrm>
        </p:spPr>
        <p:txBody>
          <a:bodyPr/>
          <a:lstStyle/>
          <a:p>
            <a:r>
              <a:rPr lang="en-US" dirty="0" err="1"/>
              <a:t>Daw</a:t>
            </a:r>
            <a:r>
              <a:rPr lang="en-US" dirty="0"/>
              <a:t>, N. D., </a:t>
            </a:r>
            <a:r>
              <a:rPr lang="en-US" dirty="0" err="1"/>
              <a:t>O'doherty</a:t>
            </a:r>
            <a:r>
              <a:rPr lang="en-US" dirty="0"/>
              <a:t>, J. P., Dayan, P., Seymour, B., &amp; Dolan, R. J. (2006). Cortical substrates for exploratory decisions in humans. </a:t>
            </a:r>
            <a:r>
              <a:rPr lang="en-US" i="1" dirty="0"/>
              <a:t>Nature</a:t>
            </a:r>
            <a:r>
              <a:rPr lang="en-US" dirty="0"/>
              <a:t>, </a:t>
            </a:r>
            <a:r>
              <a:rPr lang="en-US" i="1" dirty="0"/>
              <a:t>441</a:t>
            </a:r>
            <a:r>
              <a:rPr lang="en-US" dirty="0"/>
              <a:t>(7095), 876-879.</a:t>
            </a:r>
          </a:p>
        </p:txBody>
      </p:sp>
      <p:sp>
        <p:nvSpPr>
          <p:cNvPr id="4" name="Foliennummernplatzhalter 3">
            <a:extLst>
              <a:ext uri="{FF2B5EF4-FFF2-40B4-BE49-F238E27FC236}">
                <a16:creationId xmlns:a16="http://schemas.microsoft.com/office/drawing/2014/main" id="{482CA301-0684-F62D-5E0B-0380855E214D}"/>
              </a:ext>
            </a:extLst>
          </p:cNvPr>
          <p:cNvSpPr>
            <a:spLocks noGrp="1"/>
          </p:cNvSpPr>
          <p:nvPr>
            <p:ph type="sldNum" sz="quarter" idx="4"/>
          </p:nvPr>
        </p:nvSpPr>
        <p:spPr/>
        <p:txBody>
          <a:bodyPr/>
          <a:lstStyle/>
          <a:p>
            <a:r>
              <a:rPr lang="en-US"/>
              <a:t> </a:t>
            </a:r>
            <a:fld id="{D57F1E4F-1CFF-5643-939E-02111984F565}" type="slidenum">
              <a:rPr lang="en-US" smtClean="0"/>
              <a:pPr/>
              <a:t>8</a:t>
            </a:fld>
            <a:endParaRPr lang="en-US" dirty="0"/>
          </a:p>
        </p:txBody>
      </p:sp>
      <p:sp>
        <p:nvSpPr>
          <p:cNvPr id="6" name="Inhaltsplatzhalter 5">
            <a:extLst>
              <a:ext uri="{FF2B5EF4-FFF2-40B4-BE49-F238E27FC236}">
                <a16:creationId xmlns:a16="http://schemas.microsoft.com/office/drawing/2014/main" id="{70B64BEA-B8BD-A062-5912-A998257A79F0}"/>
              </a:ext>
            </a:extLst>
          </p:cNvPr>
          <p:cNvSpPr>
            <a:spLocks noGrp="1"/>
          </p:cNvSpPr>
          <p:nvPr>
            <p:ph idx="18"/>
          </p:nvPr>
        </p:nvSpPr>
        <p:spPr>
          <a:xfrm>
            <a:off x="953087" y="3163229"/>
            <a:ext cx="10068573" cy="2784418"/>
          </a:xfrm>
        </p:spPr>
        <p:txBody>
          <a:bodyPr/>
          <a:lstStyle/>
          <a:p>
            <a:r>
              <a:rPr lang="de-AT" dirty="0"/>
              <a:t>Exploration / Exploitation trade-off </a:t>
            </a:r>
            <a:r>
              <a:rPr lang="de-AT" dirty="0">
                <a:sym typeface="Wingdings" panose="05000000000000000000" pitchFamily="2" charset="2"/>
              </a:rPr>
              <a:t> Entscheidungsfindung bei Unsicherheit</a:t>
            </a:r>
          </a:p>
          <a:p>
            <a:endParaRPr lang="de-AT" dirty="0"/>
          </a:p>
          <a:p>
            <a:pPr marL="350838" indent="-342900">
              <a:buAutoNum type="arabicPeriod"/>
            </a:pPr>
            <a:r>
              <a:rPr lang="en-US" b="1" dirty="0" err="1">
                <a:effectLst/>
              </a:rPr>
              <a:t>Kognitive</a:t>
            </a:r>
            <a:r>
              <a:rPr lang="en-US" b="1" dirty="0">
                <a:effectLst/>
              </a:rPr>
              <a:t> </a:t>
            </a:r>
            <a:r>
              <a:rPr lang="en-US" b="1" dirty="0" err="1">
                <a:effectLst/>
              </a:rPr>
              <a:t>Flexibilität</a:t>
            </a:r>
            <a:r>
              <a:rPr lang="en-US" dirty="0">
                <a:effectLst/>
              </a:rPr>
              <a:t>: </a:t>
            </a:r>
            <a:r>
              <a:rPr lang="en-US" dirty="0" err="1">
                <a:effectLst/>
              </a:rPr>
              <a:t>Anpassung</a:t>
            </a:r>
            <a:r>
              <a:rPr lang="en-US" dirty="0">
                <a:effectLst/>
              </a:rPr>
              <a:t> an </a:t>
            </a:r>
            <a:r>
              <a:rPr lang="en-US" dirty="0" err="1">
                <a:effectLst/>
              </a:rPr>
              <a:t>neue</a:t>
            </a:r>
            <a:r>
              <a:rPr lang="en-US" dirty="0">
                <a:effectLst/>
              </a:rPr>
              <a:t> </a:t>
            </a:r>
            <a:r>
              <a:rPr lang="en-US" dirty="0" err="1">
                <a:effectLst/>
              </a:rPr>
              <a:t>Anforderungen</a:t>
            </a:r>
            <a:r>
              <a:rPr lang="en-US" dirty="0"/>
              <a:t> </a:t>
            </a:r>
            <a:r>
              <a:rPr lang="en-US" dirty="0" err="1"/>
              <a:t>oder</a:t>
            </a:r>
            <a:r>
              <a:rPr lang="en-US" dirty="0">
                <a:effectLst/>
              </a:rPr>
              <a:t> </a:t>
            </a:r>
            <a:r>
              <a:rPr lang="en-US" dirty="0" err="1">
                <a:effectLst/>
              </a:rPr>
              <a:t>neue</a:t>
            </a:r>
            <a:r>
              <a:rPr lang="en-US" dirty="0">
                <a:effectLst/>
              </a:rPr>
              <a:t> </a:t>
            </a:r>
            <a:r>
              <a:rPr lang="en-US" dirty="0" err="1">
                <a:effectLst/>
              </a:rPr>
              <a:t>Lösungen</a:t>
            </a:r>
            <a:r>
              <a:rPr lang="en-US" dirty="0">
                <a:effectLst/>
              </a:rPr>
              <a:t> </a:t>
            </a:r>
            <a:r>
              <a:rPr lang="en-US" dirty="0" err="1">
                <a:effectLst/>
              </a:rPr>
              <a:t>finden</a:t>
            </a:r>
            <a:endParaRPr lang="en-US" dirty="0">
              <a:effectLst/>
            </a:endParaRPr>
          </a:p>
          <a:p>
            <a:pPr marL="350838" indent="-342900">
              <a:buAutoNum type="arabicPeriod"/>
            </a:pPr>
            <a:r>
              <a:rPr lang="en-US" b="1" dirty="0" err="1">
                <a:effectLst/>
              </a:rPr>
              <a:t>Impulsivität</a:t>
            </a:r>
            <a:r>
              <a:rPr lang="en-US" dirty="0">
                <a:effectLst/>
              </a:rPr>
              <a:t>: </a:t>
            </a:r>
            <a:r>
              <a:rPr lang="de-DE" dirty="0">
                <a:effectLst/>
              </a:rPr>
              <a:t> Hängt mit der Risikobereitschaft zusammen</a:t>
            </a:r>
          </a:p>
          <a:p>
            <a:pPr marL="350838" indent="-342900">
              <a:buAutoNum type="arabicPeriod"/>
            </a:pPr>
            <a:r>
              <a:rPr lang="en-US" b="1" dirty="0" err="1">
                <a:effectLst/>
              </a:rPr>
              <a:t>Risikobereitschaft</a:t>
            </a:r>
            <a:r>
              <a:rPr lang="en-US" dirty="0">
                <a:effectLst/>
              </a:rPr>
              <a:t>: </a:t>
            </a:r>
            <a:r>
              <a:rPr lang="en-US" dirty="0" err="1">
                <a:effectLst/>
              </a:rPr>
              <a:t>Verhalten</a:t>
            </a:r>
            <a:r>
              <a:rPr lang="en-US" dirty="0">
                <a:effectLst/>
              </a:rPr>
              <a:t> </a:t>
            </a:r>
            <a:r>
              <a:rPr lang="en-US" dirty="0" err="1">
                <a:effectLst/>
              </a:rPr>
              <a:t>bei</a:t>
            </a:r>
            <a:r>
              <a:rPr lang="en-US" dirty="0">
                <a:effectLst/>
              </a:rPr>
              <a:t> </a:t>
            </a:r>
            <a:r>
              <a:rPr lang="de-DE" dirty="0">
                <a:effectLst/>
              </a:rPr>
              <a:t>Aktivitäten mit ungewissem Ausgang</a:t>
            </a:r>
          </a:p>
          <a:p>
            <a:pPr marL="350838" indent="-342900">
              <a:buAutoNum type="arabicPeriod"/>
            </a:pPr>
            <a:r>
              <a:rPr lang="en-US" b="1" dirty="0">
                <a:effectLst/>
              </a:rPr>
              <a:t>Working Memory</a:t>
            </a:r>
            <a:r>
              <a:rPr lang="en-US" dirty="0">
                <a:effectLst/>
              </a:rPr>
              <a:t>: </a:t>
            </a:r>
            <a:r>
              <a:rPr lang="de-DE" dirty="0">
                <a:effectLst/>
              </a:rPr>
              <a:t>Verschiedenen Ergebnisse ihrer Entscheidungen im Auge zu behalten und somit fundiertere Entscheidungen treffen</a:t>
            </a:r>
          </a:p>
          <a:p>
            <a:pPr marL="350838" indent="-342900">
              <a:buAutoNum type="arabicPeriod"/>
            </a:pPr>
            <a:r>
              <a:rPr lang="en-US" b="1" dirty="0" err="1"/>
              <a:t>Klinisch</a:t>
            </a:r>
            <a:r>
              <a:rPr lang="en-US" dirty="0"/>
              <a:t>: </a:t>
            </a:r>
            <a:r>
              <a:rPr lang="en-US" dirty="0" err="1"/>
              <a:t>z.B.</a:t>
            </a:r>
            <a:r>
              <a:rPr lang="en-US" dirty="0"/>
              <a:t> ADHS </a:t>
            </a:r>
            <a:r>
              <a:rPr lang="en-US" dirty="0" err="1"/>
              <a:t>impulsiveres</a:t>
            </a:r>
            <a:r>
              <a:rPr lang="en-US" dirty="0"/>
              <a:t> </a:t>
            </a:r>
            <a:r>
              <a:rPr lang="en-US" dirty="0" err="1"/>
              <a:t>Verhalten</a:t>
            </a:r>
            <a:r>
              <a:rPr lang="en-US" dirty="0"/>
              <a:t>, </a:t>
            </a:r>
            <a:r>
              <a:rPr lang="en-US" dirty="0" err="1"/>
              <a:t>Angststörung</a:t>
            </a:r>
            <a:r>
              <a:rPr lang="en-US" dirty="0"/>
              <a:t> </a:t>
            </a:r>
            <a:r>
              <a:rPr lang="en-US" dirty="0" err="1"/>
              <a:t>beinflusst</a:t>
            </a:r>
            <a:r>
              <a:rPr lang="en-US" dirty="0"/>
              <a:t> </a:t>
            </a:r>
            <a:r>
              <a:rPr lang="en-US" dirty="0" err="1"/>
              <a:t>Risikobereitschaft</a:t>
            </a:r>
            <a:endParaRPr lang="de-AT" dirty="0"/>
          </a:p>
        </p:txBody>
      </p:sp>
      <p:pic>
        <p:nvPicPr>
          <p:cNvPr id="12" name="Grafik 11">
            <a:extLst>
              <a:ext uri="{FF2B5EF4-FFF2-40B4-BE49-F238E27FC236}">
                <a16:creationId xmlns:a16="http://schemas.microsoft.com/office/drawing/2014/main" id="{E7D705CB-C443-1872-4718-AA9D9B219944}"/>
              </a:ext>
            </a:extLst>
          </p:cNvPr>
          <p:cNvPicPr>
            <a:picLocks noChangeAspect="1"/>
          </p:cNvPicPr>
          <p:nvPr/>
        </p:nvPicPr>
        <p:blipFill>
          <a:blip r:embed="rId3"/>
          <a:stretch>
            <a:fillRect/>
          </a:stretch>
        </p:blipFill>
        <p:spPr>
          <a:xfrm>
            <a:off x="3474925" y="1371447"/>
            <a:ext cx="4722308" cy="1259282"/>
          </a:xfrm>
          <a:prstGeom prst="rect">
            <a:avLst/>
          </a:prstGeom>
        </p:spPr>
      </p:pic>
      <p:sp>
        <p:nvSpPr>
          <p:cNvPr id="13" name="Textfeld 12">
            <a:extLst>
              <a:ext uri="{FF2B5EF4-FFF2-40B4-BE49-F238E27FC236}">
                <a16:creationId xmlns:a16="http://schemas.microsoft.com/office/drawing/2014/main" id="{226F07D6-17A5-2FA5-659D-EA18049E4929}"/>
              </a:ext>
            </a:extLst>
          </p:cNvPr>
          <p:cNvSpPr txBox="1"/>
          <p:nvPr/>
        </p:nvSpPr>
        <p:spPr>
          <a:xfrm>
            <a:off x="3192199" y="2681535"/>
            <a:ext cx="6825742" cy="430887"/>
          </a:xfrm>
          <a:prstGeom prst="rect">
            <a:avLst/>
          </a:prstGeom>
          <a:noFill/>
        </p:spPr>
        <p:txBody>
          <a:bodyPr wrap="square" rtlCol="0">
            <a:spAutoFit/>
          </a:bodyPr>
          <a:lstStyle/>
          <a:p>
            <a:r>
              <a:rPr lang="de-AT"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„Soll ich den bis jetzt besten Hebel weiter drücken, oder einen neuen probieren?“</a:t>
            </a:r>
          </a:p>
          <a:p>
            <a:pPr algn="l"/>
            <a:endParaRPr lang="de-AT" sz="1100" b="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844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09C9CBC-7C65-8052-6023-C78B352587CE}"/>
              </a:ext>
            </a:extLst>
          </p:cNvPr>
          <p:cNvSpPr>
            <a:spLocks noGrp="1"/>
          </p:cNvSpPr>
          <p:nvPr>
            <p:ph type="sldNum" sz="quarter" idx="4"/>
          </p:nvPr>
        </p:nvSpPr>
        <p:spPr/>
        <p:txBody>
          <a:bodyPr/>
          <a:lstStyle/>
          <a:p>
            <a:r>
              <a:rPr lang="en-US" dirty="0"/>
              <a:t> </a:t>
            </a:r>
            <a:fld id="{D57F1E4F-1CFF-5643-939E-02111984F565}" type="slidenum">
              <a:rPr lang="en-US" dirty="0"/>
              <a:pPr/>
              <a:t>9</a:t>
            </a:fld>
            <a:endParaRPr lang="en-US" dirty="0"/>
          </a:p>
        </p:txBody>
      </p:sp>
      <p:sp>
        <p:nvSpPr>
          <p:cNvPr id="2" name="Textplatzhalter 1">
            <a:extLst>
              <a:ext uri="{FF2B5EF4-FFF2-40B4-BE49-F238E27FC236}">
                <a16:creationId xmlns:a16="http://schemas.microsoft.com/office/drawing/2014/main" id="{C83B0F1A-0A12-0B9B-B9FE-3EF4513DD3BE}"/>
              </a:ext>
            </a:extLst>
          </p:cNvPr>
          <p:cNvSpPr>
            <a:spLocks noGrp="1"/>
          </p:cNvSpPr>
          <p:nvPr>
            <p:ph type="title" idx="4294967295"/>
          </p:nvPr>
        </p:nvSpPr>
        <p:spPr>
          <a:xfrm>
            <a:off x="793552" y="534099"/>
            <a:ext cx="10318948" cy="7540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de-AT" dirty="0"/>
              <a:t>EXKURS IN DEN BANDIT-TASK </a:t>
            </a:r>
            <a:r>
              <a:rPr lang="de-AT" dirty="0">
                <a:sym typeface="Wingdings" panose="05000000000000000000" pitchFamily="2" charset="2"/>
              </a:rPr>
              <a:t></a:t>
            </a:r>
            <a:endParaRPr lang="de-AT" dirty="0"/>
          </a:p>
        </p:txBody>
      </p:sp>
      <p:sp>
        <p:nvSpPr>
          <p:cNvPr id="3" name="Textplatzhalter 2">
            <a:extLst>
              <a:ext uri="{FF2B5EF4-FFF2-40B4-BE49-F238E27FC236}">
                <a16:creationId xmlns:a16="http://schemas.microsoft.com/office/drawing/2014/main" id="{F762274A-63B2-94F0-CA94-EBB81F3E2260}"/>
              </a:ext>
            </a:extLst>
          </p:cNvPr>
          <p:cNvSpPr>
            <a:spLocks noGrp="1"/>
          </p:cNvSpPr>
          <p:nvPr>
            <p:ph type="body" sz="half" idx="4294967295"/>
          </p:nvPr>
        </p:nvSpPr>
        <p:spPr>
          <a:xfrm>
            <a:off x="885176" y="1878105"/>
            <a:ext cx="10087624" cy="3944471"/>
          </a:xfrm>
          <a:prstGeom prst="rect">
            <a:avLst/>
          </a:prstGeom>
        </p:spPr>
        <p:txBody>
          <a:bodyPr/>
          <a:lstStyle/>
          <a:p>
            <a:r>
              <a:rPr lang="de-AT" dirty="0"/>
              <a:t>Drei Kartendecks mit unterschiedlicher Anzahl an </a:t>
            </a:r>
            <a:br>
              <a:rPr lang="de-AT" dirty="0"/>
            </a:br>
            <a:r>
              <a:rPr lang="de-AT" dirty="0"/>
              <a:t>„Gewinn“-Karten.</a:t>
            </a:r>
          </a:p>
          <a:p>
            <a:endParaRPr lang="de-AT" dirty="0"/>
          </a:p>
          <a:p>
            <a:r>
              <a:rPr lang="de-AT" dirty="0"/>
              <a:t>Die Stapel haben unterschiedliche Gewinnmöglichkeiten</a:t>
            </a:r>
          </a:p>
          <a:p>
            <a:endParaRPr lang="de-AT" dirty="0"/>
          </a:p>
          <a:p>
            <a:r>
              <a:rPr lang="de-AT" dirty="0"/>
              <a:t>Aufgabe: wähle die Kartendecks um die „Auszahlung“</a:t>
            </a:r>
            <a:br>
              <a:rPr lang="de-AT" dirty="0"/>
            </a:br>
            <a:r>
              <a:rPr lang="de-AT" dirty="0"/>
              <a:t>zu maximieren. </a:t>
            </a:r>
          </a:p>
          <a:p>
            <a:endParaRPr lang="de-AT" dirty="0"/>
          </a:p>
          <a:p>
            <a:r>
              <a:rPr lang="de-AT" dirty="0"/>
              <a:t>http://10.0.0.0:3000</a:t>
            </a:r>
          </a:p>
          <a:p>
            <a:endParaRPr lang="de-AT" dirty="0"/>
          </a:p>
          <a:p>
            <a:endParaRPr lang="de-AT" dirty="0"/>
          </a:p>
        </p:txBody>
      </p:sp>
      <p:pic>
        <p:nvPicPr>
          <p:cNvPr id="7" name="Grafik 6">
            <a:extLst>
              <a:ext uri="{FF2B5EF4-FFF2-40B4-BE49-F238E27FC236}">
                <a16:creationId xmlns:a16="http://schemas.microsoft.com/office/drawing/2014/main" id="{72EF6456-8F27-D29D-6FD6-6A0D232A4AEA}"/>
              </a:ext>
            </a:extLst>
          </p:cNvPr>
          <p:cNvPicPr>
            <a:picLocks noChangeAspect="1"/>
          </p:cNvPicPr>
          <p:nvPr/>
        </p:nvPicPr>
        <p:blipFill>
          <a:blip r:embed="rId2"/>
          <a:stretch>
            <a:fillRect/>
          </a:stretch>
        </p:blipFill>
        <p:spPr>
          <a:xfrm>
            <a:off x="7830634" y="1452282"/>
            <a:ext cx="3729655" cy="1845774"/>
          </a:xfrm>
          <a:prstGeom prst="rect">
            <a:avLst/>
          </a:prstGeom>
        </p:spPr>
      </p:pic>
      <p:sp>
        <p:nvSpPr>
          <p:cNvPr id="8" name="Textfeld 7">
            <a:extLst>
              <a:ext uri="{FF2B5EF4-FFF2-40B4-BE49-F238E27FC236}">
                <a16:creationId xmlns:a16="http://schemas.microsoft.com/office/drawing/2014/main" id="{88318FFD-B053-7517-6936-FB60B0FFB2FA}"/>
              </a:ext>
            </a:extLst>
          </p:cNvPr>
          <p:cNvSpPr txBox="1"/>
          <p:nvPr/>
        </p:nvSpPr>
        <p:spPr>
          <a:xfrm>
            <a:off x="8229600" y="3095870"/>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1</a:t>
            </a:r>
          </a:p>
        </p:txBody>
      </p:sp>
      <p:sp>
        <p:nvSpPr>
          <p:cNvPr id="9" name="Textfeld 8">
            <a:extLst>
              <a:ext uri="{FF2B5EF4-FFF2-40B4-BE49-F238E27FC236}">
                <a16:creationId xmlns:a16="http://schemas.microsoft.com/office/drawing/2014/main" id="{764F15DA-07B3-B9BF-E926-EA3B857F1B2F}"/>
              </a:ext>
            </a:extLst>
          </p:cNvPr>
          <p:cNvSpPr txBox="1"/>
          <p:nvPr/>
        </p:nvSpPr>
        <p:spPr>
          <a:xfrm>
            <a:off x="9362677" y="3108682"/>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2</a:t>
            </a:r>
          </a:p>
        </p:txBody>
      </p:sp>
      <p:sp>
        <p:nvSpPr>
          <p:cNvPr id="10" name="Textfeld 9">
            <a:extLst>
              <a:ext uri="{FF2B5EF4-FFF2-40B4-BE49-F238E27FC236}">
                <a16:creationId xmlns:a16="http://schemas.microsoft.com/office/drawing/2014/main" id="{ECA5A41E-B989-AF46-E83B-7DE8B90B5B7F}"/>
              </a:ext>
            </a:extLst>
          </p:cNvPr>
          <p:cNvSpPr txBox="1"/>
          <p:nvPr/>
        </p:nvSpPr>
        <p:spPr>
          <a:xfrm>
            <a:off x="10446727" y="3108681"/>
            <a:ext cx="665567" cy="276999"/>
          </a:xfrm>
          <a:prstGeom prst="rect">
            <a:avLst/>
          </a:prstGeom>
          <a:noFill/>
        </p:spPr>
        <p:txBody>
          <a:bodyPr wrap="none" rtlCol="0">
            <a:spAutoFit/>
          </a:bodyPr>
          <a:lstStyle/>
          <a:p>
            <a:pPr algn="l"/>
            <a:r>
              <a:rPr lang="de-AT"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Deck 3</a:t>
            </a:r>
          </a:p>
        </p:txBody>
      </p:sp>
    </p:spTree>
    <p:extLst>
      <p:ext uri="{BB962C8B-B14F-4D97-AF65-F5344CB8AC3E}">
        <p14:creationId xmlns:p14="http://schemas.microsoft.com/office/powerpoint/2010/main" val="1982791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L">
  <a:themeElements>
    <a:clrScheme name="KL 2022">
      <a:dk1>
        <a:srgbClr val="131D26"/>
      </a:dk1>
      <a:lt1>
        <a:srgbClr val="FFFFFF"/>
      </a:lt1>
      <a:dk2>
        <a:srgbClr val="203341"/>
      </a:dk2>
      <a:lt2>
        <a:srgbClr val="EEECE1"/>
      </a:lt2>
      <a:accent1>
        <a:srgbClr val="3F627F"/>
      </a:accent1>
      <a:accent2>
        <a:srgbClr val="FF3200"/>
      </a:accent2>
      <a:accent3>
        <a:srgbClr val="FF5126"/>
      </a:accent3>
      <a:accent4>
        <a:srgbClr val="598AB2"/>
      </a:accent4>
      <a:accent5>
        <a:srgbClr val="659DCB"/>
      </a:accent5>
      <a:accent6>
        <a:srgbClr val="99D1FF"/>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txDef>
      <a:spPr>
        <a:noFill/>
      </a:spPr>
      <a:bodyPr wrap="none" rtlCol="0">
        <a:spAutoFit/>
      </a:bodyPr>
      <a:lstStyle>
        <a:defPPr algn="l">
          <a:defRPr b="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kl_ppt_praesentation_2022_almostfinal.potx  -  Schreibgeschützt" id="{D064F55D-90C6-4AB4-8F24-17B2236744C4}" vid="{3364E707-E259-4BF2-8FE5-BF475E00C4F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Forschungskolloqium_22_12_2022</Template>
  <TotalTime>0</TotalTime>
  <Words>2132</Words>
  <Application>Microsoft Office PowerPoint</Application>
  <PresentationFormat>Breitbild</PresentationFormat>
  <Paragraphs>285</Paragraphs>
  <Slides>27</Slides>
  <Notes>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27</vt:i4>
      </vt:variant>
    </vt:vector>
  </HeadingPairs>
  <TitlesOfParts>
    <vt:vector size="35" baseType="lpstr">
      <vt:lpstr>Arial</vt:lpstr>
      <vt:lpstr>Calibri</vt:lpstr>
      <vt:lpstr>Cambria Math</vt:lpstr>
      <vt:lpstr>Georgia</vt:lpstr>
      <vt:lpstr>Open Sans</vt:lpstr>
      <vt:lpstr>Symbol</vt:lpstr>
      <vt:lpstr>Wingdings 3</vt:lpstr>
      <vt:lpstr>KL</vt:lpstr>
      <vt:lpstr>VOM LAB INS FELD</vt:lpstr>
      <vt:lpstr>LAB-BASIERTE KOGNITIVE TASKS</vt:lpstr>
      <vt:lpstr>AUF DAS SMARTPHONE?</vt:lpstr>
      <vt:lpstr>PowerPoint-Präsentation</vt:lpstr>
      <vt:lpstr>PowerPoint-Präsentation</vt:lpstr>
      <vt:lpstr>PowerPoint-Präsentation</vt:lpstr>
      <vt:lpstr>PowerPoint-Präsentation</vt:lpstr>
      <vt:lpstr>PowerPoint-Präsentation</vt:lpstr>
      <vt:lpstr>EXKURS IN DEN BANDIT-TASK </vt:lpstr>
      <vt:lpstr>PowerPoint-Präsentation</vt:lpstr>
      <vt:lpstr>PowerPoint-Präsentation</vt:lpstr>
      <vt:lpstr>BEISPIEL LEUCHTTURM</vt:lpstr>
      <vt:lpstr>BEISPIEL MULTIARMED BANDIT</vt:lpstr>
      <vt:lpstr>EINSCHUB: GENERATIVES LERNMODELL</vt:lpstr>
      <vt:lpstr>SIMULATION EINES EXPERIMENTS</vt:lpstr>
      <vt:lpstr>SIMULATION EINES EXPERIMENTS</vt:lpstr>
      <vt:lpstr>…MACHINE LEARNING MIT SIM</vt:lpstr>
      <vt:lpstr>…MACHINE LEARNING MIT SIM</vt:lpstr>
      <vt:lpstr>…MACHINE LEARNING MIT SIM</vt:lpstr>
      <vt:lpstr>…MACHINE LEARNING MIT SIM</vt:lpstr>
      <vt:lpstr>ERWEITERUNG: ERHEBUNG INNERHALB DES TASKS</vt:lpstr>
      <vt:lpstr>PowerPoint-Präsentation</vt:lpstr>
      <vt:lpstr>PowerPoint-Präsentation</vt:lpstr>
      <vt:lpstr>PowerPoint-Präsentation</vt:lpstr>
      <vt:lpstr>PowerPoint-Präsentation</vt:lpstr>
      <vt:lpstr>PowerPoint-Präsentation</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TITEL</dc:title>
  <dc:creator>David Willinger</dc:creator>
  <cp:lastModifiedBy>David Willinger</cp:lastModifiedBy>
  <cp:revision>43</cp:revision>
  <dcterms:created xsi:type="dcterms:W3CDTF">2022-12-19T11:48:08Z</dcterms:created>
  <dcterms:modified xsi:type="dcterms:W3CDTF">2022-12-22T13:51:34Z</dcterms:modified>
</cp:coreProperties>
</file>