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06" r:id="rId2"/>
    <p:sldId id="307" r:id="rId3"/>
    <p:sldId id="467" r:id="rId4"/>
    <p:sldId id="320" r:id="rId5"/>
    <p:sldId id="331" r:id="rId6"/>
    <p:sldId id="330" r:id="rId7"/>
    <p:sldId id="349" r:id="rId8"/>
    <p:sldId id="463" r:id="rId9"/>
    <p:sldId id="343" r:id="rId10"/>
    <p:sldId id="344" r:id="rId11"/>
    <p:sldId id="464" r:id="rId12"/>
    <p:sldId id="345" r:id="rId13"/>
    <p:sldId id="346" r:id="rId14"/>
    <p:sldId id="347" r:id="rId15"/>
    <p:sldId id="465" r:id="rId16"/>
    <p:sldId id="326" r:id="rId17"/>
    <p:sldId id="322" r:id="rId18"/>
    <p:sldId id="466" r:id="rId19"/>
    <p:sldId id="470"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1" autoAdjust="0"/>
    <p:restoredTop sz="77825" autoAdjust="0"/>
  </p:normalViewPr>
  <p:slideViewPr>
    <p:cSldViewPr snapToGrid="0">
      <p:cViewPr varScale="1">
        <p:scale>
          <a:sx n="86" d="100"/>
          <a:sy n="86"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DCBEB-7CBD-4169-860A-4A748D06F78C}" type="datetimeFigureOut">
              <a:rPr lang="de-DE" smtClean="0"/>
              <a:t>31.08.2023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179F2-1D92-4DBE-93BD-413D8C15DDD4}" type="slidenum">
              <a:rPr lang="de-DE" smtClean="0"/>
              <a:t>‹#›</a:t>
            </a:fld>
            <a:endParaRPr lang="de-DE"/>
          </a:p>
        </p:txBody>
      </p:sp>
    </p:spTree>
    <p:extLst>
      <p:ext uri="{BB962C8B-B14F-4D97-AF65-F5344CB8AC3E}">
        <p14:creationId xmlns:p14="http://schemas.microsoft.com/office/powerpoint/2010/main" val="200566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science/article/pii/S1053811919305233#fd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science/article/pii/S1053811919305233#bib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err="1"/>
              <a:t>Subjects</a:t>
            </a:r>
            <a:r>
              <a:rPr lang="de-DE" dirty="0"/>
              <a:t> </a:t>
            </a:r>
            <a:r>
              <a:rPr lang="de-DE" dirty="0" err="1"/>
              <a:t>are</a:t>
            </a:r>
            <a:r>
              <a:rPr lang="de-DE" dirty="0"/>
              <a:t> </a:t>
            </a:r>
            <a:r>
              <a:rPr lang="de-DE" dirty="0" err="1"/>
              <a:t>presented</a:t>
            </a:r>
            <a:r>
              <a:rPr lang="de-DE" dirty="0"/>
              <a:t> </a:t>
            </a:r>
            <a:r>
              <a:rPr lang="de-DE" dirty="0" err="1"/>
              <a:t>with</a:t>
            </a:r>
            <a:r>
              <a:rPr lang="de-DE" dirty="0"/>
              <a:t> a </a:t>
            </a:r>
            <a:r>
              <a:rPr lang="de-DE" dirty="0" err="1"/>
              <a:t>sound</a:t>
            </a:r>
            <a:r>
              <a:rPr lang="de-DE" dirty="0"/>
              <a:t> and a </a:t>
            </a:r>
            <a:r>
              <a:rPr lang="de-DE" dirty="0" err="1"/>
              <a:t>symbol</a:t>
            </a:r>
            <a:r>
              <a:rPr lang="de-DE" dirty="0"/>
              <a:t> at </a:t>
            </a:r>
            <a:r>
              <a:rPr lang="de-DE" dirty="0" err="1"/>
              <a:t>the</a:t>
            </a:r>
            <a:r>
              <a:rPr lang="de-DE" dirty="0"/>
              <a:t> same time. </a:t>
            </a:r>
            <a:r>
              <a:rPr lang="de-DE" dirty="0" err="1"/>
              <a:t>They</a:t>
            </a:r>
            <a:r>
              <a:rPr lang="de-DE" dirty="0"/>
              <a:t> </a:t>
            </a:r>
            <a:r>
              <a:rPr lang="de-DE" dirty="0" err="1"/>
              <a:t>need</a:t>
            </a:r>
            <a:r>
              <a:rPr lang="de-DE" dirty="0"/>
              <a:t> to </a:t>
            </a:r>
            <a:r>
              <a:rPr lang="de-DE" dirty="0" err="1"/>
              <a:t>learn</a:t>
            </a:r>
            <a:r>
              <a:rPr lang="de-DE" dirty="0"/>
              <a:t> </a:t>
            </a:r>
            <a:r>
              <a:rPr lang="de-DE" dirty="0" err="1"/>
              <a:t>whether</a:t>
            </a:r>
            <a:r>
              <a:rPr lang="de-DE" dirty="0"/>
              <a:t> </a:t>
            </a:r>
            <a:r>
              <a:rPr lang="de-DE" dirty="0" err="1"/>
              <a:t>the</a:t>
            </a:r>
            <a:r>
              <a:rPr lang="de-DE" dirty="0"/>
              <a:t> </a:t>
            </a:r>
            <a:r>
              <a:rPr lang="de-DE" dirty="0" err="1"/>
              <a:t>association</a:t>
            </a:r>
            <a:r>
              <a:rPr lang="de-DE" dirty="0"/>
              <a:t> </a:t>
            </a:r>
            <a:r>
              <a:rPr lang="de-DE" dirty="0" err="1"/>
              <a:t>is</a:t>
            </a:r>
            <a:r>
              <a:rPr lang="de-DE" dirty="0"/>
              <a:t> </a:t>
            </a:r>
            <a:r>
              <a:rPr lang="de-DE" dirty="0" err="1"/>
              <a:t>correct</a:t>
            </a:r>
            <a:r>
              <a:rPr lang="de-DE" dirty="0"/>
              <a:t> </a:t>
            </a:r>
            <a:r>
              <a:rPr lang="de-DE" dirty="0" err="1"/>
              <a:t>or</a:t>
            </a:r>
            <a:r>
              <a:rPr lang="de-DE" dirty="0"/>
              <a:t> not, </a:t>
            </a:r>
            <a:r>
              <a:rPr lang="de-DE" dirty="0" err="1"/>
              <a:t>they</a:t>
            </a:r>
            <a:r>
              <a:rPr lang="de-DE" dirty="0"/>
              <a:t> </a:t>
            </a:r>
            <a:r>
              <a:rPr lang="de-DE" dirty="0" err="1"/>
              <a:t>get</a:t>
            </a:r>
            <a:r>
              <a:rPr lang="de-DE" dirty="0"/>
              <a:t> </a:t>
            </a:r>
            <a:r>
              <a:rPr lang="de-DE" dirty="0" err="1"/>
              <a:t>feedback</a:t>
            </a:r>
            <a:r>
              <a:rPr lang="de-DE" dirty="0"/>
              <a:t> after </a:t>
            </a:r>
            <a:r>
              <a:rPr lang="de-DE" dirty="0" err="1"/>
              <a:t>each</a:t>
            </a:r>
            <a:r>
              <a:rPr lang="de-DE" dirty="0"/>
              <a:t> </a:t>
            </a:r>
            <a:r>
              <a:rPr lang="de-DE" dirty="0" err="1"/>
              <a:t>try</a:t>
            </a:r>
            <a:r>
              <a:rPr lang="de-DE" dirty="0"/>
              <a:t>. </a:t>
            </a:r>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940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0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Last </a:t>
            </a:r>
            <a:r>
              <a:rPr lang="de-CH" b="0" dirty="0" err="1"/>
              <a:t>workshop</a:t>
            </a:r>
            <a:r>
              <a:rPr lang="de-CH" b="0" dirty="0"/>
              <a:t> </a:t>
            </a:r>
            <a:r>
              <a:rPr lang="de-CH" b="0" dirty="0" err="1"/>
              <a:t>we</a:t>
            </a:r>
            <a:r>
              <a:rPr lang="de-CH" b="0" dirty="0"/>
              <a:t> </a:t>
            </a:r>
            <a:r>
              <a:rPr lang="de-CH" b="0" dirty="0" err="1"/>
              <a:t>focused</a:t>
            </a:r>
            <a:r>
              <a:rPr lang="de-CH" b="0" baseline="0" dirty="0"/>
              <a:t> on </a:t>
            </a:r>
            <a:r>
              <a:rPr lang="de-CH" b="0" baseline="0" dirty="0" err="1"/>
              <a:t>the</a:t>
            </a:r>
            <a:r>
              <a:rPr lang="de-CH" b="0" baseline="0" dirty="0"/>
              <a:t> first-level </a:t>
            </a:r>
            <a:r>
              <a:rPr lang="de-CH" b="0" baseline="0" dirty="0" err="1"/>
              <a:t>analysis</a:t>
            </a:r>
            <a:r>
              <a:rPr lang="de-CH" b="0" baseline="0" dirty="0"/>
              <a:t>, </a:t>
            </a:r>
            <a:r>
              <a:rPr lang="de-CH" b="0" baseline="0" dirty="0" err="1"/>
              <a:t>recap</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In </a:t>
            </a:r>
            <a:r>
              <a:rPr lang="de-CH" b="0" baseline="0" dirty="0" err="1"/>
              <a:t>brief</a:t>
            </a:r>
            <a:r>
              <a:rPr lang="de-CH" b="0" baseline="0" dirty="0"/>
              <a:t>, </a:t>
            </a:r>
            <a:r>
              <a:rPr lang="de-CH" b="0" baseline="0" dirty="0" err="1"/>
              <a:t>it</a:t>
            </a:r>
            <a:r>
              <a:rPr lang="de-CH" b="0" baseline="0" dirty="0"/>
              <a:t> </a:t>
            </a:r>
            <a:r>
              <a:rPr lang="de-CH" b="0" baseline="0" dirty="0" err="1"/>
              <a:t>u</a:t>
            </a:r>
            <a:r>
              <a:rPr lang="de-CH" b="0" dirty="0" err="1"/>
              <a:t>ses</a:t>
            </a:r>
            <a:r>
              <a:rPr lang="de-CH" b="0" dirty="0"/>
              <a:t> an</a:t>
            </a:r>
            <a:r>
              <a:rPr lang="de-CH" b="0" baseline="0" dirty="0"/>
              <a:t> </a:t>
            </a:r>
            <a:r>
              <a:rPr lang="de-CH" b="0" baseline="0" dirty="0" err="1"/>
              <a:t>estimation</a:t>
            </a:r>
            <a:r>
              <a:rPr lang="de-CH" b="0" baseline="0" dirty="0"/>
              <a:t> </a:t>
            </a:r>
            <a:r>
              <a:rPr lang="de-CH" b="0" baseline="0" dirty="0" err="1"/>
              <a:t>scheme</a:t>
            </a:r>
            <a:r>
              <a:rPr lang="de-CH" b="0" baseline="0" dirty="0"/>
              <a:t> </a:t>
            </a:r>
            <a:r>
              <a:rPr lang="de-CH" b="0" baseline="0" dirty="0" err="1"/>
              <a:t>called</a:t>
            </a:r>
            <a:r>
              <a:rPr lang="de-CH" b="0" baseline="0" dirty="0"/>
              <a:t> </a:t>
            </a:r>
            <a:r>
              <a:rPr lang="de-CH" b="0" baseline="0" dirty="0" err="1"/>
              <a:t>Variational</a:t>
            </a:r>
            <a:r>
              <a:rPr lang="de-CH" b="0" baseline="0" dirty="0"/>
              <a:t> Laplace (</a:t>
            </a:r>
            <a:r>
              <a:rPr lang="de-CH" b="0" baseline="0" dirty="0" err="1"/>
              <a:t>Friston</a:t>
            </a:r>
            <a:r>
              <a:rPr lang="de-CH" b="0" baseline="0" dirty="0"/>
              <a:t> et al., 2007) </a:t>
            </a:r>
            <a:r>
              <a:rPr lang="de-CH" b="0" baseline="0" dirty="0" err="1"/>
              <a:t>that</a:t>
            </a:r>
            <a:r>
              <a:rPr lang="de-CH" b="0" baseline="0" dirty="0"/>
              <a:t> </a:t>
            </a:r>
            <a:r>
              <a:rPr lang="de-CH" b="0" baseline="0" dirty="0" err="1"/>
              <a:t>tunes</a:t>
            </a:r>
            <a:r>
              <a:rPr lang="de-CH" b="0" baseline="0" dirty="0"/>
              <a:t> </a:t>
            </a:r>
            <a:r>
              <a:rPr lang="de-CH" b="0" baseline="0" dirty="0" err="1"/>
              <a:t>parameters</a:t>
            </a:r>
            <a:r>
              <a:rPr lang="de-CH" b="0" baseline="0" dirty="0"/>
              <a:t> (e.g. </a:t>
            </a:r>
            <a:r>
              <a:rPr lang="de-CH" b="0" baseline="0" dirty="0" err="1"/>
              <a:t>connection</a:t>
            </a:r>
            <a:r>
              <a:rPr lang="de-CH" b="0" baseline="0" dirty="0"/>
              <a:t> </a:t>
            </a:r>
            <a:r>
              <a:rPr lang="de-CH" b="0" baseline="0" dirty="0" err="1"/>
              <a:t>strengths</a:t>
            </a:r>
            <a:r>
              <a:rPr lang="de-CH" b="0" baseline="0" dirty="0"/>
              <a:t>) </a:t>
            </a:r>
            <a:r>
              <a:rPr lang="de-CH" b="0" baseline="0" dirty="0" err="1"/>
              <a:t>with</a:t>
            </a:r>
            <a:r>
              <a:rPr lang="de-CH" b="0" baseline="0" dirty="0"/>
              <a:t> </a:t>
            </a:r>
            <a:r>
              <a:rPr lang="de-CH" b="0" baseline="0" dirty="0" err="1"/>
              <a:t>the</a:t>
            </a:r>
            <a:r>
              <a:rPr lang="de-CH" b="0" baseline="0" dirty="0"/>
              <a:t> </a:t>
            </a:r>
            <a:r>
              <a:rPr lang="de-CH" b="0" baseline="0" dirty="0" err="1"/>
              <a:t>objective</a:t>
            </a:r>
            <a:r>
              <a:rPr lang="de-CH" b="0" baseline="0" dirty="0"/>
              <a:t> </a:t>
            </a:r>
            <a:r>
              <a:rPr lang="de-CH" b="0" baseline="0" dirty="0" err="1"/>
              <a:t>of</a:t>
            </a:r>
            <a:r>
              <a:rPr lang="de-CH" b="0" baseline="0" dirty="0"/>
              <a:t> </a:t>
            </a:r>
            <a:r>
              <a:rPr lang="de-CH" b="0" baseline="0" dirty="0" err="1"/>
              <a:t>making</a:t>
            </a:r>
            <a:r>
              <a:rPr lang="de-CH" b="0" baseline="0" dirty="0"/>
              <a:t> </a:t>
            </a:r>
            <a:r>
              <a:rPr lang="de-CH" b="0" baseline="0" dirty="0" err="1"/>
              <a:t>the</a:t>
            </a:r>
            <a:r>
              <a:rPr lang="de-CH" b="0" baseline="0" dirty="0"/>
              <a:t> </a:t>
            </a:r>
            <a:r>
              <a:rPr lang="de-CH" b="0" baseline="0" dirty="0" err="1"/>
              <a:t>predicted</a:t>
            </a:r>
            <a:r>
              <a:rPr lang="de-CH" b="0" baseline="0" dirty="0"/>
              <a:t> </a:t>
            </a:r>
            <a:r>
              <a:rPr lang="de-CH" b="0" baseline="0" dirty="0" err="1"/>
              <a:t>neuroimaging</a:t>
            </a:r>
            <a:r>
              <a:rPr lang="de-CH" b="0" baseline="0" dirty="0"/>
              <a:t> </a:t>
            </a:r>
            <a:r>
              <a:rPr lang="de-CH" b="0" baseline="0" dirty="0" err="1"/>
              <a:t>cross</a:t>
            </a:r>
            <a:r>
              <a:rPr lang="de-CH" b="0" baseline="0" dirty="0"/>
              <a:t> </a:t>
            </a:r>
            <a:r>
              <a:rPr lang="de-CH" b="0" baseline="0" dirty="0" err="1"/>
              <a:t>spectra</a:t>
            </a:r>
            <a:r>
              <a:rPr lang="de-CH" b="0" baseline="0" dirty="0"/>
              <a:t> match </a:t>
            </a:r>
            <a:r>
              <a:rPr lang="de-CH" b="0" baseline="0" dirty="0" err="1"/>
              <a:t>the</a:t>
            </a:r>
            <a:r>
              <a:rPr lang="de-CH" b="0" baseline="0" dirty="0"/>
              <a:t> </a:t>
            </a:r>
            <a:r>
              <a:rPr lang="de-CH" b="0" baseline="0" dirty="0" err="1"/>
              <a:t>observed</a:t>
            </a:r>
            <a:r>
              <a:rPr lang="de-CH" b="0" baseline="0" dirty="0"/>
              <a:t> </a:t>
            </a:r>
            <a:r>
              <a:rPr lang="de-CH" b="0" baseline="0" dirty="0" err="1"/>
              <a:t>timeseries</a:t>
            </a:r>
            <a:r>
              <a:rPr lang="de-CH" b="0" baseline="0" dirty="0"/>
              <a:t> </a:t>
            </a:r>
            <a:r>
              <a:rPr lang="de-CH" b="0" baseline="0" dirty="0" err="1"/>
              <a:t>as</a:t>
            </a:r>
            <a:r>
              <a:rPr lang="de-CH" b="0" baseline="0" dirty="0"/>
              <a:t> </a:t>
            </a:r>
            <a:r>
              <a:rPr lang="de-CH" b="0" baseline="0" dirty="0" err="1"/>
              <a:t>closely</a:t>
            </a:r>
            <a:r>
              <a:rPr lang="de-CH" b="0" baseline="0" dirty="0"/>
              <a:t> </a:t>
            </a:r>
            <a:r>
              <a:rPr lang="de-CH" b="0" baseline="0" dirty="0" err="1"/>
              <a:t>as</a:t>
            </a:r>
            <a:r>
              <a:rPr lang="de-CH" b="0" baseline="0" dirty="0"/>
              <a:t> possible, </a:t>
            </a:r>
            <a:r>
              <a:rPr lang="de-CH" b="0" baseline="0" dirty="0" err="1"/>
              <a:t>while</a:t>
            </a:r>
            <a:r>
              <a:rPr lang="de-CH" b="0" baseline="0" dirty="0"/>
              <a:t> </a:t>
            </a:r>
            <a:r>
              <a:rPr lang="de-CH" b="0" baseline="0" dirty="0" err="1"/>
              <a:t>penalizing</a:t>
            </a:r>
            <a:r>
              <a:rPr lang="de-CH" b="0" baseline="0" dirty="0"/>
              <a:t> </a:t>
            </a:r>
            <a:r>
              <a:rPr lang="de-CH" b="0" baseline="0" dirty="0" err="1"/>
              <a:t>movement</a:t>
            </a:r>
            <a:r>
              <a:rPr lang="de-CH" b="0" baseline="0" dirty="0"/>
              <a:t> </a:t>
            </a:r>
            <a:r>
              <a:rPr lang="de-CH" b="0" baseline="0" dirty="0" err="1"/>
              <a:t>of</a:t>
            </a:r>
            <a:r>
              <a:rPr lang="de-CH" b="0" baseline="0" dirty="0"/>
              <a:t> </a:t>
            </a:r>
            <a:r>
              <a:rPr lang="de-CH" b="0" baseline="0" dirty="0" err="1"/>
              <a:t>the</a:t>
            </a:r>
            <a:r>
              <a:rPr lang="de-CH" b="0" baseline="0" dirty="0"/>
              <a:t> </a:t>
            </a:r>
            <a:r>
              <a:rPr lang="de-CH" b="0" baseline="0" dirty="0" err="1"/>
              <a:t>parameters</a:t>
            </a:r>
            <a:r>
              <a:rPr lang="de-CH" b="0" baseline="0" dirty="0"/>
              <a:t> </a:t>
            </a:r>
            <a:r>
              <a:rPr lang="de-CH" b="0" baseline="0" dirty="0" err="1"/>
              <a:t>away</a:t>
            </a:r>
            <a:r>
              <a:rPr lang="de-CH" b="0" baseline="0" dirty="0"/>
              <a:t> </a:t>
            </a:r>
            <a:r>
              <a:rPr lang="de-CH" b="0" baseline="0" dirty="0" err="1"/>
              <a:t>from</a:t>
            </a:r>
            <a:r>
              <a:rPr lang="de-CH" b="0" baseline="0" dirty="0"/>
              <a:t> </a:t>
            </a:r>
            <a:r>
              <a:rPr lang="de-CH" b="0" baseline="0" dirty="0" err="1"/>
              <a:t>their</a:t>
            </a:r>
            <a:r>
              <a:rPr lang="de-CH" b="0" baseline="0" dirty="0"/>
              <a:t> </a:t>
            </a:r>
            <a:r>
              <a:rPr lang="de-CH" b="0" baseline="0" dirty="0" err="1"/>
              <a:t>prior</a:t>
            </a:r>
            <a:r>
              <a:rPr lang="de-CH" b="0" baseline="0" dirty="0"/>
              <a:t> </a:t>
            </a:r>
            <a:r>
              <a:rPr lang="de-CH" b="0" baseline="0" dirty="0" err="1"/>
              <a:t>values</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Ideal </a:t>
            </a:r>
            <a:r>
              <a:rPr lang="de-CH" b="0" baseline="0" dirty="0" err="1"/>
              <a:t>compromise</a:t>
            </a:r>
            <a:r>
              <a:rPr lang="de-CH" b="0" baseline="0" dirty="0"/>
              <a:t> </a:t>
            </a:r>
            <a:r>
              <a:rPr lang="de-CH" b="0" baseline="0" dirty="0" err="1"/>
              <a:t>between</a:t>
            </a:r>
            <a:r>
              <a:rPr lang="de-CH" b="0" baseline="0" dirty="0"/>
              <a:t> </a:t>
            </a:r>
            <a:r>
              <a:rPr lang="de-CH" b="0" baseline="0" dirty="0" err="1"/>
              <a:t>accuracy</a:t>
            </a:r>
            <a:r>
              <a:rPr lang="de-CH" b="0" baseline="0" dirty="0"/>
              <a:t> </a:t>
            </a:r>
            <a:r>
              <a:rPr lang="de-CH" b="0" baseline="0" dirty="0" err="1"/>
              <a:t>and</a:t>
            </a:r>
            <a:r>
              <a:rPr lang="de-CH" b="0" baseline="0" dirty="0"/>
              <a:t> </a:t>
            </a:r>
            <a:r>
              <a:rPr lang="de-CH" b="0" baseline="0" dirty="0" err="1"/>
              <a:t>complexity</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free</a:t>
            </a:r>
            <a:r>
              <a:rPr lang="de-CH" b="0" baseline="0" dirty="0"/>
              <a:t> </a:t>
            </a:r>
            <a:r>
              <a:rPr lang="de-CH" b="0" baseline="0" dirty="0" err="1"/>
              <a:t>energy</a:t>
            </a:r>
            <a:r>
              <a:rPr lang="de-CH" b="0" baseline="0" dirty="0"/>
              <a:t> F1.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sz="1200" b="0" i="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first level analysis (detailed in the companion paper) involves designing an architecture for each subject's model, i.e. deciding which brain regions to include, selecting which connections should be informed by the data, and selecting which connections can be modulated by the experimental manipulations.</a:t>
            </a: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1" baseline="0" dirty="0"/>
              <a:t>But </a:t>
            </a:r>
            <a:r>
              <a:rPr lang="de-CH" b="1" baseline="0" dirty="0" err="1"/>
              <a:t>what</a:t>
            </a:r>
            <a:r>
              <a:rPr lang="de-CH" b="1" baseline="0" dirty="0"/>
              <a:t> </a:t>
            </a:r>
            <a:r>
              <a:rPr lang="de-CH" b="1" baseline="0" dirty="0" err="1"/>
              <a:t>we</a:t>
            </a:r>
            <a:r>
              <a:rPr lang="de-CH" b="1" baseline="0" dirty="0"/>
              <a:t> </a:t>
            </a:r>
            <a:r>
              <a:rPr lang="de-CH" b="1" baseline="0" dirty="0" err="1"/>
              <a:t>are</a:t>
            </a:r>
            <a:r>
              <a:rPr lang="de-CH" b="1" baseline="0" dirty="0"/>
              <a:t> </a:t>
            </a:r>
            <a:r>
              <a:rPr lang="de-CH" b="1" baseline="0" dirty="0" err="1"/>
              <a:t>interested</a:t>
            </a:r>
            <a:r>
              <a:rPr lang="de-CH" b="1" baseline="0" dirty="0"/>
              <a:t> </a:t>
            </a:r>
            <a:r>
              <a:rPr lang="de-CH" b="1" baseline="0" dirty="0" err="1"/>
              <a:t>now</a:t>
            </a:r>
            <a:r>
              <a:rPr lang="de-CH" b="1" baseline="0" dirty="0"/>
              <a:t> </a:t>
            </a:r>
            <a:r>
              <a:rPr lang="de-CH" b="1" baseline="0" dirty="0" err="1"/>
              <a:t>is</a:t>
            </a:r>
            <a:r>
              <a:rPr lang="de-CH" b="1" baseline="0" dirty="0"/>
              <a:t>: </a:t>
            </a:r>
            <a:r>
              <a:rPr lang="de-CH" b="1" baseline="0" dirty="0" err="1"/>
              <a:t>how</a:t>
            </a:r>
            <a:r>
              <a:rPr lang="de-CH" b="1" baseline="0" dirty="0"/>
              <a:t> </a:t>
            </a:r>
            <a:r>
              <a:rPr lang="de-CH" b="1" baseline="0" dirty="0" err="1"/>
              <a:t>to</a:t>
            </a:r>
            <a:r>
              <a:rPr lang="de-CH" b="1" baseline="0" dirty="0"/>
              <a:t> </a:t>
            </a:r>
            <a:r>
              <a:rPr lang="de-CH" b="1" baseline="0" dirty="0" err="1"/>
              <a:t>perform</a:t>
            </a:r>
            <a:r>
              <a:rPr lang="de-CH" b="1" baseline="0" dirty="0"/>
              <a:t> </a:t>
            </a:r>
            <a:r>
              <a:rPr lang="de-CH" b="1" baseline="0" dirty="0" err="1"/>
              <a:t>efficient</a:t>
            </a:r>
            <a:r>
              <a:rPr lang="de-CH" b="1" baseline="0" dirty="0"/>
              <a:t> </a:t>
            </a:r>
            <a:r>
              <a:rPr lang="de-CH" b="1" baseline="0" dirty="0" err="1"/>
              <a:t>analysis</a:t>
            </a:r>
            <a:r>
              <a:rPr lang="de-CH" b="1" baseline="0" dirty="0"/>
              <a:t> on </a:t>
            </a:r>
            <a:r>
              <a:rPr lang="de-CH" b="1" baseline="0" dirty="0" err="1"/>
              <a:t>the</a:t>
            </a:r>
            <a:r>
              <a:rPr lang="de-CH" b="1" baseline="0" dirty="0"/>
              <a:t> </a:t>
            </a:r>
            <a:r>
              <a:rPr lang="de-CH" b="1" baseline="0" dirty="0" err="1"/>
              <a:t>second</a:t>
            </a:r>
            <a:r>
              <a:rPr lang="de-CH" b="1" baseline="0" dirty="0"/>
              <a:t> </a:t>
            </a:r>
            <a:r>
              <a:rPr lang="de-CH" b="1" baseline="0" dirty="0" err="1"/>
              <a:t>level</a:t>
            </a:r>
            <a:r>
              <a:rPr lang="de-CH" b="1" baseline="0" dirty="0"/>
              <a:t> </a:t>
            </a:r>
            <a:r>
              <a:rPr lang="de-CH" b="1" baseline="0" dirty="0" err="1"/>
              <a:t>with</a:t>
            </a:r>
            <a:r>
              <a:rPr lang="de-CH" b="1" baseline="0" dirty="0"/>
              <a:t> </a:t>
            </a:r>
            <a:r>
              <a:rPr lang="de-CH" b="1" baseline="0" dirty="0" err="1"/>
              <a:t>the</a:t>
            </a:r>
            <a:r>
              <a:rPr lang="de-CH" b="1" baseline="0" dirty="0"/>
              <a:t> </a:t>
            </a:r>
            <a:r>
              <a:rPr lang="de-CH" b="1" baseline="0" dirty="0" err="1"/>
              <a:t>help</a:t>
            </a:r>
            <a:r>
              <a:rPr lang="de-CH" b="1"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second level analysis involves deciding which parameters to treat as </a:t>
            </a:r>
            <a:r>
              <a:rPr lang="en-US" sz="1200" b="0" i="1" kern="1200" dirty="0">
                <a:solidFill>
                  <a:schemeClr val="tx1"/>
                </a:solidFill>
                <a:effectLst/>
                <a:latin typeface="+mn-lt"/>
                <a:ea typeface="+mn-ea"/>
                <a:cs typeface="+mn-cs"/>
              </a:rPr>
              <a:t>random effects</a:t>
            </a:r>
            <a:r>
              <a:rPr lang="en-US" sz="1200" b="0" i="0" kern="1200" dirty="0">
                <a:solidFill>
                  <a:schemeClr val="tx1"/>
                </a:solidFill>
                <a:effectLst/>
                <a:latin typeface="+mn-lt"/>
                <a:ea typeface="+mn-ea"/>
                <a:cs typeface="+mn-cs"/>
              </a:rPr>
              <a:t>, i.e. sampled from the population, and including these in the PEB model. Typically, only the parameters that are relevant to the hypotheses will be included in the group analysis, and for task-based DCM studies these will primarily be matrix B of the DCM neural model, quantifying the modulations of connections by each experimental condition.</a:t>
            </a:r>
            <a:endParaRPr lang="de-CH" b="1"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a:t>First</a:t>
            </a:r>
            <a:r>
              <a:rPr lang="de-CH" baseline="0" dirty="0"/>
              <a:t> </a:t>
            </a:r>
            <a:r>
              <a:rPr lang="de-CH" baseline="0" dirty="0" err="1"/>
              <a:t>level</a:t>
            </a:r>
            <a:r>
              <a:rPr lang="de-CH" baseline="0" dirty="0"/>
              <a:t> – </a:t>
            </a:r>
            <a:r>
              <a:rPr lang="de-CH" baseline="0" dirty="0" err="1"/>
              <a:t>inversion</a:t>
            </a:r>
            <a:r>
              <a:rPr lang="de-CH" baseline="0" dirty="0"/>
              <a:t> </a:t>
            </a:r>
            <a:r>
              <a:rPr lang="de-CH" baseline="0" dirty="0" err="1"/>
              <a:t>results</a:t>
            </a:r>
            <a:r>
              <a:rPr lang="de-CH" baseline="0" dirty="0"/>
              <a:t> in Free </a:t>
            </a:r>
            <a:r>
              <a:rPr lang="de-CH" baseline="0" dirty="0" err="1"/>
              <a:t>energy</a:t>
            </a:r>
            <a:r>
              <a:rPr lang="de-CH" baseline="0" dirty="0"/>
              <a:t> </a:t>
            </a:r>
            <a:r>
              <a:rPr lang="de-CH" baseline="0" dirty="0" err="1"/>
              <a:t>for</a:t>
            </a:r>
            <a:r>
              <a:rPr lang="de-CH" baseline="0" dirty="0"/>
              <a:t> </a:t>
            </a:r>
            <a:r>
              <a:rPr lang="de-CH" baseline="0" dirty="0" err="1"/>
              <a:t>full</a:t>
            </a:r>
            <a:r>
              <a:rPr lang="de-CH" baseline="0" dirty="0"/>
              <a:t> </a:t>
            </a:r>
            <a:r>
              <a:rPr lang="de-CH" baseline="0" dirty="0" err="1"/>
              <a:t>model</a:t>
            </a:r>
            <a:r>
              <a:rPr lang="de-CH" baseline="0" dirty="0"/>
              <a:t>; Free </a:t>
            </a:r>
            <a:r>
              <a:rPr lang="de-CH" baseline="0" dirty="0" err="1"/>
              <a:t>energy</a:t>
            </a:r>
            <a:r>
              <a:rPr lang="de-CH" baseline="0" dirty="0"/>
              <a:t> </a:t>
            </a:r>
            <a:r>
              <a:rPr lang="de-CH" baseline="0" dirty="0" err="1"/>
              <a:t>of</a:t>
            </a:r>
            <a:r>
              <a:rPr lang="de-CH" baseline="0" dirty="0"/>
              <a:t> </a:t>
            </a:r>
            <a:r>
              <a:rPr lang="de-CH" baseline="0" dirty="0" err="1"/>
              <a:t>the</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obtained</a:t>
            </a:r>
            <a:r>
              <a:rPr lang="de-CH" baseline="0" dirty="0"/>
              <a:t> </a:t>
            </a:r>
            <a:r>
              <a:rPr lang="de-CH" baseline="0" dirty="0" err="1"/>
              <a:t>with</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endParaRPr lang="de-CH" baseline="0" dirty="0"/>
          </a:p>
          <a:p>
            <a:endParaRPr lang="de-CH" baseline="0" dirty="0"/>
          </a:p>
          <a:p>
            <a:r>
              <a:rPr lang="de-CH" baseline="0" dirty="0" err="1"/>
              <a:t>Hierarchical</a:t>
            </a:r>
            <a:r>
              <a:rPr lang="de-CH" baseline="0" dirty="0"/>
              <a:t> </a:t>
            </a:r>
            <a:r>
              <a:rPr lang="de-CH" baseline="0" dirty="0" err="1"/>
              <a:t>model</a:t>
            </a:r>
            <a:r>
              <a:rPr lang="de-CH" baseline="0" dirty="0"/>
              <a:t> (</a:t>
            </a:r>
            <a:r>
              <a:rPr lang="de-CH" baseline="0" dirty="0" err="1"/>
              <a:t>resembles</a:t>
            </a:r>
            <a:r>
              <a:rPr lang="de-CH" baseline="0" dirty="0"/>
              <a:t> </a:t>
            </a:r>
            <a:r>
              <a:rPr lang="de-CH" baseline="0" dirty="0" err="1"/>
              <a:t>the</a:t>
            </a:r>
            <a:r>
              <a:rPr lang="de-CH" baseline="0" dirty="0"/>
              <a:t> </a:t>
            </a:r>
            <a:r>
              <a:rPr lang="de-CH" baseline="0" dirty="0" err="1"/>
              <a:t>summary</a:t>
            </a:r>
            <a:r>
              <a:rPr lang="de-CH" baseline="0" dirty="0"/>
              <a:t> </a:t>
            </a:r>
            <a:r>
              <a:rPr lang="de-CH" baseline="0" dirty="0" err="1"/>
              <a:t>approach</a:t>
            </a:r>
            <a:r>
              <a:rPr lang="de-CH" baseline="0" dirty="0"/>
              <a:t> </a:t>
            </a:r>
            <a:r>
              <a:rPr lang="de-CH" baseline="0" dirty="0" err="1"/>
              <a:t>many</a:t>
            </a:r>
            <a:r>
              <a:rPr lang="de-CH" baseline="0" dirty="0"/>
              <a:t> </a:t>
            </a:r>
            <a:r>
              <a:rPr lang="de-CH" baseline="0" dirty="0" err="1"/>
              <a:t>people</a:t>
            </a:r>
            <a:r>
              <a:rPr lang="de-CH" baseline="0" dirty="0"/>
              <a:t> </a:t>
            </a:r>
            <a:r>
              <a:rPr lang="de-CH" baseline="0" dirty="0" err="1"/>
              <a:t>here</a:t>
            </a:r>
            <a:r>
              <a:rPr lang="de-CH" baseline="0" dirty="0"/>
              <a:t> will </a:t>
            </a:r>
            <a:r>
              <a:rPr lang="de-CH" baseline="0" dirty="0" err="1"/>
              <a:t>be</a:t>
            </a:r>
            <a:r>
              <a:rPr lang="de-CH" baseline="0" dirty="0"/>
              <a:t> </a:t>
            </a:r>
            <a:r>
              <a:rPr lang="de-CH" baseline="0" dirty="0" err="1"/>
              <a:t>already</a:t>
            </a:r>
            <a:r>
              <a:rPr lang="de-CH" baseline="0" dirty="0"/>
              <a:t> </a:t>
            </a:r>
            <a:r>
              <a:rPr lang="de-CH" baseline="0" dirty="0" err="1"/>
              <a:t>familiar</a:t>
            </a:r>
            <a:r>
              <a:rPr lang="de-CH" baseline="0" dirty="0"/>
              <a:t> </a:t>
            </a:r>
            <a:r>
              <a:rPr lang="de-CH" baseline="0" dirty="0" err="1"/>
              <a:t>with</a:t>
            </a:r>
            <a:r>
              <a:rPr lang="de-CH" baseline="0" dirty="0"/>
              <a:t>) </a:t>
            </a:r>
          </a:p>
          <a:p>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51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Left</a:t>
            </a:r>
            <a:r>
              <a:rPr lang="en-US" sz="1200" b="0" i="0" kern="1200" dirty="0">
                <a:solidFill>
                  <a:schemeClr val="tx1"/>
                </a:solidFill>
                <a:effectLst/>
                <a:latin typeface="+mn-lt"/>
                <a:ea typeface="+mn-ea"/>
                <a:cs typeface="+mn-cs"/>
              </a:rPr>
              <a:t>: the between-subjects design matrix, with regressors (covariates) modelling the group mean, laterality index, handedness, gender and age. </a:t>
            </a:r>
            <a:r>
              <a:rPr lang="en-US" sz="1200" b="1" i="0" kern="1200" dirty="0">
                <a:solidFill>
                  <a:schemeClr val="tx1"/>
                </a:solidFill>
                <a:effectLst/>
                <a:latin typeface="+mn-lt"/>
                <a:ea typeface="+mn-ea"/>
                <a:cs typeface="+mn-cs"/>
              </a:rPr>
              <a:t>Middle</a:t>
            </a:r>
            <a:r>
              <a:rPr lang="en-US" sz="1200" b="0" i="0" kern="1200" dirty="0">
                <a:solidFill>
                  <a:schemeClr val="tx1"/>
                </a:solidFill>
                <a:effectLst/>
                <a:latin typeface="+mn-lt"/>
                <a:ea typeface="+mn-ea"/>
                <a:cs typeface="+mn-cs"/>
              </a:rPr>
              <a:t>: the within-subjects design matrix, where the diagonal encodes which DCM parameters receive group-level effects. This was set to the identity matrix to include all between-subject effects on all DCM parameters. </a:t>
            </a:r>
            <a:r>
              <a:rPr lang="en-US" sz="1200" b="1" i="0"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The resulting design matrix, computed according to Equation </a:t>
            </a:r>
            <a:r>
              <a:rPr lang="en-US" sz="1200" b="0" i="0" u="none" strike="noStrike" kern="12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Each row corresponds to one DCM parameter from one subject and each column corresponds to one group-level effect (e.g. gender) on one DCM parameter. For display purposes only, the regressors were z-scored and </a:t>
            </a:r>
            <a:r>
              <a:rPr lang="en-US" sz="1200" b="0" i="0" kern="1200" dirty="0" err="1">
                <a:solidFill>
                  <a:schemeClr val="tx1"/>
                </a:solidFill>
                <a:effectLst/>
                <a:latin typeface="+mn-lt"/>
                <a:ea typeface="+mn-ea"/>
                <a:cs typeface="+mn-cs"/>
              </a:rPr>
              <a:t>thresholded</a:t>
            </a:r>
            <a:r>
              <a:rPr lang="en-US" sz="1200" b="0" i="0" kern="1200" dirty="0">
                <a:solidFill>
                  <a:schemeClr val="tx1"/>
                </a:solidFill>
                <a:effectLst/>
                <a:latin typeface="+mn-lt"/>
                <a:ea typeface="+mn-ea"/>
                <a:cs typeface="+mn-cs"/>
              </a:rPr>
              <a:t> to produce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in a consistent range.</a:t>
            </a:r>
            <a:endParaRPr lang="de-CH"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65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err="1"/>
              <a:t>What</a:t>
            </a:r>
            <a:r>
              <a:rPr lang="de-CH" dirty="0"/>
              <a:t> ist </a:t>
            </a:r>
            <a:r>
              <a:rPr lang="de-CH" dirty="0" err="1"/>
              <a:t>empirical</a:t>
            </a:r>
            <a:r>
              <a:rPr lang="de-CH" baseline="0" dirty="0"/>
              <a:t> </a:t>
            </a:r>
            <a:r>
              <a:rPr lang="de-CH" baseline="0" dirty="0" err="1"/>
              <a:t>about</a:t>
            </a:r>
            <a:r>
              <a:rPr lang="de-CH" baseline="0" dirty="0"/>
              <a:t> </a:t>
            </a:r>
            <a:r>
              <a:rPr lang="de-CH" baseline="0" dirty="0" err="1"/>
              <a:t>this</a:t>
            </a:r>
            <a:r>
              <a:rPr lang="de-CH" baseline="0" dirty="0"/>
              <a:t> </a:t>
            </a:r>
            <a:r>
              <a:rPr lang="de-CH" baseline="0" dirty="0" err="1"/>
              <a:t>framework</a:t>
            </a:r>
            <a:r>
              <a:rPr lang="de-CH" baseline="0" dirty="0"/>
              <a:t>?</a:t>
            </a:r>
          </a:p>
          <a:p>
            <a:endParaRPr lang="de-CH" baseline="0" dirty="0"/>
          </a:p>
          <a:p>
            <a:r>
              <a:rPr lang="de-CH" dirty="0" err="1"/>
              <a:t>Here</a:t>
            </a:r>
            <a:r>
              <a:rPr lang="de-CH" baseline="0" dirty="0"/>
              <a:t> </a:t>
            </a:r>
            <a:r>
              <a:rPr lang="de-CH" baseline="0" dirty="0" err="1"/>
              <a:t>is</a:t>
            </a:r>
            <a:r>
              <a:rPr lang="de-CH" baseline="0" dirty="0"/>
              <a:t> a </a:t>
            </a:r>
            <a:r>
              <a:rPr lang="de-CH" baseline="0" dirty="0" err="1"/>
              <a:t>schematic</a:t>
            </a:r>
            <a:r>
              <a:rPr lang="de-CH" baseline="0" dirty="0"/>
              <a:t> </a:t>
            </a:r>
            <a:r>
              <a:rPr lang="de-CH" baseline="0" dirty="0" err="1"/>
              <a:t>of</a:t>
            </a:r>
            <a:r>
              <a:rPr lang="de-CH" baseline="0" dirty="0"/>
              <a:t> </a:t>
            </a:r>
            <a:r>
              <a:rPr lang="de-CH" baseline="0" dirty="0" err="1"/>
              <a:t>how</a:t>
            </a:r>
            <a:r>
              <a:rPr lang="de-CH" baseline="0" dirty="0"/>
              <a:t> </a:t>
            </a:r>
            <a:r>
              <a:rPr lang="de-CH" baseline="0" dirty="0" err="1"/>
              <a:t>the</a:t>
            </a:r>
            <a:r>
              <a:rPr lang="de-CH" baseline="0" dirty="0"/>
              <a:t> DCM </a:t>
            </a:r>
            <a:r>
              <a:rPr lang="de-CH" baseline="0" dirty="0" err="1"/>
              <a:t>analysis</a:t>
            </a:r>
            <a:r>
              <a:rPr lang="de-CH" baseline="0" dirty="0"/>
              <a:t> will </a:t>
            </a:r>
            <a:r>
              <a:rPr lang="de-CH" baseline="0" dirty="0" err="1"/>
              <a:t>work</a:t>
            </a:r>
            <a:r>
              <a:rPr lang="de-CH" baseline="0" dirty="0"/>
              <a:t> on a </a:t>
            </a:r>
            <a:r>
              <a:rPr lang="de-CH" baseline="0" dirty="0" err="1"/>
              <a:t>gruop</a:t>
            </a:r>
            <a:r>
              <a:rPr lang="de-CH" baseline="0" dirty="0"/>
              <a:t> </a:t>
            </a:r>
            <a:r>
              <a:rPr lang="de-CH" baseline="0" dirty="0" err="1"/>
              <a:t>level</a:t>
            </a:r>
            <a:r>
              <a:rPr lang="de-CH" baseline="0" dirty="0"/>
              <a:t>. </a:t>
            </a:r>
            <a:r>
              <a:rPr lang="de-CH" baseline="0" dirty="0" err="1"/>
              <a:t>Each</a:t>
            </a:r>
            <a:r>
              <a:rPr lang="de-CH" baseline="0" dirty="0"/>
              <a:t> </a:t>
            </a:r>
            <a:r>
              <a:rPr lang="de-CH" baseline="0" dirty="0" err="1"/>
              <a:t>square</a:t>
            </a:r>
            <a:r>
              <a:rPr lang="de-CH" baseline="0" dirty="0"/>
              <a:t> </a:t>
            </a:r>
            <a:r>
              <a:rPr lang="de-CH" baseline="0" dirty="0" err="1"/>
              <a:t>represents</a:t>
            </a:r>
            <a:r>
              <a:rPr lang="de-CH" baseline="0" dirty="0"/>
              <a:t> a </a:t>
            </a:r>
            <a:r>
              <a:rPr lang="de-CH" baseline="0" dirty="0" err="1"/>
              <a:t>model</a:t>
            </a:r>
            <a:r>
              <a:rPr lang="de-CH" baseline="0" dirty="0"/>
              <a:t>, </a:t>
            </a:r>
            <a:r>
              <a:rPr lang="de-CH" baseline="0" dirty="0" err="1"/>
              <a:t>empty</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unfitted</a:t>
            </a:r>
            <a:r>
              <a:rPr lang="de-CH" baseline="0" dirty="0"/>
              <a:t> </a:t>
            </a:r>
            <a:r>
              <a:rPr lang="de-CH" baseline="0" dirty="0" err="1"/>
              <a:t>models</a:t>
            </a:r>
            <a:r>
              <a:rPr lang="de-CH" baseline="0" dirty="0"/>
              <a:t>, </a:t>
            </a:r>
            <a:r>
              <a:rPr lang="de-CH" baseline="0" dirty="0" err="1"/>
              <a:t>filled</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fitted</a:t>
            </a:r>
            <a:r>
              <a:rPr lang="de-CH" baseline="0" dirty="0"/>
              <a:t> </a:t>
            </a:r>
            <a:r>
              <a:rPr lang="de-CH" baseline="0" dirty="0" err="1"/>
              <a:t>models</a:t>
            </a:r>
            <a:r>
              <a:rPr lang="de-CH" baseline="0" dirty="0"/>
              <a:t>. </a:t>
            </a:r>
          </a:p>
          <a:p>
            <a:r>
              <a:rPr lang="de-CH" baseline="0" dirty="0" err="1"/>
              <a:t>We</a:t>
            </a:r>
            <a:r>
              <a:rPr lang="de-CH" baseline="0" dirty="0"/>
              <a:t> </a:t>
            </a:r>
            <a:r>
              <a:rPr lang="de-CH" baseline="0" dirty="0" err="1"/>
              <a:t>first</a:t>
            </a:r>
            <a:r>
              <a:rPr lang="de-CH" baseline="0" dirty="0"/>
              <a:t> </a:t>
            </a:r>
            <a:r>
              <a:rPr lang="de-CH" baseline="0" dirty="0" err="1"/>
              <a:t>define</a:t>
            </a:r>
            <a:r>
              <a:rPr lang="de-CH" baseline="0" dirty="0"/>
              <a:t> </a:t>
            </a:r>
            <a:r>
              <a:rPr lang="de-CH" baseline="0" dirty="0" err="1"/>
              <a:t>the</a:t>
            </a:r>
            <a:r>
              <a:rPr lang="de-CH" baseline="0" dirty="0"/>
              <a:t> </a:t>
            </a:r>
            <a:r>
              <a:rPr lang="de-CH" baseline="0" dirty="0" err="1"/>
              <a:t>full</a:t>
            </a:r>
            <a:r>
              <a:rPr lang="de-CH" baseline="0" dirty="0"/>
              <a:t> </a:t>
            </a:r>
            <a:r>
              <a:rPr lang="de-CH" baseline="0" dirty="0" err="1"/>
              <a:t>model</a:t>
            </a:r>
            <a:r>
              <a:rPr lang="de-CH" baseline="0" dirty="0"/>
              <a:t> (</a:t>
            </a:r>
            <a:r>
              <a:rPr lang="de-CH" baseline="0" dirty="0" err="1"/>
              <a:t>the</a:t>
            </a:r>
            <a:r>
              <a:rPr lang="de-CH" baseline="0" dirty="0"/>
              <a:t> </a:t>
            </a:r>
            <a:r>
              <a:rPr lang="de-CH" baseline="0" dirty="0" err="1"/>
              <a:t>first</a:t>
            </a:r>
            <a:r>
              <a:rPr lang="de-CH" baseline="0" dirty="0"/>
              <a:t> </a:t>
            </a:r>
            <a:r>
              <a:rPr lang="de-CH" baseline="0" dirty="0" err="1"/>
              <a:t>column</a:t>
            </a:r>
            <a:r>
              <a:rPr lang="de-CH" baseline="0" dirty="0"/>
              <a:t>) </a:t>
            </a:r>
            <a:r>
              <a:rPr lang="de-CH" baseline="0" dirty="0" err="1"/>
              <a:t>for</a:t>
            </a:r>
            <a:r>
              <a:rPr lang="de-CH" baseline="0" dirty="0"/>
              <a:t> all </a:t>
            </a:r>
            <a:r>
              <a:rPr lang="de-CH" baseline="0" dirty="0" err="1"/>
              <a:t>subjects</a:t>
            </a:r>
            <a:r>
              <a:rPr lang="de-CH" baseline="0" dirty="0"/>
              <a:t> (</a:t>
            </a:r>
            <a:r>
              <a:rPr lang="de-CH" baseline="0" dirty="0" err="1"/>
              <a:t>rows</a:t>
            </a:r>
            <a:r>
              <a:rPr lang="de-CH" baseline="0" dirty="0"/>
              <a:t>). </a:t>
            </a:r>
            <a:r>
              <a:rPr lang="de-CH" baseline="0" dirty="0" err="1"/>
              <a:t>Then</a:t>
            </a:r>
            <a:r>
              <a:rPr lang="de-CH" baseline="0" dirty="0"/>
              <a:t> </a:t>
            </a:r>
            <a:r>
              <a:rPr lang="de-CH" baseline="0" dirty="0" err="1"/>
              <a:t>we</a:t>
            </a:r>
            <a:r>
              <a:rPr lang="de-CH" baseline="0" dirty="0"/>
              <a:t> </a:t>
            </a:r>
            <a:r>
              <a:rPr lang="de-CH" baseline="0" dirty="0" err="1"/>
              <a:t>estimate</a:t>
            </a:r>
            <a:r>
              <a:rPr lang="de-CH" baseline="0" dirty="0"/>
              <a:t> </a:t>
            </a:r>
            <a:r>
              <a:rPr lang="de-CH" baseline="0" dirty="0" err="1"/>
              <a:t>the</a:t>
            </a:r>
            <a:r>
              <a:rPr lang="de-CH" baseline="0" dirty="0"/>
              <a:t> </a:t>
            </a:r>
            <a:r>
              <a:rPr lang="de-CH" baseline="0" dirty="0" err="1"/>
              <a:t>connectivity</a:t>
            </a:r>
            <a:r>
              <a:rPr lang="de-CH" baseline="0" dirty="0"/>
              <a:t> </a:t>
            </a:r>
            <a:r>
              <a:rPr lang="de-CH" baseline="0" dirty="0" err="1"/>
              <a:t>parameters</a:t>
            </a:r>
            <a:r>
              <a:rPr lang="de-CH" baseline="0" dirty="0"/>
              <a:t> </a:t>
            </a:r>
            <a:r>
              <a:rPr lang="de-CH" baseline="0" dirty="0" err="1"/>
              <a:t>for</a:t>
            </a:r>
            <a:r>
              <a:rPr lang="de-CH" baseline="0" dirty="0"/>
              <a:t> </a:t>
            </a:r>
            <a:r>
              <a:rPr lang="de-CH" baseline="0" dirty="0" err="1"/>
              <a:t>each</a:t>
            </a:r>
            <a:r>
              <a:rPr lang="de-CH" baseline="0" dirty="0"/>
              <a:t> </a:t>
            </a:r>
            <a:r>
              <a:rPr lang="de-CH" baseline="0" dirty="0" err="1"/>
              <a:t>subejct</a:t>
            </a:r>
            <a:r>
              <a:rPr lang="de-CH" baseline="0" dirty="0"/>
              <a:t>. </a:t>
            </a:r>
            <a:r>
              <a:rPr lang="de-CH" baseline="0" dirty="0" err="1"/>
              <a:t>With</a:t>
            </a:r>
            <a:r>
              <a:rPr lang="de-CH" baseline="0" dirty="0"/>
              <a:t> a </a:t>
            </a:r>
            <a:r>
              <a:rPr lang="de-CH" baseline="0" dirty="0" err="1"/>
              <a:t>technique</a:t>
            </a:r>
            <a:r>
              <a:rPr lang="de-CH" baseline="0" dirty="0"/>
              <a:t> </a:t>
            </a:r>
            <a:r>
              <a:rPr lang="de-CH" baseline="0" dirty="0" err="1"/>
              <a:t>called</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rapidly</a:t>
            </a:r>
            <a:r>
              <a:rPr lang="de-CH" baseline="0" dirty="0"/>
              <a:t>.</a:t>
            </a:r>
          </a:p>
          <a:p>
            <a:endParaRPr lang="de-CH" baseline="0" dirty="0"/>
          </a:p>
          <a:p>
            <a:r>
              <a:rPr lang="en-US" sz="1200" b="0" i="0" kern="1200" dirty="0">
                <a:solidFill>
                  <a:schemeClr val="tx1"/>
                </a:solidFill>
                <a:effectLst/>
                <a:latin typeface="+mn-lt"/>
                <a:ea typeface="+mn-ea"/>
                <a:cs typeface="+mn-cs"/>
              </a:rPr>
              <a:t>For instance, to pull subjects’ parameter estimates out of local minima, the first level model estimation can be re-initialized multiple times, using the group-level posteriors from the PEB model as </a:t>
            </a:r>
            <a:r>
              <a:rPr lang="en-US" sz="1200" b="0" i="1" kern="1200" dirty="0">
                <a:solidFill>
                  <a:schemeClr val="tx1"/>
                </a:solidFill>
                <a:effectLst/>
                <a:latin typeface="+mn-lt"/>
                <a:ea typeface="+mn-ea"/>
                <a:cs typeface="+mn-cs"/>
              </a:rPr>
              <a:t>empirical priors</a:t>
            </a:r>
            <a:r>
              <a:rPr lang="en-US" sz="1200" b="0" i="0" kern="1200" dirty="0">
                <a:solidFill>
                  <a:schemeClr val="tx1"/>
                </a:solidFill>
                <a:effectLst/>
                <a:latin typeface="+mn-lt"/>
                <a:ea typeface="+mn-ea"/>
                <a:cs typeface="+mn-cs"/>
              </a:rPr>
              <a:t> for each subject (</a:t>
            </a:r>
            <a:r>
              <a:rPr lang="en-US" sz="1200" b="0" i="0" u="none" strike="noStrike" kern="1200" dirty="0" err="1">
                <a:solidFill>
                  <a:schemeClr val="tx1"/>
                </a:solidFill>
                <a:effectLst/>
                <a:latin typeface="+mn-lt"/>
                <a:ea typeface="+mn-ea"/>
                <a:cs typeface="+mn-cs"/>
                <a:hlinkClick r:id="rId3"/>
              </a:rPr>
              <a:t>Friston</a:t>
            </a:r>
            <a:r>
              <a:rPr lang="en-US" sz="1200" b="0" i="0" u="none" strike="noStrike" kern="1200" dirty="0">
                <a:solidFill>
                  <a:schemeClr val="tx1"/>
                </a:solidFill>
                <a:effectLst/>
                <a:latin typeface="+mn-lt"/>
                <a:ea typeface="+mn-ea"/>
                <a:cs typeface="+mn-cs"/>
                <a:hlinkClick r:id="rId3"/>
              </a:rPr>
              <a:t> et al., 2015</a:t>
            </a:r>
            <a:r>
              <a:rPr lang="en-US" sz="1200" b="0" i="0" kern="1200" dirty="0">
                <a:solidFill>
                  <a:schemeClr val="tx1"/>
                </a:solidFill>
                <a:effectLst/>
                <a:latin typeface="+mn-lt"/>
                <a:ea typeface="+mn-ea"/>
                <a:cs typeface="+mn-cs"/>
              </a:rPr>
              <a:t>). </a:t>
            </a:r>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546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02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21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p>
          <a:p>
            <a:endParaRPr lang="en-US" sz="1800" b="0" i="0" u="none" strike="noStrike" baseline="0" dirty="0">
              <a:solidFill>
                <a:srgbClr val="FF0000"/>
              </a:solidFill>
              <a:latin typeface="Arial" panose="020B0604020202020204" pitchFamily="34" charset="0"/>
            </a:endParaRPr>
          </a:p>
          <a:p>
            <a:r>
              <a:rPr lang="en-US" sz="1800" b="0" i="0" u="none" strike="noStrike" baseline="0" dirty="0">
                <a:solidFill>
                  <a:srgbClr val="FF0000"/>
                </a:solidFill>
                <a:latin typeface="Arial" panose="020B0604020202020204" pitchFamily="34" charset="0"/>
              </a:rPr>
              <a:t>Trade off between model fit an model complexity</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17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02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78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22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6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0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7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98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64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64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Show </a:t>
            </a:r>
            <a:r>
              <a:rPr lang="de-CH" b="0" dirty="0" err="1"/>
              <a:t>how</a:t>
            </a:r>
            <a:r>
              <a:rPr lang="de-CH" b="0" dirty="0"/>
              <a:t> </a:t>
            </a:r>
            <a:r>
              <a:rPr lang="de-CH" b="0" dirty="0" err="1"/>
              <a:t>to</a:t>
            </a:r>
            <a:r>
              <a:rPr lang="de-CH" b="0" dirty="0"/>
              <a:t> </a:t>
            </a:r>
            <a:r>
              <a:rPr lang="de-CH" b="0" dirty="0" err="1"/>
              <a:t>concatenate</a:t>
            </a: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23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6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8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49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he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7213" y="1447803"/>
            <a:ext cx="9882091" cy="2968439"/>
          </a:xfrm>
        </p:spPr>
        <p:txBody>
          <a:bodyPr anchor="b"/>
          <a:lstStyle>
            <a:lvl1pPr>
              <a:lnSpc>
                <a:spcPts val="3600"/>
              </a:lnSpc>
              <a:defRPr sz="36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Subtitle 2"/>
          <p:cNvSpPr>
            <a:spLocks noGrp="1"/>
          </p:cNvSpPr>
          <p:nvPr>
            <p:ph type="subTitle" idx="1"/>
          </p:nvPr>
        </p:nvSpPr>
        <p:spPr>
          <a:xfrm>
            <a:off x="834108" y="4777380"/>
            <a:ext cx="8825659" cy="861420"/>
          </a:xfrm>
          <a:prstGeom prst="rect">
            <a:avLst/>
          </a:prstGeom>
        </p:spPr>
        <p:txBody>
          <a:bodyPr anchor="t"/>
          <a:lstStyle>
            <a:lvl1pPr marL="0" indent="0" algn="l">
              <a:buNone/>
              <a:defRPr b="0" i="0" cap="none">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pic>
        <p:nvPicPr>
          <p:cNvPr id="9" name="Grafik 8">
            <a:extLst>
              <a:ext uri="{FF2B5EF4-FFF2-40B4-BE49-F238E27FC236}">
                <a16:creationId xmlns:a16="http://schemas.microsoft.com/office/drawing/2014/main" id="{A76371EA-6FCD-EAB1-89BC-2E5A23EF49F4}"/>
              </a:ext>
            </a:extLst>
          </p:cNvPr>
          <p:cNvPicPr>
            <a:picLocks noChangeAspect="1"/>
          </p:cNvPicPr>
          <p:nvPr userDrawn="1"/>
        </p:nvPicPr>
        <p:blipFill>
          <a:blip r:embed="rId2"/>
          <a:srcRect/>
          <a:stretch/>
        </p:blipFill>
        <p:spPr>
          <a:xfrm>
            <a:off x="9659767" y="332275"/>
            <a:ext cx="2114103" cy="820769"/>
          </a:xfrm>
          <a:prstGeom prst="rect">
            <a:avLst/>
          </a:prstGeom>
        </p:spPr>
      </p:pic>
      <p:sp>
        <p:nvSpPr>
          <p:cNvPr id="13" name="Parallelogramm 12">
            <a:extLst>
              <a:ext uri="{FF2B5EF4-FFF2-40B4-BE49-F238E27FC236}">
                <a16:creationId xmlns:a16="http://schemas.microsoft.com/office/drawing/2014/main" id="{A36FD4F1-7BD8-483A-EF42-4F37ED018D6F}"/>
              </a:ext>
            </a:extLst>
          </p:cNvPr>
          <p:cNvSpPr/>
          <p:nvPr userDrawn="1"/>
        </p:nvSpPr>
        <p:spPr>
          <a:xfrm>
            <a:off x="834109" y="4492035"/>
            <a:ext cx="194932" cy="209550"/>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6924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e Folie">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2B1F7CD-2E6B-683B-E782-A3598ED15AF4}"/>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B362A081-105A-AF01-90B4-8600BC88C40A}"/>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663950DE-21E6-171C-B931-8A381F3F693F}"/>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6" name="Grafik 5">
            <a:extLst>
              <a:ext uri="{FF2B5EF4-FFF2-40B4-BE49-F238E27FC236}">
                <a16:creationId xmlns:a16="http://schemas.microsoft.com/office/drawing/2014/main" id="{12253E3D-B606-ECC2-BD02-7BB0A3D4A7EF}"/>
              </a:ext>
            </a:extLst>
          </p:cNvPr>
          <p:cNvPicPr>
            <a:picLocks noChangeAspect="1"/>
          </p:cNvPicPr>
          <p:nvPr userDrawn="1"/>
        </p:nvPicPr>
        <p:blipFill>
          <a:blip r:embed="rId2"/>
          <a:srcRect/>
          <a:stretch/>
        </p:blipFill>
        <p:spPr>
          <a:xfrm>
            <a:off x="11318113" y="362413"/>
            <a:ext cx="397811" cy="243728"/>
          </a:xfrm>
          <a:prstGeom prst="rect">
            <a:avLst/>
          </a:prstGeom>
        </p:spPr>
      </p:pic>
      <p:graphicFrame>
        <p:nvGraphicFramePr>
          <p:cNvPr id="2" name="Tabelle 2">
            <a:extLst>
              <a:ext uri="{FF2B5EF4-FFF2-40B4-BE49-F238E27FC236}">
                <a16:creationId xmlns:a16="http://schemas.microsoft.com/office/drawing/2014/main" id="{21FCBA1D-47F7-4A7B-4BF8-D6F74F33900A}"/>
              </a:ext>
            </a:extLst>
          </p:cNvPr>
          <p:cNvGraphicFramePr>
            <a:graphicFrameLocks noGrp="1"/>
          </p:cNvGraphicFramePr>
          <p:nvPr userDrawn="1">
            <p:extLst>
              <p:ext uri="{D42A27DB-BD31-4B8C-83A1-F6EECF244321}">
                <p14:modId xmlns:p14="http://schemas.microsoft.com/office/powerpoint/2010/main" val="695435360"/>
              </p:ext>
            </p:extLst>
          </p:nvPr>
        </p:nvGraphicFramePr>
        <p:xfrm>
          <a:off x="2032000" y="719666"/>
          <a:ext cx="8128000" cy="741680"/>
        </p:xfrm>
        <a:graphic>
          <a:graphicData uri="http://schemas.openxmlformats.org/drawingml/2006/table">
            <a:tbl>
              <a:tblPr firstRow="1" bandRow="1">
                <a:tableStyleId>{7E9639D4-E3E2-4D34-9284-5A2195B3D0D7}</a:tableStyleId>
              </a:tblPr>
              <a:tblGrid>
                <a:gridCol w="1354667">
                  <a:extLst>
                    <a:ext uri="{9D8B030D-6E8A-4147-A177-3AD203B41FA5}">
                      <a16:colId xmlns:a16="http://schemas.microsoft.com/office/drawing/2014/main" val="872202411"/>
                    </a:ext>
                  </a:extLst>
                </a:gridCol>
                <a:gridCol w="1354667">
                  <a:extLst>
                    <a:ext uri="{9D8B030D-6E8A-4147-A177-3AD203B41FA5}">
                      <a16:colId xmlns:a16="http://schemas.microsoft.com/office/drawing/2014/main" val="3521850039"/>
                    </a:ext>
                  </a:extLst>
                </a:gridCol>
                <a:gridCol w="1354667">
                  <a:extLst>
                    <a:ext uri="{9D8B030D-6E8A-4147-A177-3AD203B41FA5}">
                      <a16:colId xmlns:a16="http://schemas.microsoft.com/office/drawing/2014/main" val="1896626791"/>
                    </a:ext>
                  </a:extLst>
                </a:gridCol>
                <a:gridCol w="1354667">
                  <a:extLst>
                    <a:ext uri="{9D8B030D-6E8A-4147-A177-3AD203B41FA5}">
                      <a16:colId xmlns:a16="http://schemas.microsoft.com/office/drawing/2014/main" val="3972106946"/>
                    </a:ext>
                  </a:extLst>
                </a:gridCol>
                <a:gridCol w="1354667">
                  <a:extLst>
                    <a:ext uri="{9D8B030D-6E8A-4147-A177-3AD203B41FA5}">
                      <a16:colId xmlns:a16="http://schemas.microsoft.com/office/drawing/2014/main" val="2170350899"/>
                    </a:ext>
                  </a:extLst>
                </a:gridCol>
                <a:gridCol w="1354667">
                  <a:extLst>
                    <a:ext uri="{9D8B030D-6E8A-4147-A177-3AD203B41FA5}">
                      <a16:colId xmlns:a16="http://schemas.microsoft.com/office/drawing/2014/main" val="54518246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1962561"/>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572164056"/>
                  </a:ext>
                </a:extLst>
              </a:tr>
            </a:tbl>
          </a:graphicData>
        </a:graphic>
      </p:graphicFrame>
    </p:spTree>
    <p:extLst>
      <p:ext uri="{BB962C8B-B14F-4D97-AF65-F5344CB8AC3E}">
        <p14:creationId xmlns:p14="http://schemas.microsoft.com/office/powerpoint/2010/main" val="170784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6643" y="424194"/>
            <a:ext cx="10421648" cy="752661"/>
          </a:xfrm>
        </p:spPr>
        <p:txBody>
          <a:bodyPr/>
          <a:lstStyle>
            <a:lvl1pPr>
              <a:defRPr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Content Placeholder 2"/>
          <p:cNvSpPr>
            <a:spLocks noGrp="1"/>
          </p:cNvSpPr>
          <p:nvPr>
            <p:ph idx="1"/>
          </p:nvPr>
        </p:nvSpPr>
        <p:spPr>
          <a:xfrm>
            <a:off x="885176" y="1803633"/>
            <a:ext cx="10421648" cy="4135774"/>
          </a:xfrm>
          <a:prstGeom prst="rect">
            <a:avLst/>
          </a:prstGeom>
        </p:spPr>
        <p:txBody>
          <a:bodyPr/>
          <a:lstStyle>
            <a:lvl1pPr>
              <a:lnSpc>
                <a:spcPct val="100000"/>
              </a:lnSpc>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lnSpc>
                <a:spcPct val="100000"/>
              </a:lnSpc>
              <a:spcBef>
                <a:spcPts val="0"/>
              </a:spcBef>
              <a:spcAft>
                <a:spcPts val="600"/>
              </a:spcAft>
              <a:defRPr b="0" i="0">
                <a:solidFill>
                  <a:schemeClr val="bg2"/>
                </a:solidFill>
                <a:latin typeface="Open Sans" panose="020B0606030504020204" pitchFamily="34" charset="0"/>
              </a:defRPr>
            </a:lvl2pPr>
            <a:lvl3pPr>
              <a:lnSpc>
                <a:spcPct val="100000"/>
              </a:lnSpc>
              <a:spcBef>
                <a:spcPts val="0"/>
              </a:spcBef>
              <a:spcAft>
                <a:spcPts val="600"/>
              </a:spcAft>
              <a:defRPr b="0" i="0">
                <a:solidFill>
                  <a:schemeClr val="bg2"/>
                </a:solidFill>
                <a:latin typeface="Open Sans" panose="020B0606030504020204" pitchFamily="34" charset="0"/>
              </a:defRPr>
            </a:lvl3pPr>
            <a:lvl4pPr>
              <a:lnSpc>
                <a:spcPct val="100000"/>
              </a:lnSpc>
              <a:spcBef>
                <a:spcPts val="0"/>
              </a:spcBef>
              <a:spcAft>
                <a:spcPts val="600"/>
              </a:spcAft>
              <a:defRPr b="0" i="0">
                <a:solidFill>
                  <a:schemeClr val="bg2"/>
                </a:solidFill>
                <a:latin typeface="Open Sans" panose="020B0606030504020204" pitchFamily="34" charset="0"/>
              </a:defRPr>
            </a:lvl4pPr>
            <a:lvl5pPr>
              <a:lnSpc>
                <a:spcPct val="100000"/>
              </a:lnSpc>
              <a:spcBef>
                <a:spcPts val="0"/>
              </a:spcBef>
              <a:spcAft>
                <a:spcPts val="600"/>
              </a:spcAft>
              <a:defRPr b="0" i="0">
                <a:solidFill>
                  <a:schemeClr val="bg2"/>
                </a:solidFill>
                <a:latin typeface="Open Sans" panose="020B0606030504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Footer Placeholder 4">
            <a:extLst>
              <a:ext uri="{FF2B5EF4-FFF2-40B4-BE49-F238E27FC236}">
                <a16:creationId xmlns:a16="http://schemas.microsoft.com/office/drawing/2014/main" id="{A469134A-80B0-C33A-9F66-70274EF5B1C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332E1086-3C26-4470-94AE-1344E3D59F0C}"/>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8B40C048-5DDD-205E-5B5F-8DFF62FFC756}"/>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9" name="Grafik 8">
            <a:extLst>
              <a:ext uri="{FF2B5EF4-FFF2-40B4-BE49-F238E27FC236}">
                <a16:creationId xmlns:a16="http://schemas.microsoft.com/office/drawing/2014/main" id="{2B6D8476-988C-A39B-9294-05F0C4DB193F}"/>
              </a:ext>
            </a:extLst>
          </p:cNvPr>
          <p:cNvPicPr>
            <a:picLocks noChangeAspect="1"/>
          </p:cNvPicPr>
          <p:nvPr userDrawn="1"/>
        </p:nvPicPr>
        <p:blipFill>
          <a:blip r:embed="rId2"/>
          <a:srcRect/>
          <a:stretch/>
        </p:blipFill>
        <p:spPr>
          <a:xfrm>
            <a:off x="11306824" y="364053"/>
            <a:ext cx="397811" cy="243728"/>
          </a:xfrm>
          <a:prstGeom prst="rect">
            <a:avLst/>
          </a:prstGeom>
        </p:spPr>
      </p:pic>
    </p:spTree>
    <p:extLst>
      <p:ext uri="{BB962C8B-B14F-4D97-AF65-F5344CB8AC3E}">
        <p14:creationId xmlns:p14="http://schemas.microsoft.com/office/powerpoint/2010/main" val="98580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2 Spalten">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6" y="427946"/>
            <a:ext cx="5608635"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dirty="0"/>
              <a:t>MASTERTEXTFORMAT</a:t>
            </a:r>
          </a:p>
          <a:p>
            <a:pPr lvl="0"/>
            <a:r>
              <a:rPr lang="de-DE" dirty="0"/>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1" name="Grafik 10">
            <a:extLst>
              <a:ext uri="{FF2B5EF4-FFF2-40B4-BE49-F238E27FC236}">
                <a16:creationId xmlns:a16="http://schemas.microsoft.com/office/drawing/2014/main" id="{0894C7F6-34C1-A596-4D79-9E49A1DD696C}"/>
              </a:ext>
            </a:extLst>
          </p:cNvPr>
          <p:cNvPicPr>
            <a:picLocks noChangeAspect="1"/>
          </p:cNvPicPr>
          <p:nvPr userDrawn="1"/>
        </p:nvPicPr>
        <p:blipFill>
          <a:blip r:embed="rId2"/>
          <a:srcRect/>
          <a:stretch/>
        </p:blipFill>
        <p:spPr>
          <a:xfrm>
            <a:off x="11306824" y="353671"/>
            <a:ext cx="397811" cy="243728"/>
          </a:xfrm>
          <a:prstGeom prst="rect">
            <a:avLst/>
          </a:prstGeom>
        </p:spPr>
      </p:pic>
      <p:sp>
        <p:nvSpPr>
          <p:cNvPr id="3" name="Content Placeholder 2">
            <a:extLst>
              <a:ext uri="{FF2B5EF4-FFF2-40B4-BE49-F238E27FC236}">
                <a16:creationId xmlns:a16="http://schemas.microsoft.com/office/drawing/2014/main" id="{2D7743B7-E4BC-C563-7FAC-997F77E714DD}"/>
              </a:ext>
            </a:extLst>
          </p:cNvPr>
          <p:cNvSpPr>
            <a:spLocks noGrp="1"/>
          </p:cNvSpPr>
          <p:nvPr>
            <p:ph idx="1"/>
          </p:nvPr>
        </p:nvSpPr>
        <p:spPr>
          <a:xfrm>
            <a:off x="6260728"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2">
            <a:extLst>
              <a:ext uri="{FF2B5EF4-FFF2-40B4-BE49-F238E27FC236}">
                <a16:creationId xmlns:a16="http://schemas.microsoft.com/office/drawing/2014/main" id="{E541D8A1-051D-B010-3DE1-01AB01A096E0}"/>
              </a:ext>
            </a:extLst>
          </p:cNvPr>
          <p:cNvSpPr>
            <a:spLocks noGrp="1"/>
          </p:cNvSpPr>
          <p:nvPr>
            <p:ph idx="18"/>
          </p:nvPr>
        </p:nvSpPr>
        <p:spPr>
          <a:xfrm>
            <a:off x="885177"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7100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 Diagramm">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07E8652-5959-AA80-37BB-E866D73182D7}"/>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7" name="Diagrammplatzhalter 6">
            <a:extLst>
              <a:ext uri="{FF2B5EF4-FFF2-40B4-BE49-F238E27FC236}">
                <a16:creationId xmlns:a16="http://schemas.microsoft.com/office/drawing/2014/main" id="{CE10C35D-C41D-DC9A-D64E-FCCBA07CFDF1}"/>
              </a:ext>
            </a:extLst>
          </p:cNvPr>
          <p:cNvSpPr>
            <a:spLocks noGrp="1"/>
          </p:cNvSpPr>
          <p:nvPr>
            <p:ph type="chart" sz="quarter" idx="19"/>
          </p:nvPr>
        </p:nvSpPr>
        <p:spPr>
          <a:xfrm>
            <a:off x="7218731" y="699248"/>
            <a:ext cx="4088092" cy="3417772"/>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Diagramm durch Klicken auf Symbol hinzufügen</a:t>
            </a:r>
          </a:p>
        </p:txBody>
      </p:sp>
      <p:sp>
        <p:nvSpPr>
          <p:cNvPr id="21" name="Text Placeholder 3">
            <a:extLst>
              <a:ext uri="{FF2B5EF4-FFF2-40B4-BE49-F238E27FC236}">
                <a16:creationId xmlns:a16="http://schemas.microsoft.com/office/drawing/2014/main" id="{6B8FD0ED-ACB9-2A54-FF97-84CD4E603785}"/>
              </a:ext>
            </a:extLst>
          </p:cNvPr>
          <p:cNvSpPr>
            <a:spLocks noGrp="1"/>
          </p:cNvSpPr>
          <p:nvPr>
            <p:ph type="body" sz="half" idx="20"/>
          </p:nvPr>
        </p:nvSpPr>
        <p:spPr>
          <a:xfrm>
            <a:off x="7218731" y="4611054"/>
            <a:ext cx="4088092" cy="1211522"/>
          </a:xfrm>
          <a:prstGeom prst="rect">
            <a:avLst/>
          </a:prstGeom>
        </p:spPr>
        <p:txBody>
          <a:bodyPr>
            <a:noAutofit/>
          </a:bodyPr>
          <a:lstStyle>
            <a:lvl1pPr marL="0" indent="0">
              <a:lnSpc>
                <a:spcPts val="1688"/>
              </a:lnSpc>
              <a:spcBef>
                <a:spcPts val="0"/>
              </a:spcBef>
              <a:buNone/>
              <a:defRPr sz="135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pic>
        <p:nvPicPr>
          <p:cNvPr id="15" name="Grafik 14">
            <a:extLst>
              <a:ext uri="{FF2B5EF4-FFF2-40B4-BE49-F238E27FC236}">
                <a16:creationId xmlns:a16="http://schemas.microsoft.com/office/drawing/2014/main" id="{C2938E3A-48ED-D388-9587-C6B6EF9F822D}"/>
              </a:ext>
            </a:extLst>
          </p:cNvPr>
          <p:cNvPicPr>
            <a:picLocks noChangeAspect="1"/>
          </p:cNvPicPr>
          <p:nvPr userDrawn="1"/>
        </p:nvPicPr>
        <p:blipFill>
          <a:blip r:embed="rId2"/>
          <a:srcRect/>
          <a:stretch/>
        </p:blipFill>
        <p:spPr>
          <a:xfrm>
            <a:off x="11316251" y="366606"/>
            <a:ext cx="397811" cy="243728"/>
          </a:xfrm>
          <a:prstGeom prst="rect">
            <a:avLst/>
          </a:prstGeom>
        </p:spPr>
      </p:pic>
    </p:spTree>
    <p:extLst>
      <p:ext uri="{BB962C8B-B14F-4D97-AF65-F5344CB8AC3E}">
        <p14:creationId xmlns:p14="http://schemas.microsoft.com/office/powerpoint/2010/main" val="160520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 Tabelle hoch">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5" name="Tabellenplatzhalter 4">
            <a:extLst>
              <a:ext uri="{FF2B5EF4-FFF2-40B4-BE49-F238E27FC236}">
                <a16:creationId xmlns:a16="http://schemas.microsoft.com/office/drawing/2014/main" id="{C53788DD-AEC7-AAC5-ACDC-3475E32385A1}"/>
              </a:ext>
            </a:extLst>
          </p:cNvPr>
          <p:cNvSpPr>
            <a:spLocks noGrp="1"/>
          </p:cNvSpPr>
          <p:nvPr>
            <p:ph type="tbl" sz="quarter" idx="22"/>
          </p:nvPr>
        </p:nvSpPr>
        <p:spPr>
          <a:xfrm>
            <a:off x="7218363" y="1878104"/>
            <a:ext cx="4087812" cy="341788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Tabelle durch Klicken auf Symbol hinzufügen</a:t>
            </a:r>
          </a:p>
        </p:txBody>
      </p:sp>
      <p:pic>
        <p:nvPicPr>
          <p:cNvPr id="12" name="Grafik 11">
            <a:extLst>
              <a:ext uri="{FF2B5EF4-FFF2-40B4-BE49-F238E27FC236}">
                <a16:creationId xmlns:a16="http://schemas.microsoft.com/office/drawing/2014/main" id="{D821F9CA-A551-88EC-2279-A675F4167BAE}"/>
              </a:ext>
            </a:extLst>
          </p:cNvPr>
          <p:cNvPicPr>
            <a:picLocks noChangeAspect="1"/>
          </p:cNvPicPr>
          <p:nvPr userDrawn="1"/>
        </p:nvPicPr>
        <p:blipFill>
          <a:blip r:embed="rId2"/>
          <a:srcRect/>
          <a:stretch/>
        </p:blipFill>
        <p:spPr>
          <a:xfrm>
            <a:off x="11306824" y="428400"/>
            <a:ext cx="397811" cy="243728"/>
          </a:xfrm>
          <a:prstGeom prst="rect">
            <a:avLst/>
          </a:prstGeom>
        </p:spPr>
      </p:pic>
      <p:sp>
        <p:nvSpPr>
          <p:cNvPr id="2" name="Content Placeholder 2">
            <a:extLst>
              <a:ext uri="{FF2B5EF4-FFF2-40B4-BE49-F238E27FC236}">
                <a16:creationId xmlns:a16="http://schemas.microsoft.com/office/drawing/2014/main" id="{10BF3823-3416-65EA-C85B-7556AE648456}"/>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485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8 Bilder">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841F8B-9FE3-77A5-2582-C6B26B24B3FD}"/>
              </a:ext>
            </a:extLst>
          </p:cNvPr>
          <p:cNvSpPr>
            <a:spLocks noGrp="1"/>
          </p:cNvSpPr>
          <p:nvPr>
            <p:ph idx="24"/>
          </p:nvPr>
        </p:nvSpPr>
        <p:spPr>
          <a:xfrm>
            <a:off x="885178" y="2003045"/>
            <a:ext cx="3294807" cy="391746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Bildplatzhalter 2">
            <a:extLst>
              <a:ext uri="{FF2B5EF4-FFF2-40B4-BE49-F238E27FC236}">
                <a16:creationId xmlns:a16="http://schemas.microsoft.com/office/drawing/2014/main" id="{76BCBA47-0412-4C9A-DAFC-10F83D6FB50E}"/>
              </a:ext>
            </a:extLst>
          </p:cNvPr>
          <p:cNvSpPr>
            <a:spLocks noGrp="1"/>
          </p:cNvSpPr>
          <p:nvPr>
            <p:ph type="pic" sz="quarter" idx="13"/>
          </p:nvPr>
        </p:nvSpPr>
        <p:spPr>
          <a:xfrm>
            <a:off x="8012019"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0" name="Bildplatzhalter 2">
            <a:extLst>
              <a:ext uri="{FF2B5EF4-FFF2-40B4-BE49-F238E27FC236}">
                <a16:creationId xmlns:a16="http://schemas.microsoft.com/office/drawing/2014/main" id="{EAE46252-5A62-0128-C279-1242C17CBE01}"/>
              </a:ext>
            </a:extLst>
          </p:cNvPr>
          <p:cNvSpPr>
            <a:spLocks noGrp="1"/>
          </p:cNvSpPr>
          <p:nvPr>
            <p:ph type="pic" sz="quarter" idx="14"/>
          </p:nvPr>
        </p:nvSpPr>
        <p:spPr>
          <a:xfrm>
            <a:off x="976564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6" name="Footer Placeholder 4">
            <a:extLst>
              <a:ext uri="{FF2B5EF4-FFF2-40B4-BE49-F238E27FC236}">
                <a16:creationId xmlns:a16="http://schemas.microsoft.com/office/drawing/2014/main" id="{45E784D5-12F5-9486-0396-A6BB06B9374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7" name="Slide Number Placeholder 5">
            <a:extLst>
              <a:ext uri="{FF2B5EF4-FFF2-40B4-BE49-F238E27FC236}">
                <a16:creationId xmlns:a16="http://schemas.microsoft.com/office/drawing/2014/main" id="{F7220AAB-1CE8-42AB-6A5E-BA0D652EB37B}"/>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8" name="Parallelogramm 17">
            <a:extLst>
              <a:ext uri="{FF2B5EF4-FFF2-40B4-BE49-F238E27FC236}">
                <a16:creationId xmlns:a16="http://schemas.microsoft.com/office/drawing/2014/main" id="{45231199-8CDF-3E63-F24F-C30402B0AFEE}"/>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0" name="Textplatzhalter 12">
            <a:extLst>
              <a:ext uri="{FF2B5EF4-FFF2-40B4-BE49-F238E27FC236}">
                <a16:creationId xmlns:a16="http://schemas.microsoft.com/office/drawing/2014/main" id="{E398BA32-236A-4186-48F4-0EEE0EC60A10}"/>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22" name="Bildplatzhalter 2">
            <a:extLst>
              <a:ext uri="{FF2B5EF4-FFF2-40B4-BE49-F238E27FC236}">
                <a16:creationId xmlns:a16="http://schemas.microsoft.com/office/drawing/2014/main" id="{82CC4C8B-F25D-A556-36C6-CC22527AD797}"/>
              </a:ext>
            </a:extLst>
          </p:cNvPr>
          <p:cNvSpPr>
            <a:spLocks noGrp="1"/>
          </p:cNvSpPr>
          <p:nvPr>
            <p:ph type="pic" sz="quarter" idx="18"/>
          </p:nvPr>
        </p:nvSpPr>
        <p:spPr>
          <a:xfrm>
            <a:off x="450476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3" name="Bildplatzhalter 2">
            <a:extLst>
              <a:ext uri="{FF2B5EF4-FFF2-40B4-BE49-F238E27FC236}">
                <a16:creationId xmlns:a16="http://schemas.microsoft.com/office/drawing/2014/main" id="{93ABCD8C-1316-3161-CD54-C491199CB3A0}"/>
              </a:ext>
            </a:extLst>
          </p:cNvPr>
          <p:cNvSpPr>
            <a:spLocks noGrp="1"/>
          </p:cNvSpPr>
          <p:nvPr>
            <p:ph type="pic" sz="quarter" idx="19"/>
          </p:nvPr>
        </p:nvSpPr>
        <p:spPr>
          <a:xfrm>
            <a:off x="6258392"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4" name="Bildplatzhalter 2">
            <a:extLst>
              <a:ext uri="{FF2B5EF4-FFF2-40B4-BE49-F238E27FC236}">
                <a16:creationId xmlns:a16="http://schemas.microsoft.com/office/drawing/2014/main" id="{B8AE7BEA-389B-E708-30EE-FCF0569C8AC7}"/>
              </a:ext>
            </a:extLst>
          </p:cNvPr>
          <p:cNvSpPr>
            <a:spLocks noGrp="1"/>
          </p:cNvSpPr>
          <p:nvPr>
            <p:ph type="pic" sz="quarter" idx="20"/>
          </p:nvPr>
        </p:nvSpPr>
        <p:spPr>
          <a:xfrm>
            <a:off x="8012019"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5" name="Bildplatzhalter 2">
            <a:extLst>
              <a:ext uri="{FF2B5EF4-FFF2-40B4-BE49-F238E27FC236}">
                <a16:creationId xmlns:a16="http://schemas.microsoft.com/office/drawing/2014/main" id="{693C4D7D-57E4-E757-4F86-46268ABFCBB0}"/>
              </a:ext>
            </a:extLst>
          </p:cNvPr>
          <p:cNvSpPr>
            <a:spLocks noGrp="1"/>
          </p:cNvSpPr>
          <p:nvPr>
            <p:ph type="pic" sz="quarter" idx="21"/>
          </p:nvPr>
        </p:nvSpPr>
        <p:spPr>
          <a:xfrm>
            <a:off x="976564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6" name="Bildplatzhalter 2">
            <a:extLst>
              <a:ext uri="{FF2B5EF4-FFF2-40B4-BE49-F238E27FC236}">
                <a16:creationId xmlns:a16="http://schemas.microsoft.com/office/drawing/2014/main" id="{F9560210-2412-DD19-E842-CCA3EB46DE6F}"/>
              </a:ext>
            </a:extLst>
          </p:cNvPr>
          <p:cNvSpPr>
            <a:spLocks noGrp="1"/>
          </p:cNvSpPr>
          <p:nvPr>
            <p:ph type="pic" sz="quarter" idx="22"/>
          </p:nvPr>
        </p:nvSpPr>
        <p:spPr>
          <a:xfrm>
            <a:off x="450476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7" name="Bildplatzhalter 2">
            <a:extLst>
              <a:ext uri="{FF2B5EF4-FFF2-40B4-BE49-F238E27FC236}">
                <a16:creationId xmlns:a16="http://schemas.microsoft.com/office/drawing/2014/main" id="{306BA026-9965-C45B-AC42-95052E02E3D3}"/>
              </a:ext>
            </a:extLst>
          </p:cNvPr>
          <p:cNvSpPr>
            <a:spLocks noGrp="1"/>
          </p:cNvSpPr>
          <p:nvPr>
            <p:ph type="pic" sz="quarter" idx="23"/>
          </p:nvPr>
        </p:nvSpPr>
        <p:spPr>
          <a:xfrm>
            <a:off x="6258392"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pic>
        <p:nvPicPr>
          <p:cNvPr id="5" name="Grafik 4">
            <a:extLst>
              <a:ext uri="{FF2B5EF4-FFF2-40B4-BE49-F238E27FC236}">
                <a16:creationId xmlns:a16="http://schemas.microsoft.com/office/drawing/2014/main" id="{60FD391A-8422-7A16-C4BB-15107655AF99}"/>
              </a:ext>
            </a:extLst>
          </p:cNvPr>
          <p:cNvPicPr>
            <a:picLocks noChangeAspect="1"/>
          </p:cNvPicPr>
          <p:nvPr userDrawn="1"/>
        </p:nvPicPr>
        <p:blipFill>
          <a:blip r:embed="rId2"/>
          <a:srcRect/>
          <a:stretch/>
        </p:blipFill>
        <p:spPr>
          <a:xfrm>
            <a:off x="11297397" y="450766"/>
            <a:ext cx="397811" cy="243728"/>
          </a:xfrm>
          <a:prstGeom prst="rect">
            <a:avLst/>
          </a:prstGeom>
        </p:spPr>
      </p:pic>
    </p:spTree>
    <p:extLst>
      <p:ext uri="{BB962C8B-B14F-4D97-AF65-F5344CB8AC3E}">
        <p14:creationId xmlns:p14="http://schemas.microsoft.com/office/powerpoint/2010/main" val="236426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4434125" y="1123358"/>
            <a:ext cx="3323753" cy="753035"/>
          </a:xfrm>
          <a:prstGeom prst="rect">
            <a:avLst/>
          </a:prstGeom>
        </p:spPr>
        <p:txBody>
          <a:bodyPr anchor="t">
            <a:noAutofit/>
          </a:bodyPr>
          <a:lstStyle>
            <a:lvl1pPr marL="5954" indent="0" algn="ctr">
              <a:lnSpc>
                <a:spcPts val="1800"/>
              </a:lnSpc>
              <a:spcBef>
                <a:spcPts val="0"/>
              </a:spcBef>
              <a:buNone/>
              <a:defRPr sz="7200" b="1" i="0">
                <a:solidFill>
                  <a:schemeClr val="accent3"/>
                </a:solidFill>
                <a:latin typeface="Georgia" panose="02040502050405020303" pitchFamily="18"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tx1"/>
                </a:solidFill>
                <a:latin typeface="Open Sans" panose="020B0606030504020204" pitchFamily="34" charset="0"/>
              </a:defRPr>
            </a:lvl1pPr>
          </a:lstStyle>
          <a:p>
            <a:pPr defTabSz="342900"/>
            <a:r>
              <a:rPr lang="en-US">
                <a:solidFill>
                  <a:srgbClr val="FFFFFF"/>
                </a:solidFill>
              </a:rPr>
              <a:t>Quelle</a:t>
            </a:r>
            <a:endParaRPr lang="en-US" dirty="0">
              <a:solidFill>
                <a:srgbClr val="FFFFFF"/>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2" name="Text Placeholder 3">
            <a:extLst>
              <a:ext uri="{FF2B5EF4-FFF2-40B4-BE49-F238E27FC236}">
                <a16:creationId xmlns:a16="http://schemas.microsoft.com/office/drawing/2014/main" id="{4E94A420-43AF-D3A8-12F6-AE30FE6E2F73}"/>
              </a:ext>
            </a:extLst>
          </p:cNvPr>
          <p:cNvSpPr>
            <a:spLocks noGrp="1"/>
          </p:cNvSpPr>
          <p:nvPr>
            <p:ph type="body" sz="half" idx="21" hasCustomPrompt="1"/>
          </p:nvPr>
        </p:nvSpPr>
        <p:spPr>
          <a:xfrm>
            <a:off x="4434123" y="4820244"/>
            <a:ext cx="3323755" cy="484094"/>
          </a:xfrm>
          <a:prstGeom prst="rect">
            <a:avLst/>
          </a:prstGeom>
        </p:spPr>
        <p:txBody>
          <a:bodyPr anchor="b">
            <a:normAutofit/>
          </a:bodyPr>
          <a:lstStyle>
            <a:lvl1pPr marL="0" indent="0" algn="ctr">
              <a:lnSpc>
                <a:spcPct val="100000"/>
              </a:lnSpc>
              <a:spcBef>
                <a:spcPts val="0"/>
              </a:spcBef>
              <a:buNone/>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Vorname Nachname</a:t>
            </a:r>
          </a:p>
        </p:txBody>
      </p:sp>
      <p:sp>
        <p:nvSpPr>
          <p:cNvPr id="16" name="Text Placeholder 3">
            <a:extLst>
              <a:ext uri="{FF2B5EF4-FFF2-40B4-BE49-F238E27FC236}">
                <a16:creationId xmlns:a16="http://schemas.microsoft.com/office/drawing/2014/main" id="{AC17015D-AE95-5F58-A8B8-52F4AB72F2ED}"/>
              </a:ext>
            </a:extLst>
          </p:cNvPr>
          <p:cNvSpPr>
            <a:spLocks noGrp="1"/>
          </p:cNvSpPr>
          <p:nvPr>
            <p:ph type="body" sz="half" idx="23" hasCustomPrompt="1"/>
          </p:nvPr>
        </p:nvSpPr>
        <p:spPr>
          <a:xfrm>
            <a:off x="4434126" y="1922110"/>
            <a:ext cx="3323753" cy="2158401"/>
          </a:xfrm>
          <a:prstGeom prst="rect">
            <a:avLst/>
          </a:prstGeom>
        </p:spPr>
        <p:txBody>
          <a:bodyPr>
            <a:noAutofit/>
          </a:bodyPr>
          <a:lstStyle>
            <a:lvl1pPr marL="0" indent="0" algn="ctr">
              <a:lnSpc>
                <a:spcPts val="1688"/>
              </a:lnSpc>
              <a:spcBef>
                <a:spcPts val="0"/>
              </a:spcBef>
              <a:buNone/>
              <a:defRPr sz="135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Zitat eines berühmten Menschen</a:t>
            </a:r>
          </a:p>
        </p:txBody>
      </p:sp>
      <p:sp>
        <p:nvSpPr>
          <p:cNvPr id="15" name="Rechteck 14">
            <a:extLst>
              <a:ext uri="{FF2B5EF4-FFF2-40B4-BE49-F238E27FC236}">
                <a16:creationId xmlns:a16="http://schemas.microsoft.com/office/drawing/2014/main" id="{9BC62329-91C1-C6BE-973F-0C43FEEE551E}"/>
              </a:ext>
            </a:extLst>
          </p:cNvPr>
          <p:cNvSpPr/>
          <p:nvPr userDrawn="1"/>
        </p:nvSpPr>
        <p:spPr>
          <a:xfrm>
            <a:off x="5665695" y="4667769"/>
            <a:ext cx="860611"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3" name="Grafik 2">
            <a:extLst>
              <a:ext uri="{FF2B5EF4-FFF2-40B4-BE49-F238E27FC236}">
                <a16:creationId xmlns:a16="http://schemas.microsoft.com/office/drawing/2014/main" id="{6483B706-D9AE-1763-525F-8C4AF24692C3}"/>
              </a:ext>
            </a:extLst>
          </p:cNvPr>
          <p:cNvPicPr>
            <a:picLocks noChangeAspect="1"/>
          </p:cNvPicPr>
          <p:nvPr userDrawn="1"/>
        </p:nvPicPr>
        <p:blipFill>
          <a:blip r:embed="rId2"/>
          <a:srcRect/>
          <a:stretch/>
        </p:blipFill>
        <p:spPr>
          <a:xfrm>
            <a:off x="11306824" y="428400"/>
            <a:ext cx="397811" cy="243728"/>
          </a:xfrm>
          <a:prstGeom prst="rect">
            <a:avLst/>
          </a:prstGeom>
        </p:spPr>
      </p:pic>
    </p:spTree>
    <p:extLst>
      <p:ext uri="{BB962C8B-B14F-4D97-AF65-F5344CB8AC3E}">
        <p14:creationId xmlns:p14="http://schemas.microsoft.com/office/powerpoint/2010/main" val="327732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175" y="673768"/>
            <a:ext cx="10421651" cy="775152"/>
          </a:xfrm>
          <a:prstGeom prst="rect">
            <a:avLst/>
          </a:prstGeom>
        </p:spPr>
        <p:txBody>
          <a:bodyPr vert="horz" lIns="0" tIns="0" rIns="0" bIns="0" rtlCol="0" anchor="t">
            <a:noAutofit/>
          </a:bodyPr>
          <a:lstStyle/>
          <a:p>
            <a:r>
              <a:rPr lang="de-DE" dirty="0"/>
              <a:t>MASTERTITELFORMAT</a:t>
            </a:r>
            <a:br>
              <a:rPr lang="de-DE" dirty="0"/>
            </a:br>
            <a:r>
              <a:rPr lang="de-DE" dirty="0"/>
              <a:t>BEARBEITEN</a:t>
            </a:r>
            <a:endParaRPr lang="en-US" dirty="0"/>
          </a:p>
        </p:txBody>
      </p:sp>
      <p:sp>
        <p:nvSpPr>
          <p:cNvPr id="5" name="Footer Placeholder 4"/>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6" name="Slide Number Placeholder 5"/>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5" name="Parallelogramm 14">
            <a:extLst>
              <a:ext uri="{FF2B5EF4-FFF2-40B4-BE49-F238E27FC236}">
                <a16:creationId xmlns:a16="http://schemas.microsoft.com/office/drawing/2014/main" id="{DBAEABE1-2846-3634-163C-D5AA28ED852A}"/>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9" name="Grafik 18">
            <a:extLst>
              <a:ext uri="{FF2B5EF4-FFF2-40B4-BE49-F238E27FC236}">
                <a16:creationId xmlns:a16="http://schemas.microsoft.com/office/drawing/2014/main" id="{E20494A3-292D-00D7-6D19-2BF1E7FA4808}"/>
              </a:ext>
            </a:extLst>
          </p:cNvPr>
          <p:cNvPicPr>
            <a:picLocks noChangeAspect="1"/>
          </p:cNvPicPr>
          <p:nvPr userDrawn="1"/>
        </p:nvPicPr>
        <p:blipFill>
          <a:blip r:embed="rId10"/>
          <a:srcRect/>
          <a:stretch/>
        </p:blipFill>
        <p:spPr>
          <a:xfrm>
            <a:off x="11306824" y="430040"/>
            <a:ext cx="397811" cy="243728"/>
          </a:xfrm>
          <a:prstGeom prst="rect">
            <a:avLst/>
          </a:prstGeom>
        </p:spPr>
      </p:pic>
      <p:sp>
        <p:nvSpPr>
          <p:cNvPr id="4" name="Content Placeholder 2">
            <a:extLst>
              <a:ext uri="{FF2B5EF4-FFF2-40B4-BE49-F238E27FC236}">
                <a16:creationId xmlns:a16="http://schemas.microsoft.com/office/drawing/2014/main" id="{1A4E0411-1430-5726-DAB3-1BC987D3167C}"/>
              </a:ext>
            </a:extLst>
          </p:cNvPr>
          <p:cNvSpPr txBox="1">
            <a:spLocks/>
          </p:cNvSpPr>
          <p:nvPr userDrawn="1"/>
        </p:nvSpPr>
        <p:spPr>
          <a:xfrm>
            <a:off x="885175" y="1800728"/>
            <a:ext cx="10421648" cy="4135774"/>
          </a:xfrm>
          <a:prstGeom prst="rect">
            <a:avLst/>
          </a:prstGeom>
        </p:spPr>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36922" marR="0" lvl="0"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Open Sans" panose="020B0606030504020204" pitchFamily="34" charset="0"/>
                <a:cs typeface="Open Sans" panose="020B0606030504020204" pitchFamily="34" charset="0"/>
              </a:rPr>
              <a:t>Mastertextformat bearbeiten</a:t>
            </a:r>
          </a:p>
          <a:p>
            <a:pPr marL="269081" marR="0" lvl="1"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Zweite Ebene</a:t>
            </a:r>
          </a:p>
          <a:p>
            <a:pPr marL="400050" marR="0" lvl="2"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Dritte Ebene</a:t>
            </a:r>
          </a:p>
          <a:p>
            <a:pPr marL="538163" marR="0" lvl="3"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Vierte Ebene</a:t>
            </a:r>
          </a:p>
          <a:p>
            <a:pPr marL="670322" marR="0" lvl="4"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Fünfte Ebene</a:t>
            </a:r>
            <a:endParaRPr kumimoji="0" lang="en-US"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endParaRPr>
          </a:p>
        </p:txBody>
      </p:sp>
    </p:spTree>
    <p:extLst>
      <p:ext uri="{BB962C8B-B14F-4D97-AF65-F5344CB8AC3E}">
        <p14:creationId xmlns:p14="http://schemas.microsoft.com/office/powerpoint/2010/main" val="595940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342900" rtl="0" eaLnBrk="1" latinLnBrk="0" hangingPunct="1">
        <a:lnSpc>
          <a:spcPts val="2400"/>
        </a:lnSpc>
        <a:spcBef>
          <a:spcPct val="0"/>
        </a:spcBef>
        <a:buNone/>
        <a:defRPr sz="2400" b="1"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6922" indent="-130969"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269081" indent="-132160"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2pPr>
      <a:lvl3pPr marL="400050"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3pPr>
      <a:lvl4pPr marL="538163"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4pPr>
      <a:lvl5pPr marL="670322" indent="-132160"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2" y="1007678"/>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5" name="Untertitel 4"/>
          <p:cNvSpPr>
            <a:spLocks noGrp="1"/>
          </p:cNvSpPr>
          <p:nvPr>
            <p:ph type="subTitle" idx="1"/>
          </p:nvPr>
        </p:nvSpPr>
        <p:spPr>
          <a:xfrm>
            <a:off x="1942291" y="3462723"/>
            <a:ext cx="7907564" cy="1655762"/>
          </a:xfrm>
        </p:spPr>
        <p:txBody>
          <a:bodyPr/>
          <a:lstStyle/>
          <a:p>
            <a:pPr algn="l"/>
            <a:r>
              <a:rPr lang="de-CH" b="1" dirty="0"/>
              <a:t>Part 1</a:t>
            </a:r>
          </a:p>
          <a:p>
            <a:pPr algn="l"/>
            <a:endParaRPr lang="de-CH" dirty="0"/>
          </a:p>
          <a:p>
            <a:pPr algn="l"/>
            <a:r>
              <a:rPr lang="de-CH" sz="1800" dirty="0" err="1"/>
              <a:t>Timerseries</a:t>
            </a:r>
            <a:r>
              <a:rPr lang="de-CH" sz="1800" dirty="0"/>
              <a:t> </a:t>
            </a:r>
            <a:r>
              <a:rPr lang="de-CH" sz="1800" dirty="0" err="1"/>
              <a:t>extraction</a:t>
            </a:r>
            <a:endParaRPr lang="de-CH" sz="1800" dirty="0"/>
          </a:p>
          <a:p>
            <a:pPr algn="l"/>
            <a:endParaRPr lang="de-CH" sz="1800" dirty="0"/>
          </a:p>
          <a:p>
            <a:pPr algn="l"/>
            <a:r>
              <a:rPr lang="de-CH" sz="1800" dirty="0"/>
              <a:t>First-level DCM </a:t>
            </a:r>
            <a:r>
              <a:rPr lang="de-CH" sz="1800" dirty="0" err="1"/>
              <a:t>model</a:t>
            </a:r>
            <a:endParaRPr lang="de-CH" sz="1800" dirty="0"/>
          </a:p>
        </p:txBody>
      </p:sp>
      <p:sp>
        <p:nvSpPr>
          <p:cNvPr id="4" name="Textfeld 3"/>
          <p:cNvSpPr txBox="1"/>
          <p:nvPr/>
        </p:nvSpPr>
        <p:spPr bwMode="auto">
          <a:xfrm>
            <a:off x="1942293" y="5695732"/>
            <a:ext cx="1606209"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pPr>
            <a:r>
              <a:rPr lang="en-US" dirty="0">
                <a:solidFill>
                  <a:srgbClr val="FFFFFF"/>
                </a:solidFill>
                <a:latin typeface="Open Sans" panose="020B0606030504020204" pitchFamily="34" charset="0"/>
              </a:rPr>
              <a:t>David Willinger</a:t>
            </a:r>
          </a:p>
          <a:p>
            <a:pPr defTabSz="457200">
              <a:lnSpc>
                <a:spcPts val="2200"/>
              </a:lnSpc>
            </a:pPr>
            <a:endParaRPr lang="en-US" dirty="0">
              <a:solidFill>
                <a:srgbClr val="FFFFFF"/>
              </a:solidFill>
              <a:latin typeface="Open Sans" panose="020B0606030504020204" pitchFamily="34" charset="0"/>
            </a:endParaRPr>
          </a:p>
          <a:p>
            <a:pPr defTabSz="457200"/>
            <a:endParaRPr lang="de-CH" dirty="0">
              <a:solidFill>
                <a:srgbClr val="FFFFFF"/>
              </a:solidFill>
              <a:latin typeface="Open Sans" panose="020B0606030504020204" pitchFamily="34" charset="0"/>
            </a:endParaRPr>
          </a:p>
        </p:txBody>
      </p:sp>
    </p:spTree>
    <p:extLst>
      <p:ext uri="{BB962C8B-B14F-4D97-AF65-F5344CB8AC3E}">
        <p14:creationId xmlns:p14="http://schemas.microsoft.com/office/powerpoint/2010/main" val="1368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2: Identify your network</a:t>
            </a:r>
            <a:endParaRPr lang="de-CH" dirty="0"/>
          </a:p>
        </p:txBody>
      </p:sp>
      <p:sp>
        <p:nvSpPr>
          <p:cNvPr id="16" name="Rectangle 3"/>
          <p:cNvSpPr>
            <a:spLocks noGrp="1" noChangeArrowheads="1"/>
          </p:cNvSpPr>
          <p:nvPr>
            <p:ph idx="1"/>
          </p:nvPr>
        </p:nvSpPr>
        <p:spPr>
          <a:xfrm>
            <a:off x="1966916" y="1214438"/>
            <a:ext cx="8040687" cy="4782950"/>
          </a:xfrm>
        </p:spPr>
        <p:txBody>
          <a:bodyPr/>
          <a:lstStyle/>
          <a:p>
            <a:pPr marL="342900" indent="-342900">
              <a:spcAft>
                <a:spcPts val="0"/>
              </a:spcAft>
              <a:defRPr/>
            </a:pPr>
            <a:r>
              <a:rPr lang="en-US" sz="2000" b="1" dirty="0">
                <a:latin typeface="+mn-lt"/>
              </a:rPr>
              <a:t>Goal</a:t>
            </a:r>
            <a:r>
              <a:rPr lang="en-US" sz="2000" dirty="0">
                <a:latin typeface="+mn-lt"/>
              </a:rPr>
              <a:t>: reveal the resting state brain networks, such that we can extract the </a:t>
            </a:r>
            <a:r>
              <a:rPr lang="en-US" sz="2000" dirty="0" err="1">
                <a:latin typeface="+mn-lt"/>
              </a:rPr>
              <a:t>timecourse</a:t>
            </a:r>
            <a:r>
              <a:rPr lang="en-US" sz="2000" dirty="0">
                <a:latin typeface="+mn-lt"/>
              </a:rPr>
              <a:t>?</a:t>
            </a:r>
          </a:p>
          <a:p>
            <a:pPr marL="582608" lvl="3" indent="-342900">
              <a:spcAft>
                <a:spcPts val="0"/>
              </a:spcAft>
              <a:defRPr/>
            </a:pPr>
            <a:endParaRPr lang="en-US" sz="2000" dirty="0">
              <a:latin typeface="+mn-lt"/>
            </a:endParaRPr>
          </a:p>
          <a:p>
            <a:pPr marL="395287" lvl="2" indent="-342900">
              <a:spcAft>
                <a:spcPts val="0"/>
              </a:spcAft>
              <a:defRPr/>
            </a:pPr>
            <a:r>
              <a:rPr lang="en-US" sz="2000" dirty="0">
                <a:latin typeface="+mn-lt"/>
              </a:rPr>
              <a:t>If a GLM analysis does not show activity/</a:t>
            </a:r>
            <a:r>
              <a:rPr lang="en-US" sz="2000" dirty="0" err="1">
                <a:latin typeface="+mn-lt"/>
              </a:rPr>
              <a:t>endogenuous</a:t>
            </a:r>
            <a:r>
              <a:rPr lang="en-US" sz="2000" dirty="0">
                <a:latin typeface="+mn-lt"/>
              </a:rPr>
              <a:t> fluctuations in a region for any contrast, there is</a:t>
            </a:r>
            <a:r>
              <a:rPr lang="en-US" sz="2000" b="1" dirty="0">
                <a:latin typeface="+mn-lt"/>
              </a:rPr>
              <a:t> no motivation </a:t>
            </a:r>
            <a:r>
              <a:rPr lang="en-US" sz="2000" dirty="0">
                <a:latin typeface="+mn-lt"/>
              </a:rPr>
              <a:t>to include it in a DCM analysis </a:t>
            </a:r>
            <a:r>
              <a:rPr lang="en-US" sz="2000" dirty="0">
                <a:latin typeface="+mn-lt"/>
                <a:sym typeface="Wingdings" panose="05000000000000000000" pitchFamily="2" charset="2"/>
              </a:rPr>
              <a:t> nothing ( = flat line) to explain by our model</a:t>
            </a:r>
          </a:p>
          <a:p>
            <a:pPr marL="52387" lvl="2" indent="0">
              <a:spcAft>
                <a:spcPts val="0"/>
              </a:spcAft>
              <a:buNone/>
              <a:defRPr/>
            </a:pPr>
            <a:endParaRPr lang="en-US" sz="2000" dirty="0">
              <a:latin typeface="+mn-lt"/>
            </a:endParaRPr>
          </a:p>
          <a:p>
            <a:pPr marL="52387" lvl="2" indent="0">
              <a:spcAft>
                <a:spcPts val="0"/>
              </a:spcAft>
              <a:buNone/>
              <a:defRPr/>
            </a:pPr>
            <a:r>
              <a:rPr lang="en-US" sz="2000" dirty="0">
                <a:latin typeface="+mn-lt"/>
              </a:rPr>
              <a:t>Question to answer:</a:t>
            </a:r>
          </a:p>
          <a:p>
            <a:pPr marL="52387" lvl="2" indent="0">
              <a:spcAft>
                <a:spcPts val="0"/>
              </a:spcAft>
              <a:buNone/>
              <a:defRPr/>
            </a:pPr>
            <a:endParaRPr lang="en-US" sz="2000" dirty="0">
              <a:latin typeface="+mn-lt"/>
            </a:endParaRPr>
          </a:p>
          <a:p>
            <a:pPr marL="444495" lvl="2" indent="-342900">
              <a:spcAft>
                <a:spcPts val="0"/>
              </a:spcAft>
              <a:defRPr/>
            </a:pPr>
            <a:r>
              <a:rPr lang="en-US" sz="2000" dirty="0">
                <a:latin typeface="+mn-lt"/>
              </a:rPr>
              <a:t>Is connectivity between regions supporting emotion processing affected?</a:t>
            </a:r>
          </a:p>
          <a:p>
            <a:pPr marL="582608" lvl="3" indent="-342900">
              <a:spcAft>
                <a:spcPts val="0"/>
              </a:spcAft>
              <a:defRPr/>
            </a:pPr>
            <a:endParaRPr lang="en-US" sz="2000" dirty="0">
              <a:latin typeface="+mn-lt"/>
            </a:endParaRPr>
          </a:p>
          <a:p>
            <a:pPr marL="444495" lvl="2" indent="-342900">
              <a:spcAft>
                <a:spcPts val="0"/>
              </a:spcAft>
              <a:defRPr/>
            </a:pPr>
            <a:r>
              <a:rPr lang="en-US" sz="2000" dirty="0">
                <a:latin typeface="+mn-lt"/>
              </a:rPr>
              <a:t>Do patients with MDD differ in terms of brain connectivity during rest? </a:t>
            </a:r>
          </a:p>
        </p:txBody>
      </p:sp>
    </p:spTree>
    <p:extLst>
      <p:ext uri="{BB962C8B-B14F-4D97-AF65-F5344CB8AC3E}">
        <p14:creationId xmlns:p14="http://schemas.microsoft.com/office/powerpoint/2010/main" val="7438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Example: Identify your network</a:t>
            </a:r>
            <a:endParaRPr lang="de-CH" dirty="0"/>
          </a:p>
        </p:txBody>
      </p:sp>
      <p:sp>
        <p:nvSpPr>
          <p:cNvPr id="16" name="Rectangle 3"/>
          <p:cNvSpPr>
            <a:spLocks noGrp="1" noChangeArrowheads="1"/>
          </p:cNvSpPr>
          <p:nvPr>
            <p:ph idx="1"/>
          </p:nvPr>
        </p:nvSpPr>
        <p:spPr>
          <a:xfrm>
            <a:off x="1966915" y="1185022"/>
            <a:ext cx="8040687" cy="2684462"/>
          </a:xfrm>
        </p:spPr>
        <p:txBody>
          <a:bodyPr/>
          <a:lstStyle/>
          <a:p>
            <a:pPr marL="395287" lvl="2" indent="-342900">
              <a:spcAft>
                <a:spcPts val="0"/>
              </a:spcAft>
              <a:defRPr/>
            </a:pPr>
            <a:endParaRPr lang="en-US" sz="2000" dirty="0">
              <a:latin typeface="+mn-lt"/>
              <a:sym typeface="Wingdings" panose="05000000000000000000" pitchFamily="2" charset="2"/>
            </a:endParaRPr>
          </a:p>
          <a:p>
            <a:pPr marL="395287" lvl="2" indent="-342900">
              <a:spcAft>
                <a:spcPts val="0"/>
              </a:spcAft>
              <a:defRPr/>
            </a:pPr>
            <a:endParaRPr lang="en-US" sz="2000" dirty="0">
              <a:latin typeface="+mn-lt"/>
            </a:endParaRPr>
          </a:p>
        </p:txBody>
      </p:sp>
      <p:sp>
        <p:nvSpPr>
          <p:cNvPr id="5" name="Textfeld 4">
            <a:extLst>
              <a:ext uri="{FF2B5EF4-FFF2-40B4-BE49-F238E27FC236}">
                <a16:creationId xmlns:a16="http://schemas.microsoft.com/office/drawing/2014/main" id="{317CF8BE-DB7F-40F6-9072-3DEBDF12F98B}"/>
              </a:ext>
            </a:extLst>
          </p:cNvPr>
          <p:cNvSpPr txBox="1"/>
          <p:nvPr/>
        </p:nvSpPr>
        <p:spPr bwMode="auto">
          <a:xfrm>
            <a:off x="9395313" y="315936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MPFC</a:t>
            </a:r>
          </a:p>
        </p:txBody>
      </p:sp>
      <p:sp>
        <p:nvSpPr>
          <p:cNvPr id="6" name="Textfeld 5">
            <a:extLst>
              <a:ext uri="{FF2B5EF4-FFF2-40B4-BE49-F238E27FC236}">
                <a16:creationId xmlns:a16="http://schemas.microsoft.com/office/drawing/2014/main" id="{3C79D276-6C76-43FC-8F38-255368C80446}"/>
              </a:ext>
            </a:extLst>
          </p:cNvPr>
          <p:cNvSpPr txBox="1"/>
          <p:nvPr/>
        </p:nvSpPr>
        <p:spPr bwMode="auto">
          <a:xfrm>
            <a:off x="9317771" y="232608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ACC</a:t>
            </a:r>
          </a:p>
        </p:txBody>
      </p:sp>
      <p:sp>
        <p:nvSpPr>
          <p:cNvPr id="7" name="Textfeld 6">
            <a:extLst>
              <a:ext uri="{FF2B5EF4-FFF2-40B4-BE49-F238E27FC236}">
                <a16:creationId xmlns:a16="http://schemas.microsoft.com/office/drawing/2014/main" id="{AC1E3DC1-7327-4AEE-A542-151FBDC7ED51}"/>
              </a:ext>
            </a:extLst>
          </p:cNvPr>
          <p:cNvSpPr txBox="1"/>
          <p:nvPr/>
        </p:nvSpPr>
        <p:spPr bwMode="auto">
          <a:xfrm>
            <a:off x="1800197" y="134053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AMY</a:t>
            </a:r>
          </a:p>
        </p:txBody>
      </p:sp>
      <p:sp>
        <p:nvSpPr>
          <p:cNvPr id="17" name="Textfeld 16">
            <a:extLst>
              <a:ext uri="{FF2B5EF4-FFF2-40B4-BE49-F238E27FC236}">
                <a16:creationId xmlns:a16="http://schemas.microsoft.com/office/drawing/2014/main" id="{FA5C84DF-EC6F-4684-851D-2992478C2E7B}"/>
              </a:ext>
            </a:extLst>
          </p:cNvPr>
          <p:cNvSpPr txBox="1"/>
          <p:nvPr/>
        </p:nvSpPr>
        <p:spPr bwMode="auto">
          <a:xfrm>
            <a:off x="1966914" y="999649"/>
            <a:ext cx="6664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r>
              <a:rPr lang="de-DE" dirty="0">
                <a:solidFill>
                  <a:srgbClr val="000000"/>
                </a:solidFill>
                <a:latin typeface="Open Sans" panose="020B0606030504020204" pitchFamily="34" charset="0"/>
              </a:rPr>
              <a:t>Main </a:t>
            </a:r>
            <a:r>
              <a:rPr lang="de-DE" dirty="0" err="1">
                <a:solidFill>
                  <a:srgbClr val="000000"/>
                </a:solidFill>
                <a:latin typeface="Open Sans" panose="020B0606030504020204" pitchFamily="34" charset="0"/>
              </a:rPr>
              <a:t>effect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of</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fluctuations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during</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rest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see</a:t>
            </a:r>
            <a:r>
              <a:rPr lang="de-DE" dirty="0">
                <a:solidFill>
                  <a:srgbClr val="000000"/>
                </a:solidFill>
                <a:latin typeface="Open Sans" panose="020B0606030504020204" pitchFamily="34" charset="0"/>
              </a:rPr>
              <a:t> 0_create_glm_rs.m)</a:t>
            </a:r>
          </a:p>
        </p:txBody>
      </p:sp>
      <p:sp>
        <p:nvSpPr>
          <p:cNvPr id="2" name="Textfeld 4">
            <a:extLst>
              <a:ext uri="{FF2B5EF4-FFF2-40B4-BE49-F238E27FC236}">
                <a16:creationId xmlns:a16="http://schemas.microsoft.com/office/drawing/2014/main" id="{8B904183-F60B-C2EA-7446-37B0E0284E63}"/>
              </a:ext>
            </a:extLst>
          </p:cNvPr>
          <p:cNvSpPr txBox="1"/>
          <p:nvPr/>
        </p:nvSpPr>
        <p:spPr bwMode="auto">
          <a:xfrm>
            <a:off x="9395313" y="1605653"/>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PCC</a:t>
            </a:r>
          </a:p>
        </p:txBody>
      </p:sp>
      <p:pic>
        <p:nvPicPr>
          <p:cNvPr id="9" name="Picture 8">
            <a:extLst>
              <a:ext uri="{FF2B5EF4-FFF2-40B4-BE49-F238E27FC236}">
                <a16:creationId xmlns:a16="http://schemas.microsoft.com/office/drawing/2014/main" id="{E8D402B4-5293-62B4-04B0-A6A386ADA168}"/>
              </a:ext>
            </a:extLst>
          </p:cNvPr>
          <p:cNvPicPr>
            <a:picLocks noChangeAspect="1"/>
          </p:cNvPicPr>
          <p:nvPr/>
        </p:nvPicPr>
        <p:blipFill>
          <a:blip r:embed="rId3"/>
          <a:stretch>
            <a:fillRect/>
          </a:stretch>
        </p:blipFill>
        <p:spPr>
          <a:xfrm>
            <a:off x="2551684" y="1640090"/>
            <a:ext cx="2623222" cy="2528923"/>
          </a:xfrm>
          <a:prstGeom prst="rect">
            <a:avLst/>
          </a:prstGeom>
        </p:spPr>
      </p:pic>
      <p:sp>
        <p:nvSpPr>
          <p:cNvPr id="12" name="Oval 11">
            <a:extLst>
              <a:ext uri="{FF2B5EF4-FFF2-40B4-BE49-F238E27FC236}">
                <a16:creationId xmlns:a16="http://schemas.microsoft.com/office/drawing/2014/main" id="{B4FB4BEA-8E8C-2907-0D76-15EA247F8613}"/>
              </a:ext>
            </a:extLst>
          </p:cNvPr>
          <p:cNvSpPr/>
          <p:nvPr/>
        </p:nvSpPr>
        <p:spPr>
          <a:xfrm>
            <a:off x="342701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Oval 20">
            <a:extLst>
              <a:ext uri="{FF2B5EF4-FFF2-40B4-BE49-F238E27FC236}">
                <a16:creationId xmlns:a16="http://schemas.microsoft.com/office/drawing/2014/main" id="{239D3CEF-78A2-7F98-140D-A30277E436A3}"/>
              </a:ext>
            </a:extLst>
          </p:cNvPr>
          <p:cNvSpPr/>
          <p:nvPr/>
        </p:nvSpPr>
        <p:spPr>
          <a:xfrm>
            <a:off x="408248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3" name="Picture 22">
            <a:extLst>
              <a:ext uri="{FF2B5EF4-FFF2-40B4-BE49-F238E27FC236}">
                <a16:creationId xmlns:a16="http://schemas.microsoft.com/office/drawing/2014/main" id="{5D2BFFF4-6D30-E7C9-E993-5C680B77526E}"/>
              </a:ext>
            </a:extLst>
          </p:cNvPr>
          <p:cNvPicPr>
            <a:picLocks noChangeAspect="1"/>
          </p:cNvPicPr>
          <p:nvPr/>
        </p:nvPicPr>
        <p:blipFill>
          <a:blip r:embed="rId4"/>
          <a:stretch>
            <a:fillRect/>
          </a:stretch>
        </p:blipFill>
        <p:spPr>
          <a:xfrm>
            <a:off x="6009881" y="1603328"/>
            <a:ext cx="3338209" cy="2689113"/>
          </a:xfrm>
          <a:prstGeom prst="rect">
            <a:avLst/>
          </a:prstGeom>
        </p:spPr>
      </p:pic>
      <p:sp>
        <p:nvSpPr>
          <p:cNvPr id="24" name="Oval 23">
            <a:extLst>
              <a:ext uri="{FF2B5EF4-FFF2-40B4-BE49-F238E27FC236}">
                <a16:creationId xmlns:a16="http://schemas.microsoft.com/office/drawing/2014/main" id="{C626F89A-7E4D-1B63-E921-D9116D7968D2}"/>
              </a:ext>
            </a:extLst>
          </p:cNvPr>
          <p:cNvSpPr/>
          <p:nvPr/>
        </p:nvSpPr>
        <p:spPr>
          <a:xfrm>
            <a:off x="7131761" y="2919964"/>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Oval 24">
            <a:extLst>
              <a:ext uri="{FF2B5EF4-FFF2-40B4-BE49-F238E27FC236}">
                <a16:creationId xmlns:a16="http://schemas.microsoft.com/office/drawing/2014/main" id="{E8C5CEDC-AA35-BAA1-2F45-BFAC2A1BACBC}"/>
              </a:ext>
            </a:extLst>
          </p:cNvPr>
          <p:cNvSpPr/>
          <p:nvPr/>
        </p:nvSpPr>
        <p:spPr>
          <a:xfrm>
            <a:off x="8075974" y="2795311"/>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Oval 25">
            <a:extLst>
              <a:ext uri="{FF2B5EF4-FFF2-40B4-BE49-F238E27FC236}">
                <a16:creationId xmlns:a16="http://schemas.microsoft.com/office/drawing/2014/main" id="{9BA26FB3-0B2A-5CCA-930C-925C84136F63}"/>
              </a:ext>
            </a:extLst>
          </p:cNvPr>
          <p:cNvSpPr/>
          <p:nvPr/>
        </p:nvSpPr>
        <p:spPr>
          <a:xfrm>
            <a:off x="8536728" y="3138442"/>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TextBox 27">
            <a:extLst>
              <a:ext uri="{FF2B5EF4-FFF2-40B4-BE49-F238E27FC236}">
                <a16:creationId xmlns:a16="http://schemas.microsoft.com/office/drawing/2014/main" id="{DA2E87BF-1757-978F-AB02-6F8AF47876AD}"/>
              </a:ext>
            </a:extLst>
          </p:cNvPr>
          <p:cNvSpPr txBox="1"/>
          <p:nvPr/>
        </p:nvSpPr>
        <p:spPr>
          <a:xfrm>
            <a:off x="2092618" y="4833258"/>
            <a:ext cx="7597336" cy="1200329"/>
          </a:xfrm>
          <a:prstGeom prst="rect">
            <a:avLst/>
          </a:prstGeom>
          <a:noFill/>
        </p:spPr>
        <p:txBody>
          <a:bodyPr wrap="none" rtlCol="0">
            <a:spAutoFit/>
          </a:bodyPr>
          <a:lstStyle/>
          <a:p>
            <a:pPr marL="285750" indent="-285750">
              <a:buFont typeface="Arial" panose="020B0604020202020204" pitchFamily="34" charset="0"/>
              <a:buChar char="•"/>
            </a:pP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Identify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key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nodes</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of</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Default Mode Network and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Salience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Network</a:t>
            </a:r>
            <a:b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based</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on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literature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(e.g.,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Razi</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et al., 2017)</a:t>
            </a: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690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1: Timeseries extraction</a:t>
            </a:r>
            <a:endParaRPr lang="de-CH" dirty="0"/>
          </a:p>
        </p:txBody>
      </p:sp>
      <p:sp>
        <p:nvSpPr>
          <p:cNvPr id="16" name="Rectangle 3"/>
          <p:cNvSpPr>
            <a:spLocks noGrp="1" noChangeArrowheads="1"/>
          </p:cNvSpPr>
          <p:nvPr>
            <p:ph idx="1"/>
          </p:nvPr>
        </p:nvSpPr>
        <p:spPr>
          <a:xfrm>
            <a:off x="1966916" y="1214438"/>
            <a:ext cx="8040687" cy="5230812"/>
          </a:xfrm>
        </p:spPr>
        <p:txBody>
          <a:bodyPr>
            <a:normAutofit/>
          </a:bodyPr>
          <a:lstStyle/>
          <a:p>
            <a:pPr marL="342900" indent="-342900">
              <a:spcAft>
                <a:spcPts val="0"/>
              </a:spcAft>
              <a:defRPr/>
            </a:pPr>
            <a:r>
              <a:rPr lang="en-US" sz="2000" b="1" dirty="0">
                <a:latin typeface="+mn-lt"/>
              </a:rPr>
              <a:t>Goal</a:t>
            </a:r>
            <a:r>
              <a:rPr lang="en-US" sz="2000" dirty="0">
                <a:latin typeface="+mn-lt"/>
              </a:rPr>
              <a:t>: Extract the timeseries from all regions for all subjects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This </a:t>
            </a:r>
            <a:r>
              <a:rPr lang="en-US" sz="2000" b="1" dirty="0">
                <a:latin typeface="+mn-lt"/>
                <a:sym typeface="Wingdings" panose="05000000000000000000" pitchFamily="2" charset="2"/>
              </a:rPr>
              <a:t>multivariate timeseries </a:t>
            </a:r>
            <a:r>
              <a:rPr lang="en-US" sz="2000" dirty="0">
                <a:latin typeface="+mn-lt"/>
                <a:sym typeface="Wingdings" panose="05000000000000000000" pitchFamily="2" charset="2"/>
              </a:rPr>
              <a:t>will be data to be modeled!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b="1" dirty="0">
                <a:solidFill>
                  <a:srgbClr val="FF0000"/>
                </a:solidFill>
                <a:latin typeface="+mn-lt"/>
                <a:sym typeface="Wingdings" panose="05000000000000000000" pitchFamily="2" charset="2"/>
              </a:rPr>
              <a:t>Important</a:t>
            </a:r>
            <a:r>
              <a:rPr lang="en-US" sz="2000" dirty="0">
                <a:latin typeface="+mn-lt"/>
                <a:sym typeface="Wingdings" panose="05000000000000000000" pitchFamily="2" charset="2"/>
              </a:rPr>
              <a:t>:</a:t>
            </a:r>
          </a:p>
          <a:p>
            <a:pPr marL="342900"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Contains only signal from voxels with </a:t>
            </a:r>
            <a:r>
              <a:rPr lang="en-US" sz="2000" i="1" dirty="0">
                <a:latin typeface="+mn-lt"/>
                <a:sym typeface="Wingdings" panose="05000000000000000000" pitchFamily="2" charset="2"/>
              </a:rPr>
              <a:t>at least some degree </a:t>
            </a:r>
            <a:r>
              <a:rPr lang="en-US" sz="2000" dirty="0">
                <a:latin typeface="+mn-lt"/>
                <a:sym typeface="Wingdings" panose="05000000000000000000" pitchFamily="2" charset="2"/>
              </a:rPr>
              <a:t>of experimental effect (</a:t>
            </a:r>
            <a:r>
              <a:rPr lang="en-US" sz="2000" dirty="0" err="1">
                <a:latin typeface="+mn-lt"/>
                <a:sym typeface="Wingdings" panose="05000000000000000000" pitchFamily="2" charset="2"/>
              </a:rPr>
              <a:t>p</a:t>
            </a:r>
            <a:r>
              <a:rPr lang="en-US" sz="2000" baseline="-25000" dirty="0" err="1">
                <a:latin typeface="+mn-lt"/>
                <a:sym typeface="Wingdings" panose="05000000000000000000" pitchFamily="2" charset="2"/>
              </a:rPr>
              <a:t>uncorr</a:t>
            </a:r>
            <a:r>
              <a:rPr lang="en-US" sz="2000" baseline="-25000" dirty="0">
                <a:latin typeface="+mn-lt"/>
                <a:sym typeface="Wingdings" panose="05000000000000000000" pitchFamily="2" charset="2"/>
              </a:rPr>
              <a:t>.</a:t>
            </a:r>
            <a:r>
              <a:rPr lang="en-US" sz="2000" dirty="0">
                <a:latin typeface="+mn-lt"/>
                <a:sym typeface="Wingdings" panose="05000000000000000000" pitchFamily="2" charset="2"/>
              </a:rPr>
              <a:t> &lt; 0.05)</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Can be constrained functionally and/or anatomically</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Size of regions depends on structures investigated and smoothing kernel! Rule of thumb (spherical region ~ smoothing kernel ~ 6-8mm)</a:t>
            </a:r>
          </a:p>
          <a:p>
            <a:pPr marL="582608" lvl="3" indent="-342900">
              <a:spcAft>
                <a:spcPts val="0"/>
              </a:spcAft>
              <a:defRPr/>
            </a:pPr>
            <a:endParaRPr lang="en-US" sz="2000" dirty="0">
              <a:latin typeface="+mn-lt"/>
              <a:sym typeface="Wingdings" panose="05000000000000000000" pitchFamily="2" charset="2"/>
            </a:endParaRPr>
          </a:p>
          <a:p>
            <a:pPr marL="395287" lvl="2" indent="-342900">
              <a:spcAft>
                <a:spcPts val="0"/>
              </a:spcAft>
              <a:defRPr/>
            </a:pPr>
            <a:r>
              <a:rPr lang="en-US" sz="2000" dirty="0">
                <a:latin typeface="+mn-lt"/>
                <a:sym typeface="Wingdings" panose="05000000000000000000" pitchFamily="2" charset="2"/>
              </a:rPr>
              <a:t>After extraction </a:t>
            </a:r>
            <a:r>
              <a:rPr lang="en-US" sz="2000" b="1" dirty="0">
                <a:latin typeface="+mn-lt"/>
                <a:sym typeface="Wingdings" panose="05000000000000000000" pitchFamily="2" charset="2"/>
              </a:rPr>
              <a:t>check for subjects </a:t>
            </a:r>
            <a:r>
              <a:rPr lang="en-US" sz="2000" dirty="0">
                <a:latin typeface="+mn-lt"/>
                <a:sym typeface="Wingdings" panose="05000000000000000000" pitchFamily="2" charset="2"/>
              </a:rPr>
              <a:t>that do not show activity in single regions  will have to be excluded </a:t>
            </a:r>
          </a:p>
        </p:txBody>
      </p:sp>
    </p:spTree>
    <p:extLst>
      <p:ext uri="{BB962C8B-B14F-4D97-AF65-F5344CB8AC3E}">
        <p14:creationId xmlns:p14="http://schemas.microsoft.com/office/powerpoint/2010/main" val="78858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sym typeface="Wingdings" panose="05000000000000000000" pitchFamily="2" charset="2"/>
              </a:rPr>
              <a:t>For Tasks: </a:t>
            </a:r>
            <a:r>
              <a:rPr lang="en-US" dirty="0"/>
              <a:t>Step 2: Create GLM for DCM</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(separate </a:t>
            </a:r>
            <a:r>
              <a:rPr lang="en-US" sz="2000" dirty="0" err="1">
                <a:latin typeface="+mn-lt"/>
              </a:rPr>
              <a:t>SPM.mat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Includes all regressors that enter the DCM</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Usually simpler than GLMs of activity analysis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If we have multiple sessions, we need to </a:t>
            </a:r>
            <a:r>
              <a:rPr lang="en-US" sz="2000" b="1" dirty="0">
                <a:latin typeface="+mn-lt"/>
                <a:sym typeface="Wingdings" panose="05000000000000000000" pitchFamily="2" charset="2"/>
              </a:rPr>
              <a:t>concatenate them</a:t>
            </a:r>
          </a:p>
          <a:p>
            <a:pPr marL="342900" indent="-342900">
              <a:spcAft>
                <a:spcPts val="0"/>
              </a:spcAft>
              <a:defRPr/>
            </a:pPr>
            <a:endParaRPr lang="en-US" sz="2000" b="1" dirty="0">
              <a:latin typeface="+mn-lt"/>
              <a:sym typeface="Wingdings" panose="05000000000000000000" pitchFamily="2" charset="2"/>
            </a:endParaRPr>
          </a:p>
          <a:p>
            <a:pPr marL="342900" indent="-342900">
              <a:spcAft>
                <a:spcPts val="0"/>
              </a:spcAft>
              <a:defRPr/>
            </a:pPr>
            <a:r>
              <a:rPr lang="en-US" sz="2000" b="1" dirty="0">
                <a:latin typeface="+mn-lt"/>
                <a:sym typeface="Wingdings" panose="05000000000000000000" pitchFamily="2" charset="2"/>
              </a:rPr>
              <a:t>No need to do this for resting-state data</a:t>
            </a:r>
          </a:p>
          <a:p>
            <a:pPr marL="0" indent="0">
              <a:spcAft>
                <a:spcPts val="0"/>
              </a:spcAft>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72719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3: Create DCMs</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based on previously created </a:t>
            </a:r>
            <a:r>
              <a:rPr lang="en-US" sz="2000" dirty="0" err="1">
                <a:latin typeface="+mn-lt"/>
              </a:rPr>
              <a:t>SPM.mat</a:t>
            </a:r>
            <a:r>
              <a:rPr lang="en-US" sz="2000" dirty="0">
                <a:latin typeface="+mn-lt"/>
              </a:rPr>
              <a:t> (results in a </a:t>
            </a:r>
            <a:r>
              <a:rPr lang="en-US" sz="2000" b="1" dirty="0" err="1">
                <a:latin typeface="+mn-lt"/>
              </a:rPr>
              <a:t>DCM.mat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Stores information about model inputs, priors of connectivity and </a:t>
            </a:r>
            <a:r>
              <a:rPr lang="en-US" sz="2000" dirty="0" err="1">
                <a:latin typeface="+mn-lt"/>
                <a:sym typeface="Wingdings" panose="05000000000000000000" pitchFamily="2" charset="2"/>
              </a:rPr>
              <a:t>haemondynamic</a:t>
            </a:r>
            <a:r>
              <a:rPr lang="en-US" sz="2000" dirty="0">
                <a:latin typeface="+mn-lt"/>
                <a:sym typeface="Wingdings" panose="05000000000000000000" pitchFamily="2" charset="2"/>
              </a:rPr>
              <a:t> parameters, timing, onsets,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Connectivity priors  do I have prior knowledge of connections?</a:t>
            </a:r>
          </a:p>
          <a:p>
            <a:pPr marL="0" indent="0">
              <a:spcAft>
                <a:spcPts val="0"/>
              </a:spcAft>
              <a:buNone/>
              <a:defRPr/>
            </a:pPr>
            <a:endParaRPr lang="en-US" sz="2000" dirty="0">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[Task modulations]</a:t>
            </a:r>
            <a:endParaRPr lang="en-US" sz="2000" b="1" dirty="0">
              <a:solidFill>
                <a:schemeClr val="tx1">
                  <a:lumMod val="75000"/>
                </a:schemeClr>
              </a:solidFill>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[Model input = where does TASK enter? (“ping the network”)]</a:t>
            </a:r>
          </a:p>
          <a:p>
            <a:pPr marL="196855" lvl="1" indent="-342900">
              <a:spcAft>
                <a:spcPts val="0"/>
              </a:spcAft>
              <a:defRPr/>
            </a:pPr>
            <a:r>
              <a:rPr lang="en-US" sz="2000" dirty="0">
                <a:latin typeface="+mn-lt"/>
                <a:sym typeface="Wingdings" panose="05000000000000000000" pitchFamily="2" charset="2"/>
              </a:rPr>
              <a:t>(not necessary for </a:t>
            </a:r>
            <a:r>
              <a:rPr lang="en-US" sz="2000" dirty="0" err="1">
                <a:latin typeface="+mn-lt"/>
                <a:sym typeface="Wingdings" panose="05000000000000000000" pitchFamily="2" charset="2"/>
              </a:rPr>
              <a:t>spDCM</a:t>
            </a:r>
            <a:r>
              <a:rPr lang="en-US" sz="2000" dirty="0">
                <a:latin typeface="+mn-lt"/>
                <a:sym typeface="Wingdings" panose="05000000000000000000" pitchFamily="2" charset="2"/>
              </a:rPr>
              <a:t>)</a:t>
            </a:r>
          </a:p>
        </p:txBody>
      </p:sp>
    </p:spTree>
    <p:extLst>
      <p:ext uri="{BB962C8B-B14F-4D97-AF65-F5344CB8AC3E}">
        <p14:creationId xmlns:p14="http://schemas.microsoft.com/office/powerpoint/2010/main" val="198694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t>
            </a:r>
            <a:r>
              <a:rPr lang="de-CH" dirty="0" err="1"/>
              <a:t>start</a:t>
            </a:r>
            <a:r>
              <a:rPr lang="de-CH" dirty="0"/>
              <a:t> </a:t>
            </a:r>
            <a:r>
              <a:rPr lang="de-CH" dirty="0" err="1"/>
              <a:t>with</a:t>
            </a:r>
            <a:r>
              <a:rPr lang="de-CH" dirty="0"/>
              <a:t> a fully </a:t>
            </a:r>
            <a:r>
              <a:rPr lang="de-CH" dirty="0" err="1"/>
              <a:t>connected</a:t>
            </a:r>
            <a:r>
              <a:rPr lang="de-CH" dirty="0"/>
              <a:t> </a:t>
            </a:r>
            <a:r>
              <a:rPr lang="de-CH" dirty="0" err="1"/>
              <a:t>graph</a:t>
            </a:r>
            <a:endParaRPr lang="de-CH" dirty="0"/>
          </a:p>
        </p:txBody>
      </p:sp>
      <p:sp>
        <p:nvSpPr>
          <p:cNvPr id="16" name="Rectangle 3"/>
          <p:cNvSpPr>
            <a:spLocks noGrp="1" noChangeArrowheads="1"/>
          </p:cNvSpPr>
          <p:nvPr>
            <p:ph idx="1"/>
          </p:nvPr>
        </p:nvSpPr>
        <p:spPr>
          <a:xfrm>
            <a:off x="1890716" y="1056267"/>
            <a:ext cx="8040687" cy="619124"/>
          </a:xfrm>
        </p:spPr>
        <p:txBody>
          <a:bodyPr>
            <a:normAutofit fontScale="92500" lnSpcReduction="10000"/>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Unless you have a very good reason to assume no connections between two regions</a:t>
            </a:r>
          </a:p>
        </p:txBody>
      </p:sp>
      <p:pic>
        <p:nvPicPr>
          <p:cNvPr id="12" name="Picture 11">
            <a:extLst>
              <a:ext uri="{FF2B5EF4-FFF2-40B4-BE49-F238E27FC236}">
                <a16:creationId xmlns:a16="http://schemas.microsoft.com/office/drawing/2014/main" id="{B3F9AF37-3427-6C9F-21BB-B1082147C20A}"/>
              </a:ext>
            </a:extLst>
          </p:cNvPr>
          <p:cNvPicPr>
            <a:picLocks noChangeAspect="1"/>
          </p:cNvPicPr>
          <p:nvPr/>
        </p:nvPicPr>
        <p:blipFill>
          <a:blip r:embed="rId3"/>
          <a:stretch>
            <a:fillRect/>
          </a:stretch>
        </p:blipFill>
        <p:spPr>
          <a:xfrm>
            <a:off x="3565094" y="1857955"/>
            <a:ext cx="4254400" cy="4814047"/>
          </a:xfrm>
          <a:prstGeom prst="rect">
            <a:avLst/>
          </a:prstGeom>
        </p:spPr>
      </p:pic>
    </p:spTree>
    <p:extLst>
      <p:ext uri="{BB962C8B-B14F-4D97-AF65-F5344CB8AC3E}">
        <p14:creationId xmlns:p14="http://schemas.microsoft.com/office/powerpoint/2010/main" val="33501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data</a:t>
            </a:r>
            <a:r>
              <a:rPr lang="de-CH" dirty="0"/>
              <a:t> </a:t>
            </a:r>
            <a:r>
              <a:rPr lang="de-CH" dirty="0" err="1"/>
              <a:t>analysis</a:t>
            </a:r>
            <a:r>
              <a:rPr lang="de-CH" dirty="0"/>
              <a:t> (multi-echo)</a:t>
            </a:r>
          </a:p>
        </p:txBody>
      </p:sp>
      <p:sp>
        <p:nvSpPr>
          <p:cNvPr id="3" name="Inhaltsplatzhalter 2"/>
          <p:cNvSpPr>
            <a:spLocks noGrp="1"/>
          </p:cNvSpPr>
          <p:nvPr>
            <p:ph idx="1"/>
          </p:nvPr>
        </p:nvSpPr>
        <p:spPr>
          <a:xfrm>
            <a:off x="1966913" y="1214438"/>
            <a:ext cx="8116112" cy="4576762"/>
          </a:xfrm>
        </p:spPr>
        <p:txBody>
          <a:bodyPr/>
          <a:lstStyle/>
          <a:p>
            <a:pPr marL="0" indent="0"/>
            <a:r>
              <a:rPr lang="de-CH" b="1" dirty="0"/>
              <a:t> </a:t>
            </a:r>
            <a:r>
              <a:rPr lang="de-CH" b="1" dirty="0" err="1"/>
              <a:t>Preprocessing</a:t>
            </a:r>
            <a:endParaRPr lang="de-CH" b="1" dirty="0"/>
          </a:p>
          <a:p>
            <a:pPr lvl="3">
              <a:buFontTx/>
              <a:buChar char="-"/>
            </a:pPr>
            <a:r>
              <a:rPr lang="de-CH" dirty="0" err="1"/>
              <a:t>Despiking</a:t>
            </a:r>
            <a:r>
              <a:rPr lang="de-CH" dirty="0"/>
              <a:t> (</a:t>
            </a:r>
            <a:r>
              <a:rPr lang="de-CH" dirty="0" err="1"/>
              <a:t>matlab</a:t>
            </a:r>
            <a:r>
              <a:rPr lang="de-CH" dirty="0"/>
              <a:t>)</a:t>
            </a:r>
          </a:p>
          <a:p>
            <a:pPr lvl="3">
              <a:buFontTx/>
              <a:buChar char="-"/>
            </a:pPr>
            <a:r>
              <a:rPr lang="de-CH" dirty="0"/>
              <a:t>Slice </a:t>
            </a:r>
            <a:r>
              <a:rPr lang="de-CH" dirty="0" err="1"/>
              <a:t>timing</a:t>
            </a:r>
            <a:r>
              <a:rPr lang="de-CH" dirty="0"/>
              <a:t> (</a:t>
            </a:r>
            <a:r>
              <a:rPr lang="de-CH" dirty="0" err="1"/>
              <a:t>matlab</a:t>
            </a:r>
            <a:r>
              <a:rPr lang="de-CH" dirty="0"/>
              <a:t>, SPM)</a:t>
            </a:r>
          </a:p>
          <a:p>
            <a:pPr lvl="3">
              <a:buFontTx/>
              <a:buChar char="-"/>
            </a:pPr>
            <a:r>
              <a:rPr lang="de-CH" dirty="0"/>
              <a:t>Realignment (</a:t>
            </a:r>
            <a:r>
              <a:rPr lang="de-CH" i="1" dirty="0" err="1"/>
              <a:t>mcflirt</a:t>
            </a:r>
            <a:r>
              <a:rPr lang="de-CH" dirty="0"/>
              <a:t>, easy </a:t>
            </a:r>
            <a:r>
              <a:rPr lang="de-CH" dirty="0" err="1"/>
              <a:t>to</a:t>
            </a:r>
            <a:r>
              <a:rPr lang="de-CH" dirty="0"/>
              <a:t> </a:t>
            </a:r>
            <a:r>
              <a:rPr lang="de-CH" dirty="0" err="1"/>
              <a:t>apply</a:t>
            </a:r>
            <a:r>
              <a:rPr lang="de-CH" dirty="0"/>
              <a:t> </a:t>
            </a:r>
            <a:r>
              <a:rPr lang="de-CH" dirty="0" err="1"/>
              <a:t>transformation</a:t>
            </a:r>
            <a:r>
              <a:rPr lang="de-CH" dirty="0"/>
              <a:t> </a:t>
            </a:r>
            <a:r>
              <a:rPr lang="de-CH" dirty="0" err="1"/>
              <a:t>matrix</a:t>
            </a:r>
            <a:r>
              <a:rPr lang="de-CH" dirty="0"/>
              <a:t> </a:t>
            </a:r>
            <a:r>
              <a:rPr lang="de-CH" dirty="0" err="1"/>
              <a:t>to</a:t>
            </a:r>
            <a:r>
              <a:rPr lang="de-CH" dirty="0"/>
              <a:t> all </a:t>
            </a:r>
            <a:r>
              <a:rPr lang="de-CH" dirty="0" err="1"/>
              <a:t>echos</a:t>
            </a:r>
            <a:r>
              <a:rPr lang="de-CH" dirty="0"/>
              <a:t>)</a:t>
            </a:r>
          </a:p>
          <a:p>
            <a:pPr lvl="3">
              <a:buFontTx/>
              <a:buChar char="-"/>
            </a:pPr>
            <a:r>
              <a:rPr lang="de-CH" dirty="0"/>
              <a:t>Skull </a:t>
            </a:r>
            <a:r>
              <a:rPr lang="de-CH" dirty="0" err="1"/>
              <a:t>stripping</a:t>
            </a:r>
            <a:r>
              <a:rPr lang="de-CH" dirty="0"/>
              <a:t> (</a:t>
            </a:r>
            <a:r>
              <a:rPr lang="de-CH" dirty="0" err="1"/>
              <a:t>matlab</a:t>
            </a:r>
            <a:r>
              <a:rPr lang="de-CH" dirty="0"/>
              <a:t>, SPM)</a:t>
            </a:r>
          </a:p>
          <a:p>
            <a:pPr lvl="3">
              <a:buFontTx/>
              <a:buChar char="-"/>
            </a:pPr>
            <a:r>
              <a:rPr lang="de-CH" b="1" i="1" dirty="0"/>
              <a:t>TEDANA (</a:t>
            </a:r>
            <a:r>
              <a:rPr lang="de-CH" b="1" i="1" dirty="0" err="1"/>
              <a:t>python</a:t>
            </a:r>
            <a:r>
              <a:rPr lang="de-CH" b="1" i="1" dirty="0"/>
              <a:t>)</a:t>
            </a:r>
          </a:p>
          <a:p>
            <a:pPr lvl="3">
              <a:buFontTx/>
              <a:buChar char="-"/>
            </a:pPr>
            <a:r>
              <a:rPr lang="de-CH" dirty="0"/>
              <a:t>Segment T1 (</a:t>
            </a:r>
            <a:r>
              <a:rPr lang="de-CH" dirty="0" err="1"/>
              <a:t>matlab</a:t>
            </a:r>
            <a:r>
              <a:rPr lang="de-CH" dirty="0"/>
              <a:t>, SPM)</a:t>
            </a:r>
          </a:p>
          <a:p>
            <a:pPr lvl="3">
              <a:buFontTx/>
              <a:buChar char="-"/>
            </a:pPr>
            <a:r>
              <a:rPr lang="de-CH" dirty="0" err="1"/>
              <a:t>Coregistration</a:t>
            </a:r>
            <a:r>
              <a:rPr lang="de-CH" dirty="0"/>
              <a:t> (</a:t>
            </a:r>
            <a:r>
              <a:rPr lang="de-CH" dirty="0" err="1"/>
              <a:t>matlab</a:t>
            </a:r>
            <a:r>
              <a:rPr lang="de-CH" dirty="0"/>
              <a:t>, SPM)</a:t>
            </a:r>
          </a:p>
          <a:p>
            <a:pPr lvl="3">
              <a:buFontTx/>
              <a:buChar char="-"/>
            </a:pPr>
            <a:r>
              <a:rPr lang="de-CH" dirty="0" err="1"/>
              <a:t>Normalization</a:t>
            </a:r>
            <a:r>
              <a:rPr lang="de-CH" dirty="0"/>
              <a:t> (</a:t>
            </a:r>
            <a:r>
              <a:rPr lang="de-CH" dirty="0" err="1"/>
              <a:t>matlab</a:t>
            </a:r>
            <a:r>
              <a:rPr lang="de-CH" dirty="0"/>
              <a:t>, SPM)</a:t>
            </a:r>
          </a:p>
          <a:p>
            <a:pPr lvl="3">
              <a:buFontTx/>
              <a:buChar char="-"/>
            </a:pPr>
            <a:r>
              <a:rPr lang="de-CH" dirty="0" err="1"/>
              <a:t>Smoothing</a:t>
            </a:r>
            <a:r>
              <a:rPr lang="de-CH" dirty="0"/>
              <a:t> (</a:t>
            </a:r>
            <a:r>
              <a:rPr lang="de-CH" dirty="0" err="1"/>
              <a:t>matlab</a:t>
            </a:r>
            <a:r>
              <a:rPr lang="de-CH" dirty="0"/>
              <a:t>, SPM)</a:t>
            </a:r>
          </a:p>
          <a:p>
            <a:pPr lvl="3">
              <a:buFontTx/>
              <a:buChar char="-"/>
            </a:pPr>
            <a:endParaRPr lang="de-CH" dirty="0"/>
          </a:p>
          <a:p>
            <a:pPr marL="0" indent="0"/>
            <a:r>
              <a:rPr lang="de-CH" b="1" dirty="0"/>
              <a:t>  GLM </a:t>
            </a:r>
            <a:r>
              <a:rPr lang="de-CH" b="1" dirty="0" err="1"/>
              <a:t>for</a:t>
            </a:r>
            <a:r>
              <a:rPr lang="de-CH" b="1" dirty="0"/>
              <a:t> </a:t>
            </a:r>
            <a:r>
              <a:rPr lang="de-CH" b="1" dirty="0" err="1"/>
              <a:t>data</a:t>
            </a:r>
            <a:r>
              <a:rPr lang="de-CH" b="1" dirty="0"/>
              <a:t> </a:t>
            </a:r>
            <a:r>
              <a:rPr lang="de-CH" b="1" dirty="0" err="1"/>
              <a:t>extraction</a:t>
            </a:r>
            <a:endParaRPr lang="de-CH" b="1" dirty="0"/>
          </a:p>
          <a:p>
            <a:pPr marL="706428" lvl="4" indent="-285750">
              <a:buFont typeface="Symbol" panose="05050102010706020507" pitchFamily="18" charset="2"/>
              <a:buChar char="-"/>
            </a:pPr>
            <a:r>
              <a:rPr lang="de-CH" dirty="0"/>
              <a:t>Motion </a:t>
            </a:r>
            <a:r>
              <a:rPr lang="de-CH" dirty="0" err="1"/>
              <a:t>regressor</a:t>
            </a:r>
            <a:endParaRPr lang="de-CH" dirty="0"/>
          </a:p>
          <a:p>
            <a:pPr marL="706428" lvl="4" indent="-285750">
              <a:buFont typeface="Symbol" panose="05050102010706020507" pitchFamily="18" charset="2"/>
              <a:buChar char="-"/>
            </a:pPr>
            <a:r>
              <a:rPr lang="de-CH" dirty="0"/>
              <a:t>Band-pass </a:t>
            </a:r>
            <a:r>
              <a:rPr lang="de-CH" dirty="0" err="1"/>
              <a:t>filtering</a:t>
            </a:r>
            <a:r>
              <a:rPr lang="de-CH" dirty="0"/>
              <a:t> (</a:t>
            </a:r>
            <a:r>
              <a:rPr lang="en-US" dirty="0"/>
              <a:t>DC basis set ranging from 0.01 to 0.1 Hz)</a:t>
            </a:r>
          </a:p>
          <a:p>
            <a:pPr marL="706428" lvl="4" indent="-285750">
              <a:buFont typeface="Symbol" panose="05050102010706020507" pitchFamily="18" charset="2"/>
              <a:buChar char="-"/>
            </a:pPr>
            <a:r>
              <a:rPr lang="en-US" dirty="0"/>
              <a:t>F-contrast to extract time series</a:t>
            </a:r>
            <a:endParaRPr lang="de-CH" dirty="0"/>
          </a:p>
          <a:p>
            <a:pPr marL="0" indent="0"/>
            <a:endParaRPr lang="de-CH" dirty="0"/>
          </a:p>
          <a:p>
            <a:pPr marL="396865" lvl="3" indent="0">
              <a:buNone/>
            </a:pP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423064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4589595"/>
          </a:xfrm>
        </p:spPr>
        <p:txBody>
          <a:bodyPr/>
          <a:lstStyle/>
          <a:p>
            <a:r>
              <a:rPr lang="de-CH" dirty="0" err="1"/>
              <a:t>Tedana</a:t>
            </a:r>
            <a:r>
              <a:rPr lang="de-CH" dirty="0"/>
              <a:t> – Multiecho ICA</a:t>
            </a:r>
            <a:br>
              <a:rPr lang="de-CH" dirty="0"/>
            </a:br>
            <a:br>
              <a:rPr lang="de-CH" dirty="0"/>
            </a:br>
            <a:endParaRPr lang="de-CH" dirty="0"/>
          </a:p>
        </p:txBody>
      </p:sp>
      <p:sp>
        <p:nvSpPr>
          <p:cNvPr id="3" name="Inhaltsplatzhalter 2"/>
          <p:cNvSpPr>
            <a:spLocks noGrp="1"/>
          </p:cNvSpPr>
          <p:nvPr>
            <p:ph idx="1"/>
          </p:nvPr>
        </p:nvSpPr>
        <p:spPr>
          <a:xfrm>
            <a:off x="1926246" y="1214438"/>
            <a:ext cx="8116112" cy="4589596"/>
          </a:xfrm>
        </p:spPr>
        <p:txBody>
          <a:bodyPr/>
          <a:lstStyle/>
          <a:p>
            <a:pPr lvl="3">
              <a:buFontTx/>
              <a:buChar char="-"/>
            </a:pPr>
            <a:endParaRPr lang="de-CH" dirty="0"/>
          </a:p>
          <a:p>
            <a:pPr>
              <a:buFontTx/>
              <a:buChar char="-"/>
            </a:pPr>
            <a:endParaRPr lang="de-CH" dirty="0"/>
          </a:p>
          <a:p>
            <a:pPr>
              <a:buFontTx/>
              <a:buChar char="-"/>
            </a:pPr>
            <a:endParaRPr lang="de-CH" dirty="0"/>
          </a:p>
        </p:txBody>
      </p:sp>
      <p:sp>
        <p:nvSpPr>
          <p:cNvPr id="4" name="Textfeld 3">
            <a:extLst>
              <a:ext uri="{FF2B5EF4-FFF2-40B4-BE49-F238E27FC236}">
                <a16:creationId xmlns:a16="http://schemas.microsoft.com/office/drawing/2014/main" id="{646E08E3-0110-4CE4-BD59-7BB9DF6D5AA5}"/>
              </a:ext>
            </a:extLst>
          </p:cNvPr>
          <p:cNvSpPr txBox="1"/>
          <p:nvPr/>
        </p:nvSpPr>
        <p:spPr bwMode="auto">
          <a:xfrm>
            <a:off x="2149643" y="1392436"/>
            <a:ext cx="65836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Input</a:t>
            </a:r>
          </a:p>
        </p:txBody>
      </p:sp>
      <p:sp>
        <p:nvSpPr>
          <p:cNvPr id="5" name="Textfeld 4">
            <a:extLst>
              <a:ext uri="{FF2B5EF4-FFF2-40B4-BE49-F238E27FC236}">
                <a16:creationId xmlns:a16="http://schemas.microsoft.com/office/drawing/2014/main" id="{136735D1-D018-485F-80D7-61A1FF18ACA0}"/>
              </a:ext>
            </a:extLst>
          </p:cNvPr>
          <p:cNvSpPr txBox="1"/>
          <p:nvPr/>
        </p:nvSpPr>
        <p:spPr bwMode="auto">
          <a:xfrm>
            <a:off x="3185962" y="1392436"/>
            <a:ext cx="127392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err="1">
                <a:latin typeface="Arial" charset="0"/>
              </a:rPr>
              <a:t>Opt</a:t>
            </a:r>
            <a:r>
              <a:rPr lang="de-DE" dirty="0">
                <a:latin typeface="Arial" charset="0"/>
              </a:rPr>
              <a:t>. </a:t>
            </a:r>
            <a:r>
              <a:rPr lang="de-DE" dirty="0" err="1">
                <a:latin typeface="Arial" charset="0"/>
              </a:rPr>
              <a:t>comb</a:t>
            </a:r>
            <a:r>
              <a:rPr lang="de-DE" dirty="0">
                <a:latin typeface="Arial" charset="0"/>
              </a:rPr>
              <a:t>.</a:t>
            </a:r>
          </a:p>
        </p:txBody>
      </p:sp>
      <p:sp>
        <p:nvSpPr>
          <p:cNvPr id="6" name="Textfeld 5">
            <a:extLst>
              <a:ext uri="{FF2B5EF4-FFF2-40B4-BE49-F238E27FC236}">
                <a16:creationId xmlns:a16="http://schemas.microsoft.com/office/drawing/2014/main" id="{4173058D-B5D0-470A-BE88-E9F5AD5250ED}"/>
              </a:ext>
            </a:extLst>
          </p:cNvPr>
          <p:cNvSpPr txBox="1"/>
          <p:nvPr/>
        </p:nvSpPr>
        <p:spPr bwMode="auto">
          <a:xfrm>
            <a:off x="4710383" y="1388833"/>
            <a:ext cx="619895"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PCA</a:t>
            </a:r>
          </a:p>
        </p:txBody>
      </p:sp>
      <p:sp>
        <p:nvSpPr>
          <p:cNvPr id="7" name="Textfeld 6">
            <a:extLst>
              <a:ext uri="{FF2B5EF4-FFF2-40B4-BE49-F238E27FC236}">
                <a16:creationId xmlns:a16="http://schemas.microsoft.com/office/drawing/2014/main" id="{C913D39A-23BF-4FC4-BC56-9328CF6A8BB8}"/>
              </a:ext>
            </a:extLst>
          </p:cNvPr>
          <p:cNvSpPr txBox="1"/>
          <p:nvPr/>
        </p:nvSpPr>
        <p:spPr bwMode="auto">
          <a:xfrm>
            <a:off x="5999543" y="1388832"/>
            <a:ext cx="53012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ICA</a:t>
            </a:r>
          </a:p>
        </p:txBody>
      </p:sp>
      <p:sp>
        <p:nvSpPr>
          <p:cNvPr id="8" name="Textfeld 7">
            <a:extLst>
              <a:ext uri="{FF2B5EF4-FFF2-40B4-BE49-F238E27FC236}">
                <a16:creationId xmlns:a16="http://schemas.microsoft.com/office/drawing/2014/main" id="{DFEF6E40-2CFD-47B4-8B08-85BD51354E25}"/>
              </a:ext>
            </a:extLst>
          </p:cNvPr>
          <p:cNvSpPr txBox="1"/>
          <p:nvPr/>
        </p:nvSpPr>
        <p:spPr bwMode="auto">
          <a:xfrm>
            <a:off x="4587849" y="1116969"/>
            <a:ext cx="97802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thermal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9" name="Textfeld 8">
            <a:extLst>
              <a:ext uri="{FF2B5EF4-FFF2-40B4-BE49-F238E27FC236}">
                <a16:creationId xmlns:a16="http://schemas.microsoft.com/office/drawing/2014/main" id="{8E336B41-712D-455C-81D8-B8416E774E9B}"/>
              </a:ext>
            </a:extLst>
          </p:cNvPr>
          <p:cNvSpPr txBox="1"/>
          <p:nvPr/>
        </p:nvSpPr>
        <p:spPr bwMode="auto">
          <a:xfrm>
            <a:off x="5650228" y="1116969"/>
            <a:ext cx="1531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TE-independent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10" name="Textfeld 9">
            <a:extLst>
              <a:ext uri="{FF2B5EF4-FFF2-40B4-BE49-F238E27FC236}">
                <a16:creationId xmlns:a16="http://schemas.microsoft.com/office/drawing/2014/main" id="{8273FF82-40B4-412E-A582-F631889A43FA}"/>
              </a:ext>
            </a:extLst>
          </p:cNvPr>
          <p:cNvSpPr txBox="1"/>
          <p:nvPr/>
        </p:nvSpPr>
        <p:spPr bwMode="auto">
          <a:xfrm>
            <a:off x="7739108" y="1388829"/>
            <a:ext cx="133804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Final </a:t>
            </a:r>
            <a:r>
              <a:rPr lang="de-DE" dirty="0" err="1">
                <a:latin typeface="Arial" charset="0"/>
              </a:rPr>
              <a:t>image</a:t>
            </a:r>
            <a:endParaRPr lang="de-DE" dirty="0">
              <a:latin typeface="Arial" charset="0"/>
            </a:endParaRPr>
          </a:p>
        </p:txBody>
      </p:sp>
      <p:cxnSp>
        <p:nvCxnSpPr>
          <p:cNvPr id="12" name="Gerade Verbindung mit Pfeil 11">
            <a:extLst>
              <a:ext uri="{FF2B5EF4-FFF2-40B4-BE49-F238E27FC236}">
                <a16:creationId xmlns:a16="http://schemas.microsoft.com/office/drawing/2014/main" id="{AFF659E0-A009-4836-9222-2034EFFA88B0}"/>
              </a:ext>
            </a:extLst>
          </p:cNvPr>
          <p:cNvCxnSpPr>
            <a:stCxn id="4" idx="3"/>
            <a:endCxn id="5" idx="1"/>
          </p:cNvCxnSpPr>
          <p:nvPr/>
        </p:nvCxnSpPr>
        <p:spPr>
          <a:xfrm>
            <a:off x="2808010" y="1603638"/>
            <a:ext cx="37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258BF132-6EC9-44EF-BC8B-C9703F896F89}"/>
              </a:ext>
            </a:extLst>
          </p:cNvPr>
          <p:cNvCxnSpPr>
            <a:cxnSpLocks/>
            <a:endCxn id="6" idx="1"/>
          </p:cNvCxnSpPr>
          <p:nvPr/>
        </p:nvCxnSpPr>
        <p:spPr>
          <a:xfrm>
            <a:off x="4454538" y="1600033"/>
            <a:ext cx="2558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8961E34-ACBD-434E-9112-AF37692FCDE1}"/>
              </a:ext>
            </a:extLst>
          </p:cNvPr>
          <p:cNvCxnSpPr>
            <a:cxnSpLocks/>
            <a:endCxn id="7" idx="1"/>
          </p:cNvCxnSpPr>
          <p:nvPr/>
        </p:nvCxnSpPr>
        <p:spPr>
          <a:xfrm>
            <a:off x="5376322" y="1600032"/>
            <a:ext cx="623220"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799A9E4-CBEE-4FFC-9AE2-AF578DB402BB}"/>
              </a:ext>
            </a:extLst>
          </p:cNvPr>
          <p:cNvCxnSpPr>
            <a:cxnSpLocks/>
          </p:cNvCxnSpPr>
          <p:nvPr/>
        </p:nvCxnSpPr>
        <p:spPr>
          <a:xfrm>
            <a:off x="6617363" y="1600031"/>
            <a:ext cx="1034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248CBBDE-BACE-4302-B854-8040501526E0}"/>
              </a:ext>
            </a:extLst>
          </p:cNvPr>
          <p:cNvCxnSpPr/>
          <p:nvPr/>
        </p:nvCxnSpPr>
        <p:spPr>
          <a:xfrm flipH="1">
            <a:off x="2377440" y="1811234"/>
            <a:ext cx="1272540" cy="33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A118673-BC46-453B-85DA-D0E901461011}"/>
              </a:ext>
            </a:extLst>
          </p:cNvPr>
          <p:cNvCxnSpPr/>
          <p:nvPr/>
        </p:nvCxnSpPr>
        <p:spPr>
          <a:xfrm>
            <a:off x="3703320" y="1811234"/>
            <a:ext cx="1984612" cy="33684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Grafik 26">
            <a:extLst>
              <a:ext uri="{FF2B5EF4-FFF2-40B4-BE49-F238E27FC236}">
                <a16:creationId xmlns:a16="http://schemas.microsoft.com/office/drawing/2014/main" id="{534D2A58-51FD-483B-9B88-5D9B1832AB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350" y="2196831"/>
            <a:ext cx="3683001" cy="1578429"/>
          </a:xfrm>
          <a:prstGeom prst="rect">
            <a:avLst/>
          </a:prstGeom>
        </p:spPr>
      </p:pic>
      <p:sp>
        <p:nvSpPr>
          <p:cNvPr id="28" name="Textfeld 27">
            <a:extLst>
              <a:ext uri="{FF2B5EF4-FFF2-40B4-BE49-F238E27FC236}">
                <a16:creationId xmlns:a16="http://schemas.microsoft.com/office/drawing/2014/main" id="{8F9BF6AF-39E0-4F50-9E1B-52E61F8D52A9}"/>
              </a:ext>
            </a:extLst>
          </p:cNvPr>
          <p:cNvSpPr txBox="1"/>
          <p:nvPr/>
        </p:nvSpPr>
        <p:spPr bwMode="auto">
          <a:xfrm>
            <a:off x="2149643" y="4044572"/>
            <a:ext cx="516808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eaLnBrk="1" hangingPunct="1"/>
            <a:r>
              <a:rPr lang="de-DE" dirty="0">
                <a:solidFill>
                  <a:schemeClr val="bg1"/>
                </a:solidFill>
                <a:latin typeface="Arial" charset="0"/>
              </a:rPr>
              <a:t>Goals:</a:t>
            </a:r>
          </a:p>
          <a:p>
            <a:pPr marL="342900" indent="-342900">
              <a:buAutoNum type="arabicPeriod"/>
            </a:pPr>
            <a:r>
              <a:rPr lang="de-DE" dirty="0">
                <a:solidFill>
                  <a:schemeClr val="bg1"/>
                </a:solidFill>
                <a:latin typeface="Arial" charset="0"/>
              </a:rPr>
              <a:t>Find </a:t>
            </a:r>
            <a:r>
              <a:rPr lang="de-DE" dirty="0" err="1">
                <a:solidFill>
                  <a:schemeClr val="bg1"/>
                </a:solidFill>
                <a:latin typeface="Arial" charset="0"/>
              </a:rPr>
              <a:t>weights</a:t>
            </a:r>
            <a:r>
              <a:rPr lang="de-DE" dirty="0">
                <a:solidFill>
                  <a:schemeClr val="bg1"/>
                </a:solidFill>
                <a:latin typeface="Arial" charset="0"/>
              </a:rPr>
              <a:t> </a:t>
            </a:r>
            <a:r>
              <a:rPr lang="de-DE" dirty="0" err="1">
                <a:solidFill>
                  <a:schemeClr val="bg1"/>
                </a:solidFill>
                <a:latin typeface="Arial" charset="0"/>
              </a:rPr>
              <a:t>for</a:t>
            </a:r>
            <a:r>
              <a:rPr lang="de-DE" dirty="0">
                <a:solidFill>
                  <a:schemeClr val="bg1"/>
                </a:solidFill>
                <a:latin typeface="Arial" charset="0"/>
              </a:rPr>
              <a:t> </a:t>
            </a:r>
            <a:r>
              <a:rPr lang="de-DE" dirty="0" err="1">
                <a:solidFill>
                  <a:schemeClr val="bg1"/>
                </a:solidFill>
                <a:latin typeface="Arial" charset="0"/>
              </a:rPr>
              <a:t>optimally</a:t>
            </a:r>
            <a:r>
              <a:rPr lang="de-DE" dirty="0">
                <a:solidFill>
                  <a:schemeClr val="bg1"/>
                </a:solidFill>
                <a:latin typeface="Arial" charset="0"/>
              </a:rPr>
              <a:t> </a:t>
            </a:r>
            <a:r>
              <a:rPr lang="de-DE" dirty="0" err="1">
                <a:solidFill>
                  <a:schemeClr val="bg1"/>
                </a:solidFill>
                <a:latin typeface="Arial" charset="0"/>
              </a:rPr>
              <a:t>combined</a:t>
            </a:r>
            <a:r>
              <a:rPr lang="de-DE" dirty="0">
                <a:solidFill>
                  <a:schemeClr val="bg1"/>
                </a:solidFill>
                <a:latin typeface="Arial" charset="0"/>
              </a:rPr>
              <a:t> </a:t>
            </a:r>
            <a:r>
              <a:rPr lang="de-DE" dirty="0" err="1">
                <a:solidFill>
                  <a:schemeClr val="bg1"/>
                </a:solidFill>
                <a:latin typeface="Arial" charset="0"/>
              </a:rPr>
              <a:t>images</a:t>
            </a:r>
            <a:endParaRPr lang="de-DE" dirty="0">
              <a:solidFill>
                <a:schemeClr val="bg1"/>
              </a:solidFill>
              <a:latin typeface="Arial" charset="0"/>
            </a:endParaRPr>
          </a:p>
          <a:p>
            <a:pPr marL="342900" indent="-342900">
              <a:buAutoNum type="arabicPeriod"/>
            </a:pPr>
            <a:r>
              <a:rPr lang="de-DE" dirty="0" err="1">
                <a:solidFill>
                  <a:schemeClr val="bg1"/>
                </a:solidFill>
                <a:latin typeface="Arial" charset="0"/>
              </a:rPr>
              <a:t>Denoising</a:t>
            </a:r>
            <a:endParaRPr lang="de-DE" dirty="0">
              <a:solidFill>
                <a:schemeClr val="bg1"/>
              </a:solidFill>
              <a:latin typeface="Arial" charset="0"/>
            </a:endParaRPr>
          </a:p>
          <a:p>
            <a:pPr marL="800100" lvl="1" indent="-342900">
              <a:buFont typeface="Arial" panose="020B0604020202020204" pitchFamily="34" charset="0"/>
              <a:buChar char="•"/>
            </a:pPr>
            <a:r>
              <a:rPr lang="de-DE" dirty="0" err="1">
                <a:solidFill>
                  <a:schemeClr val="bg1"/>
                </a:solidFill>
                <a:latin typeface="Arial" charset="0"/>
              </a:rPr>
              <a:t>Decomposition</a:t>
            </a:r>
            <a:r>
              <a:rPr lang="de-DE" dirty="0">
                <a:solidFill>
                  <a:schemeClr val="bg1"/>
                </a:solidFill>
                <a:latin typeface="Arial" charset="0"/>
              </a:rPr>
              <a:t> </a:t>
            </a:r>
            <a:r>
              <a:rPr lang="de-DE" dirty="0" err="1">
                <a:solidFill>
                  <a:schemeClr val="bg1"/>
                </a:solidFill>
                <a:latin typeface="Arial" charset="0"/>
              </a:rPr>
              <a:t>using</a:t>
            </a:r>
            <a:r>
              <a:rPr lang="de-DE" dirty="0">
                <a:solidFill>
                  <a:schemeClr val="bg1"/>
                </a:solidFill>
                <a:latin typeface="Arial" charset="0"/>
              </a:rPr>
              <a:t> PCA and ICA</a:t>
            </a:r>
          </a:p>
          <a:p>
            <a:pPr marL="800100" lvl="1" indent="-342900">
              <a:buFont typeface="Arial" panose="020B0604020202020204" pitchFamily="34" charset="0"/>
              <a:buChar char="•"/>
            </a:pPr>
            <a:r>
              <a:rPr lang="de-DE" dirty="0" err="1">
                <a:solidFill>
                  <a:schemeClr val="bg1"/>
                </a:solidFill>
                <a:latin typeface="Arial" charset="0"/>
              </a:rPr>
              <a:t>Identify</a:t>
            </a:r>
            <a:r>
              <a:rPr lang="de-DE" dirty="0">
                <a:solidFill>
                  <a:schemeClr val="bg1"/>
                </a:solidFill>
                <a:latin typeface="Arial" charset="0"/>
              </a:rPr>
              <a:t> BOLD and non-BOLD </a:t>
            </a:r>
            <a:r>
              <a:rPr lang="de-DE" dirty="0" err="1">
                <a:solidFill>
                  <a:schemeClr val="bg1"/>
                </a:solidFill>
                <a:latin typeface="Arial" charset="0"/>
              </a:rPr>
              <a:t>components</a:t>
            </a:r>
            <a:endParaRPr lang="de-DE" dirty="0">
              <a:solidFill>
                <a:schemeClr val="bg1"/>
              </a:solidFill>
              <a:latin typeface="Arial" charset="0"/>
            </a:endParaRPr>
          </a:p>
          <a:p>
            <a:pPr eaLnBrk="1" hangingPunct="1"/>
            <a:endParaRPr lang="de-DE" dirty="0">
              <a:solidFill>
                <a:schemeClr val="bg1"/>
              </a:solidFill>
              <a:latin typeface="Arial" charset="0"/>
            </a:endParaRPr>
          </a:p>
        </p:txBody>
      </p:sp>
    </p:spTree>
    <p:extLst>
      <p:ext uri="{BB962C8B-B14F-4D97-AF65-F5344CB8AC3E}">
        <p14:creationId xmlns:p14="http://schemas.microsoft.com/office/powerpoint/2010/main" val="326825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spm_dcm_fmri_check</a:t>
            </a:r>
            <a:endParaRPr lang="en-US" sz="2000" dirty="0">
              <a:latin typeface="+mn-lt"/>
              <a:sym typeface="Wingdings" panose="05000000000000000000" pitchFamily="2" charset="2"/>
            </a:endParaRP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50836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spm_dcm_review</a:t>
            </a: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287695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Workshop</a:t>
            </a:r>
          </a:p>
        </p:txBody>
      </p:sp>
      <p:sp>
        <p:nvSpPr>
          <p:cNvPr id="3" name="Textfeld 2">
            <a:extLst>
              <a:ext uri="{FF2B5EF4-FFF2-40B4-BE49-F238E27FC236}">
                <a16:creationId xmlns:a16="http://schemas.microsoft.com/office/drawing/2014/main" id="{8F73EB9A-C1DF-47F4-A287-269DFF1BCC2D}"/>
              </a:ext>
            </a:extLst>
          </p:cNvPr>
          <p:cNvSpPr txBox="1"/>
          <p:nvPr/>
        </p:nvSpPr>
        <p:spPr bwMode="auto">
          <a:xfrm>
            <a:off x="2308834" y="1469663"/>
            <a:ext cx="64617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Some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backgound</a:t>
            </a:r>
            <a:r>
              <a:rPr lang="de-DE" dirty="0">
                <a:solidFill>
                  <a:srgbClr val="000000"/>
                </a:solidFill>
                <a:latin typeface="Open Sans" panose="020B0606030504020204" pitchFamily="34" charset="0"/>
              </a:rPr>
              <a:t> on </a:t>
            </a:r>
            <a:r>
              <a:rPr lang="de-DE" dirty="0" err="1">
                <a:solidFill>
                  <a:srgbClr val="000000"/>
                </a:solidFill>
                <a:latin typeface="Open Sans" panose="020B0606030504020204" pitchFamily="34" charset="0"/>
              </a:rPr>
              <a:t>effective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connectivity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analysis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identify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functional</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networks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extract</a:t>
            </a:r>
            <a:r>
              <a:rPr lang="de-DE" dirty="0">
                <a:solidFill>
                  <a:srgbClr val="000000"/>
                </a:solidFill>
                <a:latin typeface="Open Sans" panose="020B0606030504020204" pitchFamily="34" charset="0"/>
              </a:rPr>
              <a:t> time </a:t>
            </a:r>
            <a:r>
              <a:rPr lang="de-DE" dirty="0" err="1">
                <a:solidFill>
                  <a:srgbClr val="000000"/>
                </a:solidFill>
                <a:latin typeface="Open Sans" panose="020B0606030504020204" pitchFamily="34" charset="0"/>
              </a:rPr>
              <a:t>series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information</a:t>
            </a:r>
            <a:r>
              <a:rPr lang="de-DE" dirty="0">
                <a:solidFill>
                  <a:srgbClr val="000000"/>
                </a:solidFill>
                <a:latin typeface="Open Sans" panose="020B0606030504020204" pitchFamily="34" charset="0"/>
              </a:rPr>
              <a:t> </a:t>
            </a: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build</a:t>
            </a:r>
            <a:r>
              <a:rPr lang="de-DE" dirty="0">
                <a:solidFill>
                  <a:srgbClr val="000000"/>
                </a:solidFill>
                <a:latin typeface="Open Sans" panose="020B0606030504020204" pitchFamily="34" charset="0"/>
              </a:rPr>
              <a:t> a first-level DCM</a:t>
            </a:r>
          </a:p>
          <a:p>
            <a:pPr marL="285750" indent="-285750" defTabSz="457200">
              <a:buFont typeface="Arial" panose="020B0604020202020204" pitchFamily="34" charset="0"/>
              <a:buChar char="•"/>
            </a:pPr>
            <a:r>
              <a:rPr lang="de-DE" dirty="0">
                <a:solidFill>
                  <a:srgbClr val="000000"/>
                </a:solidFill>
                <a:latin typeface="Open Sans" panose="020B0606030504020204" pitchFamily="34" charset="0"/>
              </a:rPr>
              <a:t>Review </a:t>
            </a:r>
            <a:r>
              <a:rPr lang="de-DE" dirty="0" err="1">
                <a:solidFill>
                  <a:srgbClr val="000000"/>
                </a:solidFill>
                <a:latin typeface="Open Sans" panose="020B0606030504020204" pitchFamily="34" charset="0"/>
              </a:rPr>
              <a:t>model</a:t>
            </a:r>
            <a:r>
              <a:rPr lang="de-DE" dirty="0">
                <a:solidFill>
                  <a:srgbClr val="000000"/>
                </a:solidFill>
                <a:latin typeface="Open Sans" panose="020B0606030504020204" pitchFamily="34" charset="0"/>
              </a:rPr>
              <a:t> fit </a:t>
            </a:r>
          </a:p>
        </p:txBody>
      </p:sp>
    </p:spTree>
    <p:extLst>
      <p:ext uri="{BB962C8B-B14F-4D97-AF65-F5344CB8AC3E}">
        <p14:creationId xmlns:p14="http://schemas.microsoft.com/office/powerpoint/2010/main" val="284900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1" y="542165"/>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feld 3"/>
          <p:cNvSpPr txBox="1"/>
          <p:nvPr/>
        </p:nvSpPr>
        <p:spPr bwMode="auto">
          <a:xfrm>
            <a:off x="1942291" y="5695732"/>
            <a:ext cx="1538883"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defRPr/>
            </a:pPr>
            <a:r>
              <a:rPr lang="en-US" dirty="0">
                <a:solidFill>
                  <a:srgbClr val="FFFFFF"/>
                </a:solidFill>
                <a:latin typeface="Arial"/>
              </a:rPr>
              <a:t>David Willinger</a:t>
            </a:r>
          </a:p>
          <a:p>
            <a:pPr defTabSz="457200">
              <a:lnSpc>
                <a:spcPts val="2200"/>
              </a:lnSpc>
              <a:defRPr/>
            </a:pPr>
            <a:endParaRPr lang="en-US" dirty="0">
              <a:solidFill>
                <a:srgbClr val="FFFFFF"/>
              </a:solidFill>
              <a:latin typeface="Arial"/>
            </a:endParaRPr>
          </a:p>
          <a:p>
            <a:pPr defTabSz="457200">
              <a:defRPr/>
            </a:pPr>
            <a:endParaRPr lang="de-CH" dirty="0">
              <a:solidFill>
                <a:srgbClr val="FFFFFF"/>
              </a:solidFill>
              <a:latin typeface="Arial"/>
            </a:endParaRPr>
          </a:p>
        </p:txBody>
      </p:sp>
      <p:sp>
        <p:nvSpPr>
          <p:cNvPr id="5" name="Untertitel 4"/>
          <p:cNvSpPr>
            <a:spLocks noGrp="1"/>
          </p:cNvSpPr>
          <p:nvPr>
            <p:ph type="subTitle" idx="1"/>
          </p:nvPr>
        </p:nvSpPr>
        <p:spPr>
          <a:xfrm>
            <a:off x="1942290" y="3029275"/>
            <a:ext cx="7907564" cy="1655762"/>
          </a:xfrm>
        </p:spPr>
        <p:txBody>
          <a:bodyPr/>
          <a:lstStyle/>
          <a:p>
            <a:pPr algn="l"/>
            <a:r>
              <a:rPr lang="de-CH" b="1" dirty="0"/>
              <a:t>Part 2</a:t>
            </a:r>
          </a:p>
          <a:p>
            <a:pPr algn="l"/>
            <a:endParaRPr lang="de-CH" dirty="0"/>
          </a:p>
          <a:p>
            <a:pPr algn="l"/>
            <a:r>
              <a:rPr lang="de-CH" sz="1800" dirty="0"/>
              <a:t>- Second-level PEB </a:t>
            </a:r>
            <a:r>
              <a:rPr lang="de-CH" sz="1800" dirty="0" err="1"/>
              <a:t>model</a:t>
            </a:r>
            <a:endParaRPr lang="de-CH" sz="1800" dirty="0"/>
          </a:p>
          <a:p>
            <a:pPr algn="l"/>
            <a:endParaRPr lang="de-CH" sz="1800" dirty="0"/>
          </a:p>
          <a:p>
            <a:pPr algn="l"/>
            <a:r>
              <a:rPr lang="de-CH" sz="1800" dirty="0"/>
              <a:t>- Assessment </a:t>
            </a:r>
            <a:r>
              <a:rPr lang="de-CH" sz="1800" dirty="0" err="1"/>
              <a:t>of</a:t>
            </a:r>
            <a:r>
              <a:rPr lang="de-CH" sz="1800" dirty="0"/>
              <a:t> </a:t>
            </a:r>
            <a:r>
              <a:rPr lang="de-CH" sz="1800" dirty="0" err="1"/>
              <a:t>results</a:t>
            </a:r>
            <a:endParaRPr lang="de-CH" sz="1800" dirty="0"/>
          </a:p>
          <a:p>
            <a:pPr algn="l"/>
            <a:endParaRPr lang="de-DE" sz="1800" dirty="0"/>
          </a:p>
          <a:p>
            <a:pPr algn="l"/>
            <a:r>
              <a:rPr lang="de-DE" sz="1800" dirty="0"/>
              <a:t>- </a:t>
            </a:r>
            <a:r>
              <a:rPr lang="de-DE" sz="1800" dirty="0" err="1"/>
              <a:t>Questions</a:t>
            </a:r>
            <a:endParaRPr lang="de-CH" sz="1800" dirty="0"/>
          </a:p>
        </p:txBody>
      </p:sp>
    </p:spTree>
    <p:extLst>
      <p:ext uri="{BB962C8B-B14F-4D97-AF65-F5344CB8AC3E}">
        <p14:creationId xmlns:p14="http://schemas.microsoft.com/office/powerpoint/2010/main" val="37569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endParaRPr lang="de-CH" dirty="0"/>
          </a:p>
        </p:txBody>
      </p:sp>
      <p:sp>
        <p:nvSpPr>
          <p:cNvPr id="16" name="Rectangle 3"/>
          <p:cNvSpPr>
            <a:spLocks noGrp="1" noChangeArrowheads="1"/>
          </p:cNvSpPr>
          <p:nvPr>
            <p:ph idx="1"/>
          </p:nvPr>
        </p:nvSpPr>
        <p:spPr>
          <a:xfrm>
            <a:off x="1890714" y="1056267"/>
            <a:ext cx="8040687" cy="619124"/>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Where we are: estimated first-level</a:t>
            </a:r>
          </a:p>
        </p:txBody>
      </p:sp>
      <p:pic>
        <p:nvPicPr>
          <p:cNvPr id="3" name="Picture 2">
            <a:extLst>
              <a:ext uri="{FF2B5EF4-FFF2-40B4-BE49-F238E27FC236}">
                <a16:creationId xmlns:a16="http://schemas.microsoft.com/office/drawing/2014/main" id="{966131C9-1FD8-D291-00DC-4A3682E8A05D}"/>
              </a:ext>
            </a:extLst>
          </p:cNvPr>
          <p:cNvPicPr>
            <a:picLocks noChangeAspect="1"/>
          </p:cNvPicPr>
          <p:nvPr/>
        </p:nvPicPr>
        <p:blipFill>
          <a:blip r:embed="rId3"/>
          <a:stretch>
            <a:fillRect/>
          </a:stretch>
        </p:blipFill>
        <p:spPr>
          <a:xfrm>
            <a:off x="4273515" y="1508259"/>
            <a:ext cx="4254400" cy="4814047"/>
          </a:xfrm>
          <a:prstGeom prst="rect">
            <a:avLst/>
          </a:prstGeom>
        </p:spPr>
      </p:pic>
      <p:pic>
        <p:nvPicPr>
          <p:cNvPr id="4" name="Picture 3" descr="A white cross on a black background&#10;&#10;Description automatically generated">
            <a:extLst>
              <a:ext uri="{FF2B5EF4-FFF2-40B4-BE49-F238E27FC236}">
                <a16:creationId xmlns:a16="http://schemas.microsoft.com/office/drawing/2014/main" id="{3B65DEC9-AFEF-1505-233B-DC14E833D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8830" y="2082644"/>
            <a:ext cx="2143125" cy="2133600"/>
          </a:xfrm>
          <a:prstGeom prst="rect">
            <a:avLst/>
          </a:prstGeom>
        </p:spPr>
      </p:pic>
      <p:sp>
        <p:nvSpPr>
          <p:cNvPr id="5" name="TextBox 4">
            <a:extLst>
              <a:ext uri="{FF2B5EF4-FFF2-40B4-BE49-F238E27FC236}">
                <a16:creationId xmlns:a16="http://schemas.microsoft.com/office/drawing/2014/main" id="{42F77A1C-0FB2-3169-6561-6B67CFFE28EE}"/>
              </a:ext>
            </a:extLst>
          </p:cNvPr>
          <p:cNvSpPr txBox="1"/>
          <p:nvPr/>
        </p:nvSpPr>
        <p:spPr>
          <a:xfrm>
            <a:off x="1947165" y="4254165"/>
            <a:ext cx="1566454"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resting</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state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679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group study</a:t>
            </a:r>
            <a:endParaRPr lang="de-CH" dirty="0"/>
          </a:p>
        </p:txBody>
      </p:sp>
      <p:sp>
        <p:nvSpPr>
          <p:cNvPr id="2" name="Textfeld 1"/>
          <p:cNvSpPr txBox="1"/>
          <p:nvPr/>
        </p:nvSpPr>
        <p:spPr bwMode="auto">
          <a:xfrm>
            <a:off x="2106812" y="1057239"/>
            <a:ext cx="821697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342900" indent="-342900" defTabSz="457200">
              <a:buFont typeface="Arial" panose="020B0604020202020204" pitchFamily="34" charset="0"/>
              <a:buChar char="•"/>
              <a:defRPr/>
            </a:pPr>
            <a:r>
              <a:rPr lang="en-GB" sz="2000" dirty="0">
                <a:solidFill>
                  <a:srgbClr val="000000"/>
                </a:solidFill>
                <a:latin typeface="Arial"/>
              </a:rPr>
              <a:t>We will follow the workflow described in </a:t>
            </a:r>
            <a:r>
              <a:rPr lang="en-GB" sz="2000" dirty="0" err="1">
                <a:solidFill>
                  <a:srgbClr val="000000"/>
                </a:solidFill>
                <a:latin typeface="Arial"/>
              </a:rPr>
              <a:t>Zeidman</a:t>
            </a:r>
            <a:r>
              <a:rPr lang="en-GB" sz="2000" dirty="0">
                <a:solidFill>
                  <a:srgbClr val="000000"/>
                </a:solidFill>
                <a:latin typeface="Arial"/>
              </a:rPr>
              <a:t> et al. (2019), using the Parametric Empirical Bayes (PEB) framework</a:t>
            </a:r>
          </a:p>
          <a:p>
            <a:pPr marL="342900" indent="-342900" defTabSz="457200">
              <a:buFont typeface="Arial" panose="020B0604020202020204" pitchFamily="34" charset="0"/>
              <a:buChar char="•"/>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What are the commonalities in effective connectivity across subjects within a group or differences between groups?</a:t>
            </a:r>
          </a:p>
          <a:p>
            <a:pPr defTabSz="457200">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Which combination of connections best predicts a group difference (or covariate)?</a:t>
            </a:r>
          </a:p>
          <a:p>
            <a:pPr marL="342900" indent="-342900" defTabSz="457200">
              <a:buFont typeface="Arial" panose="020B0604020202020204" pitchFamily="34" charset="0"/>
              <a:buChar char="•"/>
              <a:defRPr/>
            </a:pPr>
            <a:endParaRPr lang="en-GB" sz="2000" dirty="0">
              <a:solidFill>
                <a:srgbClr val="000000"/>
              </a:solidFill>
              <a:latin typeface="Arial"/>
            </a:endParaRPr>
          </a:p>
          <a:p>
            <a:pPr defTabSz="457200">
              <a:defRPr/>
            </a:pPr>
            <a:endParaRPr lang="de-CH" sz="2000" dirty="0" err="1">
              <a:solidFill>
                <a:srgbClr val="000000"/>
              </a:solidFill>
              <a:latin typeface="Arial" charset="0"/>
            </a:endParaRPr>
          </a:p>
        </p:txBody>
      </p:sp>
    </p:spTree>
    <p:extLst>
      <p:ext uri="{BB962C8B-B14F-4D97-AF65-F5344CB8AC3E}">
        <p14:creationId xmlns:p14="http://schemas.microsoft.com/office/powerpoint/2010/main" val="206263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de-CH" dirty="0"/>
              <a:t>Group </a:t>
            </a:r>
            <a:r>
              <a:rPr lang="de-CH" dirty="0" err="1"/>
              <a:t>analaysis</a:t>
            </a:r>
            <a:r>
              <a:rPr lang="de-CH" dirty="0"/>
              <a:t> in </a:t>
            </a:r>
            <a:r>
              <a:rPr lang="de-CH" dirty="0" err="1"/>
              <a:t>the</a:t>
            </a:r>
            <a:r>
              <a:rPr lang="de-CH" dirty="0"/>
              <a:t> PEB </a:t>
            </a:r>
            <a:r>
              <a:rPr lang="de-CH" dirty="0" err="1"/>
              <a:t>framework</a:t>
            </a:r>
            <a:endParaRPr lang="de-CH" dirty="0"/>
          </a:p>
        </p:txBody>
      </p:sp>
      <p:sp>
        <p:nvSpPr>
          <p:cNvPr id="5124" name="Rectangle 3"/>
          <p:cNvSpPr>
            <a:spLocks noGrp="1" noChangeArrowheads="1"/>
          </p:cNvSpPr>
          <p:nvPr>
            <p:ph idx="1"/>
          </p:nvPr>
        </p:nvSpPr>
        <p:spPr>
          <a:xfrm>
            <a:off x="1847639" y="1160749"/>
            <a:ext cx="8597336" cy="4827457"/>
          </a:xfrm>
        </p:spPr>
        <p:txBody>
          <a:bodyPr/>
          <a:lstStyle/>
          <a:p>
            <a:pPr marL="342900" indent="-342900">
              <a:buFont typeface="Symbol" panose="05050102010706020507" pitchFamily="18" charset="2"/>
              <a:buChar char="-"/>
            </a:pPr>
            <a:endParaRPr lang="en-US" dirty="0"/>
          </a:p>
        </p:txBody>
      </p:sp>
      <p:pic>
        <p:nvPicPr>
          <p:cNvPr id="2050" name="Picture 2" descr="https://ars.els-cdn.com/content/image/1-s2.0-S1053811919305233-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639" y="1160749"/>
            <a:ext cx="8597336" cy="3731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bwMode="auto">
          <a:xfrm>
            <a:off x="1966914" y="6171684"/>
            <a:ext cx="23804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Zeidman</a:t>
            </a:r>
            <a:r>
              <a:rPr lang="de-CH" sz="1200" dirty="0">
                <a:solidFill>
                  <a:srgbClr val="000000"/>
                </a:solidFill>
                <a:latin typeface="Arial" charset="0"/>
              </a:rPr>
              <a:t> et al. (2019), </a:t>
            </a:r>
            <a:r>
              <a:rPr lang="de-CH" sz="1200" i="1" dirty="0" err="1">
                <a:solidFill>
                  <a:srgbClr val="000000"/>
                </a:solidFill>
                <a:latin typeface="Arial" charset="0"/>
              </a:rPr>
              <a:t>NeuroImage</a:t>
            </a:r>
            <a:endParaRPr lang="de-CH" sz="1200" i="1" dirty="0">
              <a:solidFill>
                <a:srgbClr val="000000"/>
              </a:solidFill>
              <a:latin typeface="Arial" charset="0"/>
            </a:endParaRPr>
          </a:p>
        </p:txBody>
      </p:sp>
      <p:sp>
        <p:nvSpPr>
          <p:cNvPr id="4" name="Rechteck 3"/>
          <p:cNvSpPr/>
          <p:nvPr/>
        </p:nvSpPr>
        <p:spPr>
          <a:xfrm>
            <a:off x="3693269" y="3968885"/>
            <a:ext cx="2081719" cy="447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2" name="Rechteck 11"/>
          <p:cNvSpPr/>
          <p:nvPr/>
        </p:nvSpPr>
        <p:spPr>
          <a:xfrm>
            <a:off x="2719744" y="2162175"/>
            <a:ext cx="2081719" cy="3839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7" name="Gerade Verbindung mit Pfeil 6"/>
          <p:cNvCxnSpPr>
            <a:stCxn id="4" idx="0"/>
          </p:cNvCxnSpPr>
          <p:nvPr/>
        </p:nvCxnSpPr>
        <p:spPr>
          <a:xfrm flipH="1" flipV="1">
            <a:off x="3760602" y="2546099"/>
            <a:ext cx="973526" cy="1422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015141" y="4526959"/>
            <a:ext cx="3033484" cy="35936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2" name="Rechteck 41"/>
          <p:cNvSpPr/>
          <p:nvPr/>
        </p:nvSpPr>
        <p:spPr>
          <a:xfrm>
            <a:off x="5331408" y="3763011"/>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361831" y="1747082"/>
            <a:ext cx="1776454" cy="719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6" name="Rechteck 25"/>
          <p:cNvSpPr/>
          <p:nvPr/>
        </p:nvSpPr>
        <p:spPr>
          <a:xfrm>
            <a:off x="5075498" y="3764665"/>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5" name="Rechteck 14"/>
          <p:cNvSpPr/>
          <p:nvPr/>
        </p:nvSpPr>
        <p:spPr>
          <a:xfrm>
            <a:off x="3647662" y="1756404"/>
            <a:ext cx="1396054"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3" name="Rechteck 12"/>
          <p:cNvSpPr/>
          <p:nvPr/>
        </p:nvSpPr>
        <p:spPr>
          <a:xfrm>
            <a:off x="2895601" y="1773425"/>
            <a:ext cx="433947" cy="7044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1" name="Rechteck 10"/>
          <p:cNvSpPr/>
          <p:nvPr/>
        </p:nvSpPr>
        <p:spPr>
          <a:xfrm>
            <a:off x="3917004" y="3764665"/>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DCM </a:t>
            </a:r>
            <a:r>
              <a:rPr lang="de-CH" dirty="0" err="1"/>
              <a:t>with</a:t>
            </a:r>
            <a:r>
              <a:rPr lang="de-CH" dirty="0"/>
              <a:t> PEB</a:t>
            </a:r>
          </a:p>
        </p:txBody>
      </p:sp>
      <mc:AlternateContent xmlns:mc="http://schemas.openxmlformats.org/markup-compatibility/2006">
        <mc:Choice xmlns:a14="http://schemas.microsoft.com/office/drawing/2010/main" Requires="a14">
          <p:sp>
            <p:nvSpPr>
              <p:cNvPr id="6" name="Rechteck 5"/>
              <p:cNvSpPr/>
              <p:nvPr/>
            </p:nvSpPr>
            <p:spPr>
              <a:xfrm>
                <a:off x="1857375" y="1706595"/>
                <a:ext cx="6381750" cy="73718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𝑌</m:t>
                          </m:r>
                        </m:e>
                        <m:sub>
                          <m:r>
                            <m:rPr>
                              <m:sty m:val="p"/>
                            </m:rPr>
                            <a:rPr lang="de-CH" sz="2800">
                              <a:solidFill>
                                <a:srgbClr val="000000"/>
                              </a:solidFill>
                              <a:latin typeface="Cambria Math" panose="02040503050406030204" pitchFamily="18" charset="0"/>
                            </a:rPr>
                            <m:t>i</m:t>
                          </m:r>
                        </m:sub>
                      </m:sSub>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m:rPr>
                              <m:sty m:val="p"/>
                            </m:rPr>
                            <a:rPr lang="el-GR" sz="2800" i="1">
                              <a:solidFill>
                                <a:srgbClr val="000000"/>
                              </a:solidFill>
                              <a:latin typeface="Cambria Math" panose="02040503050406030204" pitchFamily="18" charset="0"/>
                              <a:ea typeface="Cambria Math" panose="02040503050406030204" pitchFamily="18" charset="0"/>
                            </a:rPr>
                            <m:t>Γ</m:t>
                          </m:r>
                        </m:e>
                        <m:sub>
                          <m:r>
                            <a:rPr lang="de-CH" sz="2800" i="1">
                              <a:solidFill>
                                <a:srgbClr val="000000"/>
                              </a:solidFill>
                              <a:latin typeface="Cambria Math" panose="02040503050406030204" pitchFamily="18" charset="0"/>
                            </a:rPr>
                            <m:t>𝑖</m:t>
                          </m:r>
                        </m:sub>
                      </m:sSub>
                      <m:d>
                        <m:dPr>
                          <m:ctrlPr>
                            <a:rPr lang="de-CH" sz="2800" i="1">
                              <a:solidFill>
                                <a:srgbClr val="000000"/>
                              </a:solidFill>
                              <a:latin typeface="Cambria Math" panose="02040503050406030204" pitchFamily="18" charset="0"/>
                              <a:ea typeface="Cambria Math" panose="02040503050406030204" pitchFamily="18" charset="0"/>
                            </a:rPr>
                          </m:ctrlPr>
                        </m:dPr>
                        <m:e>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e>
                      </m:d>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𝑋</m:t>
                          </m:r>
                        </m:e>
                        <m:sub>
                          <m:r>
                            <a:rPr lang="de-CH" sz="2800" i="1">
                              <a:solidFill>
                                <a:srgbClr val="000000"/>
                              </a:solidFill>
                              <a:latin typeface="Cambria Math" panose="02040503050406030204" pitchFamily="18" charset="0"/>
                            </a:rPr>
                            <m:t>0</m:t>
                          </m:r>
                        </m:sub>
                      </m:sSub>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𝛽</m:t>
                          </m:r>
                        </m:e>
                        <m:sub>
                          <m:r>
                            <a:rPr lang="de-CH" sz="2800" i="1">
                              <a:solidFill>
                                <a:srgbClr val="000000"/>
                              </a:solidFill>
                              <a:latin typeface="Cambria Math" panose="02040503050406030204" pitchFamily="18" charset="0"/>
                            </a:rPr>
                            <m:t>𝑖</m:t>
                          </m:r>
                        </m:sub>
                      </m:sSub>
                      <m:r>
                        <a:rPr lang="de-CH" sz="2800">
                          <a:solidFill>
                            <a:srgbClr val="000000"/>
                          </a:solidFill>
                          <a:latin typeface="Cambria Math" panose="02040503050406030204" pitchFamily="18" charset="0"/>
                        </a:rPr>
                        <m:t>+</m:t>
                      </m:r>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𝜀</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oMath>
                  </m:oMathPara>
                </a14:m>
                <a:endParaRPr lang="de-CH" sz="2800" dirty="0">
                  <a:solidFill>
                    <a:srgbClr val="000000"/>
                  </a:solidFill>
                  <a:latin typeface="Arial"/>
                </a:endParaRPr>
              </a:p>
            </p:txBody>
          </p:sp>
        </mc:Choice>
        <mc:Fallback>
          <p:sp>
            <p:nvSpPr>
              <p:cNvPr id="6" name="Rechteck 5"/>
              <p:cNvSpPr>
                <a:spLocks noRot="1" noChangeAspect="1" noMove="1" noResize="1" noEditPoints="1" noAdjustHandles="1" noChangeArrowheads="1" noChangeShapeType="1" noTextEdit="1"/>
              </p:cNvSpPr>
              <p:nvPr/>
            </p:nvSpPr>
            <p:spPr>
              <a:xfrm>
                <a:off x="1857375" y="1706595"/>
                <a:ext cx="6381750" cy="737189"/>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7" name="Rechteck 6"/>
              <p:cNvSpPr/>
              <p:nvPr/>
            </p:nvSpPr>
            <p:spPr>
              <a:xfrm>
                <a:off x="1280807" y="376466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p:sp>
            <p:nvSpPr>
              <p:cNvPr id="7" name="Rechteck 6"/>
              <p:cNvSpPr>
                <a:spLocks noRot="1" noChangeAspect="1" noMove="1" noResize="1" noEditPoints="1" noAdjustHandles="1" noChangeArrowheads="1" noChangeShapeType="1" noTextEdit="1"/>
              </p:cNvSpPr>
              <p:nvPr/>
            </p:nvSpPr>
            <p:spPr>
              <a:xfrm>
                <a:off x="1280807" y="3764665"/>
                <a:ext cx="8394970" cy="635239"/>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8" name="Rechteck 7"/>
              <p:cNvSpPr/>
              <p:nvPr/>
            </p:nvSpPr>
            <p:spPr>
              <a:xfrm>
                <a:off x="878012" y="5577804"/>
                <a:ext cx="8394970" cy="541110"/>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ea typeface="Cambria Math" panose="02040503050406030204" pitchFamily="18" charset="0"/>
                        </a:rPr>
                        <m:t>𝜂</m:t>
                      </m:r>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(3)</m:t>
                          </m:r>
                        </m:sup>
                      </m:sSup>
                    </m:oMath>
                  </m:oMathPara>
                </a14:m>
                <a:endParaRPr lang="de-CH" sz="2800" dirty="0">
                  <a:solidFill>
                    <a:srgbClr val="000000"/>
                  </a:solidFill>
                  <a:latin typeface="Arial"/>
                </a:endParaRPr>
              </a:p>
            </p:txBody>
          </p:sp>
        </mc:Choice>
        <mc:Fallback>
          <p:sp>
            <p:nvSpPr>
              <p:cNvPr id="8" name="Rechteck 7"/>
              <p:cNvSpPr>
                <a:spLocks noRot="1" noChangeAspect="1" noMove="1" noResize="1" noEditPoints="1" noAdjustHandles="1" noChangeArrowheads="1" noChangeShapeType="1" noTextEdit="1"/>
              </p:cNvSpPr>
              <p:nvPr/>
            </p:nvSpPr>
            <p:spPr>
              <a:xfrm>
                <a:off x="878012" y="5577804"/>
                <a:ext cx="8394970" cy="541110"/>
              </a:xfrm>
              <a:prstGeom prst="rect">
                <a:avLst/>
              </a:prstGeom>
              <a:blipFill>
                <a:blip r:embed="rId5"/>
                <a:stretch>
                  <a:fillRect/>
                </a:stretch>
              </a:blipFill>
            </p:spPr>
            <p:txBody>
              <a:bodyPr/>
              <a:lstStyle/>
              <a:p>
                <a:r>
                  <a:rPr lang="de-AT">
                    <a:noFill/>
                  </a:rPr>
                  <a:t> </a:t>
                </a:r>
              </a:p>
            </p:txBody>
          </p:sp>
        </mc:Fallback>
      </mc:AlternateContent>
      <p:sp>
        <p:nvSpPr>
          <p:cNvPr id="12" name="Textfeld 11"/>
          <p:cNvSpPr txBox="1"/>
          <p:nvPr/>
        </p:nvSpPr>
        <p:spPr bwMode="auto">
          <a:xfrm>
            <a:off x="2895601" y="4776725"/>
            <a:ext cx="18594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Expected</a:t>
            </a:r>
            <a:r>
              <a:rPr lang="de-CH" dirty="0">
                <a:solidFill>
                  <a:srgbClr val="000000"/>
                </a:solidFill>
                <a:latin typeface="Arial" charset="0"/>
              </a:rPr>
              <a:t> </a:t>
            </a:r>
            <a:r>
              <a:rPr lang="de-CH" dirty="0" err="1">
                <a:solidFill>
                  <a:srgbClr val="000000"/>
                </a:solidFill>
                <a:latin typeface="Arial" charset="0"/>
              </a:rPr>
              <a:t>values</a:t>
            </a:r>
            <a:endParaRPr lang="de-CH" dirty="0">
              <a:solidFill>
                <a:srgbClr val="000000"/>
              </a:solidFill>
              <a:latin typeface="Arial" charset="0"/>
            </a:endParaRPr>
          </a:p>
          <a:p>
            <a:pPr defTabSz="457200">
              <a:defRPr/>
            </a:pPr>
            <a:r>
              <a:rPr lang="de-CH" dirty="0" err="1">
                <a:solidFill>
                  <a:srgbClr val="000000"/>
                </a:solidFill>
                <a:latin typeface="Arial" charset="0"/>
              </a:rPr>
              <a:t>Covariance</a:t>
            </a:r>
            <a:r>
              <a:rPr lang="de-CH" dirty="0">
                <a:solidFill>
                  <a:srgbClr val="000000"/>
                </a:solidFill>
                <a:latin typeface="Arial" charset="0"/>
              </a:rPr>
              <a:t> </a:t>
            </a:r>
            <a:r>
              <a:rPr lang="de-CH" dirty="0" err="1">
                <a:solidFill>
                  <a:srgbClr val="000000"/>
                </a:solidFill>
                <a:latin typeface="Arial" charset="0"/>
              </a:rPr>
              <a:t>matrix</a:t>
            </a:r>
            <a:endParaRPr lang="de-CH" dirty="0">
              <a:solidFill>
                <a:srgbClr val="000000"/>
              </a:solidFill>
              <a:latin typeface="Arial" charset="0"/>
            </a:endParaRPr>
          </a:p>
        </p:txBody>
      </p:sp>
      <p:sp>
        <p:nvSpPr>
          <p:cNvPr id="14" name="Textfeld 13"/>
          <p:cNvSpPr txBox="1"/>
          <p:nvPr/>
        </p:nvSpPr>
        <p:spPr bwMode="auto">
          <a:xfrm>
            <a:off x="1774696" y="2515249"/>
            <a:ext cx="1744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0000"/>
                </a:solidFill>
                <a:latin typeface="Arial" charset="0"/>
              </a:rPr>
              <a:t>BOLD </a:t>
            </a:r>
            <a:r>
              <a:rPr lang="de-CH" dirty="0" err="1">
                <a:solidFill>
                  <a:srgbClr val="FF0000"/>
                </a:solidFill>
                <a:latin typeface="Arial" charset="0"/>
              </a:rPr>
              <a:t>timeseries</a:t>
            </a:r>
            <a:endParaRPr lang="de-CH" dirty="0">
              <a:solidFill>
                <a:srgbClr val="FF0000"/>
              </a:solidFill>
              <a:latin typeface="Arial" charset="0"/>
            </a:endParaRPr>
          </a:p>
        </p:txBody>
      </p:sp>
      <p:sp>
        <p:nvSpPr>
          <p:cNvPr id="16" name="Textfeld 15"/>
          <p:cNvSpPr txBox="1"/>
          <p:nvPr/>
        </p:nvSpPr>
        <p:spPr bwMode="auto">
          <a:xfrm>
            <a:off x="3654112" y="2544299"/>
            <a:ext cx="5257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a:t>
            </a:r>
          </a:p>
        </p:txBody>
      </p:sp>
      <p:sp>
        <p:nvSpPr>
          <p:cNvPr id="18" name="Textfeld 17"/>
          <p:cNvSpPr txBox="1"/>
          <p:nvPr/>
        </p:nvSpPr>
        <p:spPr bwMode="auto">
          <a:xfrm>
            <a:off x="5341141" y="2559007"/>
            <a:ext cx="3342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C1C4C5">
                    <a:lumMod val="75000"/>
                  </a:srgbClr>
                </a:solidFill>
                <a:latin typeface="Arial" charset="0"/>
              </a:rPr>
              <a:t>Effects</a:t>
            </a:r>
            <a:r>
              <a:rPr lang="de-CH" dirty="0">
                <a:solidFill>
                  <a:srgbClr val="C1C4C5">
                    <a:lumMod val="75000"/>
                  </a:srgbClr>
                </a:solidFill>
                <a:latin typeface="Arial" charset="0"/>
              </a:rPr>
              <a:t> </a:t>
            </a:r>
            <a:r>
              <a:rPr lang="de-CH" dirty="0" err="1">
                <a:solidFill>
                  <a:srgbClr val="C1C4C5">
                    <a:lumMod val="75000"/>
                  </a:srgbClr>
                </a:solidFill>
                <a:latin typeface="Arial" charset="0"/>
              </a:rPr>
              <a:t>of</a:t>
            </a:r>
            <a:r>
              <a:rPr lang="de-CH" dirty="0">
                <a:solidFill>
                  <a:srgbClr val="C1C4C5">
                    <a:lumMod val="75000"/>
                  </a:srgbClr>
                </a:solidFill>
                <a:latin typeface="Arial" charset="0"/>
              </a:rPr>
              <a:t> </a:t>
            </a:r>
            <a:r>
              <a:rPr lang="de-CH" dirty="0" err="1">
                <a:solidFill>
                  <a:srgbClr val="C1C4C5">
                    <a:lumMod val="75000"/>
                  </a:srgbClr>
                </a:solidFill>
                <a:latin typeface="Arial" charset="0"/>
              </a:rPr>
              <a:t>no</a:t>
            </a:r>
            <a:r>
              <a:rPr lang="de-CH" dirty="0">
                <a:solidFill>
                  <a:srgbClr val="C1C4C5">
                    <a:lumMod val="75000"/>
                  </a:srgbClr>
                </a:solidFill>
                <a:latin typeface="Arial" charset="0"/>
              </a:rPr>
              <a:t> </a:t>
            </a:r>
            <a:r>
              <a:rPr lang="de-CH" dirty="0" err="1">
                <a:solidFill>
                  <a:srgbClr val="C1C4C5">
                    <a:lumMod val="75000"/>
                  </a:srgbClr>
                </a:solidFill>
                <a:latin typeface="Arial" charset="0"/>
              </a:rPr>
              <a:t>interest</a:t>
            </a:r>
            <a:r>
              <a:rPr lang="de-CH" dirty="0">
                <a:solidFill>
                  <a:srgbClr val="C1C4C5">
                    <a:lumMod val="75000"/>
                  </a:srgbClr>
                </a:solidFill>
                <a:latin typeface="Arial" charset="0"/>
              </a:rPr>
              <a:t> (e.g. </a:t>
            </a:r>
            <a:r>
              <a:rPr lang="de-CH" dirty="0" err="1">
                <a:solidFill>
                  <a:srgbClr val="C1C4C5">
                    <a:lumMod val="75000"/>
                  </a:srgbClr>
                </a:solidFill>
                <a:latin typeface="Arial" charset="0"/>
              </a:rPr>
              <a:t>mean</a:t>
            </a:r>
            <a:r>
              <a:rPr lang="de-CH" dirty="0">
                <a:solidFill>
                  <a:srgbClr val="C1C4C5">
                    <a:lumMod val="75000"/>
                  </a:srgbClr>
                </a:solidFill>
                <a:latin typeface="Arial" charset="0"/>
              </a:rPr>
              <a:t>)</a:t>
            </a:r>
          </a:p>
        </p:txBody>
      </p:sp>
      <p:sp>
        <p:nvSpPr>
          <p:cNvPr id="19" name="Textfeld 18"/>
          <p:cNvSpPr txBox="1"/>
          <p:nvPr/>
        </p:nvSpPr>
        <p:spPr bwMode="auto">
          <a:xfrm>
            <a:off x="1989218" y="1022698"/>
            <a:ext cx="10900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First-level</a:t>
            </a:r>
          </a:p>
        </p:txBody>
      </p:sp>
      <p:sp>
        <p:nvSpPr>
          <p:cNvPr id="20" name="Textfeld 19"/>
          <p:cNvSpPr txBox="1"/>
          <p:nvPr/>
        </p:nvSpPr>
        <p:spPr bwMode="auto">
          <a:xfrm>
            <a:off x="1954585" y="3006913"/>
            <a:ext cx="1423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Second-level</a:t>
            </a:r>
          </a:p>
        </p:txBody>
      </p:sp>
      <p:cxnSp>
        <p:nvCxnSpPr>
          <p:cNvPr id="22" name="Gerader Verbinder 21"/>
          <p:cNvCxnSpPr/>
          <p:nvPr/>
        </p:nvCxnSpPr>
        <p:spPr>
          <a:xfrm flipV="1">
            <a:off x="6893669" y="3763012"/>
            <a:ext cx="398835" cy="260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bwMode="auto">
          <a:xfrm>
            <a:off x="6893669" y="3516813"/>
            <a:ext cx="175047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400" dirty="0" err="1">
                <a:solidFill>
                  <a:srgbClr val="000000"/>
                </a:solidFill>
                <a:latin typeface="Arial" charset="0"/>
              </a:rPr>
              <a:t>Between-subject</a:t>
            </a:r>
            <a:r>
              <a:rPr lang="de-CH" sz="1400" dirty="0">
                <a:solidFill>
                  <a:srgbClr val="000000"/>
                </a:solidFill>
                <a:latin typeface="Arial" charset="0"/>
              </a:rPr>
              <a:t> </a:t>
            </a:r>
            <a:r>
              <a:rPr lang="de-CH" sz="1400" dirty="0" err="1">
                <a:solidFill>
                  <a:srgbClr val="000000"/>
                </a:solidFill>
                <a:latin typeface="Arial" charset="0"/>
              </a:rPr>
              <a:t>error</a:t>
            </a:r>
            <a:endParaRPr lang="de-CH" sz="1400" dirty="0">
              <a:solidFill>
                <a:srgbClr val="000000"/>
              </a:solidFill>
              <a:latin typeface="Arial" charset="0"/>
            </a:endParaRPr>
          </a:p>
        </p:txBody>
      </p:sp>
      <p:sp>
        <p:nvSpPr>
          <p:cNvPr id="27" name="Textfeld 26"/>
          <p:cNvSpPr txBox="1"/>
          <p:nvPr/>
        </p:nvSpPr>
        <p:spPr bwMode="auto">
          <a:xfrm>
            <a:off x="5075498" y="4526960"/>
            <a:ext cx="28469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92D050"/>
                </a:solidFill>
                <a:latin typeface="Arial" charset="0"/>
              </a:rPr>
              <a:t>Group-level design </a:t>
            </a:r>
            <a:r>
              <a:rPr lang="de-CH" b="1" dirty="0" err="1">
                <a:solidFill>
                  <a:srgbClr val="92D050"/>
                </a:solidFill>
                <a:latin typeface="Arial" charset="0"/>
              </a:rPr>
              <a:t>matrix</a:t>
            </a:r>
            <a:endParaRPr lang="de-CH" b="1" dirty="0">
              <a:solidFill>
                <a:srgbClr val="92D050"/>
              </a:solidFill>
              <a:latin typeface="Arial" charset="0"/>
            </a:endParaRPr>
          </a:p>
        </p:txBody>
      </p:sp>
      <p:sp>
        <p:nvSpPr>
          <p:cNvPr id="29" name="Textfeld 28"/>
          <p:cNvSpPr txBox="1"/>
          <p:nvPr/>
        </p:nvSpPr>
        <p:spPr bwMode="auto">
          <a:xfrm>
            <a:off x="5001742" y="6118915"/>
            <a:ext cx="1859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Fixed </a:t>
            </a:r>
            <a:r>
              <a:rPr lang="de-CH" dirty="0" err="1">
                <a:solidFill>
                  <a:srgbClr val="000000"/>
                </a:solidFill>
                <a:latin typeface="Arial" charset="0"/>
              </a:rPr>
              <a:t>group</a:t>
            </a:r>
            <a:r>
              <a:rPr lang="de-CH" dirty="0">
                <a:solidFill>
                  <a:srgbClr val="000000"/>
                </a:solidFill>
                <a:latin typeface="Arial" charset="0"/>
              </a:rPr>
              <a:t> </a:t>
            </a:r>
            <a:r>
              <a:rPr lang="de-CH" dirty="0" err="1">
                <a:solidFill>
                  <a:srgbClr val="000000"/>
                </a:solidFill>
                <a:latin typeface="Arial" charset="0"/>
              </a:rPr>
              <a:t>priors</a:t>
            </a:r>
            <a:endParaRPr lang="de-CH" dirty="0">
              <a:solidFill>
                <a:srgbClr val="000000"/>
              </a:solidFill>
              <a:latin typeface="Arial" charset="0"/>
            </a:endParaRPr>
          </a:p>
        </p:txBody>
      </p:sp>
      <p:pic>
        <p:nvPicPr>
          <p:cNvPr id="30" name="Picture 36"/>
          <p:cNvPicPr>
            <a:picLocks noChangeAspect="1"/>
          </p:cNvPicPr>
          <p:nvPr/>
        </p:nvPicPr>
        <p:blipFill>
          <a:blip r:embed="rId6">
            <a:extLst>
              <a:ext uri="{28A0092B-C50C-407E-A947-70E740481C1C}">
                <a14:useLocalDpi xmlns:a14="http://schemas.microsoft.com/office/drawing/2010/main" val="0"/>
              </a:ext>
            </a:extLst>
          </a:blip>
          <a:srcRect l="48830" t="-468" r="30351" b="57135"/>
          <a:stretch>
            <a:fillRect/>
          </a:stretch>
        </p:blipFill>
        <p:spPr bwMode="auto">
          <a:xfrm>
            <a:off x="1971602" y="1398514"/>
            <a:ext cx="269924" cy="5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9"/>
          <p:cNvPicPr>
            <a:picLocks noChangeAspect="1"/>
          </p:cNvPicPr>
          <p:nvPr/>
        </p:nvPicPr>
        <p:blipFill>
          <a:blip r:embed="rId7">
            <a:extLst>
              <a:ext uri="{28A0092B-C50C-407E-A947-70E740481C1C}">
                <a14:useLocalDpi xmlns:a14="http://schemas.microsoft.com/office/drawing/2010/main" val="0"/>
              </a:ext>
            </a:extLst>
          </a:blip>
          <a:srcRect b="14970"/>
          <a:stretch>
            <a:fillRect/>
          </a:stretch>
        </p:blipFill>
        <p:spPr bwMode="auto">
          <a:xfrm>
            <a:off x="1966234" y="3370733"/>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feld 36"/>
          <p:cNvSpPr txBox="1"/>
          <p:nvPr/>
        </p:nvSpPr>
        <p:spPr bwMode="auto">
          <a:xfrm>
            <a:off x="7202264" y="1762210"/>
            <a:ext cx="31418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err="1">
                <a:solidFill>
                  <a:srgbClr val="000000"/>
                </a:solidFill>
                <a:latin typeface="Arial" charset="0"/>
              </a:rPr>
              <a:t>Full</a:t>
            </a:r>
            <a:r>
              <a:rPr lang="de-CH" b="1" dirty="0">
                <a:solidFill>
                  <a:srgbClr val="000000"/>
                </a:solidFill>
                <a:latin typeface="Arial" charset="0"/>
              </a:rPr>
              <a:t> </a:t>
            </a:r>
            <a:r>
              <a:rPr lang="de-CH" b="1" dirty="0" err="1">
                <a:solidFill>
                  <a:srgbClr val="000000"/>
                </a:solidFill>
                <a:latin typeface="Arial" charset="0"/>
              </a:rPr>
              <a:t>model</a:t>
            </a:r>
            <a:r>
              <a:rPr lang="de-CH" b="1" dirty="0">
                <a:solidFill>
                  <a:srgbClr val="000000"/>
                </a:solidFill>
                <a:latin typeface="Arial" charset="0"/>
              </a:rPr>
              <a:t> </a:t>
            </a:r>
            <a:r>
              <a:rPr lang="de-CH" dirty="0">
                <a:solidFill>
                  <a:srgbClr val="000000"/>
                </a:solidFill>
                <a:latin typeface="Arial" charset="0"/>
              </a:rPr>
              <a:t>- Inversion </a:t>
            </a:r>
            <a:r>
              <a:rPr lang="de-CH" dirty="0" err="1">
                <a:solidFill>
                  <a:srgbClr val="000000"/>
                </a:solidFill>
                <a:latin typeface="Arial" charset="0"/>
              </a:rPr>
              <a:t>with</a:t>
            </a:r>
            <a:r>
              <a:rPr lang="de-CH" dirty="0">
                <a:solidFill>
                  <a:srgbClr val="000000"/>
                </a:solidFill>
                <a:latin typeface="Arial" charset="0"/>
              </a:rPr>
              <a:t> VB</a:t>
            </a:r>
          </a:p>
          <a:p>
            <a:pPr defTabSz="457200">
              <a:defRPr/>
            </a:pPr>
            <a:r>
              <a:rPr lang="de-CH" b="1" dirty="0" err="1">
                <a:solidFill>
                  <a:srgbClr val="000000"/>
                </a:solidFill>
                <a:latin typeface="Arial" charset="0"/>
              </a:rPr>
              <a:t>Nested</a:t>
            </a:r>
            <a:r>
              <a:rPr lang="de-CH" b="1" dirty="0">
                <a:solidFill>
                  <a:srgbClr val="000000"/>
                </a:solidFill>
                <a:latin typeface="Arial" charset="0"/>
              </a:rPr>
              <a:t> </a:t>
            </a:r>
            <a:r>
              <a:rPr lang="de-CH" b="1" dirty="0" err="1">
                <a:solidFill>
                  <a:srgbClr val="000000"/>
                </a:solidFill>
                <a:latin typeface="Arial" charset="0"/>
              </a:rPr>
              <a:t>models</a:t>
            </a:r>
            <a:r>
              <a:rPr lang="de-CH" b="1" dirty="0">
                <a:solidFill>
                  <a:srgbClr val="000000"/>
                </a:solidFill>
                <a:latin typeface="Arial" charset="0"/>
              </a:rPr>
              <a:t> </a:t>
            </a:r>
            <a:r>
              <a:rPr lang="de-CH" dirty="0">
                <a:solidFill>
                  <a:srgbClr val="000000"/>
                </a:solidFill>
                <a:latin typeface="Arial" charset="0"/>
              </a:rPr>
              <a:t>– BMR</a:t>
            </a:r>
          </a:p>
        </p:txBody>
      </p:sp>
      <p:sp>
        <p:nvSpPr>
          <p:cNvPr id="41" name="Textfeld 40"/>
          <p:cNvSpPr txBox="1"/>
          <p:nvPr/>
        </p:nvSpPr>
        <p:spPr bwMode="auto">
          <a:xfrm>
            <a:off x="2900008" y="4492089"/>
            <a:ext cx="1308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 </a:t>
            </a:r>
            <a:r>
              <a:rPr lang="de-CH" dirty="0" err="1">
                <a:solidFill>
                  <a:srgbClr val="0078BB">
                    <a:lumMod val="60000"/>
                    <a:lumOff val="40000"/>
                  </a:srgbClr>
                </a:solidFill>
                <a:latin typeface="Arial" charset="0"/>
              </a:rPr>
              <a:t>param</a:t>
            </a:r>
            <a:r>
              <a:rPr lang="de-CH" dirty="0">
                <a:solidFill>
                  <a:srgbClr val="0078BB">
                    <a:lumMod val="60000"/>
                    <a:lumOff val="40000"/>
                  </a:srgbClr>
                </a:solidFill>
                <a:latin typeface="Arial" charset="0"/>
              </a:rPr>
              <a:t>.</a:t>
            </a:r>
          </a:p>
        </p:txBody>
      </p:sp>
      <p:sp>
        <p:nvSpPr>
          <p:cNvPr id="44" name="Textfeld 43"/>
          <p:cNvSpPr txBox="1"/>
          <p:nvPr/>
        </p:nvSpPr>
        <p:spPr bwMode="auto">
          <a:xfrm>
            <a:off x="5181557" y="3410236"/>
            <a:ext cx="1444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C000"/>
                </a:solidFill>
                <a:latin typeface="Arial" charset="0"/>
              </a:rPr>
              <a:t>Group </a:t>
            </a:r>
            <a:r>
              <a:rPr lang="de-CH" dirty="0" err="1">
                <a:solidFill>
                  <a:srgbClr val="FFC000"/>
                </a:solidFill>
                <a:latin typeface="Arial" charset="0"/>
              </a:rPr>
              <a:t>effects</a:t>
            </a:r>
            <a:r>
              <a:rPr lang="de-CH" dirty="0">
                <a:solidFill>
                  <a:srgbClr val="FFC000"/>
                </a:solidFill>
                <a:latin typeface="Arial" charset="0"/>
              </a:rPr>
              <a:t> </a:t>
            </a:r>
          </a:p>
        </p:txBody>
      </p:sp>
    </p:spTree>
    <p:extLst>
      <p:ext uri="{BB962C8B-B14F-4D97-AF65-F5344CB8AC3E}">
        <p14:creationId xmlns:p14="http://schemas.microsoft.com/office/powerpoint/2010/main" val="237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39" grpId="0" animBg="1"/>
      <p:bldP spid="26" grpId="0" animBg="1"/>
      <p:bldP spid="15" grpId="0" animBg="1"/>
      <p:bldP spid="13" grpId="0" animBg="1"/>
      <p:bldP spid="11" grpId="0" animBg="1"/>
      <p:bldP spid="6" grpId="0"/>
      <p:bldP spid="7" grpId="0"/>
      <p:bldP spid="8" grpId="0"/>
      <p:bldP spid="12" grpId="0"/>
      <p:bldP spid="14" grpId="0"/>
      <p:bldP spid="16" grpId="0"/>
      <p:bldP spid="18" grpId="0"/>
      <p:bldP spid="19" grpId="0"/>
      <p:bldP spid="20" grpId="0"/>
      <p:bldP spid="23" grpId="0"/>
      <p:bldP spid="27" grpId="0"/>
      <p:bldP spid="29" grpId="0"/>
      <p:bldP spid="37" grpId="0"/>
      <p:bldP spid="41"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49"/>
          <p:cNvSpPr/>
          <p:nvPr/>
        </p:nvSpPr>
        <p:spPr>
          <a:xfrm>
            <a:off x="5472269" y="4523749"/>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216752" y="4523750"/>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0" name="Rechteck 39"/>
          <p:cNvSpPr/>
          <p:nvPr/>
        </p:nvSpPr>
        <p:spPr>
          <a:xfrm>
            <a:off x="4048132" y="4523750"/>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PEB: Design Matrix </a:t>
            </a:r>
            <a:r>
              <a:rPr lang="de-CH" dirty="0" err="1"/>
              <a:t>Specification</a:t>
            </a:r>
            <a:endParaRPr lang="de-CH" dirty="0"/>
          </a:p>
        </p:txBody>
      </p:sp>
      <p:pic>
        <p:nvPicPr>
          <p:cNvPr id="8194" name="Picture 2" descr="https://ars.els-cdn.com/content/image/1-s2.0-S1053811919305233-gr3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717" y="1893266"/>
            <a:ext cx="6408568" cy="23362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mit Pfeil 3"/>
          <p:cNvCxnSpPr/>
          <p:nvPr/>
        </p:nvCxnSpPr>
        <p:spPr>
          <a:xfrm>
            <a:off x="2968171" y="1408960"/>
            <a:ext cx="0" cy="484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bwMode="auto">
          <a:xfrm>
            <a:off x="2753040" y="1003368"/>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Mean</a:t>
            </a:r>
            <a:endParaRPr lang="de-CH" dirty="0">
              <a:solidFill>
                <a:srgbClr val="000000"/>
              </a:solidFill>
              <a:latin typeface="Arial" charset="0"/>
            </a:endParaRPr>
          </a:p>
        </p:txBody>
      </p:sp>
      <p:cxnSp>
        <p:nvCxnSpPr>
          <p:cNvPr id="28" name="Gerade Verbindung mit Pfeil 27"/>
          <p:cNvCxnSpPr/>
          <p:nvPr/>
        </p:nvCxnSpPr>
        <p:spPr>
          <a:xfrm flipH="1">
            <a:off x="3519627" y="1427140"/>
            <a:ext cx="236553" cy="31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bwMode="auto">
          <a:xfrm>
            <a:off x="3637903" y="1101339"/>
            <a:ext cx="48346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Covariates</a:t>
            </a:r>
            <a:r>
              <a:rPr lang="de-CH" dirty="0">
                <a:solidFill>
                  <a:srgbClr val="000000"/>
                </a:solidFill>
                <a:latin typeface="Arial" charset="0"/>
              </a:rPr>
              <a:t> (e.g. </a:t>
            </a:r>
            <a:r>
              <a:rPr lang="de-CH" dirty="0" err="1">
                <a:solidFill>
                  <a:srgbClr val="000000"/>
                </a:solidFill>
                <a:latin typeface="Arial" charset="0"/>
              </a:rPr>
              <a:t>age</a:t>
            </a:r>
            <a:r>
              <a:rPr lang="de-CH" dirty="0">
                <a:solidFill>
                  <a:srgbClr val="000000"/>
                </a:solidFill>
                <a:latin typeface="Arial" charset="0"/>
              </a:rPr>
              <a:t>, </a:t>
            </a:r>
            <a:r>
              <a:rPr lang="de-CH" dirty="0" err="1">
                <a:solidFill>
                  <a:srgbClr val="000000"/>
                </a:solidFill>
                <a:latin typeface="Arial" charset="0"/>
              </a:rPr>
              <a:t>sex</a:t>
            </a:r>
            <a:r>
              <a:rPr lang="de-CH" dirty="0">
                <a:solidFill>
                  <a:srgbClr val="000000"/>
                </a:solidFill>
                <a:latin typeface="Arial" charset="0"/>
              </a:rPr>
              <a:t>, </a:t>
            </a:r>
            <a:r>
              <a:rPr lang="de-CH" dirty="0" err="1">
                <a:solidFill>
                  <a:srgbClr val="000000"/>
                </a:solidFill>
                <a:latin typeface="Arial" charset="0"/>
              </a:rPr>
              <a:t>behavioural</a:t>
            </a:r>
            <a:r>
              <a:rPr lang="de-CH" dirty="0">
                <a:solidFill>
                  <a:srgbClr val="000000"/>
                </a:solidFill>
                <a:latin typeface="Arial" charset="0"/>
              </a:rPr>
              <a:t> </a:t>
            </a:r>
            <a:r>
              <a:rPr lang="de-CH" dirty="0" err="1">
                <a:solidFill>
                  <a:srgbClr val="000000"/>
                </a:solidFill>
                <a:latin typeface="Arial" charset="0"/>
              </a:rPr>
              <a:t>scores</a:t>
            </a:r>
            <a:r>
              <a:rPr lang="de-CH" dirty="0">
                <a:solidFill>
                  <a:srgbClr val="000000"/>
                </a:solidFill>
                <a:latin typeface="Arial" charset="0"/>
              </a:rPr>
              <a:t>)</a:t>
            </a:r>
          </a:p>
        </p:txBody>
      </p:sp>
      <p:sp>
        <p:nvSpPr>
          <p:cNvPr id="24" name="Geschweifte Klammer rechts 23"/>
          <p:cNvSpPr/>
          <p:nvPr/>
        </p:nvSpPr>
        <p:spPr>
          <a:xfrm rot="16200000">
            <a:off x="3763907" y="1210659"/>
            <a:ext cx="95252" cy="1183471"/>
          </a:xfrm>
          <a:custGeom>
            <a:avLst/>
            <a:gdLst>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7" fmla="*/ 0 w 830257"/>
              <a:gd name="connsiteY7" fmla="*/ 0 h 6503680"/>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21479 w 830258"/>
              <a:gd name="connsiteY4" fmla="*/ 165097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696908 w 830258"/>
              <a:gd name="connsiteY3" fmla="*/ 1530990 h 6503680"/>
              <a:gd name="connsiteX4" fmla="*/ 421479 w 830258"/>
              <a:gd name="connsiteY4" fmla="*/ 1650975 h 6503680"/>
              <a:gd name="connsiteX5" fmla="*/ 415129 w 830258"/>
              <a:gd name="connsiteY5" fmla="*/ 6434495 h 6503680"/>
              <a:gd name="connsiteX6" fmla="*/ 0 w 830258"/>
              <a:gd name="connsiteY6" fmla="*/ 6503680 h 650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258" h="6503680" stroke="0" extrusionOk="0">
                <a:moveTo>
                  <a:pt x="0" y="0"/>
                </a:moveTo>
                <a:cubicBezTo>
                  <a:pt x="229269" y="0"/>
                  <a:pt x="415129" y="30975"/>
                  <a:pt x="415129" y="69185"/>
                </a:cubicBezTo>
                <a:lnTo>
                  <a:pt x="415129" y="3182655"/>
                </a:lnTo>
                <a:cubicBezTo>
                  <a:pt x="415129" y="3220865"/>
                  <a:pt x="600989" y="3251840"/>
                  <a:pt x="830258" y="3251840"/>
                </a:cubicBezTo>
                <a:cubicBezTo>
                  <a:pt x="600989" y="3251840"/>
                  <a:pt x="415129" y="3282815"/>
                  <a:pt x="415129" y="3321025"/>
                </a:cubicBezTo>
                <a:lnTo>
                  <a:pt x="415129" y="6434495"/>
                </a:lnTo>
                <a:cubicBezTo>
                  <a:pt x="415129" y="6472705"/>
                  <a:pt x="229269" y="6503680"/>
                  <a:pt x="0" y="6503680"/>
                </a:cubicBezTo>
                <a:lnTo>
                  <a:pt x="0" y="0"/>
                </a:lnTo>
                <a:close/>
              </a:path>
              <a:path w="830258" h="6503680" fill="none">
                <a:moveTo>
                  <a:pt x="0" y="0"/>
                </a:moveTo>
                <a:cubicBezTo>
                  <a:pt x="229269" y="0"/>
                  <a:pt x="415129" y="30975"/>
                  <a:pt x="415129" y="69185"/>
                </a:cubicBezTo>
                <a:cubicBezTo>
                  <a:pt x="417246" y="518575"/>
                  <a:pt x="419362" y="967965"/>
                  <a:pt x="421479" y="1417355"/>
                </a:cubicBezTo>
                <a:cubicBezTo>
                  <a:pt x="421479" y="1455565"/>
                  <a:pt x="696908" y="1492053"/>
                  <a:pt x="696908" y="1530990"/>
                </a:cubicBezTo>
                <a:cubicBezTo>
                  <a:pt x="696908" y="1569927"/>
                  <a:pt x="421479" y="1612765"/>
                  <a:pt x="421479" y="1650975"/>
                </a:cubicBezTo>
                <a:cubicBezTo>
                  <a:pt x="419362" y="3245482"/>
                  <a:pt x="417246" y="4839988"/>
                  <a:pt x="415129" y="6434495"/>
                </a:cubicBezTo>
                <a:cubicBezTo>
                  <a:pt x="415129" y="6472705"/>
                  <a:pt x="229269" y="6503680"/>
                  <a:pt x="0" y="6503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a:defRPr/>
            </a:pPr>
            <a:endParaRPr lang="de-CH">
              <a:solidFill>
                <a:srgbClr val="000000"/>
              </a:solidFill>
              <a:latin typeface="Arial"/>
            </a:endParaRPr>
          </a:p>
        </p:txBody>
      </p:sp>
      <p:sp>
        <p:nvSpPr>
          <p:cNvPr id="8192" name="Textfeld 8191"/>
          <p:cNvSpPr txBox="1"/>
          <p:nvPr/>
        </p:nvSpPr>
        <p:spPr bwMode="auto">
          <a:xfrm>
            <a:off x="2416718" y="5537732"/>
            <a:ext cx="6283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Output</a:t>
            </a:r>
            <a:r>
              <a:rPr lang="de-CH" dirty="0">
                <a:solidFill>
                  <a:srgbClr val="000000"/>
                </a:solidFill>
                <a:latin typeface="Arial" charset="0"/>
              </a:rPr>
              <a:t>: </a:t>
            </a:r>
            <a:r>
              <a:rPr lang="de-CH" dirty="0" err="1">
                <a:solidFill>
                  <a:srgbClr val="000000"/>
                </a:solidFill>
                <a:latin typeface="Arial" charset="0"/>
              </a:rPr>
              <a:t>One</a:t>
            </a:r>
            <a:r>
              <a:rPr lang="de-CH" dirty="0">
                <a:solidFill>
                  <a:srgbClr val="000000"/>
                </a:solidFill>
                <a:latin typeface="Arial" charset="0"/>
              </a:rPr>
              <a:t> </a:t>
            </a:r>
            <a:r>
              <a:rPr lang="de-CH" dirty="0" err="1">
                <a:solidFill>
                  <a:srgbClr val="000000"/>
                </a:solidFill>
                <a:latin typeface="Arial" charset="0"/>
              </a:rPr>
              <a:t>estimate</a:t>
            </a:r>
            <a:r>
              <a:rPr lang="de-CH" dirty="0">
                <a:solidFill>
                  <a:srgbClr val="000000"/>
                </a:solidFill>
                <a:latin typeface="Arial" charset="0"/>
              </a:rPr>
              <a:t> </a:t>
            </a:r>
            <a:r>
              <a:rPr lang="de-CH" dirty="0" err="1">
                <a:solidFill>
                  <a:srgbClr val="000000"/>
                </a:solidFill>
                <a:latin typeface="Arial" charset="0"/>
              </a:rPr>
              <a:t>for</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covariate</a:t>
            </a:r>
            <a:r>
              <a:rPr lang="de-CH" dirty="0">
                <a:solidFill>
                  <a:srgbClr val="000000"/>
                </a:solidFill>
                <a:latin typeface="Arial" charset="0"/>
              </a:rPr>
              <a:t> </a:t>
            </a:r>
            <a:r>
              <a:rPr lang="de-CH" dirty="0" err="1">
                <a:solidFill>
                  <a:srgbClr val="000000"/>
                </a:solidFill>
                <a:latin typeface="Arial" charset="0"/>
              </a:rPr>
              <a:t>and</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parameter</a:t>
            </a:r>
            <a:endParaRPr lang="de-CH" dirty="0">
              <a:solidFill>
                <a:srgbClr val="000000"/>
              </a:solidFill>
              <a:latin typeface="Arial" charset="0"/>
            </a:endParaRPr>
          </a:p>
        </p:txBody>
      </p:sp>
      <mc:AlternateContent xmlns:mc="http://schemas.openxmlformats.org/markup-compatibility/2006">
        <mc:Choice xmlns:a14="http://schemas.microsoft.com/office/drawing/2010/main" Requires="a14">
          <p:sp>
            <p:nvSpPr>
              <p:cNvPr id="34" name="Rechteck 33"/>
              <p:cNvSpPr/>
              <p:nvPr/>
            </p:nvSpPr>
            <p:spPr>
              <a:xfrm>
                <a:off x="1423516" y="452483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p:sp>
            <p:nvSpPr>
              <p:cNvPr id="34" name="Rechteck 33"/>
              <p:cNvSpPr>
                <a:spLocks noRot="1" noChangeAspect="1" noMove="1" noResize="1" noEditPoints="1" noAdjustHandles="1" noChangeArrowheads="1" noChangeShapeType="1" noTextEdit="1"/>
              </p:cNvSpPr>
              <p:nvPr/>
            </p:nvSpPr>
            <p:spPr>
              <a:xfrm>
                <a:off x="1423516" y="4524835"/>
                <a:ext cx="8394970" cy="635239"/>
              </a:xfrm>
              <a:prstGeom prst="rect">
                <a:avLst/>
              </a:prstGeom>
              <a:blipFill>
                <a:blip r:embed="rId4"/>
                <a:stretch>
                  <a:fillRect/>
                </a:stretch>
              </a:blipFill>
            </p:spPr>
            <p:txBody>
              <a:bodyPr/>
              <a:lstStyle/>
              <a:p>
                <a:r>
                  <a:rPr lang="de-AT">
                    <a:noFill/>
                  </a:rPr>
                  <a:t> </a:t>
                </a:r>
              </a:p>
            </p:txBody>
          </p:sp>
        </mc:Fallback>
      </mc:AlternateContent>
      <p:cxnSp>
        <p:nvCxnSpPr>
          <p:cNvPr id="8199" name="Gerade Verbindung mit Pfeil 8198"/>
          <p:cNvCxnSpPr/>
          <p:nvPr/>
        </p:nvCxnSpPr>
        <p:spPr>
          <a:xfrm flipH="1">
            <a:off x="5344510" y="3981450"/>
            <a:ext cx="1865919" cy="45826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06" name="Gerade Verbindung mit Pfeil 8205"/>
          <p:cNvCxnSpPr>
            <a:stCxn id="50" idx="2"/>
          </p:cNvCxnSpPr>
          <p:nvPr/>
        </p:nvCxnSpPr>
        <p:spPr>
          <a:xfrm flipH="1">
            <a:off x="2968172" y="5245190"/>
            <a:ext cx="2804135" cy="290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39"/>
          <p:cNvPicPr>
            <a:picLocks noChangeAspect="1"/>
          </p:cNvPicPr>
          <p:nvPr/>
        </p:nvPicPr>
        <p:blipFill>
          <a:blip r:embed="rId5">
            <a:extLst>
              <a:ext uri="{28A0092B-C50C-407E-A947-70E740481C1C}">
                <a14:useLocalDpi xmlns:a14="http://schemas.microsoft.com/office/drawing/2010/main" val="0"/>
              </a:ext>
            </a:extLst>
          </a:blip>
          <a:srcRect b="14970"/>
          <a:stretch>
            <a:fillRect/>
          </a:stretch>
        </p:blipFill>
        <p:spPr bwMode="auto">
          <a:xfrm>
            <a:off x="2207609" y="4430194"/>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8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p:bldP spid="30" grpId="0"/>
      <p:bldP spid="24" grpId="0" animBg="1"/>
      <p:bldP spid="81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PEB </a:t>
            </a:r>
            <a:r>
              <a:rPr lang="de-CH" dirty="0" err="1"/>
              <a:t>is</a:t>
            </a:r>
            <a:r>
              <a:rPr lang="de-CH" dirty="0"/>
              <a:t> </a:t>
            </a:r>
            <a:r>
              <a:rPr lang="de-CH" dirty="0" err="1"/>
              <a:t>implemented</a:t>
            </a:r>
            <a:r>
              <a:rPr lang="de-CH" dirty="0"/>
              <a:t> in </a:t>
            </a:r>
            <a:r>
              <a:rPr lang="de-CH" dirty="0" err="1"/>
              <a:t>the</a:t>
            </a:r>
            <a:r>
              <a:rPr lang="de-CH" dirty="0"/>
              <a:t> SPM12 Toolbox </a:t>
            </a:r>
          </a:p>
        </p:txBody>
      </p:sp>
      <p:pic>
        <p:nvPicPr>
          <p:cNvPr id="4" name="Grafik 3"/>
          <p:cNvPicPr>
            <a:picLocks noChangeAspect="1"/>
          </p:cNvPicPr>
          <p:nvPr/>
        </p:nvPicPr>
        <p:blipFill>
          <a:blip r:embed="rId2"/>
          <a:stretch>
            <a:fillRect/>
          </a:stretch>
        </p:blipFill>
        <p:spPr>
          <a:xfrm>
            <a:off x="2130194" y="1009517"/>
            <a:ext cx="4486506" cy="5092967"/>
          </a:xfrm>
          <a:prstGeom prst="rect">
            <a:avLst/>
          </a:prstGeom>
        </p:spPr>
      </p:pic>
      <p:sp>
        <p:nvSpPr>
          <p:cNvPr id="5" name="Rechteck 4"/>
          <p:cNvSpPr/>
          <p:nvPr/>
        </p:nvSpPr>
        <p:spPr>
          <a:xfrm>
            <a:off x="2231794" y="2107059"/>
            <a:ext cx="4384906" cy="4747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6" name="Rechteck 5"/>
          <p:cNvSpPr/>
          <p:nvPr/>
        </p:nvSpPr>
        <p:spPr>
          <a:xfrm>
            <a:off x="2231794" y="3012306"/>
            <a:ext cx="4384906" cy="1600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7" name="Rechteck 6"/>
          <p:cNvSpPr/>
          <p:nvPr/>
        </p:nvSpPr>
        <p:spPr>
          <a:xfrm>
            <a:off x="2231794" y="3172326"/>
            <a:ext cx="4384906" cy="14987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9" name="Gerade Verbindung mit Pfeil 8"/>
          <p:cNvCxnSpPr>
            <a:stCxn id="6" idx="3"/>
          </p:cNvCxnSpPr>
          <p:nvPr/>
        </p:nvCxnSpPr>
        <p:spPr>
          <a:xfrm flipV="1">
            <a:off x="6616700" y="3085900"/>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bwMode="auto">
          <a:xfrm>
            <a:off x="7302501" y="3002001"/>
            <a:ext cx="24782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Gives</a:t>
            </a:r>
            <a:r>
              <a:rPr lang="de-CH" sz="1200" dirty="0">
                <a:solidFill>
                  <a:srgbClr val="000000"/>
                </a:solidFill>
                <a:latin typeface="Arial" charset="0"/>
              </a:rPr>
              <a:t> </a:t>
            </a:r>
            <a:r>
              <a:rPr lang="de-CH" sz="1200" dirty="0" err="1">
                <a:solidFill>
                  <a:srgbClr val="000000"/>
                </a:solidFill>
                <a:latin typeface="Arial" charset="0"/>
              </a:rPr>
              <a:t>us</a:t>
            </a:r>
            <a:r>
              <a:rPr lang="de-CH" sz="1200" dirty="0">
                <a:solidFill>
                  <a:srgbClr val="000000"/>
                </a:solidFill>
                <a:latin typeface="Arial" charset="0"/>
              </a:rPr>
              <a:t> - </a:t>
            </a:r>
            <a:r>
              <a:rPr lang="de-CH" sz="1200" b="1" dirty="0" err="1">
                <a:solidFill>
                  <a:srgbClr val="000000"/>
                </a:solidFill>
                <a:latin typeface="Arial" charset="0"/>
              </a:rPr>
              <a:t>model</a:t>
            </a:r>
            <a:r>
              <a:rPr lang="de-CH" sz="1200" b="1" dirty="0">
                <a:solidFill>
                  <a:srgbClr val="000000"/>
                </a:solidFill>
                <a:latin typeface="Arial" charset="0"/>
              </a:rPr>
              <a:t> </a:t>
            </a:r>
            <a:r>
              <a:rPr lang="de-CH" sz="1200" b="1" dirty="0" err="1">
                <a:solidFill>
                  <a:srgbClr val="000000"/>
                </a:solidFill>
                <a:latin typeface="Arial" charset="0"/>
              </a:rPr>
              <a:t>evidence</a:t>
            </a:r>
            <a:r>
              <a:rPr lang="de-CH" sz="1200" b="1" dirty="0">
                <a:solidFill>
                  <a:srgbClr val="000000"/>
                </a:solidFill>
                <a:latin typeface="Arial" charset="0"/>
              </a:rPr>
              <a:t> </a:t>
            </a:r>
            <a:r>
              <a:rPr lang="de-CH" sz="1200" dirty="0">
                <a:solidFill>
                  <a:srgbClr val="000000"/>
                </a:solidFill>
                <a:latin typeface="Arial" charset="0"/>
              </a:rPr>
              <a:t>(</a:t>
            </a:r>
            <a:r>
              <a:rPr lang="de-CH" sz="1200" i="1" dirty="0" err="1">
                <a:solidFill>
                  <a:srgbClr val="000000"/>
                </a:solidFill>
                <a:latin typeface="Arial" charset="0"/>
              </a:rPr>
              <a:t>quality</a:t>
            </a:r>
            <a:r>
              <a:rPr lang="de-CH" sz="1200" dirty="0">
                <a:solidFill>
                  <a:srgbClr val="000000"/>
                </a:solidFill>
                <a:latin typeface="Arial" charset="0"/>
              </a:rPr>
              <a:t>)</a:t>
            </a:r>
            <a:br>
              <a:rPr lang="de-CH" sz="1200" dirty="0">
                <a:solidFill>
                  <a:srgbClr val="000000"/>
                </a:solidFill>
                <a:latin typeface="Arial" charset="0"/>
              </a:rPr>
            </a:br>
            <a:r>
              <a:rPr lang="de-CH" sz="1200" dirty="0">
                <a:solidFill>
                  <a:srgbClr val="000000"/>
                </a:solidFill>
                <a:latin typeface="Arial" charset="0"/>
              </a:rPr>
              <a:t>	    - </a:t>
            </a:r>
            <a:r>
              <a:rPr lang="de-CH" sz="1200" dirty="0" err="1">
                <a:solidFill>
                  <a:srgbClr val="000000"/>
                </a:solidFill>
                <a:latin typeface="Arial" charset="0"/>
              </a:rPr>
              <a:t>group</a:t>
            </a:r>
            <a:r>
              <a:rPr lang="de-CH" sz="1200" dirty="0">
                <a:solidFill>
                  <a:srgbClr val="000000"/>
                </a:solidFill>
                <a:latin typeface="Arial" charset="0"/>
              </a:rPr>
              <a:t> </a:t>
            </a:r>
            <a:r>
              <a:rPr lang="de-CH" sz="1200" dirty="0" err="1">
                <a:solidFill>
                  <a:srgbClr val="000000"/>
                </a:solidFill>
                <a:latin typeface="Arial" charset="0"/>
              </a:rPr>
              <a:t>parameters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2" name="Gerade Verbindung mit Pfeil 11"/>
          <p:cNvCxnSpPr/>
          <p:nvPr/>
        </p:nvCxnSpPr>
        <p:spPr>
          <a:xfrm flipV="1">
            <a:off x="6616700" y="372859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bwMode="auto">
          <a:xfrm>
            <a:off x="7302500" y="3581835"/>
            <a:ext cx="3318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Performs</a:t>
            </a:r>
            <a:r>
              <a:rPr lang="de-CH" sz="1200" dirty="0">
                <a:solidFill>
                  <a:srgbClr val="000000"/>
                </a:solidFill>
                <a:latin typeface="Arial" charset="0"/>
              </a:rPr>
              <a:t> </a:t>
            </a:r>
            <a:r>
              <a:rPr lang="de-CH" sz="1200" dirty="0" err="1">
                <a:solidFill>
                  <a:srgbClr val="000000"/>
                </a:solidFill>
                <a:latin typeface="Arial" charset="0"/>
              </a:rPr>
              <a:t>greedy</a:t>
            </a:r>
            <a:r>
              <a:rPr lang="de-CH" sz="1200" dirty="0">
                <a:solidFill>
                  <a:srgbClr val="000000"/>
                </a:solidFill>
                <a:latin typeface="Arial" charset="0"/>
              </a:rPr>
              <a:t> </a:t>
            </a:r>
            <a:r>
              <a:rPr lang="de-CH" sz="1200" dirty="0" err="1">
                <a:solidFill>
                  <a:srgbClr val="000000"/>
                </a:solidFill>
                <a:latin typeface="Arial" charset="0"/>
              </a:rPr>
              <a:t>search</a:t>
            </a:r>
            <a:r>
              <a:rPr lang="de-CH" sz="1200" dirty="0">
                <a:solidFill>
                  <a:srgbClr val="000000"/>
                </a:solidFill>
                <a:latin typeface="Arial" charset="0"/>
              </a:rPr>
              <a:t> </a:t>
            </a:r>
            <a:r>
              <a:rPr lang="de-CH" sz="1200" dirty="0" err="1">
                <a:solidFill>
                  <a:srgbClr val="000000"/>
                </a:solidFill>
                <a:latin typeface="Arial" charset="0"/>
              </a:rPr>
              <a:t>over</a:t>
            </a:r>
            <a:r>
              <a:rPr lang="de-CH" sz="1200" dirty="0">
                <a:solidFill>
                  <a:srgbClr val="000000"/>
                </a:solidFill>
                <a:latin typeface="Arial" charset="0"/>
              </a:rPr>
              <a:t> </a:t>
            </a:r>
            <a:r>
              <a:rPr lang="de-CH" sz="1200" dirty="0" err="1">
                <a:solidFill>
                  <a:srgbClr val="000000"/>
                </a:solidFill>
                <a:latin typeface="Arial" charset="0"/>
              </a:rPr>
              <a:t>entire</a:t>
            </a:r>
            <a:r>
              <a:rPr lang="de-CH" sz="1200" dirty="0">
                <a:solidFill>
                  <a:srgbClr val="000000"/>
                </a:solidFill>
                <a:latin typeface="Arial" charset="0"/>
              </a:rPr>
              <a:t> </a:t>
            </a:r>
            <a:r>
              <a:rPr lang="de-CH" sz="1200" dirty="0" err="1">
                <a:solidFill>
                  <a:srgbClr val="000000"/>
                </a:solidFill>
                <a:latin typeface="Arial" charset="0"/>
              </a:rPr>
              <a:t>model</a:t>
            </a:r>
            <a:r>
              <a:rPr lang="de-CH" sz="1200" dirty="0">
                <a:solidFill>
                  <a:srgbClr val="000000"/>
                </a:solidFill>
                <a:latin typeface="Arial" charset="0"/>
              </a:rPr>
              <a:t> </a:t>
            </a:r>
            <a:r>
              <a:rPr lang="de-CH" sz="1200" dirty="0" err="1">
                <a:solidFill>
                  <a:srgbClr val="000000"/>
                </a:solidFill>
                <a:latin typeface="Arial" charset="0"/>
              </a:rPr>
              <a:t>space</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4" name="Gerade Verbindung mit Pfeil 13"/>
          <p:cNvCxnSpPr/>
          <p:nvPr/>
        </p:nvCxnSpPr>
        <p:spPr>
          <a:xfrm flipV="1">
            <a:off x="6743584" y="226664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auto">
          <a:xfrm>
            <a:off x="7449907" y="2159781"/>
            <a:ext cx="2805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a:solidFill>
                  <a:srgbClr val="000000"/>
                </a:solidFill>
                <a:latin typeface="Arial" charset="0"/>
              </a:rPr>
              <a:t>First-level </a:t>
            </a:r>
            <a:r>
              <a:rPr lang="de-CH" sz="1200" dirty="0" err="1">
                <a:solidFill>
                  <a:srgbClr val="000000"/>
                </a:solidFill>
                <a:latin typeface="Arial" charset="0"/>
              </a:rPr>
              <a:t>estimation</a:t>
            </a:r>
            <a:r>
              <a:rPr lang="de-CH" sz="1200" dirty="0">
                <a:solidFill>
                  <a:srgbClr val="000000"/>
                </a:solidFill>
                <a:latin typeface="Arial" charset="0"/>
              </a:rPr>
              <a:t> </a:t>
            </a:r>
            <a:r>
              <a:rPr lang="de-CH" sz="1200" dirty="0" err="1">
                <a:solidFill>
                  <a:srgbClr val="000000"/>
                </a:solidFill>
                <a:latin typeface="Arial" charset="0"/>
              </a:rPr>
              <a:t>with</a:t>
            </a:r>
            <a:r>
              <a:rPr lang="de-CH" sz="1200" dirty="0">
                <a:solidFill>
                  <a:srgbClr val="000000"/>
                </a:solidFill>
                <a:latin typeface="Arial" charset="0"/>
              </a:rPr>
              <a:t> </a:t>
            </a:r>
            <a:r>
              <a:rPr lang="de-CH" sz="1200" dirty="0" err="1">
                <a:solidFill>
                  <a:srgbClr val="000000"/>
                </a:solidFill>
                <a:latin typeface="Arial" charset="0"/>
              </a:rPr>
              <a:t>empirical</a:t>
            </a:r>
            <a:r>
              <a:rPr lang="de-CH" sz="1200" dirty="0">
                <a:solidFill>
                  <a:srgbClr val="000000"/>
                </a:solidFill>
                <a:latin typeface="Arial" charset="0"/>
              </a:rPr>
              <a:t> </a:t>
            </a:r>
            <a:r>
              <a:rPr lang="de-CH" sz="1200" dirty="0" err="1">
                <a:solidFill>
                  <a:srgbClr val="000000"/>
                </a:solidFill>
                <a:latin typeface="Arial" charset="0"/>
              </a:rPr>
              <a:t>priors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spTree>
    <p:extLst>
      <p:ext uri="{BB962C8B-B14F-4D97-AF65-F5344CB8AC3E}">
        <p14:creationId xmlns:p14="http://schemas.microsoft.com/office/powerpoint/2010/main" val="3695223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7324471" cy="801688"/>
          </a:xfrm>
        </p:spPr>
        <p:txBody>
          <a:bodyPr/>
          <a:lstStyle/>
          <a:p>
            <a:r>
              <a:rPr lang="de-CH" dirty="0" err="1"/>
              <a:t>Put</a:t>
            </a:r>
            <a:r>
              <a:rPr lang="de-CH" dirty="0"/>
              <a:t> </a:t>
            </a:r>
            <a:r>
              <a:rPr lang="de-CH" dirty="0" err="1"/>
              <a:t>the</a:t>
            </a:r>
            <a:r>
              <a:rPr lang="de-CH" dirty="0"/>
              <a:t> «E» in PEB</a:t>
            </a:r>
          </a:p>
        </p:txBody>
      </p:sp>
      <p:cxnSp>
        <p:nvCxnSpPr>
          <p:cNvPr id="8" name="Straight Arrow Connector 2"/>
          <p:cNvCxnSpPr/>
          <p:nvPr/>
        </p:nvCxnSpPr>
        <p:spPr>
          <a:xfrm>
            <a:off x="3876675" y="2197100"/>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4"/>
          <p:cNvSpPr txBox="1"/>
          <p:nvPr/>
        </p:nvSpPr>
        <p:spPr>
          <a:xfrm rot="16200000">
            <a:off x="2019040" y="2168625"/>
            <a:ext cx="841897" cy="307777"/>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subjects</a:t>
            </a:r>
          </a:p>
        </p:txBody>
      </p:sp>
      <p:grpSp>
        <p:nvGrpSpPr>
          <p:cNvPr id="10" name="Group 4"/>
          <p:cNvGrpSpPr/>
          <p:nvPr/>
        </p:nvGrpSpPr>
        <p:grpSpPr>
          <a:xfrm>
            <a:off x="5414159" y="1416466"/>
            <a:ext cx="997151" cy="1631703"/>
            <a:chOff x="1979712" y="3717032"/>
            <a:chExt cx="792088" cy="1296144"/>
          </a:xfrm>
          <a:noFill/>
        </p:grpSpPr>
        <p:sp>
          <p:nvSpPr>
            <p:cNvPr id="11" name="Rounded Rectangle 5"/>
            <p:cNvSpPr/>
            <p:nvPr/>
          </p:nvSpPr>
          <p:spPr>
            <a:xfrm>
              <a:off x="1979712" y="3717032"/>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2" name="Rounded Rectangle 6"/>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3" name="Rounded Rectangle 7"/>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4" name="Rounded Rectangle 8"/>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5" name="Rounded Rectangle 9"/>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6" name="Rounded Rectangle 10"/>
            <p:cNvSpPr/>
            <p:nvPr/>
          </p:nvSpPr>
          <p:spPr>
            <a:xfrm>
              <a:off x="1979712" y="3886094"/>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7" name="Rounded Rectangle 11"/>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8" name="Rounded Rectangle 12"/>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9" name="Rounded Rectangle 13"/>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0" name="Rounded Rectangle 14"/>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1" name="Rounded Rectangle 15"/>
            <p:cNvSpPr/>
            <p:nvPr/>
          </p:nvSpPr>
          <p:spPr>
            <a:xfrm>
              <a:off x="1979712" y="4055157"/>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2" name="Rounded Rectangle 16"/>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3" name="Rounded Rectangle 17"/>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4" name="Rounded Rectangle 18"/>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5" name="Rounded Rectangle 19"/>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6" name="Rounded Rectangle 20"/>
            <p:cNvSpPr/>
            <p:nvPr/>
          </p:nvSpPr>
          <p:spPr>
            <a:xfrm>
              <a:off x="1979712" y="4224219"/>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7" name="Rounded Rectangle 21"/>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8" name="Rounded Rectangle 22"/>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9" name="Rounded Rectangle 23"/>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0" name="Rounded Rectangle 24"/>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1" name="Rounded Rectangle 25"/>
            <p:cNvSpPr/>
            <p:nvPr/>
          </p:nvSpPr>
          <p:spPr>
            <a:xfrm>
              <a:off x="1979712" y="4393281"/>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2" name="Rounded Rectangle 26"/>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3" name="Rounded Rectangle 27"/>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4" name="Rounded Rectangle 28"/>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5" name="Rounded Rectangle 29"/>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6" name="Rounded Rectangle 30"/>
            <p:cNvSpPr/>
            <p:nvPr/>
          </p:nvSpPr>
          <p:spPr>
            <a:xfrm>
              <a:off x="1979712" y="4562343"/>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7" name="Rounded Rectangle 31"/>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8" name="Rounded Rectangle 32"/>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9" name="Rounded Rectangle 33"/>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0" name="Rounded Rectangle 34"/>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1" name="Rounded Rectangle 35"/>
            <p:cNvSpPr/>
            <p:nvPr/>
          </p:nvSpPr>
          <p:spPr>
            <a:xfrm>
              <a:off x="1979712" y="4731406"/>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2" name="Rounded Rectangle 36"/>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3" name="Rounded Rectangle 37"/>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4" name="Rounded Rectangle 38"/>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5" name="Rounded Rectangle 39"/>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6" name="Rounded Rectangle 40"/>
            <p:cNvSpPr/>
            <p:nvPr/>
          </p:nvSpPr>
          <p:spPr>
            <a:xfrm>
              <a:off x="1979712" y="4900468"/>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7" name="Rounded Rectangle 41"/>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8" name="Rounded Rectangle 42"/>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9" name="Rounded Rectangle 43"/>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0" name="Rounded Rectangle 44"/>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grpSp>
        <p:nvGrpSpPr>
          <p:cNvPr id="51" name="Group 45"/>
          <p:cNvGrpSpPr/>
          <p:nvPr/>
        </p:nvGrpSpPr>
        <p:grpSpPr>
          <a:xfrm>
            <a:off x="2712607" y="1416466"/>
            <a:ext cx="997151" cy="1631703"/>
            <a:chOff x="1979712" y="3717032"/>
            <a:chExt cx="792088" cy="1296144"/>
          </a:xfrm>
          <a:noFill/>
        </p:grpSpPr>
        <p:sp>
          <p:nvSpPr>
            <p:cNvPr id="52" name="Rounded Rectangle 46"/>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3" name="Rounded Rectangle 47"/>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4" name="Rounded Rectangle 48"/>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5" name="Rounded Rectangle 49"/>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6" name="Rounded Rectangle 50"/>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7" name="Rounded Rectangle 51"/>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8" name="Rounded Rectangle 52"/>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9" name="Rounded Rectangle 53"/>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0" name="Rounded Rectangle 54"/>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1" name="Rounded Rectangle 55"/>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2" name="Rounded Rectangle 56"/>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3" name="Rounded Rectangle 57"/>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4" name="Rounded Rectangle 58"/>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5" name="Rounded Rectangle 59"/>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6" name="Rounded Rectangle 60"/>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7" name="Rounded Rectangle 61"/>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8" name="Rounded Rectangle 62"/>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9" name="Rounded Rectangle 63"/>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0" name="Rounded Rectangle 64"/>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1" name="Rounded Rectangle 65"/>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2" name="Rounded Rectangle 66"/>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3" name="Rounded Rectangle 67"/>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4" name="Rounded Rectangle 68"/>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5" name="Rounded Rectangle 69"/>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6" name="Rounded Rectangle 70"/>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7" name="Rounded Rectangle 71"/>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8" name="Rounded Rectangle 72"/>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9" name="Rounded Rectangle 73"/>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0" name="Rounded Rectangle 74"/>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1" name="Rounded Rectangle 75"/>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2" name="Rounded Rectangle 76"/>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3" name="Rounded Rectangle 77"/>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4" name="Rounded Rectangle 78"/>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5" name="Rounded Rectangle 79"/>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6" name="Rounded Rectangle 80"/>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7" name="Rounded Rectangle 81"/>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8" name="Rounded Rectangle 82"/>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9" name="Rounded Rectangle 83"/>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0" name="Rounded Rectangle 84"/>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1" name="Rounded Rectangle 85"/>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sp>
        <p:nvSpPr>
          <p:cNvPr id="92" name="TextBox 85"/>
          <p:cNvSpPr txBox="1"/>
          <p:nvPr/>
        </p:nvSpPr>
        <p:spPr>
          <a:xfrm>
            <a:off x="2876551"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grpSp>
        <p:nvGrpSpPr>
          <p:cNvPr id="94" name="Group 89"/>
          <p:cNvGrpSpPr/>
          <p:nvPr/>
        </p:nvGrpSpPr>
        <p:grpSpPr>
          <a:xfrm>
            <a:off x="8096508" y="1419275"/>
            <a:ext cx="997200" cy="1648800"/>
            <a:chOff x="1979712" y="3717032"/>
            <a:chExt cx="792088" cy="1296144"/>
          </a:xfrm>
          <a:solidFill>
            <a:srgbClr val="9DC3E6"/>
          </a:solidFill>
        </p:grpSpPr>
        <p:sp>
          <p:nvSpPr>
            <p:cNvPr id="95" name="Rounded Rectangle 90"/>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6" name="Rounded Rectangle 91"/>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7" name="Rounded Rectangle 92"/>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8" name="Rounded Rectangle 93"/>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9" name="Rounded Rectangle 94"/>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0" name="Rounded Rectangle 95"/>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1" name="Rounded Rectangle 96"/>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2" name="Rounded Rectangle 97"/>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3" name="Rounded Rectangle 98"/>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4" name="Rounded Rectangle 99"/>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5" name="Rounded Rectangle 100"/>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6" name="Rounded Rectangle 101"/>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7" name="Rounded Rectangle 102"/>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8" name="Rounded Rectangle 103"/>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9" name="Rounded Rectangle 104"/>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0" name="Rounded Rectangle 105"/>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1" name="Rounded Rectangle 106"/>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2" name="Rounded Rectangle 107"/>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3" name="Rounded Rectangle 108"/>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4" name="Rounded Rectangle 109"/>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5" name="Rounded Rectangle 110"/>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6" name="Rounded Rectangle 111"/>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7" name="Rounded Rectangle 112"/>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8" name="Rounded Rectangle 113"/>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9" name="Rounded Rectangle 114"/>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0" name="Rounded Rectangle 115"/>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1" name="Rounded Rectangle 116"/>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2" name="Rounded Rectangle 117"/>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3" name="Rounded Rectangle 118"/>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4" name="Rounded Rectangle 119"/>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5" name="Rounded Rectangle 120"/>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6" name="Rounded Rectangle 121"/>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7" name="Rounded Rectangle 122"/>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8" name="Rounded Rectangle 123"/>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9" name="Rounded Rectangle 124"/>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0" name="Rounded Rectangle 125"/>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1" name="Rounded Rectangle 126"/>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2" name="Rounded Rectangle 127"/>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3" name="Rounded Rectangle 128"/>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4" name="Rounded Rectangle 129"/>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35" name="Straight Arrow Connector 130"/>
          <p:cNvCxnSpPr/>
          <p:nvPr/>
        </p:nvCxnSpPr>
        <p:spPr>
          <a:xfrm>
            <a:off x="6553177" y="2196845"/>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5"/>
          <p:cNvSpPr txBox="1"/>
          <p:nvPr/>
        </p:nvSpPr>
        <p:spPr>
          <a:xfrm>
            <a:off x="5553076"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sp>
        <p:nvSpPr>
          <p:cNvPr id="138" name="TextBox 85"/>
          <p:cNvSpPr txBox="1"/>
          <p:nvPr/>
        </p:nvSpPr>
        <p:spPr>
          <a:xfrm>
            <a:off x="8239126" y="103663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cxnSp>
        <p:nvCxnSpPr>
          <p:cNvPr id="140" name="Straight Arrow Connector 146"/>
          <p:cNvCxnSpPr/>
          <p:nvPr/>
        </p:nvCxnSpPr>
        <p:spPr bwMode="auto">
          <a:xfrm>
            <a:off x="8592216" y="3584733"/>
            <a:ext cx="0" cy="4062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099" name="Gruppieren 4098"/>
          <p:cNvGrpSpPr/>
          <p:nvPr/>
        </p:nvGrpSpPr>
        <p:grpSpPr>
          <a:xfrm>
            <a:off x="8085805" y="4125592"/>
            <a:ext cx="996950" cy="142875"/>
            <a:chOff x="6561805" y="4125591"/>
            <a:chExt cx="996950" cy="142875"/>
          </a:xfrm>
        </p:grpSpPr>
        <p:sp>
          <p:nvSpPr>
            <p:cNvPr id="141" name="Rounded Rectangle 135"/>
            <p:cNvSpPr/>
            <p:nvPr/>
          </p:nvSpPr>
          <p:spPr bwMode="auto">
            <a:xfrm>
              <a:off x="656180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2" name="Rounded Rectangle 136"/>
            <p:cNvSpPr/>
            <p:nvPr/>
          </p:nvSpPr>
          <p:spPr bwMode="auto">
            <a:xfrm>
              <a:off x="6988841"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3" name="Rounded Rectangle 137"/>
            <p:cNvSpPr/>
            <p:nvPr/>
          </p:nvSpPr>
          <p:spPr bwMode="auto">
            <a:xfrm>
              <a:off x="720315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4" name="Rounded Rectangle 138"/>
            <p:cNvSpPr/>
            <p:nvPr/>
          </p:nvSpPr>
          <p:spPr bwMode="auto">
            <a:xfrm>
              <a:off x="677453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5" name="Rounded Rectangle 139"/>
            <p:cNvSpPr/>
            <p:nvPr/>
          </p:nvSpPr>
          <p:spPr bwMode="auto">
            <a:xfrm>
              <a:off x="741588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49" name="Straight Arrow Connector 149"/>
          <p:cNvCxnSpPr/>
          <p:nvPr/>
        </p:nvCxnSpPr>
        <p:spPr bwMode="auto">
          <a:xfrm>
            <a:off x="8592217" y="4357446"/>
            <a:ext cx="4763" cy="2857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51"/>
          <p:cNvGrpSpPr/>
          <p:nvPr/>
        </p:nvGrpSpPr>
        <p:grpSpPr bwMode="auto">
          <a:xfrm>
            <a:off x="8085703" y="4732176"/>
            <a:ext cx="997053" cy="1648816"/>
            <a:chOff x="1979712" y="3717032"/>
            <a:chExt cx="792088" cy="1296144"/>
          </a:xfrm>
          <a:solidFill>
            <a:srgbClr val="9DC3E6"/>
          </a:solidFill>
        </p:grpSpPr>
        <p:sp>
          <p:nvSpPr>
            <p:cNvPr id="152" name="Rounded Rectangle 152"/>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3" name="Rounded Rectangle 153"/>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4" name="Rounded Rectangle 154"/>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5" name="Rounded Rectangle 155"/>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6" name="Rounded Rectangle 156"/>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7" name="Rounded Rectangle 157"/>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8" name="Rounded Rectangle 158"/>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9" name="Rounded Rectangle 159"/>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0" name="Rounded Rectangle 160"/>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1" name="Rounded Rectangle 161"/>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2" name="Rounded Rectangle 162"/>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3" name="Rounded Rectangle 163"/>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4" name="Rounded Rectangle 164"/>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5" name="Rounded Rectangle 165"/>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6" name="Rounded Rectangle 166"/>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7" name="Rounded Rectangle 167"/>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8" name="Rounded Rectangle 168"/>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9" name="Rounded Rectangle 169"/>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0" name="Rounded Rectangle 170"/>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1" name="Rounded Rectangle 171"/>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2" name="Rounded Rectangle 172"/>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3" name="Rounded Rectangle 173"/>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4" name="Rounded Rectangle 174"/>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5" name="Rounded Rectangle 175"/>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6" name="Rounded Rectangle 176"/>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7" name="Rounded Rectangle 177"/>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8" name="Rounded Rectangle 178"/>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9" name="Rounded Rectangle 179"/>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0" name="Rounded Rectangle 180"/>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1" name="Rounded Rectangle 181"/>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2" name="Rounded Rectangle 182"/>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3" name="Rounded Rectangle 183"/>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4" name="Rounded Rectangle 184"/>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5" name="Rounded Rectangle 185"/>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6" name="Rounded Rectangle 186"/>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7" name="Rounded Rectangle 187"/>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8" name="Rounded Rectangle 188"/>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9" name="Rounded Rectangle 189"/>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0" name="Rounded Rectangle 190"/>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1" name="Rounded Rectangle 191"/>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sp>
        <p:nvSpPr>
          <p:cNvPr id="151" name="TextBox 193"/>
          <p:cNvSpPr txBox="1">
            <a:spLocks noChangeArrowheads="1"/>
          </p:cNvSpPr>
          <p:nvPr/>
        </p:nvSpPr>
        <p:spPr bwMode="auto">
          <a:xfrm>
            <a:off x="6232471" y="5202017"/>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defTabSz="457200">
              <a:defRPr/>
            </a:pPr>
            <a:r>
              <a:rPr lang="en-GB" altLang="de-DE" dirty="0">
                <a:solidFill>
                  <a:srgbClr val="000000"/>
                </a:solidFill>
                <a:latin typeface="Arial"/>
              </a:rPr>
              <a:t>Models with </a:t>
            </a:r>
          </a:p>
          <a:p>
            <a:pPr algn="r" defTabSz="457200">
              <a:defRPr/>
            </a:pPr>
            <a:r>
              <a:rPr lang="en-GB" altLang="de-DE" dirty="0">
                <a:solidFill>
                  <a:srgbClr val="000000"/>
                </a:solidFill>
                <a:latin typeface="Arial"/>
              </a:rPr>
              <a:t>empirical priors</a:t>
            </a:r>
          </a:p>
        </p:txBody>
      </p:sp>
      <p:grpSp>
        <p:nvGrpSpPr>
          <p:cNvPr id="192" name="Group 201"/>
          <p:cNvGrpSpPr>
            <a:grpSpLocks/>
          </p:cNvGrpSpPr>
          <p:nvPr/>
        </p:nvGrpSpPr>
        <p:grpSpPr bwMode="auto">
          <a:xfrm>
            <a:off x="2335356" y="3158369"/>
            <a:ext cx="3897114" cy="2366815"/>
            <a:chOff x="811009" y="3158656"/>
            <a:chExt cx="3897071" cy="2366398"/>
          </a:xfrm>
        </p:grpSpPr>
        <p:cxnSp>
          <p:nvCxnSpPr>
            <p:cNvPr id="193" name="Elbow Connector 195"/>
            <p:cNvCxnSpPr>
              <a:stCxn id="151" idx="1"/>
            </p:cNvCxnSpPr>
            <p:nvPr/>
          </p:nvCxnSpPr>
          <p:spPr>
            <a:xfrm rot="10800000">
              <a:off x="1706873" y="3158656"/>
              <a:ext cx="3001207" cy="2366398"/>
            </a:xfrm>
            <a:prstGeom prst="bentConnector3">
              <a:avLst>
                <a:gd name="adj1" fmla="val 998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8"/>
            <p:cNvSpPr txBox="1">
              <a:spLocks noChangeArrowheads="1"/>
            </p:cNvSpPr>
            <p:nvPr/>
          </p:nvSpPr>
          <p:spPr bwMode="auto">
            <a:xfrm>
              <a:off x="811009" y="3491455"/>
              <a:ext cx="92844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457200">
                <a:defRPr/>
              </a:pPr>
              <a:r>
                <a:rPr lang="en-GB" altLang="de-DE" dirty="0">
                  <a:solidFill>
                    <a:srgbClr val="000000"/>
                  </a:solidFill>
                  <a:latin typeface="Arial"/>
                </a:rPr>
                <a:t>Repeat</a:t>
              </a:r>
            </a:p>
          </p:txBody>
        </p:sp>
      </p:grpSp>
      <mc:AlternateContent xmlns:mc="http://schemas.openxmlformats.org/markup-compatibility/2006">
        <mc:Choice xmlns:a14="http://schemas.microsoft.com/office/drawing/2010/main" Requires="a14">
          <p:sp>
            <p:nvSpPr>
              <p:cNvPr id="6" name="Rechteck 5"/>
              <p:cNvSpPr/>
              <p:nvPr/>
            </p:nvSpPr>
            <p:spPr>
              <a:xfrm>
                <a:off x="9291386" y="3944246"/>
                <a:ext cx="637097" cy="441403"/>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i="1">
                              <a:solidFill>
                                <a:srgbClr val="000000"/>
                              </a:solidFill>
                              <a:latin typeface="Cambria Math" panose="02040503050406030204" pitchFamily="18" charset="0"/>
                            </a:rPr>
                          </m:ctrlPr>
                        </m:sSubSupPr>
                        <m:e>
                          <m:r>
                            <a:rPr lang="de-CH" i="1">
                              <a:solidFill>
                                <a:srgbClr val="000000"/>
                              </a:solidFill>
                              <a:latin typeface="Cambria Math" panose="02040503050406030204" pitchFamily="18" charset="0"/>
                              <a:ea typeface="Cambria Math" panose="02040503050406030204" pitchFamily="18" charset="0"/>
                            </a:rPr>
                            <m:t>𝜃</m:t>
                          </m:r>
                        </m:e>
                        <m:sub>
                          <m:r>
                            <a:rPr lang="de-CH" i="1">
                              <a:solidFill>
                                <a:srgbClr val="000000"/>
                              </a:solidFill>
                              <a:latin typeface="Cambria Math" panose="02040503050406030204" pitchFamily="18" charset="0"/>
                            </a:rPr>
                            <m:t>𝑖</m:t>
                          </m:r>
                        </m:sub>
                        <m:sup>
                          <m:d>
                            <m:dPr>
                              <m:ctrlPr>
                                <a:rPr lang="de-CH" i="1">
                                  <a:solidFill>
                                    <a:srgbClr val="000000"/>
                                  </a:solidFill>
                                  <a:latin typeface="Cambria Math" panose="02040503050406030204" pitchFamily="18" charset="0"/>
                                </a:rPr>
                              </m:ctrlPr>
                            </m:dPr>
                            <m:e>
                              <m:r>
                                <a:rPr lang="de-CH" i="1">
                                  <a:solidFill>
                                    <a:srgbClr val="000000"/>
                                  </a:solidFill>
                                  <a:latin typeface="Cambria Math" panose="02040503050406030204" pitchFamily="18" charset="0"/>
                                </a:rPr>
                                <m:t>2</m:t>
                              </m:r>
                            </m:e>
                          </m:d>
                        </m:sup>
                      </m:sSubSup>
                    </m:oMath>
                  </m:oMathPara>
                </a14:m>
                <a:endParaRPr lang="de-CH" dirty="0">
                  <a:solidFill>
                    <a:srgbClr val="000000"/>
                  </a:solidFill>
                  <a:latin typeface="Arial"/>
                </a:endParaRPr>
              </a:p>
            </p:txBody>
          </p:sp>
        </mc:Choice>
        <mc:Fallback>
          <p:sp>
            <p:nvSpPr>
              <p:cNvPr id="6" name="Rechteck 5"/>
              <p:cNvSpPr>
                <a:spLocks noRot="1" noChangeAspect="1" noMove="1" noResize="1" noEditPoints="1" noAdjustHandles="1" noChangeArrowheads="1" noChangeShapeType="1" noTextEdit="1"/>
              </p:cNvSpPr>
              <p:nvPr/>
            </p:nvSpPr>
            <p:spPr>
              <a:xfrm>
                <a:off x="9291386" y="3944246"/>
                <a:ext cx="637097" cy="441403"/>
              </a:xfrm>
              <a:prstGeom prst="rect">
                <a:avLst/>
              </a:prstGeom>
              <a:blipFill>
                <a:blip r:embed="rId3"/>
                <a:stretch>
                  <a:fillRect b="-4167"/>
                </a:stretch>
              </a:blipFill>
            </p:spPr>
            <p:txBody>
              <a:bodyPr/>
              <a:lstStyle/>
              <a:p>
                <a:r>
                  <a:rPr lang="de-AT">
                    <a:noFill/>
                  </a:rPr>
                  <a:t> </a:t>
                </a:r>
              </a:p>
            </p:txBody>
          </p:sp>
        </mc:Fallback>
      </mc:AlternateContent>
      <p:sp>
        <p:nvSpPr>
          <p:cNvPr id="198" name="TextBox 85"/>
          <p:cNvSpPr txBox="1">
            <a:spLocks noChangeArrowheads="1"/>
          </p:cNvSpPr>
          <p:nvPr/>
        </p:nvSpPr>
        <p:spPr bwMode="auto">
          <a:xfrm>
            <a:off x="7290410" y="4016316"/>
            <a:ext cx="761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457200">
              <a:defRPr/>
            </a:pPr>
            <a:r>
              <a:rPr lang="en-GB" altLang="de-DE" dirty="0">
                <a:solidFill>
                  <a:srgbClr val="FF0000"/>
                </a:solidFill>
                <a:latin typeface="Arial"/>
              </a:rPr>
              <a:t>PEBs</a:t>
            </a:r>
          </a:p>
        </p:txBody>
      </p:sp>
      <p:sp>
        <p:nvSpPr>
          <p:cNvPr id="4101" name="Textfeld 4100"/>
          <p:cNvSpPr txBox="1"/>
          <p:nvPr/>
        </p:nvSpPr>
        <p:spPr bwMode="auto">
          <a:xfrm>
            <a:off x="3968154" y="2284358"/>
            <a:ext cx="1163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spm_dcm_fit</a:t>
            </a:r>
            <a:endParaRPr lang="de-CH" sz="1600" dirty="0">
              <a:solidFill>
                <a:srgbClr val="000000"/>
              </a:solidFill>
              <a:latin typeface="Arial" charset="0"/>
            </a:endParaRPr>
          </a:p>
        </p:txBody>
      </p:sp>
      <p:sp>
        <p:nvSpPr>
          <p:cNvPr id="206" name="Textfeld 205"/>
          <p:cNvSpPr txBox="1"/>
          <p:nvPr/>
        </p:nvSpPr>
        <p:spPr bwMode="auto">
          <a:xfrm>
            <a:off x="7911768" y="3249532"/>
            <a:ext cx="13449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a:t>
            </a:r>
            <a:endParaRPr lang="de-CH" sz="1600" dirty="0">
              <a:solidFill>
                <a:srgbClr val="000000"/>
              </a:solidFill>
              <a:latin typeface="Arial" charset="0"/>
            </a:endParaRPr>
          </a:p>
        </p:txBody>
      </p:sp>
      <p:sp>
        <p:nvSpPr>
          <p:cNvPr id="207" name="Textfeld 206"/>
          <p:cNvSpPr txBox="1"/>
          <p:nvPr/>
        </p:nvSpPr>
        <p:spPr bwMode="auto">
          <a:xfrm>
            <a:off x="6554024" y="2284358"/>
            <a:ext cx="13577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spm_dcm_bmr</a:t>
            </a:r>
            <a:endParaRPr lang="de-CH" sz="1600" dirty="0">
              <a:solidFill>
                <a:srgbClr val="000000"/>
              </a:solidFill>
              <a:latin typeface="Arial" charset="0"/>
            </a:endParaRPr>
          </a:p>
        </p:txBody>
      </p:sp>
      <p:sp>
        <p:nvSpPr>
          <p:cNvPr id="195" name="Textfeld 194"/>
          <p:cNvSpPr txBox="1"/>
          <p:nvPr/>
        </p:nvSpPr>
        <p:spPr bwMode="auto">
          <a:xfrm>
            <a:off x="3299013" y="5520741"/>
            <a:ext cx="1619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spm_dcm_peb_fit</a:t>
            </a:r>
            <a:endParaRPr lang="de-CH" sz="1600" dirty="0">
              <a:solidFill>
                <a:srgbClr val="000000"/>
              </a:solidFill>
              <a:latin typeface="Arial" charset="0"/>
            </a:endParaRPr>
          </a:p>
        </p:txBody>
      </p:sp>
      <p:pic>
        <p:nvPicPr>
          <p:cNvPr id="196" name="Picture 39"/>
          <p:cNvPicPr>
            <a:picLocks noChangeAspect="1"/>
          </p:cNvPicPr>
          <p:nvPr/>
        </p:nvPicPr>
        <p:blipFill>
          <a:blip r:embed="rId4" cstate="print">
            <a:extLst>
              <a:ext uri="{28A0092B-C50C-407E-A947-70E740481C1C}">
                <a14:useLocalDpi xmlns:a14="http://schemas.microsoft.com/office/drawing/2010/main" val="0"/>
              </a:ext>
            </a:extLst>
          </a:blip>
          <a:srcRect b="14970"/>
          <a:stretch>
            <a:fillRect/>
          </a:stretch>
        </p:blipFill>
        <p:spPr bwMode="auto">
          <a:xfrm>
            <a:off x="6880259" y="3929050"/>
            <a:ext cx="592560" cy="50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36"/>
          <p:cNvPicPr>
            <a:picLocks noChangeAspect="1"/>
          </p:cNvPicPr>
          <p:nvPr/>
        </p:nvPicPr>
        <p:blipFill>
          <a:blip r:embed="rId5" cstate="print">
            <a:extLst>
              <a:ext uri="{28A0092B-C50C-407E-A947-70E740481C1C}">
                <a14:useLocalDpi xmlns:a14="http://schemas.microsoft.com/office/drawing/2010/main" val="0"/>
              </a:ext>
            </a:extLst>
          </a:blip>
          <a:srcRect l="48830" t="-468" r="30351" b="57135"/>
          <a:stretch>
            <a:fillRect/>
          </a:stretch>
        </p:blipFill>
        <p:spPr bwMode="auto">
          <a:xfrm>
            <a:off x="2783832" y="999606"/>
            <a:ext cx="163615"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feld 2"/>
          <p:cNvSpPr txBox="1"/>
          <p:nvPr/>
        </p:nvSpPr>
        <p:spPr bwMode="auto">
          <a:xfrm>
            <a:off x="9320625" y="4675116"/>
            <a:ext cx="1243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Free </a:t>
            </a:r>
            <a:r>
              <a:rPr lang="de-CH" dirty="0" err="1">
                <a:solidFill>
                  <a:srgbClr val="000000"/>
                </a:solidFill>
                <a:latin typeface="Arial" charset="0"/>
              </a:rPr>
              <a:t>energy</a:t>
            </a:r>
            <a:br>
              <a:rPr lang="de-CH" dirty="0">
                <a:solidFill>
                  <a:srgbClr val="000000"/>
                </a:solidFill>
                <a:latin typeface="Arial" charset="0"/>
              </a:rPr>
            </a:br>
            <a:r>
              <a:rPr lang="de-CH" dirty="0" err="1">
                <a:solidFill>
                  <a:srgbClr val="000000"/>
                </a:solidFill>
                <a:latin typeface="Arial" charset="0"/>
              </a:rPr>
              <a:t>to</a:t>
            </a:r>
            <a:r>
              <a:rPr lang="de-CH" dirty="0">
                <a:solidFill>
                  <a:srgbClr val="000000"/>
                </a:solidFill>
                <a:latin typeface="Arial" charset="0"/>
              </a:rPr>
              <a:t> </a:t>
            </a:r>
            <a:r>
              <a:rPr lang="de-CH" dirty="0" err="1">
                <a:solidFill>
                  <a:srgbClr val="000000"/>
                </a:solidFill>
                <a:latin typeface="Arial" charset="0"/>
              </a:rPr>
              <a:t>compare</a:t>
            </a:r>
            <a:br>
              <a:rPr lang="de-CH" dirty="0">
                <a:solidFill>
                  <a:srgbClr val="000000"/>
                </a:solidFill>
                <a:latin typeface="Arial" charset="0"/>
              </a:rPr>
            </a:br>
            <a:r>
              <a:rPr lang="de-CH" dirty="0" err="1">
                <a:solidFill>
                  <a:srgbClr val="000000"/>
                </a:solidFill>
                <a:latin typeface="Arial" charset="0"/>
              </a:rPr>
              <a:t>models</a:t>
            </a:r>
            <a:endParaRPr lang="de-CH" dirty="0">
              <a:solidFill>
                <a:srgbClr val="000000"/>
              </a:solidFill>
              <a:latin typeface="Arial" charset="0"/>
            </a:endParaRPr>
          </a:p>
        </p:txBody>
      </p:sp>
      <mc:AlternateContent xmlns:mc="http://schemas.openxmlformats.org/markup-compatibility/2006">
        <mc:Choice xmlns:a14="http://schemas.microsoft.com/office/drawing/2010/main" Requires="a14">
          <p:sp>
            <p:nvSpPr>
              <p:cNvPr id="199" name="Rechteck 198"/>
              <p:cNvSpPr/>
              <p:nvPr/>
            </p:nvSpPr>
            <p:spPr>
              <a:xfrm>
                <a:off x="9278469" y="4312459"/>
                <a:ext cx="647292" cy="380810"/>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i="1">
                              <a:solidFill>
                                <a:srgbClr val="000000"/>
                              </a:solidFill>
                              <a:latin typeface="Cambria Math" panose="02040503050406030204" pitchFamily="18" charset="0"/>
                            </a:rPr>
                          </m:ctrlPr>
                        </m:sSupPr>
                        <m:e>
                          <m:r>
                            <a:rPr lang="de-CH" i="1">
                              <a:solidFill>
                                <a:srgbClr val="000000"/>
                              </a:solidFill>
                              <a:latin typeface="Cambria Math" panose="02040503050406030204" pitchFamily="18" charset="0"/>
                            </a:rPr>
                            <m:t>𝐹</m:t>
                          </m:r>
                        </m:e>
                        <m:sup>
                          <m:r>
                            <a:rPr lang="de-CH" i="1">
                              <a:solidFill>
                                <a:srgbClr val="000000"/>
                              </a:solidFill>
                              <a:latin typeface="Cambria Math" panose="02040503050406030204" pitchFamily="18" charset="0"/>
                            </a:rPr>
                            <m:t>(2)</m:t>
                          </m:r>
                        </m:sup>
                      </m:sSup>
                    </m:oMath>
                  </m:oMathPara>
                </a14:m>
                <a:endParaRPr lang="de-CH" dirty="0">
                  <a:solidFill>
                    <a:srgbClr val="000000"/>
                  </a:solidFill>
                  <a:latin typeface="Arial"/>
                </a:endParaRPr>
              </a:p>
            </p:txBody>
          </p:sp>
        </mc:Choice>
        <mc:Fallback>
          <p:sp>
            <p:nvSpPr>
              <p:cNvPr id="199" name="Rechteck 198"/>
              <p:cNvSpPr>
                <a:spLocks noRot="1" noChangeAspect="1" noMove="1" noResize="1" noEditPoints="1" noAdjustHandles="1" noChangeArrowheads="1" noChangeShapeType="1" noTextEdit="1"/>
              </p:cNvSpPr>
              <p:nvPr/>
            </p:nvSpPr>
            <p:spPr>
              <a:xfrm>
                <a:off x="9278469" y="4312459"/>
                <a:ext cx="647292" cy="380810"/>
              </a:xfrm>
              <a:prstGeom prst="rect">
                <a:avLst/>
              </a:prstGeom>
              <a:blipFill>
                <a:blip r:embed="rId6"/>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375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1890714" y="1056267"/>
            <a:ext cx="8040687" cy="5006436"/>
          </a:xfrm>
        </p:spPr>
        <p:txBody>
          <a:bodyPr/>
          <a:lstStyle/>
          <a:p>
            <a:pPr marL="457200" lvl="1" indent="-457200">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selection</a:t>
            </a:r>
          </a:p>
          <a:p>
            <a:pPr lvl="2">
              <a:lnSpc>
                <a:spcPct val="150000"/>
              </a:lnSpc>
              <a:spcAft>
                <a:spcPts val="0"/>
              </a:spcAft>
              <a:defRPr/>
            </a:pPr>
            <a:r>
              <a:rPr lang="en-US" dirty="0">
                <a:latin typeface="+mn-lt"/>
                <a:sym typeface="Wingdings" panose="05000000000000000000" pitchFamily="2" charset="2"/>
              </a:rPr>
              <a:t>What is the model architecture that describes my data best?</a:t>
            </a:r>
          </a:p>
          <a:p>
            <a:pPr lvl="2">
              <a:lnSpc>
                <a:spcPct val="150000"/>
              </a:lnSpc>
              <a:spcAft>
                <a:spcPts val="0"/>
              </a:spcAft>
              <a:defRPr/>
            </a:pPr>
            <a:r>
              <a:rPr lang="en-US" dirty="0">
                <a:latin typeface="+mn-lt"/>
                <a:sym typeface="Wingdings" panose="05000000000000000000" pitchFamily="2" charset="2"/>
              </a:rPr>
              <a:t>Compares different hypotheses about model structure</a:t>
            </a:r>
          </a:p>
          <a:p>
            <a:pPr lvl="2">
              <a:lnSpc>
                <a:spcPct val="150000"/>
              </a:lnSpc>
              <a:spcAft>
                <a:spcPts val="0"/>
              </a:spcAft>
              <a:defRPr/>
            </a:pPr>
            <a:r>
              <a:rPr lang="en-US" dirty="0">
                <a:latin typeface="+mn-lt"/>
                <a:sym typeface="Wingdings" panose="05000000000000000000" pitchFamily="2" charset="2"/>
              </a:rPr>
              <a:t>You can also test </a:t>
            </a:r>
            <a:r>
              <a:rPr lang="en-US" i="1" dirty="0">
                <a:latin typeface="+mn-lt"/>
                <a:sym typeface="Wingdings" panose="05000000000000000000" pitchFamily="2" charset="2"/>
              </a:rPr>
              <a:t>families</a:t>
            </a:r>
            <a:r>
              <a:rPr lang="en-US" dirty="0">
                <a:latin typeface="+mn-lt"/>
                <a:sym typeface="Wingdings" panose="05000000000000000000" pitchFamily="2" charset="2"/>
              </a:rPr>
              <a:t> of models </a:t>
            </a:r>
          </a:p>
          <a:p>
            <a:pPr lvl="2">
              <a:lnSpc>
                <a:spcPct val="150000"/>
              </a:lnSpc>
              <a:spcAft>
                <a:spcPts val="0"/>
              </a:spcAft>
              <a:defRPr/>
            </a:pPr>
            <a:endParaRPr lang="en-US" dirty="0">
              <a:latin typeface="+mn-lt"/>
              <a:sym typeface="Wingdings" panose="05000000000000000000" pitchFamily="2" charset="2"/>
            </a:endParaRPr>
          </a:p>
          <a:p>
            <a:pPr marL="457200" lvl="1" indent="-457200">
              <a:lnSpc>
                <a:spcPct val="150000"/>
              </a:lnSpc>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averaging</a:t>
            </a:r>
          </a:p>
          <a:p>
            <a:pPr lvl="2">
              <a:lnSpc>
                <a:spcPct val="150000"/>
              </a:lnSpc>
              <a:spcAft>
                <a:spcPts val="0"/>
              </a:spcAft>
              <a:defRPr/>
            </a:pPr>
            <a:r>
              <a:rPr lang="en-US" dirty="0">
                <a:latin typeface="+mn-lt"/>
                <a:sym typeface="Wingdings" panose="05000000000000000000" pitchFamily="2" charset="2"/>
              </a:rPr>
              <a:t>If there is no clear winner…</a:t>
            </a:r>
          </a:p>
          <a:p>
            <a:pPr lvl="2">
              <a:lnSpc>
                <a:spcPct val="150000"/>
              </a:lnSpc>
              <a:spcAft>
                <a:spcPts val="0"/>
              </a:spcAft>
              <a:defRPr/>
            </a:pPr>
            <a:r>
              <a:rPr lang="en-US" dirty="0">
                <a:latin typeface="+mn-lt"/>
                <a:sym typeface="Wingdings" panose="05000000000000000000" pitchFamily="2" charset="2"/>
              </a:rPr>
              <a:t>Average models weighted by their posterior probability	</a:t>
            </a:r>
          </a:p>
          <a:p>
            <a:pPr lvl="2">
              <a:lnSpc>
                <a:spcPct val="150000"/>
              </a:lnSpc>
              <a:spcAft>
                <a:spcPts val="0"/>
              </a:spcAft>
              <a:defRPr/>
            </a:pPr>
            <a:r>
              <a:rPr lang="en-US" dirty="0">
                <a:latin typeface="+mn-lt"/>
                <a:sym typeface="Wingdings" panose="05000000000000000000" pitchFamily="2" charset="2"/>
              </a:rPr>
              <a:t>Look at connectivity estimates between regions</a:t>
            </a:r>
          </a:p>
          <a:p>
            <a:pPr lvl="2">
              <a:lnSpc>
                <a:spcPct val="150000"/>
              </a:lnSpc>
              <a:spcAft>
                <a:spcPts val="0"/>
              </a:spcAft>
              <a:defRPr/>
            </a:pPr>
            <a:r>
              <a:rPr lang="en-US" dirty="0">
                <a:latin typeface="+mn-lt"/>
                <a:sym typeface="Wingdings" panose="05000000000000000000" pitchFamily="2" charset="2"/>
              </a:rPr>
              <a:t>Uses a “greedy search” algorithm</a:t>
            </a:r>
          </a:p>
          <a:p>
            <a:pPr lvl="2">
              <a:lnSpc>
                <a:spcPct val="150000"/>
              </a:lnSpc>
              <a:spcAft>
                <a:spcPts val="0"/>
              </a:spcAft>
              <a:defRPr/>
            </a:pPr>
            <a:endParaRPr lang="en-US" sz="2000" dirty="0">
              <a:latin typeface="+mn-lt"/>
              <a:sym typeface="Wingdings" panose="05000000000000000000" pitchFamily="2" charset="2"/>
            </a:endParaRPr>
          </a:p>
          <a:p>
            <a:pPr marL="1588" lvl="1" indent="0">
              <a:lnSpc>
                <a:spcPct val="150000"/>
              </a:lnSpc>
              <a:spcAft>
                <a:spcPts val="0"/>
              </a:spcAft>
              <a:buNone/>
              <a:defRPr/>
            </a:pPr>
            <a:r>
              <a:rPr lang="en-US" sz="2000" dirty="0">
                <a:latin typeface="+mn-lt"/>
                <a:sym typeface="Wingdings" panose="05000000000000000000" pitchFamily="2" charset="2"/>
              </a:rPr>
              <a:t>Metric? – The </a:t>
            </a:r>
            <a:r>
              <a:rPr lang="en-US" sz="2000" i="1" dirty="0">
                <a:latin typeface="+mn-lt"/>
                <a:sym typeface="Wingdings" panose="05000000000000000000" pitchFamily="2" charset="2"/>
              </a:rPr>
              <a:t>free energy</a:t>
            </a:r>
          </a:p>
        </p:txBody>
      </p:sp>
    </p:spTree>
    <p:extLst>
      <p:ext uri="{BB962C8B-B14F-4D97-AF65-F5344CB8AC3E}">
        <p14:creationId xmlns:p14="http://schemas.microsoft.com/office/powerpoint/2010/main" val="2307525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7648373"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12" name="Grafik 11">
            <a:extLst>
              <a:ext uri="{FF2B5EF4-FFF2-40B4-BE49-F238E27FC236}">
                <a16:creationId xmlns:a16="http://schemas.microsoft.com/office/drawing/2014/main" id="{A86593B2-2E0C-46FC-9667-212EE524DAFB}"/>
              </a:ext>
            </a:extLst>
          </p:cNvPr>
          <p:cNvPicPr>
            <a:picLocks noChangeAspect="1"/>
          </p:cNvPicPr>
          <p:nvPr/>
        </p:nvPicPr>
        <p:blipFill>
          <a:blip r:embed="rId3"/>
          <a:stretch>
            <a:fillRect/>
          </a:stretch>
        </p:blipFill>
        <p:spPr>
          <a:xfrm>
            <a:off x="2842773" y="1298962"/>
            <a:ext cx="4271037" cy="1962990"/>
          </a:xfrm>
          <a:prstGeom prst="rect">
            <a:avLst/>
          </a:prstGeom>
        </p:spPr>
      </p:pic>
      <p:sp>
        <p:nvSpPr>
          <p:cNvPr id="3" name="Textfeld 2"/>
          <p:cNvSpPr txBox="1"/>
          <p:nvPr/>
        </p:nvSpPr>
        <p:spPr bwMode="auto">
          <a:xfrm>
            <a:off x="2038830" y="3602691"/>
            <a:ext cx="80912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defRPr/>
            </a:pPr>
            <a:r>
              <a:rPr lang="de-DE" dirty="0">
                <a:solidFill>
                  <a:srgbClr val="000000"/>
                </a:solidFill>
                <a:latin typeface="Arial" charset="0"/>
              </a:rPr>
              <a:t>Model </a:t>
            </a:r>
            <a:r>
              <a:rPr lang="de-DE" dirty="0" err="1">
                <a:solidFill>
                  <a:srgbClr val="000000"/>
                </a:solidFill>
                <a:latin typeface="Arial" charset="0"/>
              </a:rPr>
              <a:t>evidence</a:t>
            </a:r>
            <a:r>
              <a:rPr lang="de-DE" dirty="0">
                <a:solidFill>
                  <a:srgbClr val="000000"/>
                </a:solidFill>
                <a:latin typeface="Arial" charset="0"/>
              </a:rPr>
              <a:t> </a:t>
            </a:r>
            <a:r>
              <a:rPr lang="de-DE" dirty="0" err="1">
                <a:solidFill>
                  <a:srgbClr val="000000"/>
                </a:solidFill>
                <a:latin typeface="Arial" charset="0"/>
              </a:rPr>
              <a:t>is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marginal </a:t>
            </a:r>
            <a:r>
              <a:rPr lang="de-DE" dirty="0" err="1">
                <a:solidFill>
                  <a:srgbClr val="000000"/>
                </a:solidFill>
                <a:latin typeface="Arial" charset="0"/>
              </a:rPr>
              <a:t>likelihood</a:t>
            </a:r>
            <a:r>
              <a:rPr lang="de-DE" dirty="0">
                <a:solidFill>
                  <a:srgbClr val="000000"/>
                </a:solidFill>
                <a:latin typeface="Arial" charset="0"/>
              </a:rPr>
              <a:t> </a:t>
            </a:r>
            <a:r>
              <a:rPr lang="de-DE" dirty="0" err="1">
                <a:solidFill>
                  <a:srgbClr val="000000"/>
                </a:solidFill>
                <a:latin typeface="Arial" charset="0"/>
              </a:rPr>
              <a:t>across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entire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space</a:t>
            </a:r>
            <a:endParaRPr lang="de-DE" dirty="0">
              <a:solidFill>
                <a:srgbClr val="000000"/>
              </a:solidFill>
              <a:latin typeface="Arial" charset="0"/>
            </a:endParaRPr>
          </a:p>
          <a:p>
            <a:pPr marL="285750" indent="-285750" defTabSz="457200">
              <a:buFont typeface="Arial" panose="020B0604020202020204" pitchFamily="34" charset="0"/>
              <a:buChar char="•"/>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a:solidFill>
                  <a:srgbClr val="000000"/>
                </a:solidFill>
                <a:latin typeface="Arial" charset="0"/>
              </a:rPr>
              <a:t>„</a:t>
            </a:r>
            <a:r>
              <a:rPr lang="de-DE" dirty="0" err="1">
                <a:solidFill>
                  <a:srgbClr val="000000"/>
                </a:solidFill>
                <a:latin typeface="Arial" charset="0"/>
              </a:rPr>
              <a:t>Given</a:t>
            </a:r>
            <a:r>
              <a:rPr lang="de-DE" dirty="0">
                <a:solidFill>
                  <a:srgbClr val="000000"/>
                </a:solidFill>
                <a:latin typeface="Arial" charset="0"/>
              </a:rPr>
              <a:t> all </a:t>
            </a:r>
            <a:r>
              <a:rPr lang="de-DE" dirty="0" err="1">
                <a:solidFill>
                  <a:srgbClr val="000000"/>
                </a:solidFill>
                <a:latin typeface="Arial" charset="0"/>
              </a:rPr>
              <a:t>possible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values</a:t>
            </a:r>
            <a:r>
              <a:rPr lang="de-DE" dirty="0">
                <a:solidFill>
                  <a:srgbClr val="000000"/>
                </a:solidFill>
                <a:latin typeface="Arial" charset="0"/>
              </a:rPr>
              <a:t>, </a:t>
            </a:r>
            <a:r>
              <a:rPr lang="de-DE" dirty="0" err="1">
                <a:solidFill>
                  <a:srgbClr val="000000"/>
                </a:solidFill>
                <a:latin typeface="Arial" charset="0"/>
              </a:rPr>
              <a:t>how</a:t>
            </a:r>
            <a:r>
              <a:rPr lang="de-DE" dirty="0">
                <a:solidFill>
                  <a:srgbClr val="000000"/>
                </a:solidFill>
                <a:latin typeface="Arial" charset="0"/>
              </a:rPr>
              <a:t> </a:t>
            </a:r>
            <a:r>
              <a:rPr lang="de-DE" dirty="0" err="1">
                <a:solidFill>
                  <a:srgbClr val="000000"/>
                </a:solidFill>
                <a:latin typeface="Arial" charset="0"/>
              </a:rPr>
              <a:t>well</a:t>
            </a:r>
            <a:r>
              <a:rPr lang="de-DE" dirty="0">
                <a:solidFill>
                  <a:srgbClr val="000000"/>
                </a:solidFill>
                <a:latin typeface="Arial" charset="0"/>
              </a:rPr>
              <a:t> </a:t>
            </a:r>
            <a:r>
              <a:rPr lang="de-DE" dirty="0" err="1">
                <a:solidFill>
                  <a:srgbClr val="000000"/>
                </a:solidFill>
                <a:latin typeface="Arial" charset="0"/>
              </a:rPr>
              <a:t>can</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model</a:t>
            </a:r>
            <a:r>
              <a:rPr lang="de-DE" dirty="0">
                <a:solidFill>
                  <a:srgbClr val="000000"/>
                </a:solidFill>
                <a:latin typeface="Arial" charset="0"/>
              </a:rPr>
              <a:t> </a:t>
            </a:r>
            <a:r>
              <a:rPr lang="de-DE" dirty="0" err="1">
                <a:solidFill>
                  <a:srgbClr val="000000"/>
                </a:solidFill>
                <a:latin typeface="Arial" charset="0"/>
              </a:rPr>
              <a:t>describe</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data</a:t>
            </a:r>
            <a:r>
              <a:rPr lang="de-DE" dirty="0">
                <a:solidFill>
                  <a:srgbClr val="000000"/>
                </a:solidFill>
                <a:latin typeface="Arial" charset="0"/>
              </a:rPr>
              <a:t>?“</a:t>
            </a:r>
          </a:p>
          <a:p>
            <a:pPr defTabSz="457200">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err="1">
                <a:solidFill>
                  <a:srgbClr val="000000"/>
                </a:solidFill>
                <a:latin typeface="Arial" charset="0"/>
              </a:rPr>
              <a:t>For</a:t>
            </a:r>
            <a:r>
              <a:rPr lang="de-DE" dirty="0">
                <a:solidFill>
                  <a:srgbClr val="000000"/>
                </a:solidFill>
                <a:latin typeface="Arial" charset="0"/>
              </a:rPr>
              <a:t> </a:t>
            </a:r>
            <a:r>
              <a:rPr lang="de-DE" dirty="0" err="1">
                <a:solidFill>
                  <a:srgbClr val="000000"/>
                </a:solidFill>
                <a:latin typeface="Arial" charset="0"/>
              </a:rPr>
              <a:t>complex</a:t>
            </a:r>
            <a:r>
              <a:rPr lang="de-DE" dirty="0">
                <a:solidFill>
                  <a:srgbClr val="000000"/>
                </a:solidFill>
                <a:latin typeface="Arial" charset="0"/>
              </a:rPr>
              <a:t> </a:t>
            </a:r>
            <a:r>
              <a:rPr lang="de-DE" dirty="0" err="1">
                <a:solidFill>
                  <a:srgbClr val="000000"/>
                </a:solidFill>
                <a:latin typeface="Arial" charset="0"/>
              </a:rPr>
              <a:t>models</a:t>
            </a:r>
            <a:r>
              <a:rPr lang="de-DE" dirty="0">
                <a:solidFill>
                  <a:srgbClr val="000000"/>
                </a:solidFill>
                <a:latin typeface="Arial" charset="0"/>
              </a:rPr>
              <a:t> (like DCM) </a:t>
            </a:r>
            <a:r>
              <a:rPr lang="de-DE" dirty="0" err="1">
                <a:solidFill>
                  <a:srgbClr val="000000"/>
                </a:solidFill>
                <a:latin typeface="Arial" charset="0"/>
              </a:rPr>
              <a:t>often</a:t>
            </a:r>
            <a:r>
              <a:rPr lang="de-DE" dirty="0">
                <a:solidFill>
                  <a:srgbClr val="000000"/>
                </a:solidFill>
                <a:latin typeface="Arial" charset="0"/>
              </a:rPr>
              <a:t> </a:t>
            </a:r>
            <a:r>
              <a:rPr lang="de-DE" dirty="0" err="1">
                <a:solidFill>
                  <a:srgbClr val="000000"/>
                </a:solidFill>
                <a:latin typeface="Arial" charset="0"/>
              </a:rPr>
              <a:t>impossible</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derive</a:t>
            </a:r>
            <a:r>
              <a:rPr lang="de-DE" dirty="0">
                <a:solidFill>
                  <a:srgbClr val="000000"/>
                </a:solidFill>
                <a:latin typeface="Arial" charset="0"/>
              </a:rPr>
              <a:t> </a:t>
            </a:r>
            <a:r>
              <a:rPr lang="de-DE" dirty="0" err="1">
                <a:solidFill>
                  <a:srgbClr val="000000"/>
                </a:solidFill>
                <a:latin typeface="Arial" charset="0"/>
              </a:rPr>
              <a:t>analytically</a:t>
            </a:r>
            <a:br>
              <a:rPr lang="de-DE" dirty="0">
                <a:solidFill>
                  <a:srgbClr val="000000"/>
                </a:solidFill>
                <a:latin typeface="Arial" charset="0"/>
              </a:rPr>
            </a:br>
            <a:r>
              <a:rPr lang="de-DE" dirty="0">
                <a:solidFill>
                  <a:srgbClr val="000000"/>
                </a:solidFill>
                <a:latin typeface="Arial" charset="0"/>
              </a:rPr>
              <a:t> ( = </a:t>
            </a:r>
            <a:r>
              <a:rPr lang="de-DE" dirty="0" err="1">
                <a:solidFill>
                  <a:srgbClr val="000000"/>
                </a:solidFill>
                <a:latin typeface="Arial" charset="0"/>
              </a:rPr>
              <a:t>no</a:t>
            </a:r>
            <a:r>
              <a:rPr lang="de-DE" dirty="0">
                <a:solidFill>
                  <a:srgbClr val="000000"/>
                </a:solidFill>
                <a:latin typeface="Arial" charset="0"/>
              </a:rPr>
              <a:t> </a:t>
            </a:r>
            <a:r>
              <a:rPr lang="de-DE" dirty="0" err="1">
                <a:solidFill>
                  <a:srgbClr val="000000"/>
                </a:solidFill>
                <a:latin typeface="Arial" charset="0"/>
              </a:rPr>
              <a:t>formula</a:t>
            </a:r>
            <a:r>
              <a:rPr lang="de-DE" dirty="0">
                <a:solidFill>
                  <a:srgbClr val="000000"/>
                </a:solidFill>
                <a:latin typeface="Arial" charset="0"/>
              </a:rPr>
              <a:t> </a:t>
            </a:r>
            <a:r>
              <a:rPr lang="de-DE" dirty="0" err="1">
                <a:solidFill>
                  <a:srgbClr val="000000"/>
                </a:solidFill>
                <a:latin typeface="Arial" charset="0"/>
              </a:rPr>
              <a:t>available</a:t>
            </a:r>
            <a:r>
              <a:rPr lang="de-DE" dirty="0">
                <a:solidFill>
                  <a:srgbClr val="000000"/>
                </a:solidFill>
                <a:latin typeface="Arial" charset="0"/>
              </a:rPr>
              <a:t>) </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need</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for</a:t>
            </a:r>
            <a:r>
              <a:rPr lang="de-DE" dirty="0">
                <a:solidFill>
                  <a:srgbClr val="000000"/>
                </a:solidFill>
                <a:latin typeface="Arial" charset="0"/>
                <a:sym typeface="Wingdings" panose="05000000000000000000" pitchFamily="2" charset="2"/>
              </a:rPr>
              <a:t> an </a:t>
            </a:r>
            <a:r>
              <a:rPr lang="de-DE" dirty="0" err="1">
                <a:solidFill>
                  <a:srgbClr val="000000"/>
                </a:solidFill>
                <a:latin typeface="Arial" charset="0"/>
                <a:sym typeface="Wingdings" panose="05000000000000000000" pitchFamily="2" charset="2"/>
              </a:rPr>
              <a:t>approximation</a:t>
            </a:r>
            <a:endParaRPr lang="de-DE" dirty="0">
              <a:solidFill>
                <a:srgbClr val="000000"/>
              </a:solidFill>
              <a:latin typeface="Arial" charset="0"/>
            </a:endParaRPr>
          </a:p>
          <a:p>
            <a:pPr defTabSz="457200">
              <a:defRPr/>
            </a:pPr>
            <a:endParaRPr lang="de-CH" dirty="0" err="1">
              <a:solidFill>
                <a:srgbClr val="000000"/>
              </a:solidFill>
              <a:latin typeface="Arial" charset="0"/>
            </a:endParaRPr>
          </a:p>
        </p:txBody>
      </p:sp>
    </p:spTree>
    <p:extLst>
      <p:ext uri="{BB962C8B-B14F-4D97-AF65-F5344CB8AC3E}">
        <p14:creationId xmlns:p14="http://schemas.microsoft.com/office/powerpoint/2010/main" val="2646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Background</a:t>
            </a:r>
          </a:p>
        </p:txBody>
      </p:sp>
      <p:pic>
        <p:nvPicPr>
          <p:cNvPr id="5" name="Grafik 4">
            <a:extLst>
              <a:ext uri="{FF2B5EF4-FFF2-40B4-BE49-F238E27FC236}">
                <a16:creationId xmlns:a16="http://schemas.microsoft.com/office/drawing/2014/main" id="{FB9B2004-43AA-4AC6-9BCE-33D42CBD0211}"/>
              </a:ext>
            </a:extLst>
          </p:cNvPr>
          <p:cNvPicPr>
            <a:picLocks noChangeAspect="1"/>
          </p:cNvPicPr>
          <p:nvPr/>
        </p:nvPicPr>
        <p:blipFill>
          <a:blip r:embed="rId2"/>
          <a:stretch>
            <a:fillRect/>
          </a:stretch>
        </p:blipFill>
        <p:spPr>
          <a:xfrm>
            <a:off x="1524003" y="1429180"/>
            <a:ext cx="8860553" cy="3752420"/>
          </a:xfrm>
          <a:prstGeom prst="rect">
            <a:avLst/>
          </a:prstGeom>
        </p:spPr>
      </p:pic>
    </p:spTree>
    <p:extLst>
      <p:ext uri="{BB962C8B-B14F-4D97-AF65-F5344CB8AC3E}">
        <p14:creationId xmlns:p14="http://schemas.microsoft.com/office/powerpoint/2010/main" val="18482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708417" y="3806762"/>
            <a:ext cx="8763433" cy="2220308"/>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8024891"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5" name="Grafik 4">
            <a:extLst>
              <a:ext uri="{FF2B5EF4-FFF2-40B4-BE49-F238E27FC236}">
                <a16:creationId xmlns:a16="http://schemas.microsoft.com/office/drawing/2014/main" id="{AB595337-3D79-4E0C-B7A3-ACA519606ED5}"/>
              </a:ext>
            </a:extLst>
          </p:cNvPr>
          <p:cNvPicPr>
            <a:picLocks noChangeAspect="1"/>
          </p:cNvPicPr>
          <p:nvPr/>
        </p:nvPicPr>
        <p:blipFill>
          <a:blip r:embed="rId3"/>
          <a:stretch>
            <a:fillRect/>
          </a:stretch>
        </p:blipFill>
        <p:spPr>
          <a:xfrm>
            <a:off x="1966914" y="1229965"/>
            <a:ext cx="6895338" cy="2480141"/>
          </a:xfrm>
          <a:prstGeom prst="rect">
            <a:avLst/>
          </a:prstGeom>
        </p:spPr>
      </p:pic>
      <p:sp>
        <p:nvSpPr>
          <p:cNvPr id="6" name="Textfeld 5">
            <a:extLst>
              <a:ext uri="{FF2B5EF4-FFF2-40B4-BE49-F238E27FC236}">
                <a16:creationId xmlns:a16="http://schemas.microsoft.com/office/drawing/2014/main" id="{FFEF643A-4388-4015-8722-9E07F326AF6D}"/>
              </a:ext>
            </a:extLst>
          </p:cNvPr>
          <p:cNvSpPr txBox="1"/>
          <p:nvPr/>
        </p:nvSpPr>
        <p:spPr bwMode="auto">
          <a:xfrm>
            <a:off x="1817739" y="6108202"/>
            <a:ext cx="90890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sz="1100" dirty="0">
                <a:solidFill>
                  <a:srgbClr val="000000"/>
                </a:solidFill>
                <a:latin typeface="Arial" charset="0"/>
              </a:rPr>
              <a:t>Stefan </a:t>
            </a:r>
            <a:r>
              <a:rPr lang="de-DE" sz="1100" dirty="0" err="1">
                <a:solidFill>
                  <a:srgbClr val="000000"/>
                </a:solidFill>
                <a:latin typeface="Arial" charset="0"/>
              </a:rPr>
              <a:t>Frässle</a:t>
            </a:r>
            <a:endParaRPr lang="de-DE" sz="1100" dirty="0">
              <a:solidFill>
                <a:srgbClr val="000000"/>
              </a:solidFill>
              <a:latin typeface="Arial" charset="0"/>
            </a:endParaRPr>
          </a:p>
        </p:txBody>
      </p:sp>
      <p:pic>
        <p:nvPicPr>
          <p:cNvPr id="8" name="Grafik 7">
            <a:extLst>
              <a:ext uri="{FF2B5EF4-FFF2-40B4-BE49-F238E27FC236}">
                <a16:creationId xmlns:a16="http://schemas.microsoft.com/office/drawing/2014/main" id="{BB315262-07FE-4BA6-B7C1-E7A40F307C48}"/>
              </a:ext>
            </a:extLst>
          </p:cNvPr>
          <p:cNvPicPr>
            <a:picLocks noChangeAspect="1"/>
          </p:cNvPicPr>
          <p:nvPr/>
        </p:nvPicPr>
        <p:blipFill>
          <a:blip r:embed="rId4"/>
          <a:stretch>
            <a:fillRect/>
          </a:stretch>
        </p:blipFill>
        <p:spPr>
          <a:xfrm>
            <a:off x="4667534" y="4223952"/>
            <a:ext cx="4918210" cy="694336"/>
          </a:xfrm>
          <a:prstGeom prst="rect">
            <a:avLst/>
          </a:prstGeom>
        </p:spPr>
      </p:pic>
      <p:pic>
        <p:nvPicPr>
          <p:cNvPr id="10" name="Grafik 9">
            <a:extLst>
              <a:ext uri="{FF2B5EF4-FFF2-40B4-BE49-F238E27FC236}">
                <a16:creationId xmlns:a16="http://schemas.microsoft.com/office/drawing/2014/main" id="{DD5B1289-311E-4F55-8630-484F468FEFD0}"/>
              </a:ext>
            </a:extLst>
          </p:cNvPr>
          <p:cNvPicPr>
            <a:picLocks noChangeAspect="1"/>
          </p:cNvPicPr>
          <p:nvPr/>
        </p:nvPicPr>
        <p:blipFill>
          <a:blip r:embed="rId5"/>
          <a:stretch>
            <a:fillRect/>
          </a:stretch>
        </p:blipFill>
        <p:spPr>
          <a:xfrm>
            <a:off x="2726641" y="4848120"/>
            <a:ext cx="7745208" cy="1066669"/>
          </a:xfrm>
          <a:prstGeom prst="rect">
            <a:avLst/>
          </a:prstGeom>
        </p:spPr>
      </p:pic>
      <p:sp>
        <p:nvSpPr>
          <p:cNvPr id="11" name="Textfeld 10">
            <a:extLst>
              <a:ext uri="{FF2B5EF4-FFF2-40B4-BE49-F238E27FC236}">
                <a16:creationId xmlns:a16="http://schemas.microsoft.com/office/drawing/2014/main" id="{0265F703-A424-405A-B301-23683AEF62C8}"/>
              </a:ext>
            </a:extLst>
          </p:cNvPr>
          <p:cNvSpPr txBox="1"/>
          <p:nvPr/>
        </p:nvSpPr>
        <p:spPr bwMode="auto">
          <a:xfrm>
            <a:off x="2021320" y="4042383"/>
            <a:ext cx="1410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b="1" dirty="0">
                <a:solidFill>
                  <a:srgbClr val="000000"/>
                </a:solidFill>
                <a:latin typeface="Arial" charset="0"/>
              </a:rPr>
              <a:t>Free Energy:</a:t>
            </a:r>
          </a:p>
        </p:txBody>
      </p:sp>
    </p:spTree>
    <p:extLst>
      <p:ext uri="{BB962C8B-B14F-4D97-AF65-F5344CB8AC3E}">
        <p14:creationId xmlns:p14="http://schemas.microsoft.com/office/powerpoint/2010/main" val="617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2012111" y="1457493"/>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Build a model to test the overall connectivity changes across the entire group during the task </a:t>
            </a:r>
          </a:p>
        </p:txBody>
      </p:sp>
      <p:pic>
        <p:nvPicPr>
          <p:cNvPr id="4" name="Picture 3">
            <a:extLst>
              <a:ext uri="{FF2B5EF4-FFF2-40B4-BE49-F238E27FC236}">
                <a16:creationId xmlns:a16="http://schemas.microsoft.com/office/drawing/2014/main" id="{82F66837-3F03-C8B6-172D-F96E064022B4}"/>
              </a:ext>
            </a:extLst>
          </p:cNvPr>
          <p:cNvPicPr>
            <a:picLocks noChangeAspect="1"/>
          </p:cNvPicPr>
          <p:nvPr/>
        </p:nvPicPr>
        <p:blipFill>
          <a:blip r:embed="rId3"/>
          <a:stretch>
            <a:fillRect/>
          </a:stretch>
        </p:blipFill>
        <p:spPr>
          <a:xfrm>
            <a:off x="4311936" y="2389735"/>
            <a:ext cx="3217350" cy="3640578"/>
          </a:xfrm>
          <a:prstGeom prst="rect">
            <a:avLst/>
          </a:prstGeom>
        </p:spPr>
      </p:pic>
    </p:spTree>
    <p:extLst>
      <p:ext uri="{BB962C8B-B14F-4D97-AF65-F5344CB8AC3E}">
        <p14:creationId xmlns:p14="http://schemas.microsoft.com/office/powerpoint/2010/main" val="64815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1. PEB </a:t>
            </a:r>
            <a:r>
              <a:rPr lang="de-CH" dirty="0" err="1"/>
              <a:t>Bayesian</a:t>
            </a:r>
            <a:r>
              <a:rPr lang="de-CH" dirty="0"/>
              <a:t> </a:t>
            </a:r>
            <a:r>
              <a:rPr lang="de-CH" dirty="0" err="1"/>
              <a:t>model</a:t>
            </a:r>
            <a:r>
              <a:rPr lang="de-CH" dirty="0"/>
              <a:t> </a:t>
            </a:r>
            <a:r>
              <a:rPr lang="de-CH" dirty="0" err="1"/>
              <a:t>selection</a:t>
            </a:r>
            <a:endParaRPr lang="de-CH" dirty="0"/>
          </a:p>
        </p:txBody>
      </p:sp>
      <p:sp>
        <p:nvSpPr>
          <p:cNvPr id="16" name="Rectangle 3"/>
          <p:cNvSpPr>
            <a:spLocks noGrp="1" noChangeArrowheads="1"/>
          </p:cNvSpPr>
          <p:nvPr>
            <p:ph idx="1"/>
          </p:nvPr>
        </p:nvSpPr>
        <p:spPr>
          <a:xfrm>
            <a:off x="2058547" y="891077"/>
            <a:ext cx="8040687" cy="2452141"/>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dirty="0">
                <a:latin typeface="+mn-lt"/>
                <a:sym typeface="Wingdings" panose="05000000000000000000" pitchFamily="2" charset="2"/>
              </a:rPr>
              <a:t>Specify model space </a:t>
            </a: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a:t>
            </a:r>
          </a:p>
        </p:txBody>
      </p:sp>
      <p:pic>
        <p:nvPicPr>
          <p:cNvPr id="4" name="Picture 3">
            <a:extLst>
              <a:ext uri="{FF2B5EF4-FFF2-40B4-BE49-F238E27FC236}">
                <a16:creationId xmlns:a16="http://schemas.microsoft.com/office/drawing/2014/main" id="{3D783481-2242-3BD8-E6B6-683D24058172}"/>
              </a:ext>
            </a:extLst>
          </p:cNvPr>
          <p:cNvPicPr>
            <a:picLocks noChangeAspect="1"/>
          </p:cNvPicPr>
          <p:nvPr/>
        </p:nvPicPr>
        <p:blipFill>
          <a:blip r:embed="rId3"/>
          <a:stretch>
            <a:fillRect/>
          </a:stretch>
        </p:blipFill>
        <p:spPr>
          <a:xfrm>
            <a:off x="2058547" y="3936029"/>
            <a:ext cx="2239483" cy="2534077"/>
          </a:xfrm>
          <a:prstGeom prst="rect">
            <a:avLst/>
          </a:prstGeom>
        </p:spPr>
      </p:pic>
      <p:pic>
        <p:nvPicPr>
          <p:cNvPr id="12" name="Picture 11">
            <a:extLst>
              <a:ext uri="{FF2B5EF4-FFF2-40B4-BE49-F238E27FC236}">
                <a16:creationId xmlns:a16="http://schemas.microsoft.com/office/drawing/2014/main" id="{FC626376-8D78-948B-3568-B54BD686FBC0}"/>
              </a:ext>
            </a:extLst>
          </p:cNvPr>
          <p:cNvPicPr>
            <a:picLocks noChangeAspect="1"/>
          </p:cNvPicPr>
          <p:nvPr/>
        </p:nvPicPr>
        <p:blipFill>
          <a:blip r:embed="rId4"/>
          <a:stretch>
            <a:fillRect/>
          </a:stretch>
        </p:blipFill>
        <p:spPr>
          <a:xfrm>
            <a:off x="7948790" y="3732100"/>
            <a:ext cx="2567793" cy="2921971"/>
          </a:xfrm>
          <a:prstGeom prst="rect">
            <a:avLst/>
          </a:prstGeom>
        </p:spPr>
      </p:pic>
      <p:pic>
        <p:nvPicPr>
          <p:cNvPr id="18" name="Picture 17">
            <a:extLst>
              <a:ext uri="{FF2B5EF4-FFF2-40B4-BE49-F238E27FC236}">
                <a16:creationId xmlns:a16="http://schemas.microsoft.com/office/drawing/2014/main" id="{63B22C88-0E3C-E37F-3F3F-8222ACA5D675}"/>
              </a:ext>
            </a:extLst>
          </p:cNvPr>
          <p:cNvPicPr>
            <a:picLocks noChangeAspect="1"/>
          </p:cNvPicPr>
          <p:nvPr/>
        </p:nvPicPr>
        <p:blipFill>
          <a:blip r:embed="rId5"/>
          <a:stretch>
            <a:fillRect/>
          </a:stretch>
        </p:blipFill>
        <p:spPr>
          <a:xfrm>
            <a:off x="5006381" y="3752063"/>
            <a:ext cx="2408136" cy="2902008"/>
          </a:xfrm>
          <a:prstGeom prst="rect">
            <a:avLst/>
          </a:prstGeom>
        </p:spPr>
      </p:pic>
      <p:sp>
        <p:nvSpPr>
          <p:cNvPr id="19" name="TextBox 18">
            <a:extLst>
              <a:ext uri="{FF2B5EF4-FFF2-40B4-BE49-F238E27FC236}">
                <a16:creationId xmlns:a16="http://schemas.microsoft.com/office/drawing/2014/main" id="{B582160E-9F9E-0C9E-BE48-3C72F6AE48CC}"/>
              </a:ext>
            </a:extLst>
          </p:cNvPr>
          <p:cNvSpPr txBox="1"/>
          <p:nvPr/>
        </p:nvSpPr>
        <p:spPr>
          <a:xfrm>
            <a:off x="2927427" y="3384084"/>
            <a:ext cx="1244429" cy="369332"/>
          </a:xfrm>
          <a:prstGeom prst="rect">
            <a:avLst/>
          </a:prstGeom>
          <a:noFill/>
        </p:spPr>
        <p:txBody>
          <a:bodyPr wrap="squar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Full</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F3AD7AD7-36E1-6657-6328-55CBA5DE9BFC}"/>
              </a:ext>
            </a:extLst>
          </p:cNvPr>
          <p:cNvSpPr txBox="1"/>
          <p:nvPr/>
        </p:nvSpPr>
        <p:spPr>
          <a:xfrm>
            <a:off x="8552165" y="3343218"/>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Bottom-up</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7D5A4F3A-FC87-C8B9-871C-5037620C06BF}"/>
              </a:ext>
            </a:extLst>
          </p:cNvPr>
          <p:cNvSpPr txBox="1"/>
          <p:nvPr/>
        </p:nvSpPr>
        <p:spPr>
          <a:xfrm>
            <a:off x="5596447" y="3395826"/>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„Top-down“</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78154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2. PEB </a:t>
            </a:r>
            <a:r>
              <a:rPr lang="de-CH" dirty="0" err="1"/>
              <a:t>Bayesian</a:t>
            </a:r>
            <a:r>
              <a:rPr lang="de-CH" dirty="0"/>
              <a:t> </a:t>
            </a:r>
            <a:r>
              <a:rPr lang="de-CH" dirty="0" err="1"/>
              <a:t>model</a:t>
            </a:r>
            <a:r>
              <a:rPr lang="de-CH" dirty="0"/>
              <a:t> </a:t>
            </a:r>
            <a:r>
              <a:rPr lang="de-CH" dirty="0" err="1"/>
              <a:t>averaging</a:t>
            </a:r>
            <a:r>
              <a:rPr lang="de-CH" dirty="0"/>
              <a:t> </a:t>
            </a:r>
            <a:r>
              <a:rPr lang="de-CH" dirty="0" err="1"/>
              <a:t>with</a:t>
            </a:r>
            <a:r>
              <a:rPr lang="de-CH" dirty="0"/>
              <a:t> </a:t>
            </a:r>
            <a:r>
              <a:rPr lang="de-CH" dirty="0" err="1"/>
              <a:t>greedy</a:t>
            </a:r>
            <a:r>
              <a:rPr lang="de-CH" dirty="0"/>
              <a:t> </a:t>
            </a:r>
            <a:r>
              <a:rPr lang="de-CH" dirty="0" err="1"/>
              <a:t>search</a:t>
            </a:r>
            <a:endParaRPr lang="de-CH" dirty="0"/>
          </a:p>
        </p:txBody>
      </p:sp>
      <p:sp>
        <p:nvSpPr>
          <p:cNvPr id="16" name="Rectangle 3"/>
          <p:cNvSpPr>
            <a:spLocks noGrp="1" noChangeArrowheads="1"/>
          </p:cNvSpPr>
          <p:nvPr>
            <p:ph idx="1"/>
          </p:nvPr>
        </p:nvSpPr>
        <p:spPr>
          <a:xfrm>
            <a:off x="1996752" y="1255190"/>
            <a:ext cx="8671249" cy="4012142"/>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strike="sngStrike" dirty="0">
                <a:latin typeface="+mn-lt"/>
                <a:sym typeface="Wingdings" panose="05000000000000000000" pitchFamily="2" charset="2"/>
              </a:rPr>
              <a:t>Specify model space </a:t>
            </a:r>
          </a:p>
          <a:p>
            <a:pPr marL="198432" lvl="2" indent="0">
              <a:spcAft>
                <a:spcPts val="0"/>
              </a:spcAft>
              <a:buNone/>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 and remove parameters (FE with vs without)</a:t>
            </a:r>
          </a:p>
        </p:txBody>
      </p:sp>
      <p:pic>
        <p:nvPicPr>
          <p:cNvPr id="4" name="Picture 3">
            <a:extLst>
              <a:ext uri="{FF2B5EF4-FFF2-40B4-BE49-F238E27FC236}">
                <a16:creationId xmlns:a16="http://schemas.microsoft.com/office/drawing/2014/main" id="{B6111618-D286-023B-6E92-AE4ED5DB1695}"/>
              </a:ext>
            </a:extLst>
          </p:cNvPr>
          <p:cNvPicPr>
            <a:picLocks noChangeAspect="1"/>
          </p:cNvPicPr>
          <p:nvPr/>
        </p:nvPicPr>
        <p:blipFill>
          <a:blip r:embed="rId3"/>
          <a:stretch>
            <a:fillRect/>
          </a:stretch>
        </p:blipFill>
        <p:spPr>
          <a:xfrm>
            <a:off x="4691078" y="4219960"/>
            <a:ext cx="1999654" cy="2262700"/>
          </a:xfrm>
          <a:prstGeom prst="rect">
            <a:avLst/>
          </a:prstGeom>
        </p:spPr>
      </p:pic>
      <p:sp>
        <p:nvSpPr>
          <p:cNvPr id="5" name="TextBox 4">
            <a:extLst>
              <a:ext uri="{FF2B5EF4-FFF2-40B4-BE49-F238E27FC236}">
                <a16:creationId xmlns:a16="http://schemas.microsoft.com/office/drawing/2014/main" id="{86220A39-B392-FDCC-E041-F2ED2E2951ED}"/>
              </a:ext>
            </a:extLst>
          </p:cNvPr>
          <p:cNvSpPr txBox="1"/>
          <p:nvPr/>
        </p:nvSpPr>
        <p:spPr>
          <a:xfrm>
            <a:off x="6548706" y="4750420"/>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F1C480FF-7AFA-0430-5D1B-96C14A36FB32}"/>
              </a:ext>
            </a:extLst>
          </p:cNvPr>
          <p:cNvSpPr txBox="1"/>
          <p:nvPr/>
        </p:nvSpPr>
        <p:spPr>
          <a:xfrm>
            <a:off x="4407026" y="456575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1" name="TextBox 10">
            <a:extLst>
              <a:ext uri="{FF2B5EF4-FFF2-40B4-BE49-F238E27FC236}">
                <a16:creationId xmlns:a16="http://schemas.microsoft.com/office/drawing/2014/main" id="{0BB6278D-99F7-7B41-B603-E1ADD3FEA35A}"/>
              </a:ext>
            </a:extLst>
          </p:cNvPr>
          <p:cNvSpPr txBox="1"/>
          <p:nvPr/>
        </p:nvSpPr>
        <p:spPr>
          <a:xfrm>
            <a:off x="5193814" y="453469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Box 11">
            <a:extLst>
              <a:ext uri="{FF2B5EF4-FFF2-40B4-BE49-F238E27FC236}">
                <a16:creationId xmlns:a16="http://schemas.microsoft.com/office/drawing/2014/main" id="{761FDBD7-A917-EB22-DF86-70E5D97E7659}"/>
              </a:ext>
            </a:extLst>
          </p:cNvPr>
          <p:cNvSpPr txBox="1"/>
          <p:nvPr/>
        </p:nvSpPr>
        <p:spPr>
          <a:xfrm>
            <a:off x="5409542" y="5418144"/>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C152E3CF-9DF4-B17D-33A9-8A3037DBC7E2}"/>
              </a:ext>
            </a:extLst>
          </p:cNvPr>
          <p:cNvSpPr txBox="1"/>
          <p:nvPr/>
        </p:nvSpPr>
        <p:spPr>
          <a:xfrm>
            <a:off x="6096000" y="575151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A473B5C-E0C8-1B47-1A62-19215B3CF91E}"/>
              </a:ext>
            </a:extLst>
          </p:cNvPr>
          <p:cNvSpPr txBox="1"/>
          <p:nvPr/>
        </p:nvSpPr>
        <p:spPr>
          <a:xfrm>
            <a:off x="5806336" y="4515642"/>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9" name="TextBox 18">
            <a:extLst>
              <a:ext uri="{FF2B5EF4-FFF2-40B4-BE49-F238E27FC236}">
                <a16:creationId xmlns:a16="http://schemas.microsoft.com/office/drawing/2014/main" id="{8A7250E1-85BA-BBE5-2F99-C7AD96A463E1}"/>
              </a:ext>
            </a:extLst>
          </p:cNvPr>
          <p:cNvSpPr txBox="1"/>
          <p:nvPr/>
        </p:nvSpPr>
        <p:spPr>
          <a:xfrm>
            <a:off x="4924287" y="565387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80827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Add a </a:t>
            </a:r>
            <a:r>
              <a:rPr lang="de-CH" dirty="0" err="1"/>
              <a:t>covariate</a:t>
            </a:r>
            <a:r>
              <a:rPr lang="de-CH" dirty="0"/>
              <a:t> </a:t>
            </a:r>
            <a:r>
              <a:rPr lang="de-CH" dirty="0" err="1"/>
              <a:t>to</a:t>
            </a:r>
            <a:r>
              <a:rPr lang="de-CH" dirty="0"/>
              <a:t> </a:t>
            </a:r>
            <a:r>
              <a:rPr lang="de-CH" dirty="0" err="1"/>
              <a:t>your</a:t>
            </a:r>
            <a:r>
              <a:rPr lang="de-CH" dirty="0"/>
              <a:t> design </a:t>
            </a:r>
            <a:r>
              <a:rPr lang="de-CH" dirty="0" err="1"/>
              <a:t>matrix</a:t>
            </a:r>
            <a:endParaRPr lang="de-CH" dirty="0"/>
          </a:p>
        </p:txBody>
      </p:sp>
      <p:sp>
        <p:nvSpPr>
          <p:cNvPr id="16" name="Rectangle 3"/>
          <p:cNvSpPr>
            <a:spLocks noGrp="1" noChangeArrowheads="1"/>
          </p:cNvSpPr>
          <p:nvPr>
            <p:ph idx="1"/>
          </p:nvPr>
        </p:nvSpPr>
        <p:spPr>
          <a:xfrm>
            <a:off x="1996752" y="1255190"/>
            <a:ext cx="8040687" cy="4012142"/>
          </a:xfrm>
        </p:spPr>
        <p:txBody>
          <a:bodyPr/>
          <a:lstStyle/>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To test for associations with a covariate or for group differences we can add </a:t>
            </a:r>
            <a:r>
              <a:rPr lang="en-US" sz="2000" dirty="0" err="1">
                <a:latin typeface="+mn-lt"/>
                <a:sym typeface="Wingdings" panose="05000000000000000000" pitchFamily="2" charset="2"/>
              </a:rPr>
              <a:t>regressors</a:t>
            </a:r>
            <a:r>
              <a:rPr lang="en-US" sz="2000" dirty="0">
                <a:latin typeface="+mn-lt"/>
                <a:sym typeface="Wingdings" panose="05000000000000000000" pitchFamily="2" charset="2"/>
              </a:rPr>
              <a:t> to the design matrix</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Should be limited to a reasonable amount …</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Are there group differences between patients and controls?</a:t>
            </a:r>
          </a:p>
          <a:p>
            <a:pPr marL="0" lvl="1" indent="0">
              <a:spcAft>
                <a:spcPts val="0"/>
              </a:spcAft>
              <a:buNone/>
              <a:defRPr/>
            </a:pPr>
            <a:r>
              <a:rPr lang="en-US" sz="2000" dirty="0">
                <a:latin typeface="+mn-lt"/>
                <a:sym typeface="Wingdings" panose="05000000000000000000" pitchFamily="2" charset="2"/>
              </a:rPr>
              <a:t> </a:t>
            </a: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415276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Group </a:t>
            </a:r>
            <a:r>
              <a:rPr lang="de-CH" dirty="0" err="1"/>
              <a:t>differences</a:t>
            </a:r>
            <a:endParaRPr lang="de-CH" dirty="0"/>
          </a:p>
        </p:txBody>
      </p:sp>
      <p:sp>
        <p:nvSpPr>
          <p:cNvPr id="7" name="Textfeld 6"/>
          <p:cNvSpPr txBox="1"/>
          <p:nvPr/>
        </p:nvSpPr>
        <p:spPr bwMode="auto">
          <a:xfrm>
            <a:off x="2368356" y="6168251"/>
            <a:ext cx="70854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285750" indent="-285750" defTabSz="457200">
              <a:buFont typeface="Arial" panose="020B0604020202020204" pitchFamily="34" charset="0"/>
              <a:buChar char="•"/>
              <a:defRPr/>
            </a:pPr>
            <a:r>
              <a:rPr lang="de-DE" dirty="0">
                <a:solidFill>
                  <a:srgbClr val="000000"/>
                </a:solidFill>
                <a:latin typeface="Arial" charset="0"/>
              </a:rPr>
              <a:t>Poor </a:t>
            </a:r>
            <a:r>
              <a:rPr lang="de-DE" dirty="0" err="1">
                <a:solidFill>
                  <a:srgbClr val="000000"/>
                </a:solidFill>
                <a:latin typeface="Arial" charset="0"/>
              </a:rPr>
              <a:t>readers</a:t>
            </a:r>
            <a:r>
              <a:rPr lang="de-DE" dirty="0">
                <a:solidFill>
                  <a:srgbClr val="000000"/>
                </a:solidFill>
                <a:latin typeface="Arial" charset="0"/>
              </a:rPr>
              <a:t> </a:t>
            </a:r>
            <a:r>
              <a:rPr lang="de-DE" dirty="0" err="1">
                <a:solidFill>
                  <a:srgbClr val="000000"/>
                </a:solidFill>
                <a:latin typeface="Arial" charset="0"/>
              </a:rPr>
              <a:t>show</a:t>
            </a:r>
            <a:r>
              <a:rPr lang="de-DE" dirty="0">
                <a:solidFill>
                  <a:srgbClr val="000000"/>
                </a:solidFill>
                <a:latin typeface="Arial" charset="0"/>
              </a:rPr>
              <a:t> a </a:t>
            </a:r>
            <a:r>
              <a:rPr lang="de-DE" dirty="0" err="1">
                <a:solidFill>
                  <a:srgbClr val="000000"/>
                </a:solidFill>
                <a:latin typeface="Arial" charset="0"/>
              </a:rPr>
              <a:t>decreased</a:t>
            </a:r>
            <a:r>
              <a:rPr lang="de-DE" dirty="0">
                <a:solidFill>
                  <a:srgbClr val="000000"/>
                </a:solidFill>
                <a:latin typeface="Arial" charset="0"/>
              </a:rPr>
              <a:t> </a:t>
            </a:r>
            <a:r>
              <a:rPr lang="de-DE" dirty="0" err="1">
                <a:solidFill>
                  <a:srgbClr val="000000"/>
                </a:solidFill>
                <a:latin typeface="Arial" charset="0"/>
              </a:rPr>
              <a:t>coupling</a:t>
            </a:r>
            <a:r>
              <a:rPr lang="de-DE" dirty="0">
                <a:solidFill>
                  <a:srgbClr val="000000"/>
                </a:solidFill>
                <a:latin typeface="Arial" charset="0"/>
              </a:rPr>
              <a:t> </a:t>
            </a:r>
            <a:r>
              <a:rPr lang="de-DE" dirty="0" err="1">
                <a:solidFill>
                  <a:srgbClr val="000000"/>
                </a:solidFill>
                <a:latin typeface="Arial" charset="0"/>
              </a:rPr>
              <a:t>between</a:t>
            </a:r>
            <a:r>
              <a:rPr lang="de-DE" dirty="0">
                <a:solidFill>
                  <a:srgbClr val="000000"/>
                </a:solidFill>
                <a:latin typeface="Arial" charset="0"/>
              </a:rPr>
              <a:t> VWFA </a:t>
            </a:r>
            <a:r>
              <a:rPr lang="de-DE" dirty="0" err="1">
                <a:solidFill>
                  <a:srgbClr val="000000"/>
                </a:solidFill>
                <a:latin typeface="Arial" charset="0"/>
              </a:rPr>
              <a:t>and</a:t>
            </a:r>
            <a:r>
              <a:rPr lang="de-DE" dirty="0">
                <a:solidFill>
                  <a:srgbClr val="000000"/>
                </a:solidFill>
                <a:latin typeface="Arial" charset="0"/>
              </a:rPr>
              <a:t> STS</a:t>
            </a:r>
            <a:br>
              <a:rPr lang="de-DE" dirty="0">
                <a:solidFill>
                  <a:srgbClr val="000000"/>
                </a:solidFill>
                <a:latin typeface="Arial" charset="0"/>
              </a:rPr>
            </a:br>
            <a:r>
              <a:rPr lang="de-DE" dirty="0" err="1">
                <a:solidFill>
                  <a:srgbClr val="000000"/>
                </a:solidFill>
                <a:latin typeface="Arial" charset="0"/>
              </a:rPr>
              <a:t>compared</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typical</a:t>
            </a:r>
            <a:r>
              <a:rPr lang="de-DE" dirty="0">
                <a:solidFill>
                  <a:srgbClr val="000000"/>
                </a:solidFill>
                <a:latin typeface="Arial" charset="0"/>
              </a:rPr>
              <a:t> </a:t>
            </a:r>
            <a:r>
              <a:rPr lang="de-DE" dirty="0" err="1">
                <a:solidFill>
                  <a:srgbClr val="000000"/>
                </a:solidFill>
                <a:latin typeface="Arial" charset="0"/>
              </a:rPr>
              <a:t>readers</a:t>
            </a:r>
            <a:endParaRPr lang="de-CH" dirty="0" err="1">
              <a:solidFill>
                <a:srgbClr val="000000"/>
              </a:solidFill>
              <a:latin typeface="Arial" charset="0"/>
            </a:endParaRPr>
          </a:p>
        </p:txBody>
      </p:sp>
      <p:pic>
        <p:nvPicPr>
          <p:cNvPr id="4" name="Picture 3">
            <a:extLst>
              <a:ext uri="{FF2B5EF4-FFF2-40B4-BE49-F238E27FC236}">
                <a16:creationId xmlns:a16="http://schemas.microsoft.com/office/drawing/2014/main" id="{6226272D-F1F0-8B81-1DDB-B88AC8E6691E}"/>
              </a:ext>
            </a:extLst>
          </p:cNvPr>
          <p:cNvPicPr>
            <a:picLocks noChangeAspect="1"/>
          </p:cNvPicPr>
          <p:nvPr/>
        </p:nvPicPr>
        <p:blipFill>
          <a:blip r:embed="rId3"/>
          <a:stretch>
            <a:fillRect/>
          </a:stretch>
        </p:blipFill>
        <p:spPr>
          <a:xfrm>
            <a:off x="2195852" y="1214438"/>
            <a:ext cx="7430408" cy="4654008"/>
          </a:xfrm>
          <a:prstGeom prst="rect">
            <a:avLst/>
          </a:prstGeom>
        </p:spPr>
      </p:pic>
    </p:spTree>
    <p:extLst>
      <p:ext uri="{BB962C8B-B14F-4D97-AF65-F5344CB8AC3E}">
        <p14:creationId xmlns:p14="http://schemas.microsoft.com/office/powerpoint/2010/main" val="57086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5173542"/>
          </a:xfrm>
        </p:spPr>
        <p:txBody>
          <a:bodyPr/>
          <a:lstStyle/>
          <a:p>
            <a:pPr eaLnBrk="1" hangingPunct="1"/>
            <a:r>
              <a:rPr lang="de-CH" dirty="0"/>
              <a:t>DCM </a:t>
            </a:r>
            <a:r>
              <a:rPr lang="de-CH" dirty="0" err="1"/>
              <a:t>example</a:t>
            </a:r>
            <a:r>
              <a:rPr lang="de-CH" dirty="0"/>
              <a:t>: </a:t>
            </a:r>
            <a:r>
              <a:rPr lang="de-CH" dirty="0" err="1"/>
              <a:t>Leave</a:t>
            </a:r>
            <a:r>
              <a:rPr lang="de-CH" dirty="0"/>
              <a:t>-</a:t>
            </a:r>
            <a:r>
              <a:rPr lang="de-CH" dirty="0" err="1"/>
              <a:t>one</a:t>
            </a:r>
            <a:r>
              <a:rPr lang="de-CH" dirty="0"/>
              <a:t>-out </a:t>
            </a:r>
            <a:r>
              <a:rPr lang="de-CH" dirty="0" err="1"/>
              <a:t>cross</a:t>
            </a:r>
            <a:r>
              <a:rPr lang="de-CH" dirty="0"/>
              <a:t>-validation</a:t>
            </a:r>
          </a:p>
        </p:txBody>
      </p:sp>
      <p:sp>
        <p:nvSpPr>
          <p:cNvPr id="16" name="Rectangle 3"/>
          <p:cNvSpPr>
            <a:spLocks noGrp="1" noChangeArrowheads="1"/>
          </p:cNvSpPr>
          <p:nvPr>
            <p:ph idx="1"/>
          </p:nvPr>
        </p:nvSpPr>
        <p:spPr>
          <a:xfrm>
            <a:off x="1890714" y="1056267"/>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Refits the model n-1 times and excludes one subject at a time</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Can we predict the variable? (e.g. group membership)</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Is the effect large enough to be meaningful?</a:t>
            </a:r>
          </a:p>
        </p:txBody>
      </p:sp>
    </p:spTree>
    <p:extLst>
      <p:ext uri="{BB962C8B-B14F-4D97-AF65-F5344CB8AC3E}">
        <p14:creationId xmlns:p14="http://schemas.microsoft.com/office/powerpoint/2010/main" val="213583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Questions?</a:t>
            </a:r>
          </a:p>
        </p:txBody>
      </p:sp>
      <p:sp>
        <p:nvSpPr>
          <p:cNvPr id="3" name="Inhaltsplatzhalter 2"/>
          <p:cNvSpPr>
            <a:spLocks noGrp="1"/>
          </p:cNvSpPr>
          <p:nvPr>
            <p:ph idx="1"/>
          </p:nvPr>
        </p:nvSpPr>
        <p:spPr>
          <a:xfrm>
            <a:off x="1990726" y="1250950"/>
            <a:ext cx="8281988" cy="4812393"/>
          </a:xfrm>
        </p:spPr>
        <p:txBody>
          <a:bodyPr/>
          <a:lstStyle/>
          <a:p>
            <a:pPr>
              <a:buFont typeface="Symbol" panose="05050102010706020507" pitchFamily="18" charset="2"/>
              <a:buChar char="-"/>
            </a:pPr>
            <a:endParaRPr lang="de-CH" dirty="0"/>
          </a:p>
          <a:p>
            <a:pPr>
              <a:buFont typeface="Symbol" panose="05050102010706020507" pitchFamily="18" charset="2"/>
              <a:buChar char="-"/>
            </a:pPr>
            <a:endParaRPr lang="de-CH" dirty="0"/>
          </a:p>
        </p:txBody>
      </p:sp>
    </p:spTree>
    <p:extLst>
      <p:ext uri="{BB962C8B-B14F-4D97-AF65-F5344CB8AC3E}">
        <p14:creationId xmlns:p14="http://schemas.microsoft.com/office/powerpoint/2010/main" val="200825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Picture 4" descr="A group of graphs showing different types of graphs&#10;&#10;Description automatically generated">
            <a:extLst>
              <a:ext uri="{FF2B5EF4-FFF2-40B4-BE49-F238E27FC236}">
                <a16:creationId xmlns:a16="http://schemas.microsoft.com/office/drawing/2014/main" id="{3E3CD8C9-36E4-34EE-D635-D6B69013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7" y="2426718"/>
            <a:ext cx="9537203" cy="4431282"/>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DED1E4D-A0D5-628A-7107-ADA3FEB2743B}"/>
                  </a:ext>
                </a:extLst>
              </p:cNvPr>
              <p:cNvSpPr txBox="1"/>
              <p:nvPr/>
            </p:nvSpPr>
            <p:spPr>
              <a:xfrm>
                <a:off x="7283088" y="1617137"/>
                <a:ext cx="2799356" cy="80958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𝑆</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nary>
                        <m:naryPr>
                          <m:limLoc m:val="undOv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4"/>
                            </m:r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b>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p>
                        <m:e>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𝑅</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d>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sSup>
                            <m:sSupPr>
                              <m:ctrlP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ctrlPr>
                            </m:sSup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𝑒</m:t>
                              </m:r>
                            </m:e>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−2</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𝑗</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𝜋</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𝑓</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sup>
                          </m:s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𝑑</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nary>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8" name="TextBox 7">
                <a:extLst>
                  <a:ext uri="{FF2B5EF4-FFF2-40B4-BE49-F238E27FC236}">
                    <a16:creationId xmlns:a16="http://schemas.microsoft.com/office/drawing/2014/main" id="{4DED1E4D-A0D5-628A-7107-ADA3FEB2743B}"/>
                  </a:ext>
                </a:extLst>
              </p:cNvPr>
              <p:cNvSpPr txBox="1">
                <a:spLocks noRot="1" noChangeAspect="1" noMove="1" noResize="1" noEditPoints="1" noAdjustHandles="1" noChangeArrowheads="1" noChangeShapeType="1" noTextEdit="1"/>
              </p:cNvSpPr>
              <p:nvPr/>
            </p:nvSpPr>
            <p:spPr>
              <a:xfrm>
                <a:off x="7283088" y="1617137"/>
                <a:ext cx="2799356" cy="809581"/>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8351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26246" y="1214438"/>
            <a:ext cx="8116112" cy="5148262"/>
          </a:xfrm>
        </p:spPr>
        <p:txBody>
          <a:bodyPr/>
          <a:lstStyle/>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Grafik 4">
            <a:extLst>
              <a:ext uri="{FF2B5EF4-FFF2-40B4-BE49-F238E27FC236}">
                <a16:creationId xmlns:a16="http://schemas.microsoft.com/office/drawing/2014/main" id="{18EFB3C4-1017-4529-9284-B0918A55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36" y="66675"/>
            <a:ext cx="4241266" cy="6178550"/>
          </a:xfrm>
          <a:prstGeom prst="rect">
            <a:avLst/>
          </a:prstGeom>
        </p:spPr>
      </p:pic>
      <p:pic>
        <p:nvPicPr>
          <p:cNvPr id="8" name="Grafik 7">
            <a:extLst>
              <a:ext uri="{FF2B5EF4-FFF2-40B4-BE49-F238E27FC236}">
                <a16:creationId xmlns:a16="http://schemas.microsoft.com/office/drawing/2014/main" id="{651B0EEE-BD18-42F4-8ED0-1B88EC2E5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062" y="117475"/>
            <a:ext cx="4999838" cy="6076950"/>
          </a:xfrm>
          <a:prstGeom prst="rect">
            <a:avLst/>
          </a:prstGeom>
        </p:spPr>
      </p:pic>
    </p:spTree>
    <p:extLst>
      <p:ext uri="{BB962C8B-B14F-4D97-AF65-F5344CB8AC3E}">
        <p14:creationId xmlns:p14="http://schemas.microsoft.com/office/powerpoint/2010/main" val="301943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en-US" dirty="0"/>
              <a:t>Assumes that the cross spectra are </a:t>
            </a:r>
            <a:r>
              <a:rPr lang="en-US" b="1" dirty="0"/>
              <a:t>stable</a:t>
            </a:r>
            <a:r>
              <a:rPr lang="en-US" dirty="0"/>
              <a:t> over time, or </a:t>
            </a:r>
            <a:r>
              <a:rPr lang="en-US" b="1" dirty="0"/>
              <a:t>stationary</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a:buFontTx/>
              <a:buChar char="-"/>
            </a:pPr>
            <a:r>
              <a:rPr lang="de-CH" b="1" dirty="0" err="1"/>
              <a:t>Generalization</a:t>
            </a:r>
            <a:r>
              <a:rPr lang="de-CH" dirty="0"/>
              <a:t> </a:t>
            </a:r>
            <a:r>
              <a:rPr lang="de-CH" dirty="0" err="1"/>
              <a:t>of</a:t>
            </a:r>
            <a:r>
              <a:rPr lang="de-CH" dirty="0"/>
              <a:t> </a:t>
            </a:r>
            <a:r>
              <a:rPr lang="de-CH" dirty="0" err="1"/>
              <a:t>functional</a:t>
            </a:r>
            <a:r>
              <a:rPr lang="de-CH" dirty="0"/>
              <a:t> </a:t>
            </a:r>
            <a:r>
              <a:rPr lang="de-CH" dirty="0" err="1"/>
              <a:t>connectivity</a:t>
            </a:r>
            <a:r>
              <a:rPr lang="de-CH" dirty="0"/>
              <a:t> (= </a:t>
            </a:r>
            <a:r>
              <a:rPr lang="de-CH" dirty="0" err="1"/>
              <a:t>cross-corr</a:t>
            </a:r>
            <a:r>
              <a:rPr lang="de-CH" dirty="0"/>
              <a:t>. </a:t>
            </a:r>
            <a:r>
              <a:rPr lang="de-CH" dirty="0" err="1"/>
              <a:t>with</a:t>
            </a:r>
            <a:r>
              <a:rPr lang="de-CH" dirty="0"/>
              <a:t> lag 0)</a:t>
            </a:r>
          </a:p>
          <a:p>
            <a:pPr>
              <a:buFontTx/>
              <a:buChar char="-"/>
            </a:pPr>
            <a:endParaRPr lang="de-CH" dirty="0"/>
          </a:p>
          <a:p>
            <a:pPr>
              <a:buFontTx/>
              <a:buChar char="-"/>
            </a:pPr>
            <a:r>
              <a:rPr lang="de-CH" dirty="0"/>
              <a:t>2nd-level </a:t>
            </a:r>
            <a:r>
              <a:rPr lang="de-CH" dirty="0" err="1"/>
              <a:t>analysis</a:t>
            </a:r>
            <a:r>
              <a:rPr lang="de-CH" dirty="0"/>
              <a:t> in </a:t>
            </a:r>
            <a:r>
              <a:rPr lang="de-CH" b="1" dirty="0" err="1"/>
              <a:t>Parametric</a:t>
            </a:r>
            <a:r>
              <a:rPr lang="de-CH" b="1" dirty="0"/>
              <a:t> </a:t>
            </a:r>
            <a:r>
              <a:rPr lang="de-CH" b="1" dirty="0" err="1"/>
              <a:t>Empirical</a:t>
            </a:r>
            <a:r>
              <a:rPr lang="de-CH" b="1" dirty="0"/>
              <a:t> Bayes </a:t>
            </a:r>
            <a:r>
              <a:rPr lang="de-CH" dirty="0" err="1"/>
              <a:t>framework</a:t>
            </a:r>
            <a:endParaRPr lang="de-CH" dirty="0"/>
          </a:p>
          <a:p>
            <a:pPr>
              <a:buFontTx/>
              <a:buChar char="-"/>
            </a:pPr>
            <a:endParaRPr lang="de-CH" dirty="0"/>
          </a:p>
          <a:p>
            <a:pPr>
              <a:buFontTx/>
              <a:buChar char="-"/>
            </a:pPr>
            <a:r>
              <a:rPr lang="de-CH" dirty="0"/>
              <a:t>Network </a:t>
            </a:r>
            <a:r>
              <a:rPr lang="de-CH" dirty="0" err="1"/>
              <a:t>is</a:t>
            </a:r>
            <a:r>
              <a:rPr lang="de-CH" dirty="0"/>
              <a:t> </a:t>
            </a:r>
            <a:r>
              <a:rPr lang="de-CH" dirty="0" err="1"/>
              <a:t>based</a:t>
            </a:r>
            <a:r>
              <a:rPr lang="de-CH" dirty="0"/>
              <a:t> on </a:t>
            </a:r>
            <a:r>
              <a:rPr lang="de-CH" dirty="0" err="1"/>
              <a:t>previous</a:t>
            </a:r>
            <a:r>
              <a:rPr lang="de-CH" dirty="0"/>
              <a:t> </a:t>
            </a:r>
            <a:r>
              <a:rPr lang="de-CH" dirty="0" err="1"/>
              <a:t>work</a:t>
            </a:r>
            <a:r>
              <a:rPr lang="de-CH" dirty="0"/>
              <a:t> on </a:t>
            </a:r>
            <a:r>
              <a:rPr lang="de-CH" dirty="0" err="1"/>
              <a:t>emotion</a:t>
            </a:r>
            <a:r>
              <a:rPr lang="de-CH" dirty="0"/>
              <a:t> </a:t>
            </a:r>
            <a:r>
              <a:rPr lang="de-CH" dirty="0" err="1"/>
              <a:t>regulation</a:t>
            </a:r>
            <a:r>
              <a:rPr lang="de-CH" dirty="0"/>
              <a:t> / well-</a:t>
            </a:r>
            <a:r>
              <a:rPr lang="de-CH" dirty="0" err="1"/>
              <a:t>being</a:t>
            </a:r>
            <a:r>
              <a:rPr lang="de-CH" dirty="0"/>
              <a:t> </a:t>
            </a:r>
            <a:r>
              <a:rPr lang="de-CH" dirty="0" err="1"/>
              <a:t>literature</a:t>
            </a:r>
            <a:r>
              <a:rPr lang="de-CH" dirty="0"/>
              <a:t> (DMN + </a:t>
            </a:r>
            <a:r>
              <a:rPr lang="de-CH" dirty="0" err="1"/>
              <a:t>Salience</a:t>
            </a:r>
            <a:r>
              <a:rPr lang="de-CH" dirty="0"/>
              <a:t> network)</a:t>
            </a:r>
          </a:p>
          <a:p>
            <a:pPr>
              <a:buFontTx/>
              <a:buChar char="-"/>
            </a:pPr>
            <a:endParaRPr lang="de-CH" dirty="0"/>
          </a:p>
          <a:p>
            <a:pPr marL="5953" indent="0">
              <a:buNone/>
            </a:pPr>
            <a:r>
              <a:rPr lang="en-US" dirty="0">
                <a:sym typeface="Wingdings" panose="05000000000000000000" pitchFamily="2" charset="2"/>
              </a:rPr>
              <a:t> </a:t>
            </a:r>
            <a:r>
              <a:rPr lang="en-US" dirty="0"/>
              <a:t>investigate the effective connectivity changes between the cortex involved in emotional regulation and AMY</a:t>
            </a: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39326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DEB23-8DB4-4792-AC2A-7C7C047EF462}"/>
              </a:ext>
            </a:extLst>
          </p:cNvPr>
          <p:cNvSpPr>
            <a:spLocks noGrp="1"/>
          </p:cNvSpPr>
          <p:nvPr>
            <p:ph type="title"/>
          </p:nvPr>
        </p:nvSpPr>
        <p:spPr/>
        <p:txBody>
          <a:bodyPr/>
          <a:lstStyle/>
          <a:p>
            <a:r>
              <a:rPr lang="de-DE" dirty="0"/>
              <a:t>DCM </a:t>
            </a:r>
            <a:r>
              <a:rPr lang="de-DE" dirty="0" err="1"/>
              <a:t>Example</a:t>
            </a:r>
            <a:r>
              <a:rPr lang="de-DE" dirty="0"/>
              <a:t>: </a:t>
            </a:r>
            <a:r>
              <a:rPr lang="de-DE" dirty="0" err="1"/>
              <a:t>Resting</a:t>
            </a:r>
            <a:r>
              <a:rPr lang="de-DE" dirty="0"/>
              <a:t> </a:t>
            </a:r>
            <a:r>
              <a:rPr lang="de-DE" dirty="0" err="1"/>
              <a:t>state</a:t>
            </a:r>
            <a:endParaRPr lang="de-DE" dirty="0"/>
          </a:p>
        </p:txBody>
      </p:sp>
      <p:sp>
        <p:nvSpPr>
          <p:cNvPr id="4" name="Rectangle 3">
            <a:extLst>
              <a:ext uri="{FF2B5EF4-FFF2-40B4-BE49-F238E27FC236}">
                <a16:creationId xmlns:a16="http://schemas.microsoft.com/office/drawing/2014/main" id="{7155F027-7B40-4EC8-9F57-1BEFB67F2AE2}"/>
              </a:ext>
            </a:extLst>
          </p:cNvPr>
          <p:cNvSpPr txBox="1">
            <a:spLocks noChangeArrowheads="1"/>
          </p:cNvSpPr>
          <p:nvPr/>
        </p:nvSpPr>
        <p:spPr bwMode="auto">
          <a:xfrm>
            <a:off x="1899243" y="4851764"/>
            <a:ext cx="8065715" cy="20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891" indent="-342891" algn="l" rtl="0" eaLnBrk="0" fontAlgn="base" hangingPunct="0">
              <a:lnSpc>
                <a:spcPts val="2200"/>
              </a:lnSpc>
              <a:spcBef>
                <a:spcPct val="0"/>
              </a:spcBef>
              <a:spcAft>
                <a:spcPct val="0"/>
              </a:spcAft>
              <a:buFont typeface="Arial" charset="0"/>
              <a:defRPr>
                <a:solidFill>
                  <a:schemeClr val="tx1"/>
                </a:solidFill>
                <a:latin typeface="+mj-lt"/>
                <a:ea typeface="Source Sans Pro" panose="020B0503030403020204" pitchFamily="34" charset="0"/>
                <a:cs typeface="+mn-cs"/>
              </a:defRPr>
            </a:lvl1pPr>
            <a:lvl2pPr marL="196846" indent="-195258"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2pPr>
            <a:lvl3pPr marL="395278" indent="-196846"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3pPr>
            <a:lvl4pPr marL="582599" indent="-18573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4pPr>
            <a:lvl5pPr marL="763569" indent="-17938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5pPr>
            <a:lvl6pPr marL="1220757" indent="-179384" algn="l" rtl="0" fontAlgn="base">
              <a:lnSpc>
                <a:spcPts val="2200"/>
              </a:lnSpc>
              <a:spcBef>
                <a:spcPct val="0"/>
              </a:spcBef>
              <a:spcAft>
                <a:spcPct val="0"/>
              </a:spcAft>
              <a:buFont typeface="Arial" charset="0"/>
              <a:buChar char="–"/>
              <a:defRPr>
                <a:solidFill>
                  <a:schemeClr val="tx1"/>
                </a:solidFill>
                <a:latin typeface="+mn-lt"/>
              </a:defRPr>
            </a:lvl6pPr>
            <a:lvl7pPr marL="1677946" indent="-179384" algn="l" rtl="0" fontAlgn="base">
              <a:lnSpc>
                <a:spcPts val="2200"/>
              </a:lnSpc>
              <a:spcBef>
                <a:spcPct val="0"/>
              </a:spcBef>
              <a:spcAft>
                <a:spcPct val="0"/>
              </a:spcAft>
              <a:buFont typeface="Arial" charset="0"/>
              <a:buChar char="–"/>
              <a:defRPr>
                <a:solidFill>
                  <a:schemeClr val="tx1"/>
                </a:solidFill>
                <a:latin typeface="+mn-lt"/>
              </a:defRPr>
            </a:lvl7pPr>
            <a:lvl8pPr marL="2135135" indent="-179384" algn="l" rtl="0" fontAlgn="base">
              <a:lnSpc>
                <a:spcPts val="2200"/>
              </a:lnSpc>
              <a:spcBef>
                <a:spcPct val="0"/>
              </a:spcBef>
              <a:spcAft>
                <a:spcPct val="0"/>
              </a:spcAft>
              <a:buFont typeface="Arial" charset="0"/>
              <a:buChar char="–"/>
              <a:defRPr>
                <a:solidFill>
                  <a:schemeClr val="tx1"/>
                </a:solidFill>
                <a:latin typeface="+mn-lt"/>
              </a:defRPr>
            </a:lvl8pPr>
            <a:lvl9pPr marL="2592323" indent="-179384" algn="l" rtl="0" fontAlgn="base">
              <a:lnSpc>
                <a:spcPts val="2200"/>
              </a:lnSpc>
              <a:spcBef>
                <a:spcPct val="0"/>
              </a:spcBef>
              <a:spcAft>
                <a:spcPct val="0"/>
              </a:spcAft>
              <a:buFont typeface="Arial" charset="0"/>
              <a:buChar char="–"/>
              <a:defRPr>
                <a:solidFill>
                  <a:schemeClr val="tx1"/>
                </a:solidFill>
                <a:latin typeface="+mn-lt"/>
              </a:defRPr>
            </a:lvl9pPr>
          </a:lstStyle>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~6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minutes</a:t>
            </a:r>
            <a:endPar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endParaRPr>
          </a:p>
          <a:p>
            <a:pPr marL="800088" lvl="5" indent="-342900">
              <a:lnSpc>
                <a:spcPct val="114000"/>
              </a:lnSpc>
              <a:buFont typeface="Arial" panose="020B0604020202020204" pitchFamily="34" charset="0"/>
              <a:buChar char="•"/>
            </a:pP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eyes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open</a:t>
            </a:r>
          </a:p>
          <a:p>
            <a:pPr marL="457188" lvl="5" indent="0">
              <a:lnSpc>
                <a:spcPct val="114000"/>
              </a:lnSpc>
              <a:buNone/>
            </a:pPr>
            <a:endParaRPr lang="de-CH" sz="2000" kern="0" dirty="0">
              <a:solidFill>
                <a:srgbClr val="000000"/>
              </a:solidFill>
              <a:latin typeface="Open Sans" panose="020B0606030504020204" pitchFamily="34" charset="0"/>
              <a:cs typeface="Open Sans" panose="020B0606030504020204" pitchFamily="34" charset="0"/>
            </a:endParaRPr>
          </a:p>
        </p:txBody>
      </p:sp>
      <p:pic>
        <p:nvPicPr>
          <p:cNvPr id="8" name="Picture 7" descr="A white cross on a black background&#10;&#10;Description automatically generated">
            <a:extLst>
              <a:ext uri="{FF2B5EF4-FFF2-40B4-BE49-F238E27FC236}">
                <a16:creationId xmlns:a16="http://schemas.microsoft.com/office/drawing/2014/main" id="{347B7AFD-E6F9-5A0C-F9C0-37A2A6BF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8" y="1778214"/>
            <a:ext cx="2143125" cy="2133600"/>
          </a:xfrm>
          <a:prstGeom prst="rect">
            <a:avLst/>
          </a:prstGeom>
        </p:spPr>
      </p:pic>
    </p:spTree>
    <p:extLst>
      <p:ext uri="{BB962C8B-B14F-4D97-AF65-F5344CB8AC3E}">
        <p14:creationId xmlns:p14="http://schemas.microsoft.com/office/powerpoint/2010/main" val="26139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619AF-4EF5-4E54-B873-BFA8E09A46B2}"/>
              </a:ext>
            </a:extLst>
          </p:cNvPr>
          <p:cNvSpPr>
            <a:spLocks noGrp="1"/>
          </p:cNvSpPr>
          <p:nvPr>
            <p:ph type="title"/>
          </p:nvPr>
        </p:nvSpPr>
        <p:spPr/>
        <p:txBody>
          <a:bodyPr/>
          <a:lstStyle/>
          <a:p>
            <a:r>
              <a:rPr lang="de-DE" dirty="0"/>
              <a:t>Sample</a:t>
            </a:r>
          </a:p>
        </p:txBody>
      </p:sp>
      <p:sp>
        <p:nvSpPr>
          <p:cNvPr id="4" name="Inhaltsplatzhalter 2">
            <a:extLst>
              <a:ext uri="{FF2B5EF4-FFF2-40B4-BE49-F238E27FC236}">
                <a16:creationId xmlns:a16="http://schemas.microsoft.com/office/drawing/2014/main" id="{74F12318-A639-44CE-834C-14284A4AC77A}"/>
              </a:ext>
            </a:extLst>
          </p:cNvPr>
          <p:cNvSpPr>
            <a:spLocks noGrp="1"/>
          </p:cNvSpPr>
          <p:nvPr>
            <p:ph idx="1"/>
          </p:nvPr>
        </p:nvSpPr>
        <p:spPr>
          <a:xfrm>
            <a:off x="1990725" y="1018906"/>
            <a:ext cx="8281988" cy="4994547"/>
          </a:xfrm>
        </p:spPr>
        <p:txBody>
          <a:bodyPr/>
          <a:lstStyle/>
          <a:p>
            <a:pPr marL="1588" lvl="1" indent="0">
              <a:buNone/>
            </a:pPr>
            <a:endParaRPr lang="de-CH" sz="2100" dirty="0"/>
          </a:p>
          <a:p>
            <a:pPr marL="1588" lvl="1" indent="0">
              <a:buNone/>
            </a:pPr>
            <a:endParaRPr lang="de-CH" sz="2100" b="1" dirty="0"/>
          </a:p>
          <a:p>
            <a:pPr>
              <a:lnSpc>
                <a:spcPct val="100000"/>
              </a:lnSpc>
            </a:pPr>
            <a:endParaRPr lang="en-GB" sz="1600" dirty="0"/>
          </a:p>
        </p:txBody>
      </p:sp>
      <p:graphicFrame>
        <p:nvGraphicFramePr>
          <p:cNvPr id="3" name="Table 2">
            <a:extLst>
              <a:ext uri="{FF2B5EF4-FFF2-40B4-BE49-F238E27FC236}">
                <a16:creationId xmlns:a16="http://schemas.microsoft.com/office/drawing/2014/main" id="{DC676C62-6E1C-C585-16F1-6EB7AD94C265}"/>
              </a:ext>
            </a:extLst>
          </p:cNvPr>
          <p:cNvGraphicFramePr>
            <a:graphicFrameLocks noGrp="1"/>
          </p:cNvGraphicFramePr>
          <p:nvPr>
            <p:extLst>
              <p:ext uri="{D42A27DB-BD31-4B8C-83A1-F6EECF244321}">
                <p14:modId xmlns:p14="http://schemas.microsoft.com/office/powerpoint/2010/main" val="2403319656"/>
              </p:ext>
            </p:extLst>
          </p:nvPr>
        </p:nvGraphicFramePr>
        <p:xfrm>
          <a:off x="2375209" y="123785"/>
          <a:ext cx="8865220" cy="6699929"/>
        </p:xfrm>
        <a:graphic>
          <a:graphicData uri="http://schemas.openxmlformats.org/drawingml/2006/table">
            <a:tbl>
              <a:tblPr/>
              <a:tblGrid>
                <a:gridCol w="1773044">
                  <a:extLst>
                    <a:ext uri="{9D8B030D-6E8A-4147-A177-3AD203B41FA5}">
                      <a16:colId xmlns:a16="http://schemas.microsoft.com/office/drawing/2014/main" val="628819009"/>
                    </a:ext>
                  </a:extLst>
                </a:gridCol>
                <a:gridCol w="1773044">
                  <a:extLst>
                    <a:ext uri="{9D8B030D-6E8A-4147-A177-3AD203B41FA5}">
                      <a16:colId xmlns:a16="http://schemas.microsoft.com/office/drawing/2014/main" val="4082142761"/>
                    </a:ext>
                  </a:extLst>
                </a:gridCol>
                <a:gridCol w="1773044">
                  <a:extLst>
                    <a:ext uri="{9D8B030D-6E8A-4147-A177-3AD203B41FA5}">
                      <a16:colId xmlns:a16="http://schemas.microsoft.com/office/drawing/2014/main" val="3297108114"/>
                    </a:ext>
                  </a:extLst>
                </a:gridCol>
                <a:gridCol w="1773044">
                  <a:extLst>
                    <a:ext uri="{9D8B030D-6E8A-4147-A177-3AD203B41FA5}">
                      <a16:colId xmlns:a16="http://schemas.microsoft.com/office/drawing/2014/main" val="1558650726"/>
                    </a:ext>
                  </a:extLst>
                </a:gridCol>
                <a:gridCol w="1773044">
                  <a:extLst>
                    <a:ext uri="{9D8B030D-6E8A-4147-A177-3AD203B41FA5}">
                      <a16:colId xmlns:a16="http://schemas.microsoft.com/office/drawing/2014/main" val="3631128607"/>
                    </a:ext>
                  </a:extLst>
                </a:gridCol>
              </a:tblGrid>
              <a:tr h="243338">
                <a:tc>
                  <a:txBody>
                    <a:bodyPr/>
                    <a:lstStyle/>
                    <a:p>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b="1" dirty="0">
                          <a:solidFill>
                            <a:schemeClr val="bg1"/>
                          </a:solidFill>
                        </a:rPr>
                        <a:t>Controls</a:t>
                      </a:r>
                    </a:p>
                  </a:txBody>
                  <a:tcPr marL="40228" marR="40228" marT="20113" marB="20113" anchor="ctr">
                    <a:lnL>
                      <a:noFill/>
                    </a:lnL>
                    <a:lnR>
                      <a:noFill/>
                    </a:lnR>
                    <a:lnT>
                      <a:noFill/>
                    </a:lnT>
                    <a:lnB>
                      <a:noFill/>
                    </a:lnB>
                  </a:tcPr>
                </a:tc>
                <a:tc>
                  <a:txBody>
                    <a:bodyPr/>
                    <a:lstStyle/>
                    <a:p>
                      <a:r>
                        <a:rPr lang="de-AT" sz="1300" b="1" dirty="0">
                          <a:solidFill>
                            <a:schemeClr val="bg1"/>
                          </a:solidFill>
                        </a:rPr>
                        <a:t>MDD</a:t>
                      </a:r>
                    </a:p>
                  </a:txBody>
                  <a:tcPr marL="40228" marR="40228" marT="20113" marB="20113" anchor="ctr">
                    <a:lnL>
                      <a:noFill/>
                    </a:lnL>
                    <a:lnR>
                      <a:noFill/>
                    </a:lnR>
                    <a:lnT>
                      <a:noFill/>
                    </a:lnT>
                    <a:lnB>
                      <a:noFill/>
                    </a:lnB>
                  </a:tcPr>
                </a:tc>
                <a:tc>
                  <a:txBody>
                    <a:bodyPr/>
                    <a:lstStyle/>
                    <a:p>
                      <a:r>
                        <a:rPr lang="de-AT" sz="1300" b="1" dirty="0">
                          <a:solidFill>
                            <a:schemeClr val="bg1"/>
                          </a:solidFill>
                        </a:rPr>
                        <a:t>Test </a:t>
                      </a:r>
                      <a:r>
                        <a:rPr lang="de-AT" sz="1300" b="1" dirty="0" err="1">
                          <a:solidFill>
                            <a:schemeClr val="bg1"/>
                          </a:solidFill>
                        </a:rPr>
                        <a:t>statistic</a:t>
                      </a:r>
                      <a:endParaRPr lang="de-AT" sz="1300" b="1" dirty="0">
                        <a:solidFill>
                          <a:schemeClr val="bg1"/>
                        </a:solidFill>
                      </a:endParaRPr>
                    </a:p>
                  </a:txBody>
                  <a:tcPr marL="40228" marR="40228" marT="20113" marB="20113" anchor="ctr">
                    <a:lnL>
                      <a:noFill/>
                    </a:lnL>
                    <a:lnR>
                      <a:noFill/>
                    </a:lnR>
                    <a:lnT>
                      <a:noFill/>
                    </a:lnT>
                    <a:lnB>
                      <a:noFill/>
                    </a:lnB>
                  </a:tcPr>
                </a:tc>
                <a:tc>
                  <a:txBody>
                    <a:bodyPr/>
                    <a:lstStyle/>
                    <a:p>
                      <a:r>
                        <a:rPr lang="de-AT" sz="1300" b="1" i="1" dirty="0">
                          <a:solidFill>
                            <a:schemeClr val="bg1"/>
                          </a:solidFill>
                        </a:rPr>
                        <a:t>p</a:t>
                      </a:r>
                      <a:r>
                        <a:rPr lang="de-AT" sz="1300" b="1" dirty="0">
                          <a:solidFill>
                            <a:schemeClr val="bg1"/>
                          </a:solidFill>
                        </a:rPr>
                        <a:t> </a:t>
                      </a:r>
                      <a:r>
                        <a:rPr lang="de-AT" sz="1300" b="1" dirty="0" err="1">
                          <a:solidFill>
                            <a:schemeClr val="bg1"/>
                          </a:solidFill>
                        </a:rPr>
                        <a:t>value</a:t>
                      </a:r>
                      <a:r>
                        <a:rPr lang="de-AT" sz="1300" b="1" baseline="30000" dirty="0" err="1">
                          <a:solidFill>
                            <a:schemeClr val="bg1"/>
                          </a:solidFill>
                        </a:rPr>
                        <a:t>a</a:t>
                      </a:r>
                      <a:endParaRPr lang="de-AT" sz="1300" b="1" dirty="0">
                        <a:solidFill>
                          <a:schemeClr val="bg1"/>
                        </a:solidFill>
                      </a:endParaRPr>
                    </a:p>
                  </a:txBody>
                  <a:tcPr marL="40228" marR="40228" marT="20113" marB="20113" anchor="ctr">
                    <a:lnL>
                      <a:noFill/>
                    </a:lnL>
                    <a:lnR>
                      <a:noFill/>
                    </a:lnR>
                    <a:lnT>
                      <a:noFill/>
                    </a:lnT>
                    <a:lnB>
                      <a:noFill/>
                    </a:lnB>
                  </a:tcPr>
                </a:tc>
                <a:extLst>
                  <a:ext uri="{0D108BD9-81ED-4DB2-BD59-A6C34878D82A}">
                    <a16:rowId xmlns:a16="http://schemas.microsoft.com/office/drawing/2014/main" val="3949343235"/>
                  </a:ext>
                </a:extLst>
              </a:tr>
              <a:tr h="446449">
                <a:tc>
                  <a:txBody>
                    <a:bodyPr/>
                    <a:lstStyle/>
                    <a:p>
                      <a:r>
                        <a:rPr lang="de-AT" sz="1300" dirty="0">
                          <a:solidFill>
                            <a:schemeClr val="bg1"/>
                          </a:solidFill>
                        </a:rPr>
                        <a:t>Age (</a:t>
                      </a:r>
                      <a:r>
                        <a:rPr lang="de-AT" sz="1300" dirty="0" err="1">
                          <a:solidFill>
                            <a:schemeClr val="bg1"/>
                          </a:solidFill>
                        </a:rPr>
                        <a:t>years</a:t>
                      </a:r>
                      <a:r>
                        <a:rPr lang="de-AT" sz="1300" dirty="0">
                          <a:solidFill>
                            <a:schemeClr val="bg1"/>
                          </a:solidFill>
                        </a:rPr>
                        <a:t>), </a:t>
                      </a:r>
                      <a:r>
                        <a:rPr lang="de-AT" sz="1300" dirty="0" err="1">
                          <a:solidFill>
                            <a:schemeClr val="bg1"/>
                          </a:solidFill>
                        </a:rPr>
                        <a:t>range</a:t>
                      </a:r>
                      <a:r>
                        <a:rPr lang="de-AT" sz="1300" dirty="0">
                          <a:solidFill>
                            <a:schemeClr val="bg1"/>
                          </a:solidFill>
                        </a:rPr>
                        <a:t> (min-</a:t>
                      </a:r>
                      <a:r>
                        <a:rPr lang="de-AT" sz="1300" dirty="0" err="1">
                          <a:solidFill>
                            <a:schemeClr val="bg1"/>
                          </a:solidFill>
                        </a:rPr>
                        <a:t>max</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16.2 (1.9), 11.2–18.8</a:t>
                      </a:r>
                    </a:p>
                  </a:txBody>
                  <a:tcPr marL="40228" marR="40228" marT="20113" marB="20113" anchor="ctr">
                    <a:lnL>
                      <a:noFill/>
                    </a:lnL>
                    <a:lnR>
                      <a:noFill/>
                    </a:lnR>
                    <a:lnT>
                      <a:noFill/>
                    </a:lnT>
                    <a:lnB>
                      <a:noFill/>
                    </a:lnB>
                  </a:tcPr>
                </a:tc>
                <a:tc>
                  <a:txBody>
                    <a:bodyPr/>
                    <a:lstStyle/>
                    <a:p>
                      <a:r>
                        <a:rPr lang="de-AT" sz="1300">
                          <a:solidFill>
                            <a:schemeClr val="bg1"/>
                          </a:solidFill>
                        </a:rPr>
                        <a:t>16.1 (1.4), 12.8–18.7</a:t>
                      </a:r>
                    </a:p>
                  </a:txBody>
                  <a:tcPr marL="40228" marR="40228" marT="20113" marB="20113" anchor="ctr">
                    <a:lnL>
                      <a:noFill/>
                    </a:lnL>
                    <a:lnR>
                      <a:noFill/>
                    </a:lnR>
                    <a:lnT>
                      <a:noFill/>
                    </a:lnT>
                    <a:lnB>
                      <a:noFill/>
                    </a:lnB>
                  </a:tcPr>
                </a:tc>
                <a:tc>
                  <a:txBody>
                    <a:bodyPr/>
                    <a:lstStyle/>
                    <a:p>
                      <a:r>
                        <a:rPr lang="de-AT" sz="1300">
                          <a:solidFill>
                            <a:schemeClr val="bg1"/>
                          </a:solidFill>
                        </a:rPr>
                        <a:t>U = 553.5</a:t>
                      </a:r>
                    </a:p>
                  </a:txBody>
                  <a:tcPr marL="40228" marR="40228" marT="20113" marB="20113" anchor="ctr">
                    <a:lnL>
                      <a:noFill/>
                    </a:lnL>
                    <a:lnR>
                      <a:noFill/>
                    </a:lnR>
                    <a:lnT>
                      <a:noFill/>
                    </a:lnT>
                    <a:lnB>
                      <a:noFill/>
                    </a:lnB>
                  </a:tcPr>
                </a:tc>
                <a:tc>
                  <a:txBody>
                    <a:bodyPr/>
                    <a:lstStyle/>
                    <a:p>
                      <a:r>
                        <a:rPr lang="de-AT" sz="1300" dirty="0">
                          <a:solidFill>
                            <a:schemeClr val="bg1"/>
                          </a:solidFill>
                        </a:rPr>
                        <a:t>0.425</a:t>
                      </a:r>
                    </a:p>
                  </a:txBody>
                  <a:tcPr marL="40228" marR="40228" marT="20113" marB="20113" anchor="ctr">
                    <a:lnL>
                      <a:noFill/>
                    </a:lnL>
                    <a:lnR>
                      <a:noFill/>
                    </a:lnR>
                    <a:lnT>
                      <a:noFill/>
                    </a:lnT>
                    <a:lnB>
                      <a:noFill/>
                    </a:lnB>
                  </a:tcPr>
                </a:tc>
                <a:extLst>
                  <a:ext uri="{0D108BD9-81ED-4DB2-BD59-A6C34878D82A}">
                    <a16:rowId xmlns:a16="http://schemas.microsoft.com/office/drawing/2014/main" val="326001200"/>
                  </a:ext>
                </a:extLst>
              </a:tr>
              <a:tr h="281593">
                <a:tc>
                  <a:txBody>
                    <a:bodyPr/>
                    <a:lstStyle/>
                    <a:p>
                      <a:r>
                        <a:rPr lang="de-AT" sz="1300">
                          <a:solidFill>
                            <a:schemeClr val="bg1"/>
                          </a:solidFill>
                        </a:rPr>
                        <a:t>Sex (males), No. (%)</a:t>
                      </a:r>
                    </a:p>
                  </a:txBody>
                  <a:tcPr marL="40228" marR="40228" marT="20113" marB="20113" anchor="ctr">
                    <a:lnL>
                      <a:noFill/>
                    </a:lnL>
                    <a:lnR>
                      <a:noFill/>
                    </a:lnR>
                    <a:lnT>
                      <a:noFill/>
                    </a:lnT>
                    <a:lnB>
                      <a:noFill/>
                    </a:lnB>
                  </a:tcPr>
                </a:tc>
                <a:tc>
                  <a:txBody>
                    <a:bodyPr/>
                    <a:lstStyle/>
                    <a:p>
                      <a:r>
                        <a:rPr lang="de-AT" sz="1300">
                          <a:solidFill>
                            <a:schemeClr val="bg1"/>
                          </a:solidFill>
                        </a:rPr>
                        <a:t>10 (30%)</a:t>
                      </a:r>
                    </a:p>
                  </a:txBody>
                  <a:tcPr marL="40228" marR="40228" marT="20113" marB="20113" anchor="ctr">
                    <a:lnL>
                      <a:noFill/>
                    </a:lnL>
                    <a:lnR>
                      <a:noFill/>
                    </a:lnR>
                    <a:lnT>
                      <a:noFill/>
                    </a:lnT>
                    <a:lnB>
                      <a:noFill/>
                    </a:lnB>
                  </a:tcPr>
                </a:tc>
                <a:tc>
                  <a:txBody>
                    <a:bodyPr/>
                    <a:lstStyle/>
                    <a:p>
                      <a:r>
                        <a:rPr lang="de-AT" sz="1300">
                          <a:solidFill>
                            <a:schemeClr val="bg1"/>
                          </a:solidFill>
                        </a:rPr>
                        <a:t>10 (33%)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0.07</a:t>
                      </a:r>
                    </a:p>
                  </a:txBody>
                  <a:tcPr marL="40228" marR="40228" marT="20113" marB="20113" anchor="ctr">
                    <a:lnL>
                      <a:noFill/>
                    </a:lnL>
                    <a:lnR>
                      <a:noFill/>
                    </a:lnR>
                    <a:lnT>
                      <a:noFill/>
                    </a:lnT>
                    <a:lnB>
                      <a:noFill/>
                    </a:lnB>
                  </a:tcPr>
                </a:tc>
                <a:tc>
                  <a:txBody>
                    <a:bodyPr/>
                    <a:lstStyle/>
                    <a:p>
                      <a:r>
                        <a:rPr lang="de-AT" sz="1300">
                          <a:solidFill>
                            <a:schemeClr val="bg1"/>
                          </a:solidFill>
                        </a:rPr>
                        <a:t>0.796</a:t>
                      </a:r>
                    </a:p>
                  </a:txBody>
                  <a:tcPr marL="40228" marR="40228" marT="20113" marB="20113" anchor="ctr">
                    <a:lnL>
                      <a:noFill/>
                    </a:lnL>
                    <a:lnR>
                      <a:noFill/>
                    </a:lnR>
                    <a:lnT>
                      <a:noFill/>
                    </a:lnT>
                    <a:lnB>
                      <a:noFill/>
                    </a:lnB>
                  </a:tcPr>
                </a:tc>
                <a:extLst>
                  <a:ext uri="{0D108BD9-81ED-4DB2-BD59-A6C34878D82A}">
                    <a16:rowId xmlns:a16="http://schemas.microsoft.com/office/drawing/2014/main" val="92732663"/>
                  </a:ext>
                </a:extLst>
              </a:tr>
              <a:tr h="446449">
                <a:tc>
                  <a:txBody>
                    <a:bodyPr/>
                    <a:lstStyle/>
                    <a:p>
                      <a:r>
                        <a:rPr lang="de-AT" sz="1300" dirty="0" err="1">
                          <a:solidFill>
                            <a:schemeClr val="bg1"/>
                          </a:solidFill>
                        </a:rPr>
                        <a:t>Handedness</a:t>
                      </a:r>
                      <a:r>
                        <a:rPr lang="de-AT" sz="1300" dirty="0">
                          <a:solidFill>
                            <a:schemeClr val="bg1"/>
                          </a:solidFill>
                        </a:rPr>
                        <a:t> (</a:t>
                      </a:r>
                      <a:r>
                        <a:rPr lang="de-AT" sz="1300" dirty="0" err="1">
                          <a:solidFill>
                            <a:schemeClr val="bg1"/>
                          </a:solidFill>
                        </a:rPr>
                        <a:t>right</a:t>
                      </a:r>
                      <a:r>
                        <a:rPr lang="de-AT" sz="1300" dirty="0">
                          <a:solidFill>
                            <a:schemeClr val="bg1"/>
                          </a:solidFill>
                        </a:rPr>
                        <a:t>), </a:t>
                      </a:r>
                      <a:r>
                        <a:rPr lang="de-AT" sz="1300" dirty="0" err="1">
                          <a:solidFill>
                            <a:schemeClr val="bg1"/>
                          </a:solidFill>
                        </a:rPr>
                        <a:t>No</a:t>
                      </a:r>
                      <a:r>
                        <a:rPr lang="de-AT" sz="1300" dirty="0">
                          <a:solidFill>
                            <a:schemeClr val="bg1"/>
                          </a:solidFill>
                        </a:rPr>
                        <a:t>. (%)</a:t>
                      </a:r>
                    </a:p>
                  </a:txBody>
                  <a:tcPr marL="40228" marR="40228" marT="20113" marB="20113" anchor="ctr">
                    <a:lnL>
                      <a:noFill/>
                    </a:lnL>
                    <a:lnR>
                      <a:noFill/>
                    </a:lnR>
                    <a:lnT>
                      <a:noFill/>
                    </a:lnT>
                    <a:lnB>
                      <a:noFill/>
                    </a:lnB>
                  </a:tcPr>
                </a:tc>
                <a:tc>
                  <a:txBody>
                    <a:bodyPr/>
                    <a:lstStyle/>
                    <a:p>
                      <a:r>
                        <a:rPr lang="de-AT" sz="1300">
                          <a:solidFill>
                            <a:schemeClr val="bg1"/>
                          </a:solidFill>
                        </a:rPr>
                        <a:t>32 (97%)</a:t>
                      </a:r>
                    </a:p>
                  </a:txBody>
                  <a:tcPr marL="40228" marR="40228" marT="20113" marB="20113" anchor="ctr">
                    <a:lnL>
                      <a:noFill/>
                    </a:lnL>
                    <a:lnR>
                      <a:noFill/>
                    </a:lnR>
                    <a:lnT>
                      <a:noFill/>
                    </a:lnT>
                    <a:lnB>
                      <a:noFill/>
                    </a:lnB>
                  </a:tcPr>
                </a:tc>
                <a:tc>
                  <a:txBody>
                    <a:bodyPr/>
                    <a:lstStyle/>
                    <a:p>
                      <a:r>
                        <a:rPr lang="de-AT" sz="1300">
                          <a:solidFill>
                            <a:schemeClr val="bg1"/>
                          </a:solidFill>
                        </a:rPr>
                        <a:t>28 (93%)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0.46</a:t>
                      </a:r>
                    </a:p>
                  </a:txBody>
                  <a:tcPr marL="40228" marR="40228" marT="20113" marB="20113" anchor="ctr">
                    <a:lnL>
                      <a:noFill/>
                    </a:lnL>
                    <a:lnR>
                      <a:noFill/>
                    </a:lnR>
                    <a:lnT>
                      <a:noFill/>
                    </a:lnT>
                    <a:lnB>
                      <a:noFill/>
                    </a:lnB>
                  </a:tcPr>
                </a:tc>
                <a:tc>
                  <a:txBody>
                    <a:bodyPr/>
                    <a:lstStyle/>
                    <a:p>
                      <a:r>
                        <a:rPr lang="de-AT" sz="1300">
                          <a:solidFill>
                            <a:schemeClr val="bg1"/>
                          </a:solidFill>
                        </a:rPr>
                        <a:t>0.500</a:t>
                      </a:r>
                    </a:p>
                  </a:txBody>
                  <a:tcPr marL="40228" marR="40228" marT="20113" marB="20113" anchor="ctr">
                    <a:lnL>
                      <a:noFill/>
                    </a:lnL>
                    <a:lnR>
                      <a:noFill/>
                    </a:lnR>
                    <a:lnT>
                      <a:noFill/>
                    </a:lnT>
                    <a:lnB>
                      <a:noFill/>
                    </a:lnB>
                  </a:tcPr>
                </a:tc>
                <a:extLst>
                  <a:ext uri="{0D108BD9-81ED-4DB2-BD59-A6C34878D82A}">
                    <a16:rowId xmlns:a16="http://schemas.microsoft.com/office/drawing/2014/main" val="1201501190"/>
                  </a:ext>
                </a:extLst>
              </a:tr>
              <a:tr h="649559">
                <a:tc>
                  <a:txBody>
                    <a:bodyPr/>
                    <a:lstStyle/>
                    <a:p>
                      <a:r>
                        <a:rPr lang="de-AT" sz="1300">
                          <a:solidFill>
                            <a:schemeClr val="bg1"/>
                          </a:solidFill>
                        </a:rPr>
                        <a:t>In-scanner movement (FD, mm)</a:t>
                      </a:r>
                    </a:p>
                  </a:txBody>
                  <a:tcPr marL="40228" marR="40228" marT="20113" marB="20113" anchor="ctr">
                    <a:lnL>
                      <a:noFill/>
                    </a:lnL>
                    <a:lnR>
                      <a:noFill/>
                    </a:lnR>
                    <a:lnT>
                      <a:noFill/>
                    </a:lnT>
                    <a:lnB>
                      <a:noFill/>
                    </a:lnB>
                  </a:tcPr>
                </a:tc>
                <a:tc>
                  <a:txBody>
                    <a:bodyPr/>
                    <a:lstStyle/>
                    <a:p>
                      <a:r>
                        <a:rPr lang="de-AT" sz="1300">
                          <a:solidFill>
                            <a:schemeClr val="bg1"/>
                          </a:solidFill>
                        </a:rPr>
                        <a:t>0.16 (0.06)</a:t>
                      </a:r>
                    </a:p>
                  </a:txBody>
                  <a:tcPr marL="40228" marR="40228" marT="20113" marB="20113" anchor="ctr">
                    <a:lnL>
                      <a:noFill/>
                    </a:lnL>
                    <a:lnR>
                      <a:noFill/>
                    </a:lnR>
                    <a:lnT>
                      <a:noFill/>
                    </a:lnT>
                    <a:lnB>
                      <a:noFill/>
                    </a:lnB>
                  </a:tcPr>
                </a:tc>
                <a:tc>
                  <a:txBody>
                    <a:bodyPr/>
                    <a:lstStyle/>
                    <a:p>
                      <a:r>
                        <a:rPr lang="de-AT" sz="1300">
                          <a:solidFill>
                            <a:schemeClr val="bg1"/>
                          </a:solidFill>
                        </a:rPr>
                        <a:t>0.17 (0.06)</a:t>
                      </a:r>
                    </a:p>
                  </a:txBody>
                  <a:tcPr marL="40228" marR="40228" marT="20113" marB="20113" anchor="ctr">
                    <a:lnL>
                      <a:noFill/>
                    </a:lnL>
                    <a:lnR>
                      <a:noFill/>
                    </a:lnR>
                    <a:lnT>
                      <a:noFill/>
                    </a:lnT>
                    <a:lnB>
                      <a:noFill/>
                    </a:lnB>
                  </a:tcPr>
                </a:tc>
                <a:tc>
                  <a:txBody>
                    <a:bodyPr/>
                    <a:lstStyle/>
                    <a:p>
                      <a:r>
                        <a:rPr lang="de-AT" sz="1300">
                          <a:solidFill>
                            <a:schemeClr val="bg1"/>
                          </a:solidFill>
                        </a:rPr>
                        <a:t>t(61) = 0.69</a:t>
                      </a:r>
                    </a:p>
                  </a:txBody>
                  <a:tcPr marL="40228" marR="40228" marT="20113" marB="20113" anchor="ctr">
                    <a:lnL>
                      <a:noFill/>
                    </a:lnL>
                    <a:lnR>
                      <a:noFill/>
                    </a:lnR>
                    <a:lnT>
                      <a:noFill/>
                    </a:lnT>
                    <a:lnB>
                      <a:noFill/>
                    </a:lnB>
                  </a:tcPr>
                </a:tc>
                <a:tc>
                  <a:txBody>
                    <a:bodyPr/>
                    <a:lstStyle/>
                    <a:p>
                      <a:r>
                        <a:rPr lang="de-AT" sz="1300">
                          <a:solidFill>
                            <a:schemeClr val="bg1"/>
                          </a:solidFill>
                        </a:rPr>
                        <a:t>0.492</a:t>
                      </a:r>
                    </a:p>
                  </a:txBody>
                  <a:tcPr marL="40228" marR="40228" marT="20113" marB="20113" anchor="ctr">
                    <a:lnL>
                      <a:noFill/>
                    </a:lnL>
                    <a:lnR>
                      <a:noFill/>
                    </a:lnR>
                    <a:lnT>
                      <a:noFill/>
                    </a:lnT>
                    <a:lnB>
                      <a:noFill/>
                    </a:lnB>
                  </a:tcPr>
                </a:tc>
                <a:extLst>
                  <a:ext uri="{0D108BD9-81ED-4DB2-BD59-A6C34878D82A}">
                    <a16:rowId xmlns:a16="http://schemas.microsoft.com/office/drawing/2014/main" val="2258771731"/>
                  </a:ext>
                </a:extLst>
              </a:tr>
              <a:tr h="243338">
                <a:tc>
                  <a:txBody>
                    <a:bodyPr/>
                    <a:lstStyle/>
                    <a:p>
                      <a:r>
                        <a:rPr lang="de-AT" sz="1300">
                          <a:solidFill>
                            <a:schemeClr val="bg1"/>
                          </a:solidFill>
                        </a:rPr>
                        <a:t>CD-RISC</a:t>
                      </a:r>
                    </a:p>
                  </a:txBody>
                  <a:tcPr marL="40228" marR="40228" marT="20113" marB="20113" anchor="ctr">
                    <a:lnL>
                      <a:noFill/>
                    </a:lnL>
                    <a:lnR>
                      <a:noFill/>
                    </a:lnR>
                    <a:lnT>
                      <a:noFill/>
                    </a:lnT>
                    <a:lnB>
                      <a:noFill/>
                    </a:lnB>
                  </a:tcPr>
                </a:tc>
                <a:tc>
                  <a:txBody>
                    <a:bodyPr/>
                    <a:lstStyle/>
                    <a:p>
                      <a:r>
                        <a:rPr lang="de-AT" sz="1300">
                          <a:solidFill>
                            <a:schemeClr val="bg1"/>
                          </a:solidFill>
                        </a:rPr>
                        <a:t>72.9 (10.1)</a:t>
                      </a:r>
                    </a:p>
                  </a:txBody>
                  <a:tcPr marL="40228" marR="40228" marT="20113" marB="20113" anchor="ctr">
                    <a:lnL>
                      <a:noFill/>
                    </a:lnL>
                    <a:lnR>
                      <a:noFill/>
                    </a:lnR>
                    <a:lnT>
                      <a:noFill/>
                    </a:lnT>
                    <a:lnB>
                      <a:noFill/>
                    </a:lnB>
                  </a:tcPr>
                </a:tc>
                <a:tc>
                  <a:txBody>
                    <a:bodyPr/>
                    <a:lstStyle/>
                    <a:p>
                      <a:r>
                        <a:rPr lang="de-AT" sz="1300">
                          <a:solidFill>
                            <a:schemeClr val="bg1"/>
                          </a:solidFill>
                        </a:rPr>
                        <a:t>38.6 (15.6)</a:t>
                      </a:r>
                    </a:p>
                  </a:txBody>
                  <a:tcPr marL="40228" marR="40228" marT="20113" marB="20113" anchor="ctr">
                    <a:lnL>
                      <a:noFill/>
                    </a:lnL>
                    <a:lnR>
                      <a:noFill/>
                    </a:lnR>
                    <a:lnT>
                      <a:noFill/>
                    </a:lnT>
                    <a:lnB>
                      <a:noFill/>
                    </a:lnB>
                  </a:tcPr>
                </a:tc>
                <a:tc>
                  <a:txBody>
                    <a:bodyPr/>
                    <a:lstStyle/>
                    <a:p>
                      <a:r>
                        <a:rPr lang="de-AT" sz="1300">
                          <a:solidFill>
                            <a:schemeClr val="bg1"/>
                          </a:solidFill>
                        </a:rPr>
                        <a:t>t(58) = 10.16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102834772"/>
                  </a:ext>
                </a:extLst>
              </a:tr>
              <a:tr h="243338">
                <a:tc>
                  <a:txBody>
                    <a:bodyPr/>
                    <a:lstStyle/>
                    <a:p>
                      <a:r>
                        <a:rPr lang="de-AT" sz="1300">
                          <a:solidFill>
                            <a:schemeClr val="bg1"/>
                          </a:solidFill>
                        </a:rPr>
                        <a:t>CDI</a:t>
                      </a:r>
                    </a:p>
                  </a:txBody>
                  <a:tcPr marL="40228" marR="40228" marT="20113" marB="20113" anchor="ctr">
                    <a:lnL>
                      <a:noFill/>
                    </a:lnL>
                    <a:lnR>
                      <a:noFill/>
                    </a:lnR>
                    <a:lnT>
                      <a:noFill/>
                    </a:lnT>
                    <a:lnB>
                      <a:noFill/>
                    </a:lnB>
                  </a:tcPr>
                </a:tc>
                <a:tc>
                  <a:txBody>
                    <a:bodyPr/>
                    <a:lstStyle/>
                    <a:p>
                      <a:r>
                        <a:rPr lang="de-AT" sz="1300">
                          <a:solidFill>
                            <a:schemeClr val="bg1"/>
                          </a:solidFill>
                        </a:rPr>
                        <a:t>8.4 (6.6)</a:t>
                      </a:r>
                    </a:p>
                  </a:txBody>
                  <a:tcPr marL="40228" marR="40228" marT="20113" marB="20113" anchor="ctr">
                    <a:lnL>
                      <a:noFill/>
                    </a:lnL>
                    <a:lnR>
                      <a:noFill/>
                    </a:lnR>
                    <a:lnT>
                      <a:noFill/>
                    </a:lnT>
                    <a:lnB>
                      <a:noFill/>
                    </a:lnB>
                  </a:tcPr>
                </a:tc>
                <a:tc>
                  <a:txBody>
                    <a:bodyPr/>
                    <a:lstStyle/>
                    <a:p>
                      <a:r>
                        <a:rPr lang="de-AT" sz="1300">
                          <a:solidFill>
                            <a:schemeClr val="bg1"/>
                          </a:solidFill>
                        </a:rPr>
                        <a:t>29.6 (9.3)</a:t>
                      </a:r>
                    </a:p>
                  </a:txBody>
                  <a:tcPr marL="40228" marR="40228" marT="20113" marB="20113" anchor="ctr">
                    <a:lnL>
                      <a:noFill/>
                    </a:lnL>
                    <a:lnR>
                      <a:noFill/>
                    </a:lnR>
                    <a:lnT>
                      <a:noFill/>
                    </a:lnT>
                    <a:lnB>
                      <a:noFill/>
                    </a:lnB>
                  </a:tcPr>
                </a:tc>
                <a:tc>
                  <a:txBody>
                    <a:bodyPr/>
                    <a:lstStyle/>
                    <a:p>
                      <a:r>
                        <a:rPr lang="de-AT" sz="1300">
                          <a:solidFill>
                            <a:schemeClr val="bg1"/>
                          </a:solidFill>
                        </a:rPr>
                        <a:t>U = 38.0</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305076106"/>
                  </a:ext>
                </a:extLst>
              </a:tr>
              <a:tr h="243338">
                <a:tc>
                  <a:txBody>
                    <a:bodyPr/>
                    <a:lstStyle/>
                    <a:p>
                      <a:r>
                        <a:rPr lang="de-AT" sz="1300">
                          <a:solidFill>
                            <a:schemeClr val="bg1"/>
                          </a:solidFill>
                        </a:rPr>
                        <a:t>RIAS IQ</a:t>
                      </a:r>
                    </a:p>
                  </a:txBody>
                  <a:tcPr marL="40228" marR="40228" marT="20113" marB="20113" anchor="ctr">
                    <a:lnL>
                      <a:noFill/>
                    </a:lnL>
                    <a:lnR>
                      <a:noFill/>
                    </a:lnR>
                    <a:lnT>
                      <a:noFill/>
                    </a:lnT>
                    <a:lnB>
                      <a:noFill/>
                    </a:lnB>
                  </a:tcPr>
                </a:tc>
                <a:tc>
                  <a:txBody>
                    <a:bodyPr/>
                    <a:lstStyle/>
                    <a:p>
                      <a:r>
                        <a:rPr lang="de-AT" sz="1300">
                          <a:solidFill>
                            <a:schemeClr val="bg1"/>
                          </a:solidFill>
                        </a:rPr>
                        <a:t>104.5 (6.9)</a:t>
                      </a:r>
                    </a:p>
                  </a:txBody>
                  <a:tcPr marL="40228" marR="40228" marT="20113" marB="20113" anchor="ctr">
                    <a:lnL>
                      <a:noFill/>
                    </a:lnL>
                    <a:lnR>
                      <a:noFill/>
                    </a:lnR>
                    <a:lnT>
                      <a:noFill/>
                    </a:lnT>
                    <a:lnB>
                      <a:noFill/>
                    </a:lnB>
                  </a:tcPr>
                </a:tc>
                <a:tc>
                  <a:txBody>
                    <a:bodyPr/>
                    <a:lstStyle/>
                    <a:p>
                      <a:r>
                        <a:rPr lang="de-AT" sz="1300">
                          <a:solidFill>
                            <a:schemeClr val="bg1"/>
                          </a:solidFill>
                        </a:rPr>
                        <a:t>108.0 (8.7)</a:t>
                      </a:r>
                    </a:p>
                  </a:txBody>
                  <a:tcPr marL="40228" marR="40228" marT="20113" marB="20113" anchor="ctr">
                    <a:lnL>
                      <a:noFill/>
                    </a:lnL>
                    <a:lnR>
                      <a:noFill/>
                    </a:lnR>
                    <a:lnT>
                      <a:noFill/>
                    </a:lnT>
                    <a:lnB>
                      <a:noFill/>
                    </a:lnB>
                  </a:tcPr>
                </a:tc>
                <a:tc>
                  <a:txBody>
                    <a:bodyPr/>
                    <a:lstStyle/>
                    <a:p>
                      <a:r>
                        <a:rPr lang="de-AT" sz="1300">
                          <a:solidFill>
                            <a:schemeClr val="bg1"/>
                          </a:solidFill>
                        </a:rPr>
                        <a:t>t(60) = −1.75</a:t>
                      </a:r>
                    </a:p>
                  </a:txBody>
                  <a:tcPr marL="40228" marR="40228" marT="20113" marB="20113" anchor="ctr">
                    <a:lnL>
                      <a:noFill/>
                    </a:lnL>
                    <a:lnR>
                      <a:noFill/>
                    </a:lnR>
                    <a:lnT>
                      <a:noFill/>
                    </a:lnT>
                    <a:lnB>
                      <a:noFill/>
                    </a:lnB>
                  </a:tcPr>
                </a:tc>
                <a:tc>
                  <a:txBody>
                    <a:bodyPr/>
                    <a:lstStyle/>
                    <a:p>
                      <a:r>
                        <a:rPr lang="de-AT" sz="1300" dirty="0">
                          <a:solidFill>
                            <a:schemeClr val="bg1"/>
                          </a:solidFill>
                        </a:rPr>
                        <a:t>0.079</a:t>
                      </a:r>
                    </a:p>
                  </a:txBody>
                  <a:tcPr marL="40228" marR="40228" marT="20113" marB="20113" anchor="ctr">
                    <a:lnL>
                      <a:noFill/>
                    </a:lnL>
                    <a:lnR>
                      <a:noFill/>
                    </a:lnR>
                    <a:lnT>
                      <a:noFill/>
                    </a:lnT>
                    <a:lnB>
                      <a:noFill/>
                    </a:lnB>
                  </a:tcPr>
                </a:tc>
                <a:extLst>
                  <a:ext uri="{0D108BD9-81ED-4DB2-BD59-A6C34878D82A}">
                    <a16:rowId xmlns:a16="http://schemas.microsoft.com/office/drawing/2014/main" val="271547845"/>
                  </a:ext>
                </a:extLst>
              </a:tr>
              <a:tr h="243338">
                <a:tc>
                  <a:txBody>
                    <a:bodyPr/>
                    <a:lstStyle/>
                    <a:p>
                      <a:r>
                        <a:rPr lang="de-AT" sz="1300">
                          <a:solidFill>
                            <a:schemeClr val="bg1"/>
                          </a:solidFill>
                        </a:rPr>
                        <a:t>PSS</a:t>
                      </a:r>
                    </a:p>
                  </a:txBody>
                  <a:tcPr marL="40228" marR="40228" marT="20113" marB="20113" anchor="ctr">
                    <a:lnL>
                      <a:noFill/>
                    </a:lnL>
                    <a:lnR>
                      <a:noFill/>
                    </a:lnR>
                    <a:lnT>
                      <a:noFill/>
                    </a:lnT>
                    <a:lnB>
                      <a:noFill/>
                    </a:lnB>
                  </a:tcPr>
                </a:tc>
                <a:tc>
                  <a:txBody>
                    <a:bodyPr/>
                    <a:lstStyle/>
                    <a:p>
                      <a:r>
                        <a:rPr lang="de-AT" sz="1300">
                          <a:solidFill>
                            <a:schemeClr val="bg1"/>
                          </a:solidFill>
                        </a:rPr>
                        <a:t>22.4 (6.6)</a:t>
                      </a:r>
                    </a:p>
                  </a:txBody>
                  <a:tcPr marL="40228" marR="40228" marT="20113" marB="20113" anchor="ctr">
                    <a:lnL>
                      <a:noFill/>
                    </a:lnL>
                    <a:lnR>
                      <a:noFill/>
                    </a:lnR>
                    <a:lnT>
                      <a:noFill/>
                    </a:lnT>
                    <a:lnB>
                      <a:noFill/>
                    </a:lnB>
                  </a:tcPr>
                </a:tc>
                <a:tc>
                  <a:txBody>
                    <a:bodyPr/>
                    <a:lstStyle/>
                    <a:p>
                      <a:r>
                        <a:rPr lang="de-AT" sz="1300">
                          <a:solidFill>
                            <a:schemeClr val="bg1"/>
                          </a:solidFill>
                        </a:rPr>
                        <a:t>28.8 (7.7)</a:t>
                      </a:r>
                    </a:p>
                  </a:txBody>
                  <a:tcPr marL="40228" marR="40228" marT="20113" marB="20113" anchor="ctr">
                    <a:lnL>
                      <a:noFill/>
                    </a:lnL>
                    <a:lnR>
                      <a:noFill/>
                    </a:lnR>
                    <a:lnT>
                      <a:noFill/>
                    </a:lnT>
                    <a:lnB>
                      <a:noFill/>
                    </a:lnB>
                  </a:tcPr>
                </a:tc>
                <a:tc>
                  <a:txBody>
                    <a:bodyPr/>
                    <a:lstStyle/>
                    <a:p>
                      <a:r>
                        <a:rPr lang="de-AT" sz="1300">
                          <a:solidFill>
                            <a:schemeClr val="bg1"/>
                          </a:solidFill>
                        </a:rPr>
                        <a:t>t(57) = −3.44</a:t>
                      </a:r>
                    </a:p>
                  </a:txBody>
                  <a:tcPr marL="40228" marR="40228" marT="20113" marB="20113" anchor="ctr">
                    <a:lnL>
                      <a:noFill/>
                    </a:lnL>
                    <a:lnR>
                      <a:noFill/>
                    </a:lnR>
                    <a:lnT>
                      <a:noFill/>
                    </a:lnT>
                    <a:lnB>
                      <a:noFill/>
                    </a:lnB>
                  </a:tcPr>
                </a:tc>
                <a:tc>
                  <a:txBody>
                    <a:bodyPr/>
                    <a:lstStyle/>
                    <a:p>
                      <a:r>
                        <a:rPr lang="de-AT" sz="1300">
                          <a:solidFill>
                            <a:schemeClr val="bg1"/>
                          </a:solidFill>
                        </a:rPr>
                        <a:t>0.001</a:t>
                      </a:r>
                    </a:p>
                  </a:txBody>
                  <a:tcPr marL="40228" marR="40228" marT="20113" marB="20113" anchor="ctr">
                    <a:lnL>
                      <a:noFill/>
                    </a:lnL>
                    <a:lnR>
                      <a:noFill/>
                    </a:lnR>
                    <a:lnT>
                      <a:noFill/>
                    </a:lnT>
                    <a:lnB>
                      <a:noFill/>
                    </a:lnB>
                  </a:tcPr>
                </a:tc>
                <a:extLst>
                  <a:ext uri="{0D108BD9-81ED-4DB2-BD59-A6C34878D82A}">
                    <a16:rowId xmlns:a16="http://schemas.microsoft.com/office/drawing/2014/main" val="93852895"/>
                  </a:ext>
                </a:extLst>
              </a:tr>
              <a:tr h="243338">
                <a:tc>
                  <a:txBody>
                    <a:bodyPr/>
                    <a:lstStyle/>
                    <a:p>
                      <a:r>
                        <a:rPr lang="de-AT" sz="1300">
                          <a:solidFill>
                            <a:schemeClr val="bg1"/>
                          </a:solidFill>
                        </a:rPr>
                        <a:t>SDQ</a:t>
                      </a:r>
                    </a:p>
                  </a:txBody>
                  <a:tcPr marL="40228" marR="40228" marT="20113" marB="20113" anchor="ctr">
                    <a:lnL>
                      <a:noFill/>
                    </a:lnL>
                    <a:lnR>
                      <a:noFill/>
                    </a:lnR>
                    <a:lnT>
                      <a:noFill/>
                    </a:lnT>
                    <a:lnB>
                      <a:noFill/>
                    </a:lnB>
                  </a:tcPr>
                </a:tc>
                <a:tc>
                  <a:txBody>
                    <a:bodyPr/>
                    <a:lstStyle/>
                    <a:p>
                      <a:r>
                        <a:rPr lang="de-AT" sz="1300">
                          <a:solidFill>
                            <a:schemeClr val="bg1"/>
                          </a:solidFill>
                        </a:rPr>
                        <a:t>8.8 (5.3)</a:t>
                      </a:r>
                    </a:p>
                  </a:txBody>
                  <a:tcPr marL="40228" marR="40228" marT="20113" marB="20113" anchor="ctr">
                    <a:lnL>
                      <a:noFill/>
                    </a:lnL>
                    <a:lnR>
                      <a:noFill/>
                    </a:lnR>
                    <a:lnT>
                      <a:noFill/>
                    </a:lnT>
                    <a:lnB>
                      <a:noFill/>
                    </a:lnB>
                  </a:tcPr>
                </a:tc>
                <a:tc>
                  <a:txBody>
                    <a:bodyPr/>
                    <a:lstStyle/>
                    <a:p>
                      <a:r>
                        <a:rPr lang="de-AT" sz="1300">
                          <a:solidFill>
                            <a:schemeClr val="bg1"/>
                          </a:solidFill>
                        </a:rPr>
                        <a:t>16.3 (5.6)</a:t>
                      </a:r>
                    </a:p>
                  </a:txBody>
                  <a:tcPr marL="40228" marR="40228" marT="20113" marB="20113" anchor="ctr">
                    <a:lnL>
                      <a:noFill/>
                    </a:lnL>
                    <a:lnR>
                      <a:noFill/>
                    </a:lnR>
                    <a:lnT>
                      <a:noFill/>
                    </a:lnT>
                    <a:lnB>
                      <a:noFill/>
                    </a:lnB>
                  </a:tcPr>
                </a:tc>
                <a:tc>
                  <a:txBody>
                    <a:bodyPr/>
                    <a:lstStyle/>
                    <a:p>
                      <a:r>
                        <a:rPr lang="de-AT" sz="1300">
                          <a:solidFill>
                            <a:schemeClr val="bg1"/>
                          </a:solidFill>
                        </a:rPr>
                        <a:t>t(56) = −5.26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4171422196"/>
                  </a:ext>
                </a:extLst>
              </a:tr>
              <a:tr h="446449">
                <a:tc>
                  <a:txBody>
                    <a:bodyPr/>
                    <a:lstStyle/>
                    <a:p>
                      <a:r>
                        <a:rPr lang="de-AT" sz="1300" dirty="0">
                          <a:solidFill>
                            <a:schemeClr val="bg1"/>
                          </a:solidFill>
                        </a:rPr>
                        <a:t>WISC-IV </a:t>
                      </a:r>
                      <a:r>
                        <a:rPr lang="de-AT" sz="1300" dirty="0" err="1">
                          <a:solidFill>
                            <a:schemeClr val="bg1"/>
                          </a:solidFill>
                        </a:rPr>
                        <a:t>Digitspan</a:t>
                      </a:r>
                      <a:r>
                        <a:rPr lang="de-AT" sz="1300" dirty="0">
                          <a:solidFill>
                            <a:schemeClr val="bg1"/>
                          </a:solidFill>
                        </a:rPr>
                        <a:t> (</a:t>
                      </a:r>
                      <a:r>
                        <a:rPr lang="de-AT" sz="1300" dirty="0" err="1">
                          <a:solidFill>
                            <a:schemeClr val="bg1"/>
                          </a:solidFill>
                        </a:rPr>
                        <a:t>forward</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8.9 (2.1)</a:t>
                      </a:r>
                    </a:p>
                  </a:txBody>
                  <a:tcPr marL="40228" marR="40228" marT="20113" marB="20113" anchor="ctr">
                    <a:lnL>
                      <a:noFill/>
                    </a:lnL>
                    <a:lnR>
                      <a:noFill/>
                    </a:lnR>
                    <a:lnT>
                      <a:noFill/>
                    </a:lnT>
                    <a:lnB>
                      <a:noFill/>
                    </a:lnB>
                  </a:tcPr>
                </a:tc>
                <a:tc>
                  <a:txBody>
                    <a:bodyPr/>
                    <a:lstStyle/>
                    <a:p>
                      <a:r>
                        <a:rPr lang="de-AT" sz="1300">
                          <a:solidFill>
                            <a:schemeClr val="bg1"/>
                          </a:solidFill>
                        </a:rPr>
                        <a:t>8.8 (2.0)</a:t>
                      </a:r>
                    </a:p>
                  </a:txBody>
                  <a:tcPr marL="40228" marR="40228" marT="20113" marB="20113" anchor="ctr">
                    <a:lnL>
                      <a:noFill/>
                    </a:lnL>
                    <a:lnR>
                      <a:noFill/>
                    </a:lnR>
                    <a:lnT>
                      <a:noFill/>
                    </a:lnT>
                    <a:lnB>
                      <a:noFill/>
                    </a:lnB>
                  </a:tcPr>
                </a:tc>
                <a:tc>
                  <a:txBody>
                    <a:bodyPr/>
                    <a:lstStyle/>
                    <a:p>
                      <a:r>
                        <a:rPr lang="de-AT" sz="1300">
                          <a:solidFill>
                            <a:schemeClr val="bg1"/>
                          </a:solidFill>
                        </a:rPr>
                        <a:t>t(60) = 0.32</a:t>
                      </a:r>
                    </a:p>
                  </a:txBody>
                  <a:tcPr marL="40228" marR="40228" marT="20113" marB="20113" anchor="ctr">
                    <a:lnL>
                      <a:noFill/>
                    </a:lnL>
                    <a:lnR>
                      <a:noFill/>
                    </a:lnR>
                    <a:lnT>
                      <a:noFill/>
                    </a:lnT>
                    <a:lnB>
                      <a:noFill/>
                    </a:lnB>
                  </a:tcPr>
                </a:tc>
                <a:tc>
                  <a:txBody>
                    <a:bodyPr/>
                    <a:lstStyle/>
                    <a:p>
                      <a:r>
                        <a:rPr lang="de-AT" sz="1300" dirty="0">
                          <a:solidFill>
                            <a:schemeClr val="bg1"/>
                          </a:solidFill>
                        </a:rPr>
                        <a:t>0.747</a:t>
                      </a:r>
                    </a:p>
                  </a:txBody>
                  <a:tcPr marL="40228" marR="40228" marT="20113" marB="20113" anchor="ctr">
                    <a:lnL>
                      <a:noFill/>
                    </a:lnL>
                    <a:lnR>
                      <a:noFill/>
                    </a:lnR>
                    <a:lnT>
                      <a:noFill/>
                    </a:lnT>
                    <a:lnB>
                      <a:noFill/>
                    </a:lnB>
                  </a:tcPr>
                </a:tc>
                <a:extLst>
                  <a:ext uri="{0D108BD9-81ED-4DB2-BD59-A6C34878D82A}">
                    <a16:rowId xmlns:a16="http://schemas.microsoft.com/office/drawing/2014/main" val="3616216115"/>
                  </a:ext>
                </a:extLst>
              </a:tr>
              <a:tr h="446449">
                <a:tc>
                  <a:txBody>
                    <a:bodyPr/>
                    <a:lstStyle/>
                    <a:p>
                      <a:r>
                        <a:rPr lang="de-AT" sz="1300">
                          <a:solidFill>
                            <a:schemeClr val="bg1"/>
                          </a:solidFill>
                        </a:rPr>
                        <a:t>WISC-IV Digitspan (backward)</a:t>
                      </a:r>
                    </a:p>
                  </a:txBody>
                  <a:tcPr marL="40228" marR="40228" marT="20113" marB="20113" anchor="ctr">
                    <a:lnL>
                      <a:noFill/>
                    </a:lnL>
                    <a:lnR>
                      <a:noFill/>
                    </a:lnR>
                    <a:lnT>
                      <a:noFill/>
                    </a:lnT>
                    <a:lnB>
                      <a:noFill/>
                    </a:lnB>
                  </a:tcPr>
                </a:tc>
                <a:tc>
                  <a:txBody>
                    <a:bodyPr/>
                    <a:lstStyle/>
                    <a:p>
                      <a:r>
                        <a:rPr lang="de-AT" sz="1300">
                          <a:solidFill>
                            <a:schemeClr val="bg1"/>
                          </a:solidFill>
                        </a:rPr>
                        <a:t>8.6 (1.6)</a:t>
                      </a:r>
                    </a:p>
                  </a:txBody>
                  <a:tcPr marL="40228" marR="40228" marT="20113" marB="20113" anchor="ctr">
                    <a:lnL>
                      <a:noFill/>
                    </a:lnL>
                    <a:lnR>
                      <a:noFill/>
                    </a:lnR>
                    <a:lnT>
                      <a:noFill/>
                    </a:lnT>
                    <a:lnB>
                      <a:noFill/>
                    </a:lnB>
                  </a:tcPr>
                </a:tc>
                <a:tc>
                  <a:txBody>
                    <a:bodyPr/>
                    <a:lstStyle/>
                    <a:p>
                      <a:r>
                        <a:rPr lang="de-AT" sz="1300">
                          <a:solidFill>
                            <a:schemeClr val="bg1"/>
                          </a:solidFill>
                        </a:rPr>
                        <a:t>9.4 (2.0)</a:t>
                      </a:r>
                    </a:p>
                  </a:txBody>
                  <a:tcPr marL="40228" marR="40228" marT="20113" marB="20113" anchor="ctr">
                    <a:lnL>
                      <a:noFill/>
                    </a:lnL>
                    <a:lnR>
                      <a:noFill/>
                    </a:lnR>
                    <a:lnT>
                      <a:noFill/>
                    </a:lnT>
                    <a:lnB>
                      <a:noFill/>
                    </a:lnB>
                  </a:tcPr>
                </a:tc>
                <a:tc>
                  <a:txBody>
                    <a:bodyPr/>
                    <a:lstStyle/>
                    <a:p>
                      <a:r>
                        <a:rPr lang="de-AT" sz="1300">
                          <a:solidFill>
                            <a:schemeClr val="bg1"/>
                          </a:solidFill>
                        </a:rPr>
                        <a:t>t(60) = −1.70</a:t>
                      </a:r>
                    </a:p>
                  </a:txBody>
                  <a:tcPr marL="40228" marR="40228" marT="20113" marB="20113" anchor="ctr">
                    <a:lnL>
                      <a:noFill/>
                    </a:lnL>
                    <a:lnR>
                      <a:noFill/>
                    </a:lnR>
                    <a:lnT>
                      <a:noFill/>
                    </a:lnT>
                    <a:lnB>
                      <a:noFill/>
                    </a:lnB>
                  </a:tcPr>
                </a:tc>
                <a:tc>
                  <a:txBody>
                    <a:bodyPr/>
                    <a:lstStyle/>
                    <a:p>
                      <a:r>
                        <a:rPr lang="de-AT" sz="1300">
                          <a:solidFill>
                            <a:schemeClr val="bg1"/>
                          </a:solidFill>
                        </a:rPr>
                        <a:t>0.094</a:t>
                      </a:r>
                    </a:p>
                  </a:txBody>
                  <a:tcPr marL="40228" marR="40228" marT="20113" marB="20113" anchor="ctr">
                    <a:lnL>
                      <a:noFill/>
                    </a:lnL>
                    <a:lnR>
                      <a:noFill/>
                    </a:lnR>
                    <a:lnT>
                      <a:noFill/>
                    </a:lnT>
                    <a:lnB>
                      <a:noFill/>
                    </a:lnB>
                  </a:tcPr>
                </a:tc>
                <a:extLst>
                  <a:ext uri="{0D108BD9-81ED-4DB2-BD59-A6C34878D82A}">
                    <a16:rowId xmlns:a16="http://schemas.microsoft.com/office/drawing/2014/main" val="680751087"/>
                  </a:ext>
                </a:extLst>
              </a:tr>
              <a:tr h="281593">
                <a:tc>
                  <a:txBody>
                    <a:bodyPr/>
                    <a:lstStyle/>
                    <a:p>
                      <a:r>
                        <a:rPr lang="de-AT" sz="1300" dirty="0">
                          <a:solidFill>
                            <a:schemeClr val="bg1"/>
                          </a:solidFill>
                        </a:rPr>
                        <a:t>WISC-IV </a:t>
                      </a:r>
                      <a:r>
                        <a:rPr lang="de-AT" sz="1300" dirty="0" err="1">
                          <a:solidFill>
                            <a:schemeClr val="bg1"/>
                          </a:solidFill>
                        </a:rPr>
                        <a:t>Mosaic</a:t>
                      </a:r>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57.0 (5.7)</a:t>
                      </a:r>
                    </a:p>
                  </a:txBody>
                  <a:tcPr marL="40228" marR="40228" marT="20113" marB="20113" anchor="ctr">
                    <a:lnL>
                      <a:noFill/>
                    </a:lnL>
                    <a:lnR>
                      <a:noFill/>
                    </a:lnR>
                    <a:lnT>
                      <a:noFill/>
                    </a:lnT>
                    <a:lnB>
                      <a:noFill/>
                    </a:lnB>
                  </a:tcPr>
                </a:tc>
                <a:tc>
                  <a:txBody>
                    <a:bodyPr/>
                    <a:lstStyle/>
                    <a:p>
                      <a:r>
                        <a:rPr lang="de-AT" sz="1300">
                          <a:solidFill>
                            <a:schemeClr val="bg1"/>
                          </a:solidFill>
                        </a:rPr>
                        <a:t>59.0 (6.2)</a:t>
                      </a:r>
                    </a:p>
                  </a:txBody>
                  <a:tcPr marL="40228" marR="40228" marT="20113" marB="20113" anchor="ctr">
                    <a:lnL>
                      <a:noFill/>
                    </a:lnL>
                    <a:lnR>
                      <a:noFill/>
                    </a:lnR>
                    <a:lnT>
                      <a:noFill/>
                    </a:lnT>
                    <a:lnB>
                      <a:noFill/>
                    </a:lnB>
                  </a:tcPr>
                </a:tc>
                <a:tc>
                  <a:txBody>
                    <a:bodyPr/>
                    <a:lstStyle/>
                    <a:p>
                      <a:r>
                        <a:rPr lang="de-AT" sz="1300" dirty="0">
                          <a:solidFill>
                            <a:schemeClr val="bg1"/>
                          </a:solidFill>
                        </a:rPr>
                        <a:t>t(56) = −1.27</a:t>
                      </a:r>
                    </a:p>
                  </a:txBody>
                  <a:tcPr marL="40228" marR="40228" marT="20113" marB="20113" anchor="ctr">
                    <a:lnL>
                      <a:noFill/>
                    </a:lnL>
                    <a:lnR>
                      <a:noFill/>
                    </a:lnR>
                    <a:lnT>
                      <a:noFill/>
                    </a:lnT>
                    <a:lnB>
                      <a:noFill/>
                    </a:lnB>
                  </a:tcPr>
                </a:tc>
                <a:tc>
                  <a:txBody>
                    <a:bodyPr/>
                    <a:lstStyle/>
                    <a:p>
                      <a:r>
                        <a:rPr lang="de-AT" sz="1300" dirty="0">
                          <a:solidFill>
                            <a:schemeClr val="bg1"/>
                          </a:solidFill>
                        </a:rPr>
                        <a:t>0.208</a:t>
                      </a:r>
                    </a:p>
                  </a:txBody>
                  <a:tcPr marL="40228" marR="40228" marT="20113" marB="20113" anchor="ctr">
                    <a:lnL>
                      <a:noFill/>
                    </a:lnL>
                    <a:lnR>
                      <a:noFill/>
                    </a:lnR>
                    <a:lnT>
                      <a:noFill/>
                    </a:lnT>
                    <a:lnB>
                      <a:noFill/>
                    </a:lnB>
                  </a:tcPr>
                </a:tc>
                <a:extLst>
                  <a:ext uri="{0D108BD9-81ED-4DB2-BD59-A6C34878D82A}">
                    <a16:rowId xmlns:a16="http://schemas.microsoft.com/office/drawing/2014/main" val="662124120"/>
                  </a:ext>
                </a:extLst>
              </a:tr>
              <a:tr h="342772">
                <a:tc gridSpan="5">
                  <a:txBody>
                    <a:bodyPr/>
                    <a:lstStyle/>
                    <a:p>
                      <a:r>
                        <a:rPr lang="de-AT" sz="1300" b="1" dirty="0" err="1">
                          <a:solidFill>
                            <a:schemeClr val="bg1"/>
                          </a:solidFill>
                        </a:rPr>
                        <a:t>Current</a:t>
                      </a:r>
                      <a:r>
                        <a:rPr lang="de-AT" sz="1300" b="1" dirty="0">
                          <a:solidFill>
                            <a:schemeClr val="bg1"/>
                          </a:solidFill>
                        </a:rPr>
                        <a:t> </a:t>
                      </a:r>
                      <a:r>
                        <a:rPr lang="de-AT" sz="1300" b="1" dirty="0" err="1">
                          <a:solidFill>
                            <a:schemeClr val="bg1"/>
                          </a:solidFill>
                        </a:rPr>
                        <a:t>Medication</a:t>
                      </a:r>
                      <a:r>
                        <a:rPr lang="de-AT" sz="1300" b="1" dirty="0">
                          <a:solidFill>
                            <a:schemeClr val="bg1"/>
                          </a:solidFill>
                        </a:rPr>
                        <a:t>, </a:t>
                      </a:r>
                      <a:r>
                        <a:rPr lang="de-AT" sz="1300" b="1" dirty="0" err="1">
                          <a:solidFill>
                            <a:schemeClr val="bg1"/>
                          </a:solidFill>
                        </a:rPr>
                        <a:t>No</a:t>
                      </a:r>
                      <a:r>
                        <a:rPr lang="de-AT" sz="1300" b="1" dirty="0">
                          <a:solidFill>
                            <a:schemeClr val="bg1"/>
                          </a:solidFill>
                        </a:rPr>
                        <a:t>. (%)</a:t>
                      </a:r>
                    </a:p>
                  </a:txBody>
                  <a:tcPr marL="101555" marR="101555" marT="50778" marB="50778" anchor="ctr">
                    <a:lnL>
                      <a:noFill/>
                    </a:lnL>
                    <a:lnR>
                      <a:noFill/>
                    </a:lnR>
                    <a:lnT>
                      <a:noFill/>
                    </a:lnT>
                    <a:lnB>
                      <a:noFill/>
                    </a:lnB>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867933716"/>
                  </a:ext>
                </a:extLst>
              </a:tr>
              <a:tr h="281593">
                <a:tc>
                  <a:txBody>
                    <a:bodyPr/>
                    <a:lstStyle/>
                    <a:p>
                      <a:r>
                        <a:rPr lang="de-AT" sz="1300">
                          <a:solidFill>
                            <a:schemeClr val="bg1"/>
                          </a:solidFill>
                        </a:rPr>
                        <a:t> No medication</a:t>
                      </a:r>
                    </a:p>
                  </a:txBody>
                  <a:tcPr marL="40228" marR="40228" marT="20113" marB="20113" anchor="ctr">
                    <a:lnL>
                      <a:noFill/>
                    </a:lnL>
                    <a:lnR>
                      <a:noFill/>
                    </a:lnR>
                    <a:lnT>
                      <a:noFill/>
                    </a:lnT>
                    <a:lnB>
                      <a:noFill/>
                    </a:lnB>
                  </a:tcPr>
                </a:tc>
                <a:tc>
                  <a:txBody>
                    <a:bodyPr/>
                    <a:lstStyle/>
                    <a:p>
                      <a:r>
                        <a:rPr lang="de-AT" sz="1300" dirty="0">
                          <a:solidFill>
                            <a:schemeClr val="bg1"/>
                          </a:solidFill>
                        </a:rPr>
                        <a:t>33 (100%)</a:t>
                      </a:r>
                    </a:p>
                  </a:txBody>
                  <a:tcPr marL="40228" marR="40228" marT="20113" marB="20113" anchor="ctr">
                    <a:lnL>
                      <a:noFill/>
                    </a:lnL>
                    <a:lnR>
                      <a:noFill/>
                    </a:lnR>
                    <a:lnT>
                      <a:noFill/>
                    </a:lnT>
                    <a:lnB>
                      <a:noFill/>
                    </a:lnB>
                  </a:tcPr>
                </a:tc>
                <a:tc>
                  <a:txBody>
                    <a:bodyPr/>
                    <a:lstStyle/>
                    <a:p>
                      <a:r>
                        <a:rPr lang="de-AT" sz="1300" dirty="0">
                          <a:solidFill>
                            <a:schemeClr val="bg1"/>
                          </a:solidFill>
                        </a:rPr>
                        <a:t>10 (33%)</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345541328"/>
                  </a:ext>
                </a:extLst>
              </a:tr>
              <a:tr h="243338">
                <a:tc>
                  <a:txBody>
                    <a:bodyPr/>
                    <a:lstStyle/>
                    <a:p>
                      <a:r>
                        <a:rPr lang="de-AT" sz="1300">
                          <a:solidFill>
                            <a:schemeClr val="bg1"/>
                          </a:solidFill>
                        </a:rPr>
                        <a:t> SSRI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18 (60%)</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368825486"/>
                  </a:ext>
                </a:extLst>
              </a:tr>
              <a:tr h="446449">
                <a:tc>
                  <a:txBody>
                    <a:bodyPr/>
                    <a:lstStyle/>
                    <a:p>
                      <a:r>
                        <a:rPr lang="de-AT" sz="1300">
                          <a:solidFill>
                            <a:schemeClr val="bg1"/>
                          </a:solidFill>
                        </a:rPr>
                        <a:t> Dual-action antidepressant</a:t>
                      </a:r>
                      <a:r>
                        <a:rPr lang="de-AT" sz="1300" baseline="30000">
                          <a:solidFill>
                            <a:schemeClr val="bg1"/>
                          </a:solidFill>
                        </a:rPr>
                        <a:t>b</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3481414321"/>
                  </a:ext>
                </a:extLst>
              </a:tr>
              <a:tr h="243338">
                <a:tc>
                  <a:txBody>
                    <a:bodyPr/>
                    <a:lstStyle/>
                    <a:p>
                      <a:r>
                        <a:rPr lang="de-AT" sz="1300">
                          <a:solidFill>
                            <a:schemeClr val="bg1"/>
                          </a:solidFill>
                        </a:rPr>
                        <a:t> NERI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990561348"/>
                  </a:ext>
                </a:extLst>
              </a:tr>
              <a:tr h="281593">
                <a:tc>
                  <a:txBody>
                    <a:bodyPr/>
                    <a:lstStyle/>
                    <a:p>
                      <a:r>
                        <a:rPr lang="de-AT" sz="1300">
                          <a:solidFill>
                            <a:schemeClr val="bg1"/>
                          </a:solidFill>
                        </a:rPr>
                        <a:t> Antipsychotic</a:t>
                      </a:r>
                      <a:r>
                        <a:rPr lang="de-AT" sz="1300" baseline="30000">
                          <a:solidFill>
                            <a:schemeClr val="bg1"/>
                          </a:solidFill>
                        </a:rPr>
                        <a:t>c</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132806836"/>
                  </a:ext>
                </a:extLst>
              </a:tr>
              <a:tr h="402277">
                <a:tc>
                  <a:txBody>
                    <a:bodyPr/>
                    <a:lstStyle/>
                    <a:p>
                      <a:r>
                        <a:rPr lang="de-AT" sz="1300">
                          <a:solidFill>
                            <a:schemeClr val="bg1"/>
                          </a:solidFill>
                        </a:rPr>
                        <a:t> Methylphenidate</a:t>
                      </a:r>
                    </a:p>
                  </a:txBody>
                  <a:tcPr marL="40228" marR="40228" marT="20113" marB="20113" anchor="ctr">
                    <a:lnL>
                      <a:noFill/>
                    </a:lnL>
                    <a:lnR>
                      <a:noFill/>
                    </a:lnR>
                    <a:lnT>
                      <a:noFill/>
                    </a:lnT>
                    <a:lnB>
                      <a:noFill/>
                    </a:lnB>
                  </a:tcPr>
                </a:tc>
                <a:tc>
                  <a:txBody>
                    <a:bodyPr/>
                    <a:lstStyle/>
                    <a:p>
                      <a:r>
                        <a:rPr lang="de-AT" sz="1300" dirty="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dirty="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422943211"/>
                  </a:ext>
                </a:extLst>
              </a:tr>
            </a:tbl>
          </a:graphicData>
        </a:graphic>
      </p:graphicFrame>
    </p:spTree>
    <p:extLst>
      <p:ext uri="{BB962C8B-B14F-4D97-AF65-F5344CB8AC3E}">
        <p14:creationId xmlns:p14="http://schemas.microsoft.com/office/powerpoint/2010/main" val="361544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1: Identify your hypothesis</a:t>
            </a:r>
            <a:endParaRPr lang="de-CH" dirty="0"/>
          </a:p>
        </p:txBody>
      </p:sp>
      <p:sp>
        <p:nvSpPr>
          <p:cNvPr id="16" name="Rectangle 3"/>
          <p:cNvSpPr>
            <a:spLocks noGrp="1" noChangeArrowheads="1"/>
          </p:cNvSpPr>
          <p:nvPr>
            <p:ph idx="1"/>
          </p:nvPr>
        </p:nvSpPr>
        <p:spPr>
          <a:xfrm>
            <a:off x="1966917" y="1214438"/>
            <a:ext cx="8040687" cy="2684462"/>
          </a:xfrm>
        </p:spPr>
        <p:txBody>
          <a:bodyPr>
            <a:normAutofit/>
          </a:bodyPr>
          <a:lstStyle/>
          <a:p>
            <a:pPr marL="342900" indent="-342900">
              <a:spcAft>
                <a:spcPts val="0"/>
              </a:spcAft>
              <a:defRPr/>
            </a:pPr>
            <a:r>
              <a:rPr lang="en-US" sz="2000" dirty="0">
                <a:latin typeface="+mn-lt"/>
              </a:rPr>
              <a:t>DCM is not well-suited for exploratory analysis</a:t>
            </a:r>
          </a:p>
          <a:p>
            <a:pPr marL="342900" indent="-342900">
              <a:spcAft>
                <a:spcPts val="0"/>
              </a:spcAft>
              <a:defRPr/>
            </a:pPr>
            <a:endParaRPr lang="en-US" sz="2000" dirty="0">
              <a:latin typeface="+mn-lt"/>
            </a:endParaRPr>
          </a:p>
          <a:p>
            <a:pPr marL="342900" indent="-342900">
              <a:spcAft>
                <a:spcPts val="0"/>
              </a:spcAft>
              <a:defRPr/>
            </a:pPr>
            <a:r>
              <a:rPr lang="en-US" sz="2000" dirty="0">
                <a:latin typeface="+mn-lt"/>
              </a:rPr>
              <a:t>It’s necessary to formulate hypotheses and networks we are interested in a priori</a:t>
            </a:r>
          </a:p>
          <a:p>
            <a:pPr marL="342900" indent="-342900">
              <a:spcAft>
                <a:spcPts val="0"/>
              </a:spcAft>
              <a:defRPr/>
            </a:pPr>
            <a:endParaRPr lang="en-US" sz="2000" dirty="0">
              <a:latin typeface="+mn-lt"/>
            </a:endParaRPr>
          </a:p>
          <a:p>
            <a:pPr marL="342900" indent="-342900">
              <a:spcAft>
                <a:spcPts val="0"/>
              </a:spcAft>
              <a:defRPr/>
            </a:pPr>
            <a:r>
              <a:rPr lang="en-US" sz="2000" b="1" dirty="0">
                <a:latin typeface="+mn-lt"/>
              </a:rPr>
              <a:t>Typically</a:t>
            </a:r>
            <a:r>
              <a:rPr lang="en-US" sz="2000" dirty="0">
                <a:latin typeface="+mn-lt"/>
              </a:rPr>
              <a:t>: </a:t>
            </a:r>
          </a:p>
          <a:p>
            <a:pPr marL="582608" lvl="3" indent="-342900">
              <a:spcAft>
                <a:spcPts val="0"/>
              </a:spcAft>
              <a:buFont typeface="Symbol" panose="05050102010706020507" pitchFamily="18" charset="2"/>
              <a:buChar char="-"/>
              <a:defRPr/>
            </a:pPr>
            <a:r>
              <a:rPr lang="en-US" sz="2000" dirty="0">
                <a:latin typeface="+mn-lt"/>
              </a:rPr>
              <a:t>How do groups differ in connectivity </a:t>
            </a:r>
          </a:p>
          <a:p>
            <a:pPr marL="582608" lvl="3" indent="-342900">
              <a:spcAft>
                <a:spcPts val="0"/>
              </a:spcAft>
              <a:buFont typeface="Symbol" panose="05050102010706020507" pitchFamily="18" charset="2"/>
              <a:buChar char="-"/>
              <a:defRPr/>
            </a:pPr>
            <a:r>
              <a:rPr lang="en-US" sz="2000" dirty="0">
                <a:latin typeface="+mn-lt"/>
              </a:rPr>
              <a:t>How does connectivity vary with a covariate </a:t>
            </a:r>
          </a:p>
          <a:p>
            <a:pPr marL="582608" lvl="3" indent="-342900">
              <a:spcAft>
                <a:spcPts val="0"/>
              </a:spcAft>
              <a:defRPr/>
            </a:pPr>
            <a:endParaRPr lang="en-US" sz="2000" dirty="0">
              <a:latin typeface="+mn-lt"/>
            </a:endParaRPr>
          </a:p>
          <a:p>
            <a:pPr marL="395287" lvl="2" indent="-342900">
              <a:spcAft>
                <a:spcPts val="0"/>
              </a:spcAft>
              <a:defRPr/>
            </a:pPr>
            <a:endParaRPr lang="en-US" sz="2000" dirty="0">
              <a:latin typeface="+mn-lt"/>
            </a:endParaRPr>
          </a:p>
        </p:txBody>
      </p:sp>
    </p:spTree>
    <p:extLst>
      <p:ext uri="{BB962C8B-B14F-4D97-AF65-F5344CB8AC3E}">
        <p14:creationId xmlns:p14="http://schemas.microsoft.com/office/powerpoint/2010/main" val="1725986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
  <a:themeElements>
    <a:clrScheme name="KL 2022">
      <a:dk1>
        <a:srgbClr val="131D26"/>
      </a:dk1>
      <a:lt1>
        <a:srgbClr val="FFFFFF"/>
      </a:lt1>
      <a:dk2>
        <a:srgbClr val="203341"/>
      </a:dk2>
      <a:lt2>
        <a:srgbClr val="EEECE1"/>
      </a:lt2>
      <a:accent1>
        <a:srgbClr val="3F627F"/>
      </a:accent1>
      <a:accent2>
        <a:srgbClr val="FF3200"/>
      </a:accent2>
      <a:accent3>
        <a:srgbClr val="FF5126"/>
      </a:accent3>
      <a:accent4>
        <a:srgbClr val="598AB2"/>
      </a:accent4>
      <a:accent5>
        <a:srgbClr val="659DCB"/>
      </a:accent5>
      <a:accent6>
        <a:srgbClr val="99D1F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kl_ppt_praesentation_2022_almostfinal.potx  -  Schreibgeschützt" id="{D064F55D-90C6-4AB4-8F24-17B2236744C4}" vid="{3364E707-E259-4BF2-8FE5-BF475E00C4F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2630</Words>
  <Application>Microsoft Office PowerPoint</Application>
  <PresentationFormat>Widescreen</PresentationFormat>
  <Paragraphs>427</Paragraphs>
  <Slides>37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Cambria Math</vt:lpstr>
      <vt:lpstr>Georgia</vt:lpstr>
      <vt:lpstr>Open Sans</vt:lpstr>
      <vt:lpstr>Symbol</vt:lpstr>
      <vt:lpstr>Tahoma</vt:lpstr>
      <vt:lpstr>Wingdings 3</vt:lpstr>
      <vt:lpstr>KL</vt:lpstr>
      <vt:lpstr>  DCM workshop</vt:lpstr>
      <vt:lpstr>Workshop</vt:lpstr>
      <vt:lpstr>Background</vt:lpstr>
      <vt:lpstr>Resting state – spectral dynamic causal modeling (spDCM)</vt:lpstr>
      <vt:lpstr>PowerPoint Presentation</vt:lpstr>
      <vt:lpstr>Resting state – spectral dynamic causal modeling (spDCM)</vt:lpstr>
      <vt:lpstr>DCM Example: Resting state</vt:lpstr>
      <vt:lpstr>Sample</vt:lpstr>
      <vt:lpstr>Prerequisites 1: Identify your hypothesis</vt:lpstr>
      <vt:lpstr>Prerequisites 2: Identify your network</vt:lpstr>
      <vt:lpstr>DCM Example: Identify your network</vt:lpstr>
      <vt:lpstr>Step 1: Timeseries extraction</vt:lpstr>
      <vt:lpstr>For Tasks: Step 2: Create GLM for DCM</vt:lpstr>
      <vt:lpstr>Step 3: Create DCMs</vt:lpstr>
      <vt:lpstr>DCM example: start with a fully connected graph</vt:lpstr>
      <vt:lpstr>Resting state - data analysis (multi-echo)</vt:lpstr>
      <vt:lpstr>Tedana – Multiecho ICA  </vt:lpstr>
      <vt:lpstr>DCM example: Assessment of first-level results</vt:lpstr>
      <vt:lpstr>DCM example: Assessment of first-level results</vt:lpstr>
      <vt:lpstr>  DCM workshop</vt:lpstr>
      <vt:lpstr>DCM example</vt:lpstr>
      <vt:lpstr>DCM: group study</vt:lpstr>
      <vt:lpstr>Group analaysis in the PEB framework</vt:lpstr>
      <vt:lpstr>DCM with PEB</vt:lpstr>
      <vt:lpstr>PEB: Design Matrix Specification</vt:lpstr>
      <vt:lpstr>PEB is implemented in the SPM12 Toolbox </vt:lpstr>
      <vt:lpstr>Put the «E» in PEB</vt:lpstr>
      <vt:lpstr>DCM example: PEB group analysis</vt:lpstr>
      <vt:lpstr>Free energy as approximated model evidence</vt:lpstr>
      <vt:lpstr>Free energy as approximated model evidence</vt:lpstr>
      <vt:lpstr>DCM example: PEB group analysis</vt:lpstr>
      <vt:lpstr>DCM example: 1. PEB Bayesian model selection</vt:lpstr>
      <vt:lpstr>DCM example: 2. PEB Bayesian model averaging with greedy search</vt:lpstr>
      <vt:lpstr>DCM example: Add a covariate to your design matrix</vt:lpstr>
      <vt:lpstr>DCM example: Group differences</vt:lpstr>
      <vt:lpstr>DCM example: Leave-one-out cross-validation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DCM workshop</dc:title>
  <dc:creator>David Wi</dc:creator>
  <cp:lastModifiedBy>David Willinger</cp:lastModifiedBy>
  <cp:revision>33</cp:revision>
  <dcterms:created xsi:type="dcterms:W3CDTF">2021-11-10T13:49:23Z</dcterms:created>
  <dcterms:modified xsi:type="dcterms:W3CDTF">2023-09-08T13:20:42Z</dcterms:modified>
</cp:coreProperties>
</file>