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306" r:id="rId2"/>
    <p:sldId id="307" r:id="rId3"/>
    <p:sldId id="467" r:id="rId4"/>
    <p:sldId id="320" r:id="rId5"/>
    <p:sldId id="331" r:id="rId6"/>
    <p:sldId id="330" r:id="rId7"/>
    <p:sldId id="349" r:id="rId8"/>
    <p:sldId id="463" r:id="rId9"/>
    <p:sldId id="343" r:id="rId10"/>
    <p:sldId id="344" r:id="rId11"/>
    <p:sldId id="326" r:id="rId12"/>
    <p:sldId id="322" r:id="rId13"/>
    <p:sldId id="464" r:id="rId14"/>
    <p:sldId id="345" r:id="rId15"/>
    <p:sldId id="346" r:id="rId16"/>
    <p:sldId id="347" r:id="rId17"/>
    <p:sldId id="465" r:id="rId18"/>
    <p:sldId id="466" r:id="rId19"/>
    <p:sldId id="470"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 id="270" r:id="rId34"/>
    <p:sldId id="271" r:id="rId35"/>
    <p:sldId id="272" r:id="rId36"/>
    <p:sldId id="273" r:id="rId37"/>
    <p:sldId id="274" r:id="rId3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561" autoAdjust="0"/>
    <p:restoredTop sz="77825" autoAdjust="0"/>
  </p:normalViewPr>
  <p:slideViewPr>
    <p:cSldViewPr snapToGrid="0">
      <p:cViewPr varScale="1">
        <p:scale>
          <a:sx n="86" d="100"/>
          <a:sy n="86" d="100"/>
        </p:scale>
        <p:origin x="94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DCBEB-7CBD-4169-860A-4A748D06F78C}" type="datetimeFigureOut">
              <a:rPr lang="de-DE" smtClean="0"/>
              <a:t>11.09.2023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179F2-1D92-4DBE-93BD-413D8C15DDD4}" type="slidenum">
              <a:rPr lang="de-DE" smtClean="0"/>
              <a:t>‹#›</a:t>
            </a:fld>
            <a:endParaRPr lang="de-DE"/>
          </a:p>
        </p:txBody>
      </p:sp>
    </p:spTree>
    <p:extLst>
      <p:ext uri="{BB962C8B-B14F-4D97-AF65-F5344CB8AC3E}">
        <p14:creationId xmlns:p14="http://schemas.microsoft.com/office/powerpoint/2010/main" val="2005663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sciencedirect.com/science/article/pii/S1053811919305233#fd5"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sciencedirect.com/science/article/pii/S1053811919305233#bib5"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err="1"/>
              <a:t>Subjects</a:t>
            </a:r>
            <a:r>
              <a:rPr lang="de-DE" dirty="0"/>
              <a:t> </a:t>
            </a:r>
            <a:r>
              <a:rPr lang="de-DE" dirty="0" err="1"/>
              <a:t>are</a:t>
            </a:r>
            <a:r>
              <a:rPr lang="de-DE" dirty="0"/>
              <a:t> </a:t>
            </a:r>
            <a:r>
              <a:rPr lang="de-DE" dirty="0" err="1"/>
              <a:t>presented</a:t>
            </a:r>
            <a:r>
              <a:rPr lang="de-DE" dirty="0"/>
              <a:t> </a:t>
            </a:r>
            <a:r>
              <a:rPr lang="de-DE" dirty="0" err="1"/>
              <a:t>with</a:t>
            </a:r>
            <a:r>
              <a:rPr lang="de-DE" dirty="0"/>
              <a:t> a </a:t>
            </a:r>
            <a:r>
              <a:rPr lang="de-DE" dirty="0" err="1"/>
              <a:t>sound</a:t>
            </a:r>
            <a:r>
              <a:rPr lang="de-DE" dirty="0"/>
              <a:t> and a </a:t>
            </a:r>
            <a:r>
              <a:rPr lang="de-DE" dirty="0" err="1"/>
              <a:t>symbol</a:t>
            </a:r>
            <a:r>
              <a:rPr lang="de-DE" dirty="0"/>
              <a:t> at </a:t>
            </a:r>
            <a:r>
              <a:rPr lang="de-DE" dirty="0" err="1"/>
              <a:t>the</a:t>
            </a:r>
            <a:r>
              <a:rPr lang="de-DE" dirty="0"/>
              <a:t> same time. </a:t>
            </a:r>
            <a:r>
              <a:rPr lang="de-DE" dirty="0" err="1"/>
              <a:t>They</a:t>
            </a:r>
            <a:r>
              <a:rPr lang="de-DE" dirty="0"/>
              <a:t> </a:t>
            </a:r>
            <a:r>
              <a:rPr lang="de-DE" dirty="0" err="1"/>
              <a:t>need</a:t>
            </a:r>
            <a:r>
              <a:rPr lang="de-DE" dirty="0"/>
              <a:t> to </a:t>
            </a:r>
            <a:r>
              <a:rPr lang="de-DE" dirty="0" err="1"/>
              <a:t>learn</a:t>
            </a:r>
            <a:r>
              <a:rPr lang="de-DE" dirty="0"/>
              <a:t> </a:t>
            </a:r>
            <a:r>
              <a:rPr lang="de-DE" dirty="0" err="1"/>
              <a:t>whether</a:t>
            </a:r>
            <a:r>
              <a:rPr lang="de-DE" dirty="0"/>
              <a:t> </a:t>
            </a:r>
            <a:r>
              <a:rPr lang="de-DE" dirty="0" err="1"/>
              <a:t>the</a:t>
            </a:r>
            <a:r>
              <a:rPr lang="de-DE" dirty="0"/>
              <a:t> </a:t>
            </a:r>
            <a:r>
              <a:rPr lang="de-DE" dirty="0" err="1"/>
              <a:t>association</a:t>
            </a:r>
            <a:r>
              <a:rPr lang="de-DE" dirty="0"/>
              <a:t> </a:t>
            </a:r>
            <a:r>
              <a:rPr lang="de-DE" dirty="0" err="1"/>
              <a:t>is</a:t>
            </a:r>
            <a:r>
              <a:rPr lang="de-DE" dirty="0"/>
              <a:t> </a:t>
            </a:r>
            <a:r>
              <a:rPr lang="de-DE" dirty="0" err="1"/>
              <a:t>correct</a:t>
            </a:r>
            <a:r>
              <a:rPr lang="de-DE" dirty="0"/>
              <a:t> </a:t>
            </a:r>
            <a:r>
              <a:rPr lang="de-DE" dirty="0" err="1"/>
              <a:t>or</a:t>
            </a:r>
            <a:r>
              <a:rPr lang="de-DE" dirty="0"/>
              <a:t> not, </a:t>
            </a:r>
            <a:r>
              <a:rPr lang="de-DE" dirty="0" err="1"/>
              <a:t>they</a:t>
            </a:r>
            <a:r>
              <a:rPr lang="de-DE" dirty="0"/>
              <a:t> </a:t>
            </a:r>
            <a:r>
              <a:rPr lang="de-DE" dirty="0" err="1"/>
              <a:t>get</a:t>
            </a:r>
            <a:r>
              <a:rPr lang="de-DE" dirty="0"/>
              <a:t> </a:t>
            </a:r>
            <a:r>
              <a:rPr lang="de-DE" dirty="0" err="1"/>
              <a:t>feedback</a:t>
            </a:r>
            <a:r>
              <a:rPr lang="de-DE" dirty="0"/>
              <a:t> after </a:t>
            </a:r>
            <a:r>
              <a:rPr lang="de-DE" dirty="0" err="1"/>
              <a:t>each</a:t>
            </a:r>
            <a:r>
              <a:rPr lang="de-DE" dirty="0"/>
              <a:t> </a:t>
            </a:r>
            <a:r>
              <a:rPr lang="de-DE" dirty="0" err="1"/>
              <a:t>try</a:t>
            </a:r>
            <a:r>
              <a:rPr lang="de-DE" dirty="0"/>
              <a:t>. </a:t>
            </a:r>
          </a:p>
        </p:txBody>
      </p:sp>
      <p:sp>
        <p:nvSpPr>
          <p:cNvPr id="4" name="Foliennummernplatzhalt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4E6BA9-39BA-4E43-852B-DB82D0F76A84}"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de-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89401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2304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691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CH" b="0" dirty="0"/>
              <a:t>So </a:t>
            </a:r>
            <a:r>
              <a:rPr lang="de-CH" b="0" dirty="0" err="1"/>
              <a:t>what</a:t>
            </a:r>
            <a:r>
              <a:rPr lang="de-CH" b="0" baseline="0" dirty="0"/>
              <a:t> </a:t>
            </a:r>
            <a:r>
              <a:rPr lang="de-CH" b="0" baseline="0" dirty="0" err="1"/>
              <a:t>is</a:t>
            </a:r>
            <a:r>
              <a:rPr lang="de-CH" b="0" baseline="0" dirty="0"/>
              <a:t> </a:t>
            </a:r>
            <a:r>
              <a:rPr lang="de-CH" b="0" baseline="0" dirty="0" err="1"/>
              <a:t>the</a:t>
            </a:r>
            <a:r>
              <a:rPr lang="de-CH" b="0" baseline="0" dirty="0"/>
              <a:t> </a:t>
            </a:r>
            <a:r>
              <a:rPr lang="de-CH" b="0" baseline="0" dirty="0" err="1"/>
              <a:t>purpose</a:t>
            </a:r>
            <a:r>
              <a:rPr lang="de-CH" b="0" baseline="0" dirty="0"/>
              <a:t> </a:t>
            </a:r>
            <a:r>
              <a:rPr lang="de-CH" b="0" baseline="0" dirty="0" err="1"/>
              <a:t>of</a:t>
            </a:r>
            <a:r>
              <a:rPr lang="de-CH" b="0" baseline="0" dirty="0"/>
              <a:t> </a:t>
            </a:r>
            <a:r>
              <a:rPr lang="de-CH" b="0" baseline="0" dirty="0" err="1"/>
              <a:t>using</a:t>
            </a:r>
            <a:r>
              <a:rPr lang="de-CH" b="0" baseline="0" dirty="0"/>
              <a:t> </a:t>
            </a:r>
            <a:r>
              <a:rPr lang="de-CH" b="0" baseline="0" dirty="0" err="1"/>
              <a:t>effective</a:t>
            </a:r>
            <a:r>
              <a:rPr lang="de-CH" b="0" baseline="0" dirty="0"/>
              <a:t> </a:t>
            </a:r>
            <a:r>
              <a:rPr lang="de-CH" b="0" baseline="0" dirty="0" err="1"/>
              <a:t>connectivity</a:t>
            </a:r>
            <a:r>
              <a:rPr lang="de-CH" b="0" baseline="0" dirty="0"/>
              <a:t> </a:t>
            </a:r>
            <a:r>
              <a:rPr lang="de-CH" b="0" baseline="0" dirty="0" err="1"/>
              <a:t>models</a:t>
            </a:r>
            <a:r>
              <a:rPr lang="de-CH" b="0" baseline="0" dirty="0"/>
              <a:t>? </a:t>
            </a:r>
            <a:r>
              <a:rPr lang="de-CH" b="0" baseline="0" dirty="0" err="1"/>
              <a:t>They</a:t>
            </a:r>
            <a:r>
              <a:rPr lang="de-CH" b="0" baseline="0" dirty="0"/>
              <a:t> </a:t>
            </a:r>
            <a:r>
              <a:rPr lang="de-CH" b="0" baseline="0" dirty="0" err="1"/>
              <a:t>can</a:t>
            </a:r>
            <a:r>
              <a:rPr lang="de-CH" b="0" baseline="0" dirty="0"/>
              <a:t> </a:t>
            </a:r>
            <a:r>
              <a:rPr lang="de-CH" b="0" baseline="0" dirty="0" err="1"/>
              <a:t>give</a:t>
            </a:r>
            <a:r>
              <a:rPr lang="de-CH" b="0" baseline="0" dirty="0"/>
              <a:t> </a:t>
            </a:r>
            <a:r>
              <a:rPr lang="de-CH" b="0" baseline="0" dirty="0" err="1"/>
              <a:t>insight</a:t>
            </a:r>
            <a:r>
              <a:rPr lang="de-CH" b="0" baseline="0" dirty="0"/>
              <a:t> </a:t>
            </a:r>
            <a:r>
              <a:rPr lang="de-CH" b="0" baseline="0" dirty="0" err="1"/>
              <a:t>into</a:t>
            </a:r>
            <a:r>
              <a:rPr lang="de-CH" b="0" baseline="0" dirty="0"/>
              <a:t> </a:t>
            </a:r>
            <a:r>
              <a:rPr lang="de-CH" b="0" baseline="0" dirty="0" err="1"/>
              <a:t>the</a:t>
            </a:r>
            <a:r>
              <a:rPr lang="de-CH" b="0" baseline="0" dirty="0"/>
              <a:t> </a:t>
            </a:r>
            <a:r>
              <a:rPr lang="de-CH" b="0" baseline="0" dirty="0" err="1"/>
              <a:t>information</a:t>
            </a:r>
            <a:r>
              <a:rPr lang="de-CH" b="0" baseline="0" dirty="0"/>
              <a:t> </a:t>
            </a:r>
            <a:r>
              <a:rPr lang="de-CH" b="0" baseline="0" dirty="0" err="1"/>
              <a:t>flow</a:t>
            </a:r>
            <a:r>
              <a:rPr lang="de-CH" b="0" baseline="0" dirty="0"/>
              <a:t> in a </a:t>
            </a:r>
            <a:r>
              <a:rPr lang="de-CH" b="0" baseline="0" dirty="0" err="1"/>
              <a:t>network</a:t>
            </a:r>
            <a:r>
              <a:rPr lang="de-CH" b="0" baseline="0" dirty="0"/>
              <a:t> </a:t>
            </a:r>
            <a:r>
              <a:rPr lang="de-CH" b="0" baseline="0" dirty="0" err="1"/>
              <a:t>and</a:t>
            </a:r>
            <a:r>
              <a:rPr lang="de-CH" b="0" baseline="0" dirty="0"/>
              <a:t> </a:t>
            </a:r>
            <a:r>
              <a:rPr lang="de-CH" b="0" baseline="0" dirty="0" err="1"/>
              <a:t>can</a:t>
            </a:r>
            <a:r>
              <a:rPr lang="de-CH" b="0" baseline="0" dirty="0"/>
              <a:t> </a:t>
            </a:r>
            <a:r>
              <a:rPr lang="de-CH" b="0" baseline="0" dirty="0" err="1"/>
              <a:t>tell</a:t>
            </a:r>
            <a:r>
              <a:rPr lang="de-CH" b="0" baseline="0" dirty="0"/>
              <a:t> </a:t>
            </a:r>
            <a:r>
              <a:rPr lang="de-CH" b="0" baseline="0" dirty="0" err="1"/>
              <a:t>us</a:t>
            </a:r>
            <a:r>
              <a:rPr lang="de-CH" b="0" baseline="0" dirty="0"/>
              <a:t> </a:t>
            </a:r>
            <a:r>
              <a:rPr lang="de-CH" b="0" baseline="0" dirty="0" err="1"/>
              <a:t>how</a:t>
            </a:r>
            <a:r>
              <a:rPr lang="de-CH" b="0" baseline="0" dirty="0"/>
              <a:t> </a:t>
            </a:r>
            <a:r>
              <a:rPr lang="de-CH" b="0" baseline="0" dirty="0" err="1"/>
              <a:t>information</a:t>
            </a:r>
            <a:r>
              <a:rPr lang="de-CH" b="0" baseline="0" dirty="0"/>
              <a:t> </a:t>
            </a:r>
            <a:r>
              <a:rPr lang="de-CH" b="0" baseline="0" dirty="0" err="1"/>
              <a:t>is</a:t>
            </a:r>
            <a:r>
              <a:rPr lang="de-CH" b="0" baseline="0" dirty="0"/>
              <a:t> </a:t>
            </a:r>
            <a:r>
              <a:rPr lang="de-CH" b="0" baseline="0" dirty="0" err="1"/>
              <a:t>integrated</a:t>
            </a:r>
            <a:r>
              <a:rPr lang="de-CH" b="0" baseline="0" dirty="0"/>
              <a:t> – </a:t>
            </a:r>
            <a:r>
              <a:rPr lang="de-CH" b="0" baseline="0" dirty="0" err="1"/>
              <a:t>during</a:t>
            </a:r>
            <a:r>
              <a:rPr lang="de-CH" b="0" baseline="0" dirty="0"/>
              <a:t> </a:t>
            </a:r>
            <a:r>
              <a:rPr lang="de-CH" b="0" baseline="0" dirty="0" err="1"/>
              <a:t>tasks</a:t>
            </a:r>
            <a:r>
              <a:rPr lang="de-CH" b="0" baseline="0" dirty="0"/>
              <a:t> </a:t>
            </a:r>
            <a:r>
              <a:rPr lang="de-CH" b="0" baseline="0" dirty="0" err="1"/>
              <a:t>or</a:t>
            </a:r>
            <a:r>
              <a:rPr lang="de-CH" b="0" baseline="0" dirty="0"/>
              <a:t> </a:t>
            </a:r>
            <a:r>
              <a:rPr lang="de-CH" b="0" baseline="0" dirty="0" err="1"/>
              <a:t>resting-state</a:t>
            </a:r>
            <a:r>
              <a:rPr lang="de-CH" b="0" baseline="0" dirty="0"/>
              <a:t>. </a:t>
            </a:r>
            <a:r>
              <a:rPr lang="en-US" dirty="0"/>
              <a:t>Models of effective connectivity, i.e. the causal influences that system elements exert over another, are essential for studying the functional integration of neuronal populations and for understanding the mechanisms that underlie neuronal dynamics (</a:t>
            </a:r>
            <a:r>
              <a:rPr lang="en-US" dirty="0" err="1"/>
              <a:t>Friston</a:t>
            </a:r>
            <a:r>
              <a:rPr lang="en-US" dirty="0"/>
              <a:t>, 2002a; </a:t>
            </a:r>
            <a:r>
              <a:rPr lang="en-US" dirty="0" err="1"/>
              <a:t>Horwitz</a:t>
            </a:r>
            <a:r>
              <a:rPr lang="en-US" dirty="0"/>
              <a:t> et al., 1999).</a:t>
            </a:r>
            <a:endParaRPr lang="en-US" sz="1200" b="0" i="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baseline="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mn-lt"/>
                <a:ea typeface="+mn-ea"/>
                <a:cs typeface="+mn-cs"/>
              </a:rPr>
              <a:t>So why go to the trouble of creating realistic models of brain processes? Basically, because it allows one to compare different models or hypotheses about distributed neuronal computations generic approach for inferring hidden (unobserved) neuronal states from measured brain activity</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882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CH" b="0" dirty="0"/>
              <a:t>Last </a:t>
            </a:r>
            <a:r>
              <a:rPr lang="de-CH" b="0" dirty="0" err="1"/>
              <a:t>workshop</a:t>
            </a:r>
            <a:r>
              <a:rPr lang="de-CH" b="0" dirty="0"/>
              <a:t> </a:t>
            </a:r>
            <a:r>
              <a:rPr lang="de-CH" b="0" dirty="0" err="1"/>
              <a:t>we</a:t>
            </a:r>
            <a:r>
              <a:rPr lang="de-CH" b="0" dirty="0"/>
              <a:t> </a:t>
            </a:r>
            <a:r>
              <a:rPr lang="de-CH" b="0" dirty="0" err="1"/>
              <a:t>focused</a:t>
            </a:r>
            <a:r>
              <a:rPr lang="de-CH" b="0" baseline="0" dirty="0"/>
              <a:t> on </a:t>
            </a:r>
            <a:r>
              <a:rPr lang="de-CH" b="0" baseline="0" dirty="0" err="1"/>
              <a:t>the</a:t>
            </a:r>
            <a:r>
              <a:rPr lang="de-CH" b="0" baseline="0" dirty="0"/>
              <a:t> first-level </a:t>
            </a:r>
            <a:r>
              <a:rPr lang="de-CH" b="0" baseline="0" dirty="0" err="1"/>
              <a:t>analysis</a:t>
            </a:r>
            <a:r>
              <a:rPr lang="de-CH" b="0" baseline="0" dirty="0"/>
              <a:t>, </a:t>
            </a:r>
            <a:r>
              <a:rPr lang="de-CH" b="0" baseline="0" dirty="0" err="1"/>
              <a:t>recap</a:t>
            </a:r>
            <a:r>
              <a:rPr lang="de-CH" b="0" baseline="0" dirty="0"/>
              <a:t>.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baseline="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de-CH" b="0" baseline="0" dirty="0"/>
              <a:t>In </a:t>
            </a:r>
            <a:r>
              <a:rPr lang="de-CH" b="0" baseline="0" dirty="0" err="1"/>
              <a:t>brief</a:t>
            </a:r>
            <a:r>
              <a:rPr lang="de-CH" b="0" baseline="0" dirty="0"/>
              <a:t>, </a:t>
            </a:r>
            <a:r>
              <a:rPr lang="de-CH" b="0" baseline="0" dirty="0" err="1"/>
              <a:t>it</a:t>
            </a:r>
            <a:r>
              <a:rPr lang="de-CH" b="0" baseline="0" dirty="0"/>
              <a:t> </a:t>
            </a:r>
            <a:r>
              <a:rPr lang="de-CH" b="0" baseline="0" dirty="0" err="1"/>
              <a:t>u</a:t>
            </a:r>
            <a:r>
              <a:rPr lang="de-CH" b="0" dirty="0" err="1"/>
              <a:t>ses</a:t>
            </a:r>
            <a:r>
              <a:rPr lang="de-CH" b="0" dirty="0"/>
              <a:t> an</a:t>
            </a:r>
            <a:r>
              <a:rPr lang="de-CH" b="0" baseline="0" dirty="0"/>
              <a:t> </a:t>
            </a:r>
            <a:r>
              <a:rPr lang="de-CH" b="0" baseline="0" dirty="0" err="1"/>
              <a:t>estimation</a:t>
            </a:r>
            <a:r>
              <a:rPr lang="de-CH" b="0" baseline="0" dirty="0"/>
              <a:t> </a:t>
            </a:r>
            <a:r>
              <a:rPr lang="de-CH" b="0" baseline="0" dirty="0" err="1"/>
              <a:t>scheme</a:t>
            </a:r>
            <a:r>
              <a:rPr lang="de-CH" b="0" baseline="0" dirty="0"/>
              <a:t> </a:t>
            </a:r>
            <a:r>
              <a:rPr lang="de-CH" b="0" baseline="0" dirty="0" err="1"/>
              <a:t>called</a:t>
            </a:r>
            <a:r>
              <a:rPr lang="de-CH" b="0" baseline="0" dirty="0"/>
              <a:t> </a:t>
            </a:r>
            <a:r>
              <a:rPr lang="de-CH" b="0" baseline="0" dirty="0" err="1"/>
              <a:t>Variational</a:t>
            </a:r>
            <a:r>
              <a:rPr lang="de-CH" b="0" baseline="0" dirty="0"/>
              <a:t> Laplace (</a:t>
            </a:r>
            <a:r>
              <a:rPr lang="de-CH" b="0" baseline="0" dirty="0" err="1"/>
              <a:t>Friston</a:t>
            </a:r>
            <a:r>
              <a:rPr lang="de-CH" b="0" baseline="0" dirty="0"/>
              <a:t> et al., 2007) </a:t>
            </a:r>
            <a:r>
              <a:rPr lang="de-CH" b="0" baseline="0" dirty="0" err="1"/>
              <a:t>that</a:t>
            </a:r>
            <a:r>
              <a:rPr lang="de-CH" b="0" baseline="0" dirty="0"/>
              <a:t> </a:t>
            </a:r>
            <a:r>
              <a:rPr lang="de-CH" b="0" baseline="0" dirty="0" err="1"/>
              <a:t>tunes</a:t>
            </a:r>
            <a:r>
              <a:rPr lang="de-CH" b="0" baseline="0" dirty="0"/>
              <a:t> </a:t>
            </a:r>
            <a:r>
              <a:rPr lang="de-CH" b="0" baseline="0" dirty="0" err="1"/>
              <a:t>parameters</a:t>
            </a:r>
            <a:r>
              <a:rPr lang="de-CH" b="0" baseline="0" dirty="0"/>
              <a:t> (e.g. </a:t>
            </a:r>
            <a:r>
              <a:rPr lang="de-CH" b="0" baseline="0" dirty="0" err="1"/>
              <a:t>connection</a:t>
            </a:r>
            <a:r>
              <a:rPr lang="de-CH" b="0" baseline="0" dirty="0"/>
              <a:t> </a:t>
            </a:r>
            <a:r>
              <a:rPr lang="de-CH" b="0" baseline="0" dirty="0" err="1"/>
              <a:t>strengths</a:t>
            </a:r>
            <a:r>
              <a:rPr lang="de-CH" b="0" baseline="0" dirty="0"/>
              <a:t>) </a:t>
            </a:r>
            <a:r>
              <a:rPr lang="de-CH" b="0" baseline="0" dirty="0" err="1"/>
              <a:t>with</a:t>
            </a:r>
            <a:r>
              <a:rPr lang="de-CH" b="0" baseline="0" dirty="0"/>
              <a:t> </a:t>
            </a:r>
            <a:r>
              <a:rPr lang="de-CH" b="0" baseline="0" dirty="0" err="1"/>
              <a:t>the</a:t>
            </a:r>
            <a:r>
              <a:rPr lang="de-CH" b="0" baseline="0" dirty="0"/>
              <a:t> </a:t>
            </a:r>
            <a:r>
              <a:rPr lang="de-CH" b="0" baseline="0" dirty="0" err="1"/>
              <a:t>objective</a:t>
            </a:r>
            <a:r>
              <a:rPr lang="de-CH" b="0" baseline="0" dirty="0"/>
              <a:t> </a:t>
            </a:r>
            <a:r>
              <a:rPr lang="de-CH" b="0" baseline="0" dirty="0" err="1"/>
              <a:t>of</a:t>
            </a:r>
            <a:r>
              <a:rPr lang="de-CH" b="0" baseline="0" dirty="0"/>
              <a:t> </a:t>
            </a:r>
            <a:r>
              <a:rPr lang="de-CH" b="0" baseline="0" dirty="0" err="1"/>
              <a:t>making</a:t>
            </a:r>
            <a:r>
              <a:rPr lang="de-CH" b="0" baseline="0" dirty="0"/>
              <a:t> </a:t>
            </a:r>
            <a:r>
              <a:rPr lang="de-CH" b="0" baseline="0" dirty="0" err="1"/>
              <a:t>the</a:t>
            </a:r>
            <a:r>
              <a:rPr lang="de-CH" b="0" baseline="0" dirty="0"/>
              <a:t> </a:t>
            </a:r>
            <a:r>
              <a:rPr lang="de-CH" b="0" baseline="0" dirty="0" err="1"/>
              <a:t>predicted</a:t>
            </a:r>
            <a:r>
              <a:rPr lang="de-CH" b="0" baseline="0" dirty="0"/>
              <a:t> </a:t>
            </a:r>
            <a:r>
              <a:rPr lang="de-CH" b="0" baseline="0" dirty="0" err="1"/>
              <a:t>neuroimaging</a:t>
            </a:r>
            <a:r>
              <a:rPr lang="de-CH" b="0" baseline="0" dirty="0"/>
              <a:t> </a:t>
            </a:r>
            <a:r>
              <a:rPr lang="de-CH" b="0" baseline="0" dirty="0" err="1"/>
              <a:t>cross</a:t>
            </a:r>
            <a:r>
              <a:rPr lang="de-CH" b="0" baseline="0" dirty="0"/>
              <a:t> </a:t>
            </a:r>
            <a:r>
              <a:rPr lang="de-CH" b="0" baseline="0" dirty="0" err="1"/>
              <a:t>spectra</a:t>
            </a:r>
            <a:r>
              <a:rPr lang="de-CH" b="0" baseline="0" dirty="0"/>
              <a:t> match </a:t>
            </a:r>
            <a:r>
              <a:rPr lang="de-CH" b="0" baseline="0" dirty="0" err="1"/>
              <a:t>the</a:t>
            </a:r>
            <a:r>
              <a:rPr lang="de-CH" b="0" baseline="0" dirty="0"/>
              <a:t> </a:t>
            </a:r>
            <a:r>
              <a:rPr lang="de-CH" b="0" baseline="0" dirty="0" err="1"/>
              <a:t>observed</a:t>
            </a:r>
            <a:r>
              <a:rPr lang="de-CH" b="0" baseline="0" dirty="0"/>
              <a:t> </a:t>
            </a:r>
            <a:r>
              <a:rPr lang="de-CH" b="0" baseline="0" dirty="0" err="1"/>
              <a:t>timeseries</a:t>
            </a:r>
            <a:r>
              <a:rPr lang="de-CH" b="0" baseline="0" dirty="0"/>
              <a:t> </a:t>
            </a:r>
            <a:r>
              <a:rPr lang="de-CH" b="0" baseline="0" dirty="0" err="1"/>
              <a:t>as</a:t>
            </a:r>
            <a:r>
              <a:rPr lang="de-CH" b="0" baseline="0" dirty="0"/>
              <a:t> </a:t>
            </a:r>
            <a:r>
              <a:rPr lang="de-CH" b="0" baseline="0" dirty="0" err="1"/>
              <a:t>closely</a:t>
            </a:r>
            <a:r>
              <a:rPr lang="de-CH" b="0" baseline="0" dirty="0"/>
              <a:t> </a:t>
            </a:r>
            <a:r>
              <a:rPr lang="de-CH" b="0" baseline="0" dirty="0" err="1"/>
              <a:t>as</a:t>
            </a:r>
            <a:r>
              <a:rPr lang="de-CH" b="0" baseline="0" dirty="0"/>
              <a:t> possible, </a:t>
            </a:r>
            <a:r>
              <a:rPr lang="de-CH" b="0" baseline="0" dirty="0" err="1"/>
              <a:t>while</a:t>
            </a:r>
            <a:r>
              <a:rPr lang="de-CH" b="0" baseline="0" dirty="0"/>
              <a:t> </a:t>
            </a:r>
            <a:r>
              <a:rPr lang="de-CH" b="0" baseline="0" dirty="0" err="1"/>
              <a:t>penalizing</a:t>
            </a:r>
            <a:r>
              <a:rPr lang="de-CH" b="0" baseline="0" dirty="0"/>
              <a:t> </a:t>
            </a:r>
            <a:r>
              <a:rPr lang="de-CH" b="0" baseline="0" dirty="0" err="1"/>
              <a:t>movement</a:t>
            </a:r>
            <a:r>
              <a:rPr lang="de-CH" b="0" baseline="0" dirty="0"/>
              <a:t> </a:t>
            </a:r>
            <a:r>
              <a:rPr lang="de-CH" b="0" baseline="0" dirty="0" err="1"/>
              <a:t>of</a:t>
            </a:r>
            <a:r>
              <a:rPr lang="de-CH" b="0" baseline="0" dirty="0"/>
              <a:t> </a:t>
            </a:r>
            <a:r>
              <a:rPr lang="de-CH" b="0" baseline="0" dirty="0" err="1"/>
              <a:t>the</a:t>
            </a:r>
            <a:r>
              <a:rPr lang="de-CH" b="0" baseline="0" dirty="0"/>
              <a:t> </a:t>
            </a:r>
            <a:r>
              <a:rPr lang="de-CH" b="0" baseline="0" dirty="0" err="1"/>
              <a:t>parameters</a:t>
            </a:r>
            <a:r>
              <a:rPr lang="de-CH" b="0" baseline="0" dirty="0"/>
              <a:t> </a:t>
            </a:r>
            <a:r>
              <a:rPr lang="de-CH" b="0" baseline="0" dirty="0" err="1"/>
              <a:t>away</a:t>
            </a:r>
            <a:r>
              <a:rPr lang="de-CH" b="0" baseline="0" dirty="0"/>
              <a:t> </a:t>
            </a:r>
            <a:r>
              <a:rPr lang="de-CH" b="0" baseline="0" dirty="0" err="1"/>
              <a:t>from</a:t>
            </a:r>
            <a:r>
              <a:rPr lang="de-CH" b="0" baseline="0" dirty="0"/>
              <a:t> </a:t>
            </a:r>
            <a:r>
              <a:rPr lang="de-CH" b="0" baseline="0" dirty="0" err="1"/>
              <a:t>their</a:t>
            </a:r>
            <a:r>
              <a:rPr lang="de-CH" b="0" baseline="0" dirty="0"/>
              <a:t> </a:t>
            </a:r>
            <a:r>
              <a:rPr lang="de-CH" b="0" baseline="0" dirty="0" err="1"/>
              <a:t>prior</a:t>
            </a:r>
            <a:r>
              <a:rPr lang="de-CH" b="0" baseline="0" dirty="0"/>
              <a:t> </a:t>
            </a:r>
            <a:r>
              <a:rPr lang="de-CH" b="0" baseline="0" dirty="0" err="1"/>
              <a:t>values</a:t>
            </a:r>
            <a:r>
              <a:rPr lang="de-CH" b="0" baseline="0" dirty="0"/>
              <a:t>.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baseline="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de-CH" b="0" baseline="0" dirty="0"/>
              <a:t>Ideal </a:t>
            </a:r>
            <a:r>
              <a:rPr lang="de-CH" b="0" baseline="0" dirty="0" err="1"/>
              <a:t>compromise</a:t>
            </a:r>
            <a:r>
              <a:rPr lang="de-CH" b="0" baseline="0" dirty="0"/>
              <a:t> </a:t>
            </a:r>
            <a:r>
              <a:rPr lang="de-CH" b="0" baseline="0" dirty="0" err="1"/>
              <a:t>between</a:t>
            </a:r>
            <a:r>
              <a:rPr lang="de-CH" b="0" baseline="0" dirty="0"/>
              <a:t> </a:t>
            </a:r>
            <a:r>
              <a:rPr lang="de-CH" b="0" baseline="0" dirty="0" err="1"/>
              <a:t>accuracy</a:t>
            </a:r>
            <a:r>
              <a:rPr lang="de-CH" b="0" baseline="0" dirty="0"/>
              <a:t> </a:t>
            </a:r>
            <a:r>
              <a:rPr lang="de-CH" b="0" baseline="0" dirty="0" err="1"/>
              <a:t>and</a:t>
            </a:r>
            <a:r>
              <a:rPr lang="de-CH" b="0" baseline="0" dirty="0"/>
              <a:t> </a:t>
            </a:r>
            <a:r>
              <a:rPr lang="de-CH" b="0" baseline="0" dirty="0" err="1"/>
              <a:t>complexity</a:t>
            </a:r>
            <a:r>
              <a:rPr lang="de-CH" b="0" baseline="0" dirty="0"/>
              <a:t> </a:t>
            </a:r>
            <a:r>
              <a:rPr lang="de-CH" b="0" baseline="0" dirty="0" err="1"/>
              <a:t>is</a:t>
            </a:r>
            <a:r>
              <a:rPr lang="de-CH" b="0" baseline="0" dirty="0"/>
              <a:t> </a:t>
            </a:r>
            <a:r>
              <a:rPr lang="de-CH" b="0" baseline="0" dirty="0" err="1"/>
              <a:t>the</a:t>
            </a:r>
            <a:r>
              <a:rPr lang="de-CH" b="0" baseline="0" dirty="0"/>
              <a:t> </a:t>
            </a:r>
            <a:r>
              <a:rPr lang="de-CH" b="0" baseline="0" dirty="0" err="1"/>
              <a:t>free</a:t>
            </a:r>
            <a:r>
              <a:rPr lang="de-CH" b="0" baseline="0" dirty="0"/>
              <a:t> </a:t>
            </a:r>
            <a:r>
              <a:rPr lang="de-CH" b="0" baseline="0" dirty="0" err="1"/>
              <a:t>energy</a:t>
            </a:r>
            <a:r>
              <a:rPr lang="de-CH" b="0" baseline="0" dirty="0"/>
              <a:t> F1.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CH" sz="1200" b="0" i="0" kern="1200" baseline="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mn-lt"/>
                <a:ea typeface="+mn-ea"/>
                <a:cs typeface="+mn-cs"/>
              </a:rPr>
              <a:t>The first level analysis (detailed in the companion paper) involves designing an architecture for each subject's model, i.e. deciding which brain regions to include, selecting which connections should be informed by the data, and selecting which connections can be modulated by the experimental manipulations.</a:t>
            </a:r>
            <a:endParaRPr lang="de-CH" b="1" baseline="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1" baseline="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de-CH" b="1" baseline="0" dirty="0"/>
              <a:t>But </a:t>
            </a:r>
            <a:r>
              <a:rPr lang="de-CH" b="1" baseline="0" dirty="0" err="1"/>
              <a:t>what</a:t>
            </a:r>
            <a:r>
              <a:rPr lang="de-CH" b="1" baseline="0" dirty="0"/>
              <a:t> </a:t>
            </a:r>
            <a:r>
              <a:rPr lang="de-CH" b="1" baseline="0" dirty="0" err="1"/>
              <a:t>we</a:t>
            </a:r>
            <a:r>
              <a:rPr lang="de-CH" b="1" baseline="0" dirty="0"/>
              <a:t> </a:t>
            </a:r>
            <a:r>
              <a:rPr lang="de-CH" b="1" baseline="0" dirty="0" err="1"/>
              <a:t>are</a:t>
            </a:r>
            <a:r>
              <a:rPr lang="de-CH" b="1" baseline="0" dirty="0"/>
              <a:t> </a:t>
            </a:r>
            <a:r>
              <a:rPr lang="de-CH" b="1" baseline="0" dirty="0" err="1"/>
              <a:t>interested</a:t>
            </a:r>
            <a:r>
              <a:rPr lang="de-CH" b="1" baseline="0" dirty="0"/>
              <a:t> </a:t>
            </a:r>
            <a:r>
              <a:rPr lang="de-CH" b="1" baseline="0" dirty="0" err="1"/>
              <a:t>now</a:t>
            </a:r>
            <a:r>
              <a:rPr lang="de-CH" b="1" baseline="0" dirty="0"/>
              <a:t> </a:t>
            </a:r>
            <a:r>
              <a:rPr lang="de-CH" b="1" baseline="0" dirty="0" err="1"/>
              <a:t>is</a:t>
            </a:r>
            <a:r>
              <a:rPr lang="de-CH" b="1" baseline="0" dirty="0"/>
              <a:t>: </a:t>
            </a:r>
            <a:r>
              <a:rPr lang="de-CH" b="1" baseline="0" dirty="0" err="1"/>
              <a:t>how</a:t>
            </a:r>
            <a:r>
              <a:rPr lang="de-CH" b="1" baseline="0" dirty="0"/>
              <a:t> </a:t>
            </a:r>
            <a:r>
              <a:rPr lang="de-CH" b="1" baseline="0" dirty="0" err="1"/>
              <a:t>to</a:t>
            </a:r>
            <a:r>
              <a:rPr lang="de-CH" b="1" baseline="0" dirty="0"/>
              <a:t> </a:t>
            </a:r>
            <a:r>
              <a:rPr lang="de-CH" b="1" baseline="0" dirty="0" err="1"/>
              <a:t>perform</a:t>
            </a:r>
            <a:r>
              <a:rPr lang="de-CH" b="1" baseline="0" dirty="0"/>
              <a:t> </a:t>
            </a:r>
            <a:r>
              <a:rPr lang="de-CH" b="1" baseline="0" dirty="0" err="1"/>
              <a:t>efficient</a:t>
            </a:r>
            <a:r>
              <a:rPr lang="de-CH" b="1" baseline="0" dirty="0"/>
              <a:t> </a:t>
            </a:r>
            <a:r>
              <a:rPr lang="de-CH" b="1" baseline="0" dirty="0" err="1"/>
              <a:t>analysis</a:t>
            </a:r>
            <a:r>
              <a:rPr lang="de-CH" b="1" baseline="0" dirty="0"/>
              <a:t> on </a:t>
            </a:r>
            <a:r>
              <a:rPr lang="de-CH" b="1" baseline="0" dirty="0" err="1"/>
              <a:t>the</a:t>
            </a:r>
            <a:r>
              <a:rPr lang="de-CH" b="1" baseline="0" dirty="0"/>
              <a:t> </a:t>
            </a:r>
            <a:r>
              <a:rPr lang="de-CH" b="1" baseline="0" dirty="0" err="1"/>
              <a:t>second</a:t>
            </a:r>
            <a:r>
              <a:rPr lang="de-CH" b="1" baseline="0" dirty="0"/>
              <a:t> </a:t>
            </a:r>
            <a:r>
              <a:rPr lang="de-CH" b="1" baseline="0" dirty="0" err="1"/>
              <a:t>level</a:t>
            </a:r>
            <a:r>
              <a:rPr lang="de-CH" b="1" baseline="0" dirty="0"/>
              <a:t> </a:t>
            </a:r>
            <a:r>
              <a:rPr lang="de-CH" b="1" baseline="0" dirty="0" err="1"/>
              <a:t>with</a:t>
            </a:r>
            <a:r>
              <a:rPr lang="de-CH" b="1" baseline="0" dirty="0"/>
              <a:t> </a:t>
            </a:r>
            <a:r>
              <a:rPr lang="de-CH" b="1" baseline="0" dirty="0" err="1"/>
              <a:t>the</a:t>
            </a:r>
            <a:r>
              <a:rPr lang="de-CH" b="1" baseline="0" dirty="0"/>
              <a:t> </a:t>
            </a:r>
            <a:r>
              <a:rPr lang="de-CH" b="1" baseline="0" dirty="0" err="1"/>
              <a:t>help</a:t>
            </a:r>
            <a:r>
              <a:rPr lang="de-CH" b="1" baseline="0" dirty="0"/>
              <a: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mn-lt"/>
                <a:ea typeface="+mn-ea"/>
                <a:cs typeface="+mn-cs"/>
              </a:rPr>
              <a:t>The second level analysis involves deciding which parameters to treat as </a:t>
            </a:r>
            <a:r>
              <a:rPr lang="en-US" sz="1200" b="0" i="1" kern="1200" dirty="0">
                <a:solidFill>
                  <a:schemeClr val="tx1"/>
                </a:solidFill>
                <a:effectLst/>
                <a:latin typeface="+mn-lt"/>
                <a:ea typeface="+mn-ea"/>
                <a:cs typeface="+mn-cs"/>
              </a:rPr>
              <a:t>random effects</a:t>
            </a:r>
            <a:r>
              <a:rPr lang="en-US" sz="1200" b="0" i="0" kern="1200" dirty="0">
                <a:solidFill>
                  <a:schemeClr val="tx1"/>
                </a:solidFill>
                <a:effectLst/>
                <a:latin typeface="+mn-lt"/>
                <a:ea typeface="+mn-ea"/>
                <a:cs typeface="+mn-cs"/>
              </a:rPr>
              <a:t>, i.e. sampled from the population, and including these in the PEB model. Typically, only the parameters that are relevant to the hypotheses will be included in the group analysis, and for task-based DCM studies these will primarily be matrix B of the DCM neural model, quantifying the modulations of connections by each experimental condition.</a:t>
            </a:r>
            <a:endParaRPr lang="de-CH" b="1" baseline="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4042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CH" dirty="0"/>
              <a:t>First</a:t>
            </a:r>
            <a:r>
              <a:rPr lang="de-CH" baseline="0" dirty="0"/>
              <a:t> </a:t>
            </a:r>
            <a:r>
              <a:rPr lang="de-CH" baseline="0" dirty="0" err="1"/>
              <a:t>level</a:t>
            </a:r>
            <a:r>
              <a:rPr lang="de-CH" baseline="0" dirty="0"/>
              <a:t> – </a:t>
            </a:r>
            <a:r>
              <a:rPr lang="de-CH" baseline="0" dirty="0" err="1"/>
              <a:t>inversion</a:t>
            </a:r>
            <a:r>
              <a:rPr lang="de-CH" baseline="0" dirty="0"/>
              <a:t> </a:t>
            </a:r>
            <a:r>
              <a:rPr lang="de-CH" baseline="0" dirty="0" err="1"/>
              <a:t>results</a:t>
            </a:r>
            <a:r>
              <a:rPr lang="de-CH" baseline="0" dirty="0"/>
              <a:t> in Free </a:t>
            </a:r>
            <a:r>
              <a:rPr lang="de-CH" baseline="0" dirty="0" err="1"/>
              <a:t>energy</a:t>
            </a:r>
            <a:r>
              <a:rPr lang="de-CH" baseline="0" dirty="0"/>
              <a:t> </a:t>
            </a:r>
            <a:r>
              <a:rPr lang="de-CH" baseline="0" dirty="0" err="1"/>
              <a:t>for</a:t>
            </a:r>
            <a:r>
              <a:rPr lang="de-CH" baseline="0" dirty="0"/>
              <a:t> </a:t>
            </a:r>
            <a:r>
              <a:rPr lang="de-CH" baseline="0" dirty="0" err="1"/>
              <a:t>full</a:t>
            </a:r>
            <a:r>
              <a:rPr lang="de-CH" baseline="0" dirty="0"/>
              <a:t> </a:t>
            </a:r>
            <a:r>
              <a:rPr lang="de-CH" baseline="0" dirty="0" err="1"/>
              <a:t>model</a:t>
            </a:r>
            <a:r>
              <a:rPr lang="de-CH" baseline="0" dirty="0"/>
              <a:t>; Free </a:t>
            </a:r>
            <a:r>
              <a:rPr lang="de-CH" baseline="0" dirty="0" err="1"/>
              <a:t>energy</a:t>
            </a:r>
            <a:r>
              <a:rPr lang="de-CH" baseline="0" dirty="0"/>
              <a:t> </a:t>
            </a:r>
            <a:r>
              <a:rPr lang="de-CH" baseline="0" dirty="0" err="1"/>
              <a:t>of</a:t>
            </a:r>
            <a:r>
              <a:rPr lang="de-CH" baseline="0" dirty="0"/>
              <a:t> </a:t>
            </a:r>
            <a:r>
              <a:rPr lang="de-CH" baseline="0" dirty="0" err="1"/>
              <a:t>the</a:t>
            </a:r>
            <a:r>
              <a:rPr lang="de-CH" baseline="0" dirty="0"/>
              <a:t> </a:t>
            </a:r>
            <a:r>
              <a:rPr lang="de-CH" baseline="0" dirty="0" err="1"/>
              <a:t>nested</a:t>
            </a:r>
            <a:r>
              <a:rPr lang="de-CH" baseline="0" dirty="0"/>
              <a:t> </a:t>
            </a:r>
            <a:r>
              <a:rPr lang="de-CH" baseline="0" dirty="0" err="1"/>
              <a:t>models</a:t>
            </a:r>
            <a:r>
              <a:rPr lang="de-CH" baseline="0" dirty="0"/>
              <a:t> </a:t>
            </a:r>
            <a:r>
              <a:rPr lang="de-CH" baseline="0" dirty="0" err="1"/>
              <a:t>can</a:t>
            </a:r>
            <a:r>
              <a:rPr lang="de-CH" baseline="0" dirty="0"/>
              <a:t> </a:t>
            </a:r>
            <a:r>
              <a:rPr lang="de-CH" baseline="0" dirty="0" err="1"/>
              <a:t>be</a:t>
            </a:r>
            <a:r>
              <a:rPr lang="de-CH" baseline="0" dirty="0"/>
              <a:t> </a:t>
            </a:r>
            <a:r>
              <a:rPr lang="de-CH" baseline="0" dirty="0" err="1"/>
              <a:t>obtained</a:t>
            </a:r>
            <a:r>
              <a:rPr lang="de-CH" baseline="0" dirty="0"/>
              <a:t> </a:t>
            </a:r>
            <a:r>
              <a:rPr lang="de-CH" baseline="0" dirty="0" err="1"/>
              <a:t>with</a:t>
            </a:r>
            <a:r>
              <a:rPr lang="de-CH" baseline="0" dirty="0"/>
              <a:t> </a:t>
            </a:r>
            <a:r>
              <a:rPr lang="de-CH" baseline="0" dirty="0" err="1"/>
              <a:t>Bayesian</a:t>
            </a:r>
            <a:r>
              <a:rPr lang="de-CH" baseline="0" dirty="0"/>
              <a:t> </a:t>
            </a:r>
            <a:r>
              <a:rPr lang="de-CH" baseline="0" dirty="0" err="1"/>
              <a:t>model</a:t>
            </a:r>
            <a:r>
              <a:rPr lang="de-CH" baseline="0" dirty="0"/>
              <a:t> </a:t>
            </a:r>
            <a:r>
              <a:rPr lang="de-CH" baseline="0" dirty="0" err="1"/>
              <a:t>reduction</a:t>
            </a:r>
            <a:endParaRPr lang="de-CH" baseline="0" dirty="0"/>
          </a:p>
          <a:p>
            <a:endParaRPr lang="de-CH" baseline="0" dirty="0"/>
          </a:p>
          <a:p>
            <a:r>
              <a:rPr lang="de-CH" baseline="0" dirty="0" err="1"/>
              <a:t>Hierarchical</a:t>
            </a:r>
            <a:r>
              <a:rPr lang="de-CH" baseline="0" dirty="0"/>
              <a:t> </a:t>
            </a:r>
            <a:r>
              <a:rPr lang="de-CH" baseline="0" dirty="0" err="1"/>
              <a:t>model</a:t>
            </a:r>
            <a:r>
              <a:rPr lang="de-CH" baseline="0" dirty="0"/>
              <a:t> (</a:t>
            </a:r>
            <a:r>
              <a:rPr lang="de-CH" baseline="0" dirty="0" err="1"/>
              <a:t>resembles</a:t>
            </a:r>
            <a:r>
              <a:rPr lang="de-CH" baseline="0" dirty="0"/>
              <a:t> </a:t>
            </a:r>
            <a:r>
              <a:rPr lang="de-CH" baseline="0" dirty="0" err="1"/>
              <a:t>the</a:t>
            </a:r>
            <a:r>
              <a:rPr lang="de-CH" baseline="0" dirty="0"/>
              <a:t> </a:t>
            </a:r>
            <a:r>
              <a:rPr lang="de-CH" baseline="0" dirty="0" err="1"/>
              <a:t>summary</a:t>
            </a:r>
            <a:r>
              <a:rPr lang="de-CH" baseline="0" dirty="0"/>
              <a:t> </a:t>
            </a:r>
            <a:r>
              <a:rPr lang="de-CH" baseline="0" dirty="0" err="1"/>
              <a:t>approach</a:t>
            </a:r>
            <a:r>
              <a:rPr lang="de-CH" baseline="0" dirty="0"/>
              <a:t> </a:t>
            </a:r>
            <a:r>
              <a:rPr lang="de-CH" baseline="0" dirty="0" err="1"/>
              <a:t>many</a:t>
            </a:r>
            <a:r>
              <a:rPr lang="de-CH" baseline="0" dirty="0"/>
              <a:t> </a:t>
            </a:r>
            <a:r>
              <a:rPr lang="de-CH" baseline="0" dirty="0" err="1"/>
              <a:t>people</a:t>
            </a:r>
            <a:r>
              <a:rPr lang="de-CH" baseline="0" dirty="0"/>
              <a:t> </a:t>
            </a:r>
            <a:r>
              <a:rPr lang="de-CH" baseline="0" dirty="0" err="1"/>
              <a:t>here</a:t>
            </a:r>
            <a:r>
              <a:rPr lang="de-CH" baseline="0" dirty="0"/>
              <a:t> will </a:t>
            </a:r>
            <a:r>
              <a:rPr lang="de-CH" baseline="0" dirty="0" err="1"/>
              <a:t>be</a:t>
            </a:r>
            <a:r>
              <a:rPr lang="de-CH" baseline="0" dirty="0"/>
              <a:t> </a:t>
            </a:r>
            <a:r>
              <a:rPr lang="de-CH" baseline="0" dirty="0" err="1"/>
              <a:t>already</a:t>
            </a:r>
            <a:r>
              <a:rPr lang="de-CH" baseline="0" dirty="0"/>
              <a:t> </a:t>
            </a:r>
            <a:r>
              <a:rPr lang="de-CH" baseline="0" dirty="0" err="1"/>
              <a:t>familiar</a:t>
            </a:r>
            <a:r>
              <a:rPr lang="de-CH" baseline="0" dirty="0"/>
              <a:t> </a:t>
            </a:r>
            <a:r>
              <a:rPr lang="de-CH" baseline="0" dirty="0" err="1"/>
              <a:t>with</a:t>
            </a:r>
            <a:r>
              <a:rPr lang="de-CH" baseline="0" dirty="0"/>
              <a:t>) </a:t>
            </a:r>
          </a:p>
          <a:p>
            <a:endParaRPr lang="de-CH" baseline="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4E6BA9-39BA-4E43-852B-DB82D0F76A84}"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de-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9513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Left</a:t>
            </a:r>
            <a:r>
              <a:rPr lang="en-US" sz="1200" b="0" i="0" kern="1200" dirty="0">
                <a:solidFill>
                  <a:schemeClr val="tx1"/>
                </a:solidFill>
                <a:effectLst/>
                <a:latin typeface="+mn-lt"/>
                <a:ea typeface="+mn-ea"/>
                <a:cs typeface="+mn-cs"/>
              </a:rPr>
              <a:t>: the between-subjects design matrix, with regressors (covariates) modelling the group mean, laterality index, handedness, gender and age. </a:t>
            </a:r>
            <a:r>
              <a:rPr lang="en-US" sz="1200" b="1" i="0" kern="1200" dirty="0">
                <a:solidFill>
                  <a:schemeClr val="tx1"/>
                </a:solidFill>
                <a:effectLst/>
                <a:latin typeface="+mn-lt"/>
                <a:ea typeface="+mn-ea"/>
                <a:cs typeface="+mn-cs"/>
              </a:rPr>
              <a:t>Middle</a:t>
            </a:r>
            <a:r>
              <a:rPr lang="en-US" sz="1200" b="0" i="0" kern="1200" dirty="0">
                <a:solidFill>
                  <a:schemeClr val="tx1"/>
                </a:solidFill>
                <a:effectLst/>
                <a:latin typeface="+mn-lt"/>
                <a:ea typeface="+mn-ea"/>
                <a:cs typeface="+mn-cs"/>
              </a:rPr>
              <a:t>: the within-subjects design matrix, where the diagonal encodes which DCM parameters receive group-level effects. This was set to the identity matrix to include all between-subject effects on all DCM parameters. </a:t>
            </a:r>
            <a:r>
              <a:rPr lang="en-US" sz="1200" b="1" i="0" kern="1200" dirty="0">
                <a:solidFill>
                  <a:schemeClr val="tx1"/>
                </a:solidFill>
                <a:effectLst/>
                <a:latin typeface="+mn-lt"/>
                <a:ea typeface="+mn-ea"/>
                <a:cs typeface="+mn-cs"/>
              </a:rPr>
              <a:t>Right</a:t>
            </a:r>
            <a:r>
              <a:rPr lang="en-US" sz="1200" b="0" i="0" kern="1200" dirty="0">
                <a:solidFill>
                  <a:schemeClr val="tx1"/>
                </a:solidFill>
                <a:effectLst/>
                <a:latin typeface="+mn-lt"/>
                <a:ea typeface="+mn-ea"/>
                <a:cs typeface="+mn-cs"/>
              </a:rPr>
              <a:t>: The resulting design matrix, computed according to Equation </a:t>
            </a:r>
            <a:r>
              <a:rPr lang="en-US" sz="1200" b="0" i="0" u="none" strike="noStrike" kern="1200" dirty="0">
                <a:solidFill>
                  <a:schemeClr val="tx1"/>
                </a:solidFill>
                <a:effectLst/>
                <a:latin typeface="+mn-lt"/>
                <a:ea typeface="+mn-ea"/>
                <a:cs typeface="+mn-cs"/>
                <a:hlinkClick r:id="rId3"/>
              </a:rPr>
              <a:t>(5)</a:t>
            </a:r>
            <a:r>
              <a:rPr lang="en-US" sz="1200" b="0" i="0" kern="1200" dirty="0">
                <a:solidFill>
                  <a:schemeClr val="tx1"/>
                </a:solidFill>
                <a:effectLst/>
                <a:latin typeface="+mn-lt"/>
                <a:ea typeface="+mn-ea"/>
                <a:cs typeface="+mn-cs"/>
              </a:rPr>
              <a:t>. Each row corresponds to one DCM parameter from one subject and each column corresponds to one group-level effect (e.g. gender) on one DCM parameter. For display purposes only, the regressors were z-scored and </a:t>
            </a:r>
            <a:r>
              <a:rPr lang="en-US" sz="1200" b="0" i="0" kern="1200" dirty="0" err="1">
                <a:solidFill>
                  <a:schemeClr val="tx1"/>
                </a:solidFill>
                <a:effectLst/>
                <a:latin typeface="+mn-lt"/>
                <a:ea typeface="+mn-ea"/>
                <a:cs typeface="+mn-cs"/>
              </a:rPr>
              <a:t>thresholded</a:t>
            </a:r>
            <a:r>
              <a:rPr lang="en-US" sz="1200" b="0" i="0" kern="1200" dirty="0">
                <a:solidFill>
                  <a:schemeClr val="tx1"/>
                </a:solidFill>
                <a:effectLst/>
                <a:latin typeface="+mn-lt"/>
                <a:ea typeface="+mn-ea"/>
                <a:cs typeface="+mn-cs"/>
              </a:rPr>
              <a:t> to produce </a:t>
            </a:r>
            <a:r>
              <a:rPr lang="en-US" sz="1200" b="0" i="0" kern="1200" dirty="0" err="1">
                <a:solidFill>
                  <a:schemeClr val="tx1"/>
                </a:solidFill>
                <a:effectLst/>
                <a:latin typeface="+mn-lt"/>
                <a:ea typeface="+mn-ea"/>
                <a:cs typeface="+mn-cs"/>
              </a:rPr>
              <a:t>colours</a:t>
            </a:r>
            <a:r>
              <a:rPr lang="en-US" sz="1200" b="0" i="0" kern="1200" dirty="0">
                <a:solidFill>
                  <a:schemeClr val="tx1"/>
                </a:solidFill>
                <a:effectLst/>
                <a:latin typeface="+mn-lt"/>
                <a:ea typeface="+mn-ea"/>
                <a:cs typeface="+mn-cs"/>
              </a:rPr>
              <a:t> in a consistent range.</a:t>
            </a:r>
            <a:endParaRPr lang="de-CH"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4E6BA9-39BA-4E43-852B-DB82D0F76A84}"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de-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06509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CH" dirty="0" err="1"/>
              <a:t>What</a:t>
            </a:r>
            <a:r>
              <a:rPr lang="de-CH" dirty="0"/>
              <a:t> ist </a:t>
            </a:r>
            <a:r>
              <a:rPr lang="de-CH" dirty="0" err="1"/>
              <a:t>empirical</a:t>
            </a:r>
            <a:r>
              <a:rPr lang="de-CH" baseline="0" dirty="0"/>
              <a:t> </a:t>
            </a:r>
            <a:r>
              <a:rPr lang="de-CH" baseline="0" dirty="0" err="1"/>
              <a:t>about</a:t>
            </a:r>
            <a:r>
              <a:rPr lang="de-CH" baseline="0" dirty="0"/>
              <a:t> </a:t>
            </a:r>
            <a:r>
              <a:rPr lang="de-CH" baseline="0" dirty="0" err="1"/>
              <a:t>this</a:t>
            </a:r>
            <a:r>
              <a:rPr lang="de-CH" baseline="0" dirty="0"/>
              <a:t> </a:t>
            </a:r>
            <a:r>
              <a:rPr lang="de-CH" baseline="0" dirty="0" err="1"/>
              <a:t>framework</a:t>
            </a:r>
            <a:r>
              <a:rPr lang="de-CH" baseline="0" dirty="0"/>
              <a:t>?</a:t>
            </a:r>
          </a:p>
          <a:p>
            <a:endParaRPr lang="de-CH" baseline="0" dirty="0"/>
          </a:p>
          <a:p>
            <a:r>
              <a:rPr lang="de-CH" dirty="0" err="1"/>
              <a:t>Here</a:t>
            </a:r>
            <a:r>
              <a:rPr lang="de-CH" baseline="0" dirty="0"/>
              <a:t> </a:t>
            </a:r>
            <a:r>
              <a:rPr lang="de-CH" baseline="0" dirty="0" err="1"/>
              <a:t>is</a:t>
            </a:r>
            <a:r>
              <a:rPr lang="de-CH" baseline="0" dirty="0"/>
              <a:t> a </a:t>
            </a:r>
            <a:r>
              <a:rPr lang="de-CH" baseline="0" dirty="0" err="1"/>
              <a:t>schematic</a:t>
            </a:r>
            <a:r>
              <a:rPr lang="de-CH" baseline="0" dirty="0"/>
              <a:t> </a:t>
            </a:r>
            <a:r>
              <a:rPr lang="de-CH" baseline="0" dirty="0" err="1"/>
              <a:t>of</a:t>
            </a:r>
            <a:r>
              <a:rPr lang="de-CH" baseline="0" dirty="0"/>
              <a:t> </a:t>
            </a:r>
            <a:r>
              <a:rPr lang="de-CH" baseline="0" dirty="0" err="1"/>
              <a:t>how</a:t>
            </a:r>
            <a:r>
              <a:rPr lang="de-CH" baseline="0" dirty="0"/>
              <a:t> </a:t>
            </a:r>
            <a:r>
              <a:rPr lang="de-CH" baseline="0" dirty="0" err="1"/>
              <a:t>the</a:t>
            </a:r>
            <a:r>
              <a:rPr lang="de-CH" baseline="0" dirty="0"/>
              <a:t> DCM </a:t>
            </a:r>
            <a:r>
              <a:rPr lang="de-CH" baseline="0" dirty="0" err="1"/>
              <a:t>analysis</a:t>
            </a:r>
            <a:r>
              <a:rPr lang="de-CH" baseline="0" dirty="0"/>
              <a:t> will </a:t>
            </a:r>
            <a:r>
              <a:rPr lang="de-CH" baseline="0" dirty="0" err="1"/>
              <a:t>work</a:t>
            </a:r>
            <a:r>
              <a:rPr lang="de-CH" baseline="0" dirty="0"/>
              <a:t> on a </a:t>
            </a:r>
            <a:r>
              <a:rPr lang="de-CH" baseline="0" dirty="0" err="1"/>
              <a:t>gruop</a:t>
            </a:r>
            <a:r>
              <a:rPr lang="de-CH" baseline="0" dirty="0"/>
              <a:t> </a:t>
            </a:r>
            <a:r>
              <a:rPr lang="de-CH" baseline="0" dirty="0" err="1"/>
              <a:t>level</a:t>
            </a:r>
            <a:r>
              <a:rPr lang="de-CH" baseline="0" dirty="0"/>
              <a:t>. </a:t>
            </a:r>
            <a:r>
              <a:rPr lang="de-CH" baseline="0" dirty="0" err="1"/>
              <a:t>Each</a:t>
            </a:r>
            <a:r>
              <a:rPr lang="de-CH" baseline="0" dirty="0"/>
              <a:t> </a:t>
            </a:r>
            <a:r>
              <a:rPr lang="de-CH" baseline="0" dirty="0" err="1"/>
              <a:t>square</a:t>
            </a:r>
            <a:r>
              <a:rPr lang="de-CH" baseline="0" dirty="0"/>
              <a:t> </a:t>
            </a:r>
            <a:r>
              <a:rPr lang="de-CH" baseline="0" dirty="0" err="1"/>
              <a:t>represents</a:t>
            </a:r>
            <a:r>
              <a:rPr lang="de-CH" baseline="0" dirty="0"/>
              <a:t> a </a:t>
            </a:r>
            <a:r>
              <a:rPr lang="de-CH" baseline="0" dirty="0" err="1"/>
              <a:t>model</a:t>
            </a:r>
            <a:r>
              <a:rPr lang="de-CH" baseline="0" dirty="0"/>
              <a:t>, </a:t>
            </a:r>
            <a:r>
              <a:rPr lang="de-CH" baseline="0" dirty="0" err="1"/>
              <a:t>empty</a:t>
            </a:r>
            <a:r>
              <a:rPr lang="de-CH" baseline="0" dirty="0"/>
              <a:t> </a:t>
            </a:r>
            <a:r>
              <a:rPr lang="de-CH" baseline="0" dirty="0" err="1"/>
              <a:t>squares</a:t>
            </a:r>
            <a:r>
              <a:rPr lang="de-CH" baseline="0" dirty="0"/>
              <a:t> </a:t>
            </a:r>
            <a:r>
              <a:rPr lang="de-CH" baseline="0" dirty="0" err="1"/>
              <a:t>are</a:t>
            </a:r>
            <a:r>
              <a:rPr lang="de-CH" baseline="0" dirty="0"/>
              <a:t> </a:t>
            </a:r>
            <a:r>
              <a:rPr lang="de-CH" baseline="0" dirty="0" err="1"/>
              <a:t>unfitted</a:t>
            </a:r>
            <a:r>
              <a:rPr lang="de-CH" baseline="0" dirty="0"/>
              <a:t> </a:t>
            </a:r>
            <a:r>
              <a:rPr lang="de-CH" baseline="0" dirty="0" err="1"/>
              <a:t>models</a:t>
            </a:r>
            <a:r>
              <a:rPr lang="de-CH" baseline="0" dirty="0"/>
              <a:t>, </a:t>
            </a:r>
            <a:r>
              <a:rPr lang="de-CH" baseline="0" dirty="0" err="1"/>
              <a:t>filled</a:t>
            </a:r>
            <a:r>
              <a:rPr lang="de-CH" baseline="0" dirty="0"/>
              <a:t> </a:t>
            </a:r>
            <a:r>
              <a:rPr lang="de-CH" baseline="0" dirty="0" err="1"/>
              <a:t>squares</a:t>
            </a:r>
            <a:r>
              <a:rPr lang="de-CH" baseline="0" dirty="0"/>
              <a:t> </a:t>
            </a:r>
            <a:r>
              <a:rPr lang="de-CH" baseline="0" dirty="0" err="1"/>
              <a:t>are</a:t>
            </a:r>
            <a:r>
              <a:rPr lang="de-CH" baseline="0" dirty="0"/>
              <a:t> </a:t>
            </a:r>
            <a:r>
              <a:rPr lang="de-CH" baseline="0" dirty="0" err="1"/>
              <a:t>fitted</a:t>
            </a:r>
            <a:r>
              <a:rPr lang="de-CH" baseline="0" dirty="0"/>
              <a:t> </a:t>
            </a:r>
            <a:r>
              <a:rPr lang="de-CH" baseline="0" dirty="0" err="1"/>
              <a:t>models</a:t>
            </a:r>
            <a:r>
              <a:rPr lang="de-CH" baseline="0" dirty="0"/>
              <a:t>. </a:t>
            </a:r>
          </a:p>
          <a:p>
            <a:r>
              <a:rPr lang="de-CH" baseline="0" dirty="0" err="1"/>
              <a:t>We</a:t>
            </a:r>
            <a:r>
              <a:rPr lang="de-CH" baseline="0" dirty="0"/>
              <a:t> </a:t>
            </a:r>
            <a:r>
              <a:rPr lang="de-CH" baseline="0" dirty="0" err="1"/>
              <a:t>first</a:t>
            </a:r>
            <a:r>
              <a:rPr lang="de-CH" baseline="0" dirty="0"/>
              <a:t> </a:t>
            </a:r>
            <a:r>
              <a:rPr lang="de-CH" baseline="0" dirty="0" err="1"/>
              <a:t>define</a:t>
            </a:r>
            <a:r>
              <a:rPr lang="de-CH" baseline="0" dirty="0"/>
              <a:t> </a:t>
            </a:r>
            <a:r>
              <a:rPr lang="de-CH" baseline="0" dirty="0" err="1"/>
              <a:t>the</a:t>
            </a:r>
            <a:r>
              <a:rPr lang="de-CH" baseline="0" dirty="0"/>
              <a:t> </a:t>
            </a:r>
            <a:r>
              <a:rPr lang="de-CH" baseline="0" dirty="0" err="1"/>
              <a:t>full</a:t>
            </a:r>
            <a:r>
              <a:rPr lang="de-CH" baseline="0" dirty="0"/>
              <a:t> </a:t>
            </a:r>
            <a:r>
              <a:rPr lang="de-CH" baseline="0" dirty="0" err="1"/>
              <a:t>model</a:t>
            </a:r>
            <a:r>
              <a:rPr lang="de-CH" baseline="0" dirty="0"/>
              <a:t> (</a:t>
            </a:r>
            <a:r>
              <a:rPr lang="de-CH" baseline="0" dirty="0" err="1"/>
              <a:t>the</a:t>
            </a:r>
            <a:r>
              <a:rPr lang="de-CH" baseline="0" dirty="0"/>
              <a:t> </a:t>
            </a:r>
            <a:r>
              <a:rPr lang="de-CH" baseline="0" dirty="0" err="1"/>
              <a:t>first</a:t>
            </a:r>
            <a:r>
              <a:rPr lang="de-CH" baseline="0" dirty="0"/>
              <a:t> </a:t>
            </a:r>
            <a:r>
              <a:rPr lang="de-CH" baseline="0" dirty="0" err="1"/>
              <a:t>column</a:t>
            </a:r>
            <a:r>
              <a:rPr lang="de-CH" baseline="0" dirty="0"/>
              <a:t>) </a:t>
            </a:r>
            <a:r>
              <a:rPr lang="de-CH" baseline="0" dirty="0" err="1"/>
              <a:t>for</a:t>
            </a:r>
            <a:r>
              <a:rPr lang="de-CH" baseline="0" dirty="0"/>
              <a:t> all </a:t>
            </a:r>
            <a:r>
              <a:rPr lang="de-CH" baseline="0" dirty="0" err="1"/>
              <a:t>subjects</a:t>
            </a:r>
            <a:r>
              <a:rPr lang="de-CH" baseline="0" dirty="0"/>
              <a:t> (</a:t>
            </a:r>
            <a:r>
              <a:rPr lang="de-CH" baseline="0" dirty="0" err="1"/>
              <a:t>rows</a:t>
            </a:r>
            <a:r>
              <a:rPr lang="de-CH" baseline="0" dirty="0"/>
              <a:t>). </a:t>
            </a:r>
            <a:r>
              <a:rPr lang="de-CH" baseline="0" dirty="0" err="1"/>
              <a:t>Then</a:t>
            </a:r>
            <a:r>
              <a:rPr lang="de-CH" baseline="0" dirty="0"/>
              <a:t> </a:t>
            </a:r>
            <a:r>
              <a:rPr lang="de-CH" baseline="0" dirty="0" err="1"/>
              <a:t>we</a:t>
            </a:r>
            <a:r>
              <a:rPr lang="de-CH" baseline="0" dirty="0"/>
              <a:t> </a:t>
            </a:r>
            <a:r>
              <a:rPr lang="de-CH" baseline="0" dirty="0" err="1"/>
              <a:t>estimate</a:t>
            </a:r>
            <a:r>
              <a:rPr lang="de-CH" baseline="0" dirty="0"/>
              <a:t> </a:t>
            </a:r>
            <a:r>
              <a:rPr lang="de-CH" baseline="0" dirty="0" err="1"/>
              <a:t>the</a:t>
            </a:r>
            <a:r>
              <a:rPr lang="de-CH" baseline="0" dirty="0"/>
              <a:t> </a:t>
            </a:r>
            <a:r>
              <a:rPr lang="de-CH" baseline="0" dirty="0" err="1"/>
              <a:t>connectivity</a:t>
            </a:r>
            <a:r>
              <a:rPr lang="de-CH" baseline="0" dirty="0"/>
              <a:t> </a:t>
            </a:r>
            <a:r>
              <a:rPr lang="de-CH" baseline="0" dirty="0" err="1"/>
              <a:t>parameters</a:t>
            </a:r>
            <a:r>
              <a:rPr lang="de-CH" baseline="0" dirty="0"/>
              <a:t> </a:t>
            </a:r>
            <a:r>
              <a:rPr lang="de-CH" baseline="0" dirty="0" err="1"/>
              <a:t>for</a:t>
            </a:r>
            <a:r>
              <a:rPr lang="de-CH" baseline="0" dirty="0"/>
              <a:t> </a:t>
            </a:r>
            <a:r>
              <a:rPr lang="de-CH" baseline="0" dirty="0" err="1"/>
              <a:t>each</a:t>
            </a:r>
            <a:r>
              <a:rPr lang="de-CH" baseline="0" dirty="0"/>
              <a:t> </a:t>
            </a:r>
            <a:r>
              <a:rPr lang="de-CH" baseline="0" dirty="0" err="1"/>
              <a:t>subejct</a:t>
            </a:r>
            <a:r>
              <a:rPr lang="de-CH" baseline="0" dirty="0"/>
              <a:t>. </a:t>
            </a:r>
            <a:r>
              <a:rPr lang="de-CH" baseline="0" dirty="0" err="1"/>
              <a:t>With</a:t>
            </a:r>
            <a:r>
              <a:rPr lang="de-CH" baseline="0" dirty="0"/>
              <a:t> a </a:t>
            </a:r>
            <a:r>
              <a:rPr lang="de-CH" baseline="0" dirty="0" err="1"/>
              <a:t>technique</a:t>
            </a:r>
            <a:r>
              <a:rPr lang="de-CH" baseline="0" dirty="0"/>
              <a:t> </a:t>
            </a:r>
            <a:r>
              <a:rPr lang="de-CH" baseline="0" dirty="0" err="1"/>
              <a:t>called</a:t>
            </a:r>
            <a:r>
              <a:rPr lang="de-CH" baseline="0" dirty="0"/>
              <a:t> </a:t>
            </a:r>
            <a:r>
              <a:rPr lang="de-CH" baseline="0" dirty="0" err="1"/>
              <a:t>Bayesian</a:t>
            </a:r>
            <a:r>
              <a:rPr lang="de-CH" baseline="0" dirty="0"/>
              <a:t> </a:t>
            </a:r>
            <a:r>
              <a:rPr lang="de-CH" baseline="0" dirty="0" err="1"/>
              <a:t>model</a:t>
            </a:r>
            <a:r>
              <a:rPr lang="de-CH" baseline="0" dirty="0"/>
              <a:t> </a:t>
            </a:r>
            <a:r>
              <a:rPr lang="de-CH" baseline="0" dirty="0" err="1"/>
              <a:t>reduction</a:t>
            </a:r>
            <a:r>
              <a:rPr lang="de-CH" baseline="0" dirty="0"/>
              <a:t>, </a:t>
            </a:r>
            <a:r>
              <a:rPr lang="de-CH" baseline="0" dirty="0" err="1"/>
              <a:t>nested</a:t>
            </a:r>
            <a:r>
              <a:rPr lang="de-CH" baseline="0" dirty="0"/>
              <a:t> </a:t>
            </a:r>
            <a:r>
              <a:rPr lang="de-CH" baseline="0" dirty="0" err="1"/>
              <a:t>models</a:t>
            </a:r>
            <a:r>
              <a:rPr lang="de-CH" baseline="0" dirty="0"/>
              <a:t> </a:t>
            </a:r>
            <a:r>
              <a:rPr lang="de-CH" baseline="0" dirty="0" err="1"/>
              <a:t>can</a:t>
            </a:r>
            <a:r>
              <a:rPr lang="de-CH" baseline="0" dirty="0"/>
              <a:t> </a:t>
            </a:r>
            <a:r>
              <a:rPr lang="de-CH" baseline="0" dirty="0" err="1"/>
              <a:t>be</a:t>
            </a:r>
            <a:r>
              <a:rPr lang="de-CH" baseline="0" dirty="0"/>
              <a:t> </a:t>
            </a:r>
            <a:r>
              <a:rPr lang="de-CH" baseline="0" dirty="0" err="1"/>
              <a:t>estimated</a:t>
            </a:r>
            <a:r>
              <a:rPr lang="de-CH" baseline="0" dirty="0"/>
              <a:t> </a:t>
            </a:r>
            <a:r>
              <a:rPr lang="de-CH" baseline="0" dirty="0" err="1"/>
              <a:t>rapidly</a:t>
            </a:r>
            <a:r>
              <a:rPr lang="de-CH" baseline="0" dirty="0"/>
              <a:t>.</a:t>
            </a:r>
          </a:p>
          <a:p>
            <a:endParaRPr lang="de-CH" baseline="0" dirty="0"/>
          </a:p>
          <a:p>
            <a:r>
              <a:rPr lang="en-US" sz="1200" b="0" i="0" kern="1200" dirty="0">
                <a:solidFill>
                  <a:schemeClr val="tx1"/>
                </a:solidFill>
                <a:effectLst/>
                <a:latin typeface="+mn-lt"/>
                <a:ea typeface="+mn-ea"/>
                <a:cs typeface="+mn-cs"/>
              </a:rPr>
              <a:t>For instance, to pull subjects’ parameter estimates out of local minima, the first level model estimation can be re-initialized multiple times, using the group-level posteriors from the PEB model as </a:t>
            </a:r>
            <a:r>
              <a:rPr lang="en-US" sz="1200" b="0" i="1" kern="1200" dirty="0">
                <a:solidFill>
                  <a:schemeClr val="tx1"/>
                </a:solidFill>
                <a:effectLst/>
                <a:latin typeface="+mn-lt"/>
                <a:ea typeface="+mn-ea"/>
                <a:cs typeface="+mn-cs"/>
              </a:rPr>
              <a:t>empirical priors</a:t>
            </a:r>
            <a:r>
              <a:rPr lang="en-US" sz="1200" b="0" i="0" kern="1200" dirty="0">
                <a:solidFill>
                  <a:schemeClr val="tx1"/>
                </a:solidFill>
                <a:effectLst/>
                <a:latin typeface="+mn-lt"/>
                <a:ea typeface="+mn-ea"/>
                <a:cs typeface="+mn-cs"/>
              </a:rPr>
              <a:t> for each subject (</a:t>
            </a:r>
            <a:r>
              <a:rPr lang="en-US" sz="1200" b="0" i="0" u="none" strike="noStrike" kern="1200" dirty="0" err="1">
                <a:solidFill>
                  <a:schemeClr val="tx1"/>
                </a:solidFill>
                <a:effectLst/>
                <a:latin typeface="+mn-lt"/>
                <a:ea typeface="+mn-ea"/>
                <a:cs typeface="+mn-cs"/>
                <a:hlinkClick r:id="rId3"/>
              </a:rPr>
              <a:t>Friston</a:t>
            </a:r>
            <a:r>
              <a:rPr lang="en-US" sz="1200" b="0" i="0" u="none" strike="noStrike" kern="1200" dirty="0">
                <a:solidFill>
                  <a:schemeClr val="tx1"/>
                </a:solidFill>
                <a:effectLst/>
                <a:latin typeface="+mn-lt"/>
                <a:ea typeface="+mn-ea"/>
                <a:cs typeface="+mn-cs"/>
                <a:hlinkClick r:id="rId3"/>
              </a:rPr>
              <a:t> et al., 2015</a:t>
            </a:r>
            <a:r>
              <a:rPr lang="en-US" sz="1200" b="0" i="0" kern="1200" dirty="0">
                <a:solidFill>
                  <a:schemeClr val="tx1"/>
                </a:solidFill>
                <a:effectLst/>
                <a:latin typeface="+mn-lt"/>
                <a:ea typeface="+mn-ea"/>
                <a:cs typeface="+mn-cs"/>
              </a:rPr>
              <a:t>). </a:t>
            </a:r>
            <a:endParaRPr lang="de-CH" baseline="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4E6BA9-39BA-4E43-852B-DB82D0F76A84}"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de-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65467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30263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en-US" sz="1800" b="0" i="0" u="none" strike="noStrike" baseline="0" dirty="0">
                <a:solidFill>
                  <a:srgbClr val="FF0000"/>
                </a:solidFill>
                <a:latin typeface="Arial" panose="020B0604020202020204" pitchFamily="34" charset="0"/>
              </a:rPr>
              <a:t>complexity </a:t>
            </a:r>
            <a:r>
              <a:rPr lang="en-US" sz="1800" b="1" i="0" u="none" strike="noStrike" baseline="0" dirty="0">
                <a:solidFill>
                  <a:srgbClr val="FF0000"/>
                </a:solidFill>
                <a:latin typeface="Arial" panose="020B0604020202020204" pitchFamily="34" charset="0"/>
              </a:rPr>
              <a:t>higher </a:t>
            </a:r>
            <a:r>
              <a:rPr lang="en-US" sz="1800" b="0" i="0" u="none" strike="noStrike" baseline="0" dirty="0">
                <a:solidFill>
                  <a:srgbClr val="FF0000"/>
                </a:solidFill>
                <a:latin typeface="Arial" panose="020B0604020202020204" pitchFamily="34" charset="0"/>
              </a:rPr>
              <a:t>the more independent prior parameters</a:t>
            </a:r>
          </a:p>
          <a:p>
            <a:r>
              <a:rPr lang="en-US" sz="1800" b="0" i="0" u="none" strike="noStrike" baseline="0" dirty="0">
                <a:solidFill>
                  <a:srgbClr val="FF0000"/>
                </a:solidFill>
                <a:latin typeface="Arial" panose="020B0604020202020204" pitchFamily="34" charset="0"/>
              </a:rPr>
              <a:t>complexity </a:t>
            </a:r>
            <a:r>
              <a:rPr lang="en-US" sz="1800" b="1" i="0" u="none" strike="noStrike" baseline="0" dirty="0">
                <a:solidFill>
                  <a:srgbClr val="FF0000"/>
                </a:solidFill>
                <a:latin typeface="Arial" panose="020B0604020202020204" pitchFamily="34" charset="0"/>
              </a:rPr>
              <a:t>higher </a:t>
            </a:r>
            <a:r>
              <a:rPr lang="en-US" sz="1800" b="0" i="0" u="none" strike="noStrike" baseline="0" dirty="0">
                <a:solidFill>
                  <a:srgbClr val="FF0000"/>
                </a:solidFill>
                <a:latin typeface="Arial" panose="020B0604020202020204" pitchFamily="34" charset="0"/>
              </a:rPr>
              <a:t>the more dependent posterior parameters</a:t>
            </a:r>
          </a:p>
          <a:p>
            <a:r>
              <a:rPr lang="en-US" sz="1800" b="0" i="0" u="none" strike="noStrike" baseline="0" dirty="0">
                <a:solidFill>
                  <a:srgbClr val="FF0000"/>
                </a:solidFill>
                <a:latin typeface="Arial" panose="020B0604020202020204" pitchFamily="34" charset="0"/>
              </a:rPr>
              <a:t>complexity </a:t>
            </a:r>
            <a:r>
              <a:rPr lang="en-US" sz="1800" b="1" i="0" u="none" strike="noStrike" baseline="0" dirty="0">
                <a:solidFill>
                  <a:srgbClr val="FF0000"/>
                </a:solidFill>
                <a:latin typeface="Arial" panose="020B0604020202020204" pitchFamily="34" charset="0"/>
              </a:rPr>
              <a:t>higher </a:t>
            </a:r>
            <a:r>
              <a:rPr lang="en-US" sz="1800" b="0" i="0" u="none" strike="noStrike" baseline="0" dirty="0">
                <a:solidFill>
                  <a:srgbClr val="FF0000"/>
                </a:solidFill>
                <a:latin typeface="Arial" panose="020B0604020202020204" pitchFamily="34" charset="0"/>
              </a:rPr>
              <a:t>the more posterior deviates from prior mean</a:t>
            </a:r>
            <a:endParaRPr lang="de-DE" dirty="0"/>
          </a:p>
        </p:txBody>
      </p:sp>
      <p:sp>
        <p:nvSpPr>
          <p:cNvPr id="4" name="Foliennummernplatzhalt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4E6BA9-39BA-4E43-852B-DB82D0F76A84}"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de-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33216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en-US" sz="1800" b="0" i="0" u="none" strike="noStrike" baseline="0" dirty="0">
                <a:solidFill>
                  <a:srgbClr val="FF0000"/>
                </a:solidFill>
                <a:latin typeface="Arial" panose="020B0604020202020204" pitchFamily="34" charset="0"/>
              </a:rPr>
              <a:t>complexity </a:t>
            </a:r>
            <a:r>
              <a:rPr lang="en-US" sz="1800" b="1" i="0" u="none" strike="noStrike" baseline="0" dirty="0">
                <a:solidFill>
                  <a:srgbClr val="FF0000"/>
                </a:solidFill>
                <a:latin typeface="Arial" panose="020B0604020202020204" pitchFamily="34" charset="0"/>
              </a:rPr>
              <a:t>higher </a:t>
            </a:r>
            <a:r>
              <a:rPr lang="en-US" sz="1800" b="0" i="0" u="none" strike="noStrike" baseline="0" dirty="0">
                <a:solidFill>
                  <a:srgbClr val="FF0000"/>
                </a:solidFill>
                <a:latin typeface="Arial" panose="020B0604020202020204" pitchFamily="34" charset="0"/>
              </a:rPr>
              <a:t>the more independent prior parameters</a:t>
            </a:r>
          </a:p>
          <a:p>
            <a:r>
              <a:rPr lang="en-US" sz="1800" b="0" i="0" u="none" strike="noStrike" baseline="0" dirty="0">
                <a:solidFill>
                  <a:srgbClr val="FF0000"/>
                </a:solidFill>
                <a:latin typeface="Arial" panose="020B0604020202020204" pitchFamily="34" charset="0"/>
              </a:rPr>
              <a:t>complexity </a:t>
            </a:r>
            <a:r>
              <a:rPr lang="en-US" sz="1800" b="1" i="0" u="none" strike="noStrike" baseline="0" dirty="0">
                <a:solidFill>
                  <a:srgbClr val="FF0000"/>
                </a:solidFill>
                <a:latin typeface="Arial" panose="020B0604020202020204" pitchFamily="34" charset="0"/>
              </a:rPr>
              <a:t>higher </a:t>
            </a:r>
            <a:r>
              <a:rPr lang="en-US" sz="1800" b="0" i="0" u="none" strike="noStrike" baseline="0" dirty="0">
                <a:solidFill>
                  <a:srgbClr val="FF0000"/>
                </a:solidFill>
                <a:latin typeface="Arial" panose="020B0604020202020204" pitchFamily="34" charset="0"/>
              </a:rPr>
              <a:t>the more dependent posterior parameters</a:t>
            </a:r>
          </a:p>
          <a:p>
            <a:r>
              <a:rPr lang="en-US" sz="1800" b="0" i="0" u="none" strike="noStrike" baseline="0" dirty="0">
                <a:solidFill>
                  <a:srgbClr val="FF0000"/>
                </a:solidFill>
                <a:latin typeface="Arial" panose="020B0604020202020204" pitchFamily="34" charset="0"/>
              </a:rPr>
              <a:t>complexity </a:t>
            </a:r>
            <a:r>
              <a:rPr lang="en-US" sz="1800" b="1" i="0" u="none" strike="noStrike" baseline="0" dirty="0">
                <a:solidFill>
                  <a:srgbClr val="FF0000"/>
                </a:solidFill>
                <a:latin typeface="Arial" panose="020B0604020202020204" pitchFamily="34" charset="0"/>
              </a:rPr>
              <a:t>higher </a:t>
            </a:r>
            <a:r>
              <a:rPr lang="en-US" sz="1800" b="0" i="0" u="none" strike="noStrike" baseline="0" dirty="0">
                <a:solidFill>
                  <a:srgbClr val="FF0000"/>
                </a:solidFill>
                <a:latin typeface="Arial" panose="020B0604020202020204" pitchFamily="34" charset="0"/>
              </a:rPr>
              <a:t>the more posterior deviates from prior mean</a:t>
            </a:r>
          </a:p>
          <a:p>
            <a:endParaRPr lang="en-US" sz="1800" b="0" i="0" u="none" strike="noStrike" baseline="0" dirty="0">
              <a:solidFill>
                <a:srgbClr val="FF0000"/>
              </a:solidFill>
              <a:latin typeface="Arial" panose="020B0604020202020204" pitchFamily="34" charset="0"/>
            </a:endParaRPr>
          </a:p>
          <a:p>
            <a:r>
              <a:rPr lang="en-US" sz="1800" b="0" i="0" u="none" strike="noStrike" baseline="0" dirty="0">
                <a:solidFill>
                  <a:srgbClr val="FF0000"/>
                </a:solidFill>
                <a:latin typeface="Arial" panose="020B0604020202020204" pitchFamily="34" charset="0"/>
              </a:rPr>
              <a:t>Trade off between model fit an model complexity</a:t>
            </a:r>
            <a:endParaRPr lang="de-DE" dirty="0"/>
          </a:p>
        </p:txBody>
      </p:sp>
      <p:sp>
        <p:nvSpPr>
          <p:cNvPr id="4" name="Foliennummernplatzhalt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4E6BA9-39BA-4E43-852B-DB82D0F76A84}"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de-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1158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CH" b="0" dirty="0"/>
              <a:t>So </a:t>
            </a:r>
            <a:r>
              <a:rPr lang="de-CH" b="0" dirty="0" err="1"/>
              <a:t>what</a:t>
            </a:r>
            <a:r>
              <a:rPr lang="de-CH" b="0" baseline="0" dirty="0"/>
              <a:t> </a:t>
            </a:r>
            <a:r>
              <a:rPr lang="de-CH" b="0" baseline="0" dirty="0" err="1"/>
              <a:t>is</a:t>
            </a:r>
            <a:r>
              <a:rPr lang="de-CH" b="0" baseline="0" dirty="0"/>
              <a:t> </a:t>
            </a:r>
            <a:r>
              <a:rPr lang="de-CH" b="0" baseline="0" dirty="0" err="1"/>
              <a:t>the</a:t>
            </a:r>
            <a:r>
              <a:rPr lang="de-CH" b="0" baseline="0" dirty="0"/>
              <a:t> </a:t>
            </a:r>
            <a:r>
              <a:rPr lang="de-CH" b="0" baseline="0" dirty="0" err="1"/>
              <a:t>purpose</a:t>
            </a:r>
            <a:r>
              <a:rPr lang="de-CH" b="0" baseline="0" dirty="0"/>
              <a:t> </a:t>
            </a:r>
            <a:r>
              <a:rPr lang="de-CH" b="0" baseline="0" dirty="0" err="1"/>
              <a:t>of</a:t>
            </a:r>
            <a:r>
              <a:rPr lang="de-CH" b="0" baseline="0" dirty="0"/>
              <a:t> </a:t>
            </a:r>
            <a:r>
              <a:rPr lang="de-CH" b="0" baseline="0" dirty="0" err="1"/>
              <a:t>using</a:t>
            </a:r>
            <a:r>
              <a:rPr lang="de-CH" b="0" baseline="0" dirty="0"/>
              <a:t> </a:t>
            </a:r>
            <a:r>
              <a:rPr lang="de-CH" b="0" baseline="0" dirty="0" err="1"/>
              <a:t>effective</a:t>
            </a:r>
            <a:r>
              <a:rPr lang="de-CH" b="0" baseline="0" dirty="0"/>
              <a:t> </a:t>
            </a:r>
            <a:r>
              <a:rPr lang="de-CH" b="0" baseline="0" dirty="0" err="1"/>
              <a:t>connectivity</a:t>
            </a:r>
            <a:r>
              <a:rPr lang="de-CH" b="0" baseline="0" dirty="0"/>
              <a:t> </a:t>
            </a:r>
            <a:r>
              <a:rPr lang="de-CH" b="0" baseline="0" dirty="0" err="1"/>
              <a:t>models</a:t>
            </a:r>
            <a:r>
              <a:rPr lang="de-CH" b="0" baseline="0" dirty="0"/>
              <a:t>? </a:t>
            </a:r>
            <a:r>
              <a:rPr lang="de-CH" b="0" baseline="0" dirty="0" err="1"/>
              <a:t>They</a:t>
            </a:r>
            <a:r>
              <a:rPr lang="de-CH" b="0" baseline="0" dirty="0"/>
              <a:t> </a:t>
            </a:r>
            <a:r>
              <a:rPr lang="de-CH" b="0" baseline="0" dirty="0" err="1"/>
              <a:t>can</a:t>
            </a:r>
            <a:r>
              <a:rPr lang="de-CH" b="0" baseline="0" dirty="0"/>
              <a:t> </a:t>
            </a:r>
            <a:r>
              <a:rPr lang="de-CH" b="0" baseline="0" dirty="0" err="1"/>
              <a:t>give</a:t>
            </a:r>
            <a:r>
              <a:rPr lang="de-CH" b="0" baseline="0" dirty="0"/>
              <a:t> </a:t>
            </a:r>
            <a:r>
              <a:rPr lang="de-CH" b="0" baseline="0" dirty="0" err="1"/>
              <a:t>insight</a:t>
            </a:r>
            <a:r>
              <a:rPr lang="de-CH" b="0" baseline="0" dirty="0"/>
              <a:t> </a:t>
            </a:r>
            <a:r>
              <a:rPr lang="de-CH" b="0" baseline="0" dirty="0" err="1"/>
              <a:t>into</a:t>
            </a:r>
            <a:r>
              <a:rPr lang="de-CH" b="0" baseline="0" dirty="0"/>
              <a:t> </a:t>
            </a:r>
            <a:r>
              <a:rPr lang="de-CH" b="0" baseline="0" dirty="0" err="1"/>
              <a:t>the</a:t>
            </a:r>
            <a:r>
              <a:rPr lang="de-CH" b="0" baseline="0" dirty="0"/>
              <a:t> </a:t>
            </a:r>
            <a:r>
              <a:rPr lang="de-CH" b="0" baseline="0" dirty="0" err="1"/>
              <a:t>information</a:t>
            </a:r>
            <a:r>
              <a:rPr lang="de-CH" b="0" baseline="0" dirty="0"/>
              <a:t> </a:t>
            </a:r>
            <a:r>
              <a:rPr lang="de-CH" b="0" baseline="0" dirty="0" err="1"/>
              <a:t>flow</a:t>
            </a:r>
            <a:r>
              <a:rPr lang="de-CH" b="0" baseline="0" dirty="0"/>
              <a:t> in a </a:t>
            </a:r>
            <a:r>
              <a:rPr lang="de-CH" b="0" baseline="0" dirty="0" err="1"/>
              <a:t>network</a:t>
            </a:r>
            <a:r>
              <a:rPr lang="de-CH" b="0" baseline="0" dirty="0"/>
              <a:t> </a:t>
            </a:r>
            <a:r>
              <a:rPr lang="de-CH" b="0" baseline="0" dirty="0" err="1"/>
              <a:t>and</a:t>
            </a:r>
            <a:r>
              <a:rPr lang="de-CH" b="0" baseline="0" dirty="0"/>
              <a:t> </a:t>
            </a:r>
            <a:r>
              <a:rPr lang="de-CH" b="0" baseline="0" dirty="0" err="1"/>
              <a:t>can</a:t>
            </a:r>
            <a:r>
              <a:rPr lang="de-CH" b="0" baseline="0" dirty="0"/>
              <a:t> </a:t>
            </a:r>
            <a:r>
              <a:rPr lang="de-CH" b="0" baseline="0" dirty="0" err="1"/>
              <a:t>tell</a:t>
            </a:r>
            <a:r>
              <a:rPr lang="de-CH" b="0" baseline="0" dirty="0"/>
              <a:t> </a:t>
            </a:r>
            <a:r>
              <a:rPr lang="de-CH" b="0" baseline="0" dirty="0" err="1"/>
              <a:t>us</a:t>
            </a:r>
            <a:r>
              <a:rPr lang="de-CH" b="0" baseline="0" dirty="0"/>
              <a:t> </a:t>
            </a:r>
            <a:r>
              <a:rPr lang="de-CH" b="0" baseline="0" dirty="0" err="1"/>
              <a:t>how</a:t>
            </a:r>
            <a:r>
              <a:rPr lang="de-CH" b="0" baseline="0" dirty="0"/>
              <a:t> </a:t>
            </a:r>
            <a:r>
              <a:rPr lang="de-CH" b="0" baseline="0" dirty="0" err="1"/>
              <a:t>information</a:t>
            </a:r>
            <a:r>
              <a:rPr lang="de-CH" b="0" baseline="0" dirty="0"/>
              <a:t> </a:t>
            </a:r>
            <a:r>
              <a:rPr lang="de-CH" b="0" baseline="0" dirty="0" err="1"/>
              <a:t>is</a:t>
            </a:r>
            <a:r>
              <a:rPr lang="de-CH" b="0" baseline="0" dirty="0"/>
              <a:t> </a:t>
            </a:r>
            <a:r>
              <a:rPr lang="de-CH" b="0" baseline="0" dirty="0" err="1"/>
              <a:t>integrated</a:t>
            </a:r>
            <a:r>
              <a:rPr lang="de-CH" b="0" baseline="0" dirty="0"/>
              <a:t> – </a:t>
            </a:r>
            <a:r>
              <a:rPr lang="de-CH" b="0" baseline="0" dirty="0" err="1"/>
              <a:t>during</a:t>
            </a:r>
            <a:r>
              <a:rPr lang="de-CH" b="0" baseline="0" dirty="0"/>
              <a:t> </a:t>
            </a:r>
            <a:r>
              <a:rPr lang="de-CH" b="0" baseline="0" dirty="0" err="1"/>
              <a:t>tasks</a:t>
            </a:r>
            <a:r>
              <a:rPr lang="de-CH" b="0" baseline="0" dirty="0"/>
              <a:t> </a:t>
            </a:r>
            <a:r>
              <a:rPr lang="de-CH" b="0" baseline="0" dirty="0" err="1"/>
              <a:t>or</a:t>
            </a:r>
            <a:r>
              <a:rPr lang="de-CH" b="0" baseline="0" dirty="0"/>
              <a:t> </a:t>
            </a:r>
            <a:r>
              <a:rPr lang="de-CH" b="0" baseline="0" dirty="0" err="1"/>
              <a:t>resting-state</a:t>
            </a:r>
            <a:r>
              <a:rPr lang="de-CH" b="0" baseline="0" dirty="0"/>
              <a:t>. </a:t>
            </a:r>
            <a:r>
              <a:rPr lang="en-US" dirty="0"/>
              <a:t>Models of effective connectivity, i.e. the causal influences that system elements exert over another, are essential for studying the functional integration of neuronal populations and for understanding the mechanisms that underlie neuronal dynamics (</a:t>
            </a:r>
            <a:r>
              <a:rPr lang="en-US" dirty="0" err="1"/>
              <a:t>Friston</a:t>
            </a:r>
            <a:r>
              <a:rPr lang="en-US" dirty="0"/>
              <a:t>, 2002a; </a:t>
            </a:r>
            <a:r>
              <a:rPr lang="en-US" dirty="0" err="1"/>
              <a:t>Horwitz</a:t>
            </a:r>
            <a:r>
              <a:rPr lang="en-US" dirty="0"/>
              <a:t> et al., 1999).</a:t>
            </a:r>
            <a:endParaRPr lang="en-US" sz="1200" b="0" i="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baseline="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mn-lt"/>
                <a:ea typeface="+mn-ea"/>
                <a:cs typeface="+mn-cs"/>
              </a:rPr>
              <a:t>So why go to the trouble of creating realistic models of brain processes? Basically, because it allows one to compare different models or hypotheses about distributed neuronal computations generic approach for inferring hidden (unobserved) neuronal states from measured brain activity</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81766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6027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67811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12254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98648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28008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36</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4570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2986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1641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0648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CH" b="0" dirty="0"/>
              <a:t>Show </a:t>
            </a:r>
            <a:r>
              <a:rPr lang="de-CH" b="0" dirty="0" err="1"/>
              <a:t>how</a:t>
            </a:r>
            <a:r>
              <a:rPr lang="de-CH" b="0" dirty="0"/>
              <a:t> </a:t>
            </a:r>
            <a:r>
              <a:rPr lang="de-CH" b="0" dirty="0" err="1"/>
              <a:t>to</a:t>
            </a:r>
            <a:r>
              <a:rPr lang="de-CH" b="0" dirty="0"/>
              <a:t> </a:t>
            </a:r>
            <a:r>
              <a:rPr lang="de-CH" b="0" dirty="0" err="1"/>
              <a:t>concatenate</a:t>
            </a: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8232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9469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3782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de-CH" b="0" dirty="0"/>
          </a:p>
        </p:txBody>
      </p:sp>
      <p:sp>
        <p:nvSpPr>
          <p:cNvPr id="4" name="Foliennummernplatzhalt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A8AAE64-3626-4C51-B222-91818A958ECC}"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de-CH"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14978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hell">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07213" y="1447803"/>
            <a:ext cx="9882091" cy="2968439"/>
          </a:xfrm>
        </p:spPr>
        <p:txBody>
          <a:bodyPr anchor="b"/>
          <a:lstStyle>
            <a:lvl1pPr>
              <a:lnSpc>
                <a:spcPts val="3600"/>
              </a:lnSpc>
              <a:defRPr sz="3600" b="1" i="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MASTERTITELFORMAT BEARBEITEN</a:t>
            </a:r>
            <a:endParaRPr lang="en-US" dirty="0"/>
          </a:p>
        </p:txBody>
      </p:sp>
      <p:sp>
        <p:nvSpPr>
          <p:cNvPr id="3" name="Subtitle 2"/>
          <p:cNvSpPr>
            <a:spLocks noGrp="1"/>
          </p:cNvSpPr>
          <p:nvPr>
            <p:ph type="subTitle" idx="1"/>
          </p:nvPr>
        </p:nvSpPr>
        <p:spPr>
          <a:xfrm>
            <a:off x="834108" y="4777380"/>
            <a:ext cx="8825659" cy="861420"/>
          </a:xfrm>
          <a:prstGeom prst="rect">
            <a:avLst/>
          </a:prstGeom>
        </p:spPr>
        <p:txBody>
          <a:bodyPr anchor="t"/>
          <a:lstStyle>
            <a:lvl1pPr marL="0" indent="0" algn="l">
              <a:buNone/>
              <a:defRPr b="0" i="0" cap="none">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de-DE"/>
              <a:t>Master-Untertitelformat bearbeiten</a:t>
            </a:r>
            <a:endParaRPr lang="en-US" dirty="0"/>
          </a:p>
        </p:txBody>
      </p:sp>
      <p:pic>
        <p:nvPicPr>
          <p:cNvPr id="9" name="Grafik 8">
            <a:extLst>
              <a:ext uri="{FF2B5EF4-FFF2-40B4-BE49-F238E27FC236}">
                <a16:creationId xmlns:a16="http://schemas.microsoft.com/office/drawing/2014/main" id="{A76371EA-6FCD-EAB1-89BC-2E5A23EF49F4}"/>
              </a:ext>
            </a:extLst>
          </p:cNvPr>
          <p:cNvPicPr>
            <a:picLocks noChangeAspect="1"/>
          </p:cNvPicPr>
          <p:nvPr userDrawn="1"/>
        </p:nvPicPr>
        <p:blipFill>
          <a:blip r:embed="rId2"/>
          <a:srcRect/>
          <a:stretch/>
        </p:blipFill>
        <p:spPr>
          <a:xfrm>
            <a:off x="9659767" y="332275"/>
            <a:ext cx="2114103" cy="820769"/>
          </a:xfrm>
          <a:prstGeom prst="rect">
            <a:avLst/>
          </a:prstGeom>
        </p:spPr>
      </p:pic>
      <p:sp>
        <p:nvSpPr>
          <p:cNvPr id="13" name="Parallelogramm 12">
            <a:extLst>
              <a:ext uri="{FF2B5EF4-FFF2-40B4-BE49-F238E27FC236}">
                <a16:creationId xmlns:a16="http://schemas.microsoft.com/office/drawing/2014/main" id="{A36FD4F1-7BD8-483A-EF42-4F37ED018D6F}"/>
              </a:ext>
            </a:extLst>
          </p:cNvPr>
          <p:cNvSpPr/>
          <p:nvPr userDrawn="1"/>
        </p:nvSpPr>
        <p:spPr>
          <a:xfrm>
            <a:off x="834109" y="4492035"/>
            <a:ext cx="194932" cy="209550"/>
          </a:xfrm>
          <a:prstGeom prst="parallelogram">
            <a:avLst>
              <a:gd name="adj" fmla="val 452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de-DE" sz="1350" b="1" i="0" u="none" strike="noStrike" kern="1200" cap="none" spc="0" normalizeH="0" baseline="0" noProof="0">
              <a:ln>
                <a:noFill/>
              </a:ln>
              <a:solidFill>
                <a:srgbClr val="FFFFFF"/>
              </a:solidFill>
              <a:effectLst/>
              <a:uLnTx/>
              <a:uFillTx/>
              <a:latin typeface="Open Sans" panose="020B0606030504020204" pitchFamily="34" charset="0"/>
              <a:ea typeface="+mn-ea"/>
              <a:cs typeface="+mn-cs"/>
            </a:endParaRPr>
          </a:p>
        </p:txBody>
      </p:sp>
    </p:spTree>
    <p:extLst>
      <p:ext uri="{BB962C8B-B14F-4D97-AF65-F5344CB8AC3E}">
        <p14:creationId xmlns:p14="http://schemas.microsoft.com/office/powerpoint/2010/main" val="4169244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Leere Folie">
    <p:spTree>
      <p:nvGrpSpPr>
        <p:cNvPr id="1" name=""/>
        <p:cNvGrpSpPr/>
        <p:nvPr/>
      </p:nvGrpSpPr>
      <p:grpSpPr>
        <a:xfrm>
          <a:off x="0" y="0"/>
          <a:ext cx="0" cy="0"/>
          <a:chOff x="0" y="0"/>
          <a:chExt cx="0" cy="0"/>
        </a:xfrm>
      </p:grpSpPr>
      <p:sp>
        <p:nvSpPr>
          <p:cNvPr id="10" name="Footer Placeholder 4">
            <a:extLst>
              <a:ext uri="{FF2B5EF4-FFF2-40B4-BE49-F238E27FC236}">
                <a16:creationId xmlns:a16="http://schemas.microsoft.com/office/drawing/2014/main" id="{E2B1F7CD-2E6B-683B-E782-A3598ED15AF4}"/>
              </a:ext>
            </a:extLst>
          </p:cNvPr>
          <p:cNvSpPr>
            <a:spLocks noGrp="1"/>
          </p:cNvSpPr>
          <p:nvPr>
            <p:ph type="ftr" sz="quarter" idx="3"/>
          </p:nvPr>
        </p:nvSpPr>
        <p:spPr>
          <a:xfrm>
            <a:off x="1108478" y="6248400"/>
            <a:ext cx="3195071" cy="318244"/>
          </a:xfrm>
          <a:prstGeom prst="rect">
            <a:avLst/>
          </a:prstGeom>
        </p:spPr>
        <p:txBody>
          <a:bodyPr vert="horz" lIns="0" tIns="0" rIns="0" bIns="0" rtlCol="0" anchor="b"/>
          <a:lstStyle>
            <a:lvl1pPr algn="l">
              <a:defRPr sz="750" b="0" i="0">
                <a:solidFill>
                  <a:schemeClr val="bg2"/>
                </a:solidFill>
                <a:latin typeface="Open Sans" panose="020B0606030504020204" pitchFamily="34" charset="0"/>
              </a:defRPr>
            </a:lvl1pPr>
          </a:lstStyle>
          <a:p>
            <a:pPr defTabSz="342900"/>
            <a:r>
              <a:rPr lang="en-US">
                <a:solidFill>
                  <a:srgbClr val="203341"/>
                </a:solidFill>
              </a:rPr>
              <a:t>Quelle</a:t>
            </a:r>
            <a:endParaRPr lang="en-US" dirty="0">
              <a:solidFill>
                <a:srgbClr val="203341"/>
              </a:solidFill>
            </a:endParaRPr>
          </a:p>
        </p:txBody>
      </p:sp>
      <p:sp>
        <p:nvSpPr>
          <p:cNvPr id="11" name="Slide Number Placeholder 5">
            <a:extLst>
              <a:ext uri="{FF2B5EF4-FFF2-40B4-BE49-F238E27FC236}">
                <a16:creationId xmlns:a16="http://schemas.microsoft.com/office/drawing/2014/main" id="{B362A081-105A-AF01-90B4-8600BC88C40A}"/>
              </a:ext>
            </a:extLst>
          </p:cNvPr>
          <p:cNvSpPr>
            <a:spLocks noGrp="1"/>
          </p:cNvSpPr>
          <p:nvPr>
            <p:ph type="sldNum" sz="quarter" idx="4"/>
          </p:nvPr>
        </p:nvSpPr>
        <p:spPr bwMode="gray">
          <a:xfrm>
            <a:off x="487365" y="6248401"/>
            <a:ext cx="397811" cy="313763"/>
          </a:xfrm>
          <a:prstGeom prst="rect">
            <a:avLst/>
          </a:prstGeom>
        </p:spPr>
        <p:txBody>
          <a:bodyPr vert="horz" lIns="0" tIns="0" rIns="0" bIns="0" rtlCol="0" anchor="b"/>
          <a:lstStyle>
            <a:lvl1pPr algn="l">
              <a:defRPr sz="750" b="0" i="0">
                <a:solidFill>
                  <a:schemeClr val="accent3"/>
                </a:solidFill>
                <a:latin typeface="Open Sans" panose="020B0606030504020204" pitchFamily="34" charset="0"/>
              </a:defRPr>
            </a:lvl1pPr>
          </a:lstStyle>
          <a:p>
            <a:pPr defTabSz="342900"/>
            <a:r>
              <a:rPr lang="en-US">
                <a:solidFill>
                  <a:srgbClr val="FF5126"/>
                </a:solidFill>
              </a:rPr>
              <a:t> </a:t>
            </a:r>
            <a:fld id="{D57F1E4F-1CFF-5643-939E-02111984F565}" type="slidenum">
              <a:rPr lang="en-US" smtClean="0">
                <a:solidFill>
                  <a:srgbClr val="FF5126"/>
                </a:solidFill>
              </a:rPr>
              <a:pPr defTabSz="342900"/>
              <a:t>‹#›</a:t>
            </a:fld>
            <a:endParaRPr lang="en-US" dirty="0">
              <a:solidFill>
                <a:srgbClr val="FF5126"/>
              </a:solidFill>
            </a:endParaRPr>
          </a:p>
        </p:txBody>
      </p:sp>
      <p:sp>
        <p:nvSpPr>
          <p:cNvPr id="12" name="Parallelogramm 11">
            <a:extLst>
              <a:ext uri="{FF2B5EF4-FFF2-40B4-BE49-F238E27FC236}">
                <a16:creationId xmlns:a16="http://schemas.microsoft.com/office/drawing/2014/main" id="{663950DE-21E6-171C-B931-8A381F3F693F}"/>
              </a:ext>
            </a:extLst>
          </p:cNvPr>
          <p:cNvSpPr/>
          <p:nvPr userDrawn="1"/>
        </p:nvSpPr>
        <p:spPr>
          <a:xfrm>
            <a:off x="885176" y="6403291"/>
            <a:ext cx="147789" cy="158872"/>
          </a:xfrm>
          <a:prstGeom prst="parallelogram">
            <a:avLst>
              <a:gd name="adj" fmla="val 452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de-DE" sz="1350" b="1" i="0" u="none" strike="noStrike" kern="1200" cap="none" spc="0" normalizeH="0" baseline="0" noProof="0">
              <a:ln>
                <a:noFill/>
              </a:ln>
              <a:solidFill>
                <a:srgbClr val="FFFFFF"/>
              </a:solidFill>
              <a:effectLst/>
              <a:uLnTx/>
              <a:uFillTx/>
              <a:latin typeface="Open Sans" panose="020B0606030504020204" pitchFamily="34" charset="0"/>
              <a:ea typeface="+mn-ea"/>
              <a:cs typeface="+mn-cs"/>
            </a:endParaRPr>
          </a:p>
        </p:txBody>
      </p:sp>
      <p:pic>
        <p:nvPicPr>
          <p:cNvPr id="6" name="Grafik 5">
            <a:extLst>
              <a:ext uri="{FF2B5EF4-FFF2-40B4-BE49-F238E27FC236}">
                <a16:creationId xmlns:a16="http://schemas.microsoft.com/office/drawing/2014/main" id="{12253E3D-B606-ECC2-BD02-7BB0A3D4A7EF}"/>
              </a:ext>
            </a:extLst>
          </p:cNvPr>
          <p:cNvPicPr>
            <a:picLocks noChangeAspect="1"/>
          </p:cNvPicPr>
          <p:nvPr userDrawn="1"/>
        </p:nvPicPr>
        <p:blipFill>
          <a:blip r:embed="rId2"/>
          <a:srcRect/>
          <a:stretch/>
        </p:blipFill>
        <p:spPr>
          <a:xfrm>
            <a:off x="11318113" y="362413"/>
            <a:ext cx="397811" cy="243728"/>
          </a:xfrm>
          <a:prstGeom prst="rect">
            <a:avLst/>
          </a:prstGeom>
        </p:spPr>
      </p:pic>
      <p:graphicFrame>
        <p:nvGraphicFramePr>
          <p:cNvPr id="2" name="Tabelle 2">
            <a:extLst>
              <a:ext uri="{FF2B5EF4-FFF2-40B4-BE49-F238E27FC236}">
                <a16:creationId xmlns:a16="http://schemas.microsoft.com/office/drawing/2014/main" id="{21FCBA1D-47F7-4A7B-4BF8-D6F74F33900A}"/>
              </a:ext>
            </a:extLst>
          </p:cNvPr>
          <p:cNvGraphicFramePr>
            <a:graphicFrameLocks noGrp="1"/>
          </p:cNvGraphicFramePr>
          <p:nvPr userDrawn="1">
            <p:extLst>
              <p:ext uri="{D42A27DB-BD31-4B8C-83A1-F6EECF244321}">
                <p14:modId xmlns:p14="http://schemas.microsoft.com/office/powerpoint/2010/main" val="695435360"/>
              </p:ext>
            </p:extLst>
          </p:nvPr>
        </p:nvGraphicFramePr>
        <p:xfrm>
          <a:off x="2032000" y="719666"/>
          <a:ext cx="8128000" cy="741680"/>
        </p:xfrm>
        <a:graphic>
          <a:graphicData uri="http://schemas.openxmlformats.org/drawingml/2006/table">
            <a:tbl>
              <a:tblPr firstRow="1" bandRow="1">
                <a:tableStyleId>{7E9639D4-E3E2-4D34-9284-5A2195B3D0D7}</a:tableStyleId>
              </a:tblPr>
              <a:tblGrid>
                <a:gridCol w="1354667">
                  <a:extLst>
                    <a:ext uri="{9D8B030D-6E8A-4147-A177-3AD203B41FA5}">
                      <a16:colId xmlns:a16="http://schemas.microsoft.com/office/drawing/2014/main" val="872202411"/>
                    </a:ext>
                  </a:extLst>
                </a:gridCol>
                <a:gridCol w="1354667">
                  <a:extLst>
                    <a:ext uri="{9D8B030D-6E8A-4147-A177-3AD203B41FA5}">
                      <a16:colId xmlns:a16="http://schemas.microsoft.com/office/drawing/2014/main" val="3521850039"/>
                    </a:ext>
                  </a:extLst>
                </a:gridCol>
                <a:gridCol w="1354667">
                  <a:extLst>
                    <a:ext uri="{9D8B030D-6E8A-4147-A177-3AD203B41FA5}">
                      <a16:colId xmlns:a16="http://schemas.microsoft.com/office/drawing/2014/main" val="1896626791"/>
                    </a:ext>
                  </a:extLst>
                </a:gridCol>
                <a:gridCol w="1354667">
                  <a:extLst>
                    <a:ext uri="{9D8B030D-6E8A-4147-A177-3AD203B41FA5}">
                      <a16:colId xmlns:a16="http://schemas.microsoft.com/office/drawing/2014/main" val="3972106946"/>
                    </a:ext>
                  </a:extLst>
                </a:gridCol>
                <a:gridCol w="1354667">
                  <a:extLst>
                    <a:ext uri="{9D8B030D-6E8A-4147-A177-3AD203B41FA5}">
                      <a16:colId xmlns:a16="http://schemas.microsoft.com/office/drawing/2014/main" val="2170350899"/>
                    </a:ext>
                  </a:extLst>
                </a:gridCol>
                <a:gridCol w="1354667">
                  <a:extLst>
                    <a:ext uri="{9D8B030D-6E8A-4147-A177-3AD203B41FA5}">
                      <a16:colId xmlns:a16="http://schemas.microsoft.com/office/drawing/2014/main" val="545182465"/>
                    </a:ext>
                  </a:extLst>
                </a:gridCol>
              </a:tblGrid>
              <a:tr h="370840">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91962561"/>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3572164056"/>
                  </a:ext>
                </a:extLst>
              </a:tr>
            </a:tbl>
          </a:graphicData>
        </a:graphic>
      </p:graphicFrame>
    </p:spTree>
    <p:extLst>
      <p:ext uri="{BB962C8B-B14F-4D97-AF65-F5344CB8AC3E}">
        <p14:creationId xmlns:p14="http://schemas.microsoft.com/office/powerpoint/2010/main" val="1707848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66643" y="424194"/>
            <a:ext cx="10421648" cy="752661"/>
          </a:xfrm>
        </p:spPr>
        <p:txBody>
          <a:bodyPr/>
          <a:lstStyle>
            <a:lvl1pPr>
              <a:defRPr b="1" i="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MASTERTITELFORMAT BEARBEITEN</a:t>
            </a:r>
            <a:endParaRPr lang="en-US" dirty="0"/>
          </a:p>
        </p:txBody>
      </p:sp>
      <p:sp>
        <p:nvSpPr>
          <p:cNvPr id="3" name="Content Placeholder 2"/>
          <p:cNvSpPr>
            <a:spLocks noGrp="1"/>
          </p:cNvSpPr>
          <p:nvPr>
            <p:ph idx="1"/>
          </p:nvPr>
        </p:nvSpPr>
        <p:spPr>
          <a:xfrm>
            <a:off x="885176" y="1803633"/>
            <a:ext cx="10421648" cy="4135774"/>
          </a:xfrm>
          <a:prstGeom prst="rect">
            <a:avLst/>
          </a:prstGeom>
        </p:spPr>
        <p:txBody>
          <a:bodyPr/>
          <a:lstStyle>
            <a:lvl1pPr>
              <a:lnSpc>
                <a:spcPct val="100000"/>
              </a:lnSpc>
              <a:spcBef>
                <a:spcPts val="0"/>
              </a:spcBef>
              <a:spcAft>
                <a:spcPts val="600"/>
              </a:spcAft>
              <a:defRPr b="0" i="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a:lnSpc>
                <a:spcPct val="100000"/>
              </a:lnSpc>
              <a:spcBef>
                <a:spcPts val="0"/>
              </a:spcBef>
              <a:spcAft>
                <a:spcPts val="600"/>
              </a:spcAft>
              <a:defRPr b="0" i="0">
                <a:solidFill>
                  <a:schemeClr val="bg2"/>
                </a:solidFill>
                <a:latin typeface="Open Sans" panose="020B0606030504020204" pitchFamily="34" charset="0"/>
              </a:defRPr>
            </a:lvl2pPr>
            <a:lvl3pPr>
              <a:lnSpc>
                <a:spcPct val="100000"/>
              </a:lnSpc>
              <a:spcBef>
                <a:spcPts val="0"/>
              </a:spcBef>
              <a:spcAft>
                <a:spcPts val="600"/>
              </a:spcAft>
              <a:defRPr b="0" i="0">
                <a:solidFill>
                  <a:schemeClr val="bg2"/>
                </a:solidFill>
                <a:latin typeface="Open Sans" panose="020B0606030504020204" pitchFamily="34" charset="0"/>
              </a:defRPr>
            </a:lvl3pPr>
            <a:lvl4pPr>
              <a:lnSpc>
                <a:spcPct val="100000"/>
              </a:lnSpc>
              <a:spcBef>
                <a:spcPts val="0"/>
              </a:spcBef>
              <a:spcAft>
                <a:spcPts val="600"/>
              </a:spcAft>
              <a:defRPr b="0" i="0">
                <a:solidFill>
                  <a:schemeClr val="bg2"/>
                </a:solidFill>
                <a:latin typeface="Open Sans" panose="020B0606030504020204" pitchFamily="34" charset="0"/>
              </a:defRPr>
            </a:lvl4pPr>
            <a:lvl5pPr>
              <a:lnSpc>
                <a:spcPct val="100000"/>
              </a:lnSpc>
              <a:spcBef>
                <a:spcPts val="0"/>
              </a:spcBef>
              <a:spcAft>
                <a:spcPts val="600"/>
              </a:spcAft>
              <a:defRPr b="0" i="0">
                <a:solidFill>
                  <a:schemeClr val="bg2"/>
                </a:solidFill>
                <a:latin typeface="Open Sans" panose="020B0606030504020204" pitchFamily="34" charset="0"/>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0" name="Footer Placeholder 4">
            <a:extLst>
              <a:ext uri="{FF2B5EF4-FFF2-40B4-BE49-F238E27FC236}">
                <a16:creationId xmlns:a16="http://schemas.microsoft.com/office/drawing/2014/main" id="{A469134A-80B0-C33A-9F66-70274EF5B1C9}"/>
              </a:ext>
            </a:extLst>
          </p:cNvPr>
          <p:cNvSpPr>
            <a:spLocks noGrp="1"/>
          </p:cNvSpPr>
          <p:nvPr>
            <p:ph type="ftr" sz="quarter" idx="3"/>
          </p:nvPr>
        </p:nvSpPr>
        <p:spPr>
          <a:xfrm>
            <a:off x="1108478" y="6248400"/>
            <a:ext cx="3195071" cy="318244"/>
          </a:xfrm>
          <a:prstGeom prst="rect">
            <a:avLst/>
          </a:prstGeom>
        </p:spPr>
        <p:txBody>
          <a:bodyPr vert="horz" lIns="0" tIns="0" rIns="0" bIns="0" rtlCol="0" anchor="b"/>
          <a:lstStyle>
            <a:lvl1pPr algn="l">
              <a:defRPr sz="750" b="0" i="0">
                <a:solidFill>
                  <a:schemeClr val="bg2"/>
                </a:solidFill>
                <a:latin typeface="Open Sans" panose="020B0606030504020204" pitchFamily="34" charset="0"/>
              </a:defRPr>
            </a:lvl1pPr>
          </a:lstStyle>
          <a:p>
            <a:pPr defTabSz="342900"/>
            <a:r>
              <a:rPr lang="en-US">
                <a:solidFill>
                  <a:srgbClr val="203341"/>
                </a:solidFill>
              </a:rPr>
              <a:t>Quelle</a:t>
            </a:r>
            <a:endParaRPr lang="en-US" dirty="0">
              <a:solidFill>
                <a:srgbClr val="203341"/>
              </a:solidFill>
            </a:endParaRPr>
          </a:p>
        </p:txBody>
      </p:sp>
      <p:sp>
        <p:nvSpPr>
          <p:cNvPr id="11" name="Slide Number Placeholder 5">
            <a:extLst>
              <a:ext uri="{FF2B5EF4-FFF2-40B4-BE49-F238E27FC236}">
                <a16:creationId xmlns:a16="http://schemas.microsoft.com/office/drawing/2014/main" id="{332E1086-3C26-4470-94AE-1344E3D59F0C}"/>
              </a:ext>
            </a:extLst>
          </p:cNvPr>
          <p:cNvSpPr>
            <a:spLocks noGrp="1"/>
          </p:cNvSpPr>
          <p:nvPr>
            <p:ph type="sldNum" sz="quarter" idx="4"/>
          </p:nvPr>
        </p:nvSpPr>
        <p:spPr bwMode="gray">
          <a:xfrm>
            <a:off x="487365" y="6248401"/>
            <a:ext cx="397811" cy="313763"/>
          </a:xfrm>
          <a:prstGeom prst="rect">
            <a:avLst/>
          </a:prstGeom>
        </p:spPr>
        <p:txBody>
          <a:bodyPr vert="horz" lIns="0" tIns="0" rIns="0" bIns="0" rtlCol="0" anchor="b"/>
          <a:lstStyle>
            <a:lvl1pPr algn="l">
              <a:defRPr sz="750" b="0" i="0">
                <a:solidFill>
                  <a:schemeClr val="accent3"/>
                </a:solidFill>
                <a:latin typeface="Open Sans" panose="020B0606030504020204" pitchFamily="34" charset="0"/>
              </a:defRPr>
            </a:lvl1pPr>
          </a:lstStyle>
          <a:p>
            <a:pPr defTabSz="342900"/>
            <a:r>
              <a:rPr lang="en-US">
                <a:solidFill>
                  <a:srgbClr val="FF5126"/>
                </a:solidFill>
              </a:rPr>
              <a:t> </a:t>
            </a:r>
            <a:fld id="{D57F1E4F-1CFF-5643-939E-02111984F565}" type="slidenum">
              <a:rPr lang="en-US" smtClean="0">
                <a:solidFill>
                  <a:srgbClr val="FF5126"/>
                </a:solidFill>
              </a:rPr>
              <a:pPr defTabSz="342900"/>
              <a:t>‹#›</a:t>
            </a:fld>
            <a:endParaRPr lang="en-US" dirty="0">
              <a:solidFill>
                <a:srgbClr val="FF5126"/>
              </a:solidFill>
            </a:endParaRPr>
          </a:p>
        </p:txBody>
      </p:sp>
      <p:sp>
        <p:nvSpPr>
          <p:cNvPr id="12" name="Parallelogramm 11">
            <a:extLst>
              <a:ext uri="{FF2B5EF4-FFF2-40B4-BE49-F238E27FC236}">
                <a16:creationId xmlns:a16="http://schemas.microsoft.com/office/drawing/2014/main" id="{8B40C048-5DDD-205E-5B5F-8DFF62FFC756}"/>
              </a:ext>
            </a:extLst>
          </p:cNvPr>
          <p:cNvSpPr/>
          <p:nvPr userDrawn="1"/>
        </p:nvSpPr>
        <p:spPr>
          <a:xfrm>
            <a:off x="885176" y="6403291"/>
            <a:ext cx="147789" cy="158872"/>
          </a:xfrm>
          <a:prstGeom prst="parallelogram">
            <a:avLst>
              <a:gd name="adj" fmla="val 452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de-DE" sz="1350" b="1" i="0" u="none" strike="noStrike" kern="1200" cap="none" spc="0" normalizeH="0" baseline="0" noProof="0">
              <a:ln>
                <a:noFill/>
              </a:ln>
              <a:solidFill>
                <a:srgbClr val="FFFFFF"/>
              </a:solidFill>
              <a:effectLst/>
              <a:uLnTx/>
              <a:uFillTx/>
              <a:latin typeface="Open Sans" panose="020B0606030504020204" pitchFamily="34" charset="0"/>
              <a:ea typeface="+mn-ea"/>
              <a:cs typeface="+mn-cs"/>
            </a:endParaRPr>
          </a:p>
        </p:txBody>
      </p:sp>
      <p:pic>
        <p:nvPicPr>
          <p:cNvPr id="9" name="Grafik 8">
            <a:extLst>
              <a:ext uri="{FF2B5EF4-FFF2-40B4-BE49-F238E27FC236}">
                <a16:creationId xmlns:a16="http://schemas.microsoft.com/office/drawing/2014/main" id="{2B6D8476-988C-A39B-9294-05F0C4DB193F}"/>
              </a:ext>
            </a:extLst>
          </p:cNvPr>
          <p:cNvPicPr>
            <a:picLocks noChangeAspect="1"/>
          </p:cNvPicPr>
          <p:nvPr userDrawn="1"/>
        </p:nvPicPr>
        <p:blipFill>
          <a:blip r:embed="rId2"/>
          <a:srcRect/>
          <a:stretch/>
        </p:blipFill>
        <p:spPr>
          <a:xfrm>
            <a:off x="11306824" y="364053"/>
            <a:ext cx="397811" cy="243728"/>
          </a:xfrm>
          <a:prstGeom prst="rect">
            <a:avLst/>
          </a:prstGeom>
        </p:spPr>
      </p:pic>
    </p:spTree>
    <p:extLst>
      <p:ext uri="{BB962C8B-B14F-4D97-AF65-F5344CB8AC3E}">
        <p14:creationId xmlns:p14="http://schemas.microsoft.com/office/powerpoint/2010/main" val="985802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ext 2 Spalten">
    <p:spTree>
      <p:nvGrpSpPr>
        <p:cNvPr id="1" name=""/>
        <p:cNvGrpSpPr/>
        <p:nvPr/>
      </p:nvGrpSpPr>
      <p:grpSpPr>
        <a:xfrm>
          <a:off x="0" y="0"/>
          <a:ext cx="0" cy="0"/>
          <a:chOff x="0" y="0"/>
          <a:chExt cx="0" cy="0"/>
        </a:xfrm>
      </p:grpSpPr>
      <p:sp>
        <p:nvSpPr>
          <p:cNvPr id="13" name="Textplatzhalter 12">
            <a:extLst>
              <a:ext uri="{FF2B5EF4-FFF2-40B4-BE49-F238E27FC236}">
                <a16:creationId xmlns:a16="http://schemas.microsoft.com/office/drawing/2014/main" id="{EB714988-BB59-64DB-CE22-F9128A4A8181}"/>
              </a:ext>
            </a:extLst>
          </p:cNvPr>
          <p:cNvSpPr>
            <a:spLocks noGrp="1"/>
          </p:cNvSpPr>
          <p:nvPr>
            <p:ph type="body" sz="quarter" idx="17" hasCustomPrompt="1"/>
          </p:nvPr>
        </p:nvSpPr>
        <p:spPr>
          <a:xfrm>
            <a:off x="885176" y="427946"/>
            <a:ext cx="5608635" cy="753035"/>
          </a:xfrm>
          <a:prstGeom prst="rect">
            <a:avLst/>
          </a:prstGeom>
        </p:spPr>
        <p:txBody>
          <a:bodyPr anchor="t">
            <a:noAutofit/>
          </a:bodyPr>
          <a:lstStyle>
            <a:lvl1pPr marL="5954" indent="0">
              <a:lnSpc>
                <a:spcPts val="2400"/>
              </a:lnSpc>
              <a:spcBef>
                <a:spcPts val="0"/>
              </a:spcBef>
              <a:buNone/>
              <a:defRPr sz="2400" b="1" i="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marL="136922" indent="0">
              <a:buNone/>
              <a:defRPr/>
            </a:lvl2pPr>
            <a:lvl3pPr marL="269081" indent="0">
              <a:buNone/>
              <a:defRPr/>
            </a:lvl3pPr>
            <a:lvl4pPr marL="407194" indent="0">
              <a:buNone/>
              <a:defRPr/>
            </a:lvl4pPr>
            <a:lvl5pPr marL="538163" indent="0">
              <a:buNone/>
              <a:defRPr/>
            </a:lvl5pPr>
          </a:lstStyle>
          <a:p>
            <a:pPr lvl="0"/>
            <a:r>
              <a:rPr lang="de-DE" dirty="0"/>
              <a:t>MASTERTEXTFORMAT</a:t>
            </a:r>
          </a:p>
          <a:p>
            <a:pPr lvl="0"/>
            <a:r>
              <a:rPr lang="de-DE" dirty="0"/>
              <a:t>BEARBEITEN</a:t>
            </a:r>
          </a:p>
        </p:txBody>
      </p:sp>
      <p:sp>
        <p:nvSpPr>
          <p:cNvPr id="17" name="Footer Placeholder 4">
            <a:extLst>
              <a:ext uri="{FF2B5EF4-FFF2-40B4-BE49-F238E27FC236}">
                <a16:creationId xmlns:a16="http://schemas.microsoft.com/office/drawing/2014/main" id="{EA77CB4F-9426-629E-A1DC-4BA7ECE2F0D8}"/>
              </a:ext>
            </a:extLst>
          </p:cNvPr>
          <p:cNvSpPr>
            <a:spLocks noGrp="1"/>
          </p:cNvSpPr>
          <p:nvPr>
            <p:ph type="ftr" sz="quarter" idx="3"/>
          </p:nvPr>
        </p:nvSpPr>
        <p:spPr>
          <a:xfrm>
            <a:off x="1108478" y="6248400"/>
            <a:ext cx="3195071" cy="318244"/>
          </a:xfrm>
          <a:prstGeom prst="rect">
            <a:avLst/>
          </a:prstGeom>
        </p:spPr>
        <p:txBody>
          <a:bodyPr vert="horz" lIns="0" tIns="0" rIns="0" bIns="0" rtlCol="0" anchor="b"/>
          <a:lstStyle>
            <a:lvl1pPr algn="l">
              <a:defRPr sz="750" b="0" i="0">
                <a:solidFill>
                  <a:schemeClr val="bg2"/>
                </a:solidFill>
                <a:latin typeface="Open Sans" panose="020B0606030504020204" pitchFamily="34" charset="0"/>
              </a:defRPr>
            </a:lvl1pPr>
          </a:lstStyle>
          <a:p>
            <a:pPr defTabSz="342900"/>
            <a:r>
              <a:rPr lang="en-US">
                <a:solidFill>
                  <a:srgbClr val="203341"/>
                </a:solidFill>
              </a:rPr>
              <a:t>Quelle</a:t>
            </a:r>
            <a:endParaRPr lang="en-US" dirty="0">
              <a:solidFill>
                <a:srgbClr val="203341"/>
              </a:solidFill>
            </a:endParaRPr>
          </a:p>
        </p:txBody>
      </p:sp>
      <p:sp>
        <p:nvSpPr>
          <p:cNvPr id="18" name="Slide Number Placeholder 5">
            <a:extLst>
              <a:ext uri="{FF2B5EF4-FFF2-40B4-BE49-F238E27FC236}">
                <a16:creationId xmlns:a16="http://schemas.microsoft.com/office/drawing/2014/main" id="{1ABEF782-8CAD-B98A-B5AB-6B062CF76B44}"/>
              </a:ext>
            </a:extLst>
          </p:cNvPr>
          <p:cNvSpPr>
            <a:spLocks noGrp="1"/>
          </p:cNvSpPr>
          <p:nvPr>
            <p:ph type="sldNum" sz="quarter" idx="4"/>
          </p:nvPr>
        </p:nvSpPr>
        <p:spPr bwMode="gray">
          <a:xfrm>
            <a:off x="487365" y="6248401"/>
            <a:ext cx="397811" cy="313763"/>
          </a:xfrm>
          <a:prstGeom prst="rect">
            <a:avLst/>
          </a:prstGeom>
        </p:spPr>
        <p:txBody>
          <a:bodyPr vert="horz" lIns="0" tIns="0" rIns="0" bIns="0" rtlCol="0" anchor="b"/>
          <a:lstStyle>
            <a:lvl1pPr algn="l">
              <a:defRPr sz="750" b="0" i="0">
                <a:solidFill>
                  <a:schemeClr val="accent3"/>
                </a:solidFill>
                <a:latin typeface="Open Sans" panose="020B0606030504020204" pitchFamily="34" charset="0"/>
              </a:defRPr>
            </a:lvl1pPr>
          </a:lstStyle>
          <a:p>
            <a:pPr defTabSz="342900"/>
            <a:r>
              <a:rPr lang="en-US">
                <a:solidFill>
                  <a:srgbClr val="FF5126"/>
                </a:solidFill>
              </a:rPr>
              <a:t> </a:t>
            </a:r>
            <a:fld id="{D57F1E4F-1CFF-5643-939E-02111984F565}" type="slidenum">
              <a:rPr lang="en-US" smtClean="0">
                <a:solidFill>
                  <a:srgbClr val="FF5126"/>
                </a:solidFill>
              </a:rPr>
              <a:pPr defTabSz="342900"/>
              <a:t>‹#›</a:t>
            </a:fld>
            <a:endParaRPr lang="en-US" dirty="0">
              <a:solidFill>
                <a:srgbClr val="FF5126"/>
              </a:solidFill>
            </a:endParaRPr>
          </a:p>
        </p:txBody>
      </p:sp>
      <p:sp>
        <p:nvSpPr>
          <p:cNvPr id="19" name="Parallelogramm 18">
            <a:extLst>
              <a:ext uri="{FF2B5EF4-FFF2-40B4-BE49-F238E27FC236}">
                <a16:creationId xmlns:a16="http://schemas.microsoft.com/office/drawing/2014/main" id="{36A7985A-7A3C-8C14-6309-423E9A07D1CC}"/>
              </a:ext>
            </a:extLst>
          </p:cNvPr>
          <p:cNvSpPr/>
          <p:nvPr userDrawn="1"/>
        </p:nvSpPr>
        <p:spPr>
          <a:xfrm>
            <a:off x="885176" y="6403291"/>
            <a:ext cx="147789" cy="158872"/>
          </a:xfrm>
          <a:prstGeom prst="parallelogram">
            <a:avLst>
              <a:gd name="adj" fmla="val 452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de-DE" sz="1350" b="0" i="0" u="none" strike="noStrike" kern="1200" cap="none" spc="0" normalizeH="0" baseline="0" noProof="0">
              <a:ln>
                <a:noFill/>
              </a:ln>
              <a:solidFill>
                <a:srgbClr val="FFFFFF"/>
              </a:solidFill>
              <a:effectLst/>
              <a:uLnTx/>
              <a:uFillTx/>
              <a:latin typeface="Open Sans" panose="020B0606030504020204" pitchFamily="34" charset="0"/>
              <a:ea typeface="+mn-ea"/>
              <a:cs typeface="+mn-cs"/>
            </a:endParaRPr>
          </a:p>
        </p:txBody>
      </p:sp>
      <p:pic>
        <p:nvPicPr>
          <p:cNvPr id="11" name="Grafik 10">
            <a:extLst>
              <a:ext uri="{FF2B5EF4-FFF2-40B4-BE49-F238E27FC236}">
                <a16:creationId xmlns:a16="http://schemas.microsoft.com/office/drawing/2014/main" id="{0894C7F6-34C1-A596-4D79-9E49A1DD696C}"/>
              </a:ext>
            </a:extLst>
          </p:cNvPr>
          <p:cNvPicPr>
            <a:picLocks noChangeAspect="1"/>
          </p:cNvPicPr>
          <p:nvPr userDrawn="1"/>
        </p:nvPicPr>
        <p:blipFill>
          <a:blip r:embed="rId2"/>
          <a:srcRect/>
          <a:stretch/>
        </p:blipFill>
        <p:spPr>
          <a:xfrm>
            <a:off x="11306824" y="353671"/>
            <a:ext cx="397811" cy="243728"/>
          </a:xfrm>
          <a:prstGeom prst="rect">
            <a:avLst/>
          </a:prstGeom>
        </p:spPr>
      </p:pic>
      <p:sp>
        <p:nvSpPr>
          <p:cNvPr id="3" name="Content Placeholder 2">
            <a:extLst>
              <a:ext uri="{FF2B5EF4-FFF2-40B4-BE49-F238E27FC236}">
                <a16:creationId xmlns:a16="http://schemas.microsoft.com/office/drawing/2014/main" id="{2D7743B7-E4BC-C563-7FAC-997F77E714DD}"/>
              </a:ext>
            </a:extLst>
          </p:cNvPr>
          <p:cNvSpPr>
            <a:spLocks noGrp="1"/>
          </p:cNvSpPr>
          <p:nvPr>
            <p:ph idx="1"/>
          </p:nvPr>
        </p:nvSpPr>
        <p:spPr>
          <a:xfrm>
            <a:off x="6260728" y="1893457"/>
            <a:ext cx="5046096" cy="3764939"/>
          </a:xfrm>
          <a:prstGeom prst="rect">
            <a:avLst/>
          </a:prstGeom>
        </p:spPr>
        <p:txBody>
          <a:bodyPr/>
          <a:lstStyle>
            <a:lvl1pPr>
              <a:spcBef>
                <a:spcPts val="0"/>
              </a:spcBef>
              <a:spcAft>
                <a:spcPts val="600"/>
              </a:spcAft>
              <a:defRPr b="0" i="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a:spcBef>
                <a:spcPts val="0"/>
              </a:spcBef>
              <a:spcAft>
                <a:spcPts val="600"/>
              </a:spcAft>
              <a:defRPr b="0" i="0">
                <a:solidFill>
                  <a:schemeClr val="bg2"/>
                </a:solidFill>
                <a:latin typeface="Open Sans" panose="020B0606030504020204" pitchFamily="34" charset="0"/>
              </a:defRPr>
            </a:lvl2pPr>
            <a:lvl3pPr>
              <a:spcBef>
                <a:spcPts val="0"/>
              </a:spcBef>
              <a:spcAft>
                <a:spcPts val="600"/>
              </a:spcAft>
              <a:defRPr b="0" i="0">
                <a:solidFill>
                  <a:schemeClr val="bg2"/>
                </a:solidFill>
                <a:latin typeface="Open Sans" panose="020B0606030504020204" pitchFamily="34" charset="0"/>
              </a:defRPr>
            </a:lvl3pPr>
            <a:lvl4pPr>
              <a:spcBef>
                <a:spcPts val="0"/>
              </a:spcBef>
              <a:spcAft>
                <a:spcPts val="600"/>
              </a:spcAft>
              <a:defRPr b="0" i="0">
                <a:solidFill>
                  <a:schemeClr val="bg2"/>
                </a:solidFill>
                <a:latin typeface="Open Sans" panose="020B0606030504020204" pitchFamily="34" charset="0"/>
              </a:defRPr>
            </a:lvl4pPr>
            <a:lvl5pPr>
              <a:spcBef>
                <a:spcPts val="0"/>
              </a:spcBef>
              <a:spcAft>
                <a:spcPts val="600"/>
              </a:spcAft>
              <a:defRPr b="0" i="0">
                <a:solidFill>
                  <a:schemeClr val="bg2"/>
                </a:solidFill>
                <a:latin typeface="Open Sans" panose="020B0606030504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2">
            <a:extLst>
              <a:ext uri="{FF2B5EF4-FFF2-40B4-BE49-F238E27FC236}">
                <a16:creationId xmlns:a16="http://schemas.microsoft.com/office/drawing/2014/main" id="{E541D8A1-051D-B010-3DE1-01AB01A096E0}"/>
              </a:ext>
            </a:extLst>
          </p:cNvPr>
          <p:cNvSpPr>
            <a:spLocks noGrp="1"/>
          </p:cNvSpPr>
          <p:nvPr>
            <p:ph idx="18"/>
          </p:nvPr>
        </p:nvSpPr>
        <p:spPr>
          <a:xfrm>
            <a:off x="885177" y="1893457"/>
            <a:ext cx="5046096" cy="3764939"/>
          </a:xfrm>
          <a:prstGeom prst="rect">
            <a:avLst/>
          </a:prstGeom>
        </p:spPr>
        <p:txBody>
          <a:bodyPr/>
          <a:lstStyle>
            <a:lvl1pPr>
              <a:spcBef>
                <a:spcPts val="0"/>
              </a:spcBef>
              <a:spcAft>
                <a:spcPts val="600"/>
              </a:spcAft>
              <a:defRPr b="0" i="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a:spcBef>
                <a:spcPts val="0"/>
              </a:spcBef>
              <a:spcAft>
                <a:spcPts val="600"/>
              </a:spcAft>
              <a:defRPr b="0" i="0">
                <a:solidFill>
                  <a:schemeClr val="bg2"/>
                </a:solidFill>
                <a:latin typeface="Open Sans" panose="020B0606030504020204" pitchFamily="34" charset="0"/>
              </a:defRPr>
            </a:lvl2pPr>
            <a:lvl3pPr>
              <a:spcBef>
                <a:spcPts val="0"/>
              </a:spcBef>
              <a:spcAft>
                <a:spcPts val="600"/>
              </a:spcAft>
              <a:defRPr b="0" i="0">
                <a:solidFill>
                  <a:schemeClr val="bg2"/>
                </a:solidFill>
                <a:latin typeface="Open Sans" panose="020B0606030504020204" pitchFamily="34" charset="0"/>
              </a:defRPr>
            </a:lvl3pPr>
            <a:lvl4pPr>
              <a:spcBef>
                <a:spcPts val="0"/>
              </a:spcBef>
              <a:spcAft>
                <a:spcPts val="600"/>
              </a:spcAft>
              <a:defRPr b="0" i="0">
                <a:solidFill>
                  <a:schemeClr val="bg2"/>
                </a:solidFill>
                <a:latin typeface="Open Sans" panose="020B0606030504020204" pitchFamily="34" charset="0"/>
              </a:defRPr>
            </a:lvl4pPr>
            <a:lvl5pPr>
              <a:spcBef>
                <a:spcPts val="0"/>
              </a:spcBef>
              <a:spcAft>
                <a:spcPts val="600"/>
              </a:spcAft>
              <a:defRPr b="0" i="0">
                <a:solidFill>
                  <a:schemeClr val="bg2"/>
                </a:solidFill>
                <a:latin typeface="Open Sans" panose="020B0606030504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Tree>
    <p:extLst>
      <p:ext uri="{BB962C8B-B14F-4D97-AF65-F5344CB8AC3E}">
        <p14:creationId xmlns:p14="http://schemas.microsoft.com/office/powerpoint/2010/main" val="3710093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ext + Diagramm">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07E8652-5959-AA80-37BB-E866D73182D7}"/>
              </a:ext>
            </a:extLst>
          </p:cNvPr>
          <p:cNvSpPr>
            <a:spLocks noGrp="1"/>
          </p:cNvSpPr>
          <p:nvPr>
            <p:ph idx="18"/>
          </p:nvPr>
        </p:nvSpPr>
        <p:spPr>
          <a:xfrm>
            <a:off x="885178" y="1878105"/>
            <a:ext cx="5387791" cy="4042404"/>
          </a:xfrm>
          <a:prstGeom prst="rect">
            <a:avLst/>
          </a:prstGeom>
        </p:spPr>
        <p:txBody>
          <a:bodyPr/>
          <a:lstStyle>
            <a:lvl1pPr>
              <a:spcBef>
                <a:spcPts val="0"/>
              </a:spcBef>
              <a:spcAft>
                <a:spcPts val="600"/>
              </a:spcAft>
              <a:defRPr b="0" i="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a:spcBef>
                <a:spcPts val="0"/>
              </a:spcBef>
              <a:spcAft>
                <a:spcPts val="600"/>
              </a:spcAft>
              <a:defRPr b="0" i="0">
                <a:solidFill>
                  <a:schemeClr val="bg2"/>
                </a:solidFill>
                <a:latin typeface="Open Sans" panose="020B0606030504020204" pitchFamily="34" charset="0"/>
              </a:defRPr>
            </a:lvl2pPr>
            <a:lvl3pPr>
              <a:spcBef>
                <a:spcPts val="0"/>
              </a:spcBef>
              <a:spcAft>
                <a:spcPts val="600"/>
              </a:spcAft>
              <a:defRPr b="0" i="0">
                <a:solidFill>
                  <a:schemeClr val="bg2"/>
                </a:solidFill>
                <a:latin typeface="Open Sans" panose="020B0606030504020204" pitchFamily="34" charset="0"/>
              </a:defRPr>
            </a:lvl3pPr>
            <a:lvl4pPr>
              <a:spcBef>
                <a:spcPts val="0"/>
              </a:spcBef>
              <a:spcAft>
                <a:spcPts val="600"/>
              </a:spcAft>
              <a:defRPr b="0" i="0">
                <a:solidFill>
                  <a:schemeClr val="bg2"/>
                </a:solidFill>
                <a:latin typeface="Open Sans" panose="020B0606030504020204" pitchFamily="34" charset="0"/>
              </a:defRPr>
            </a:lvl4pPr>
            <a:lvl5pPr>
              <a:spcBef>
                <a:spcPts val="0"/>
              </a:spcBef>
              <a:spcAft>
                <a:spcPts val="600"/>
              </a:spcAft>
              <a:defRPr b="0" i="0">
                <a:solidFill>
                  <a:schemeClr val="bg2"/>
                </a:solidFill>
                <a:latin typeface="Open Sans" panose="020B0606030504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3" name="Textplatzhalter 12">
            <a:extLst>
              <a:ext uri="{FF2B5EF4-FFF2-40B4-BE49-F238E27FC236}">
                <a16:creationId xmlns:a16="http://schemas.microsoft.com/office/drawing/2014/main" id="{EB714988-BB59-64DB-CE22-F9128A4A8181}"/>
              </a:ext>
            </a:extLst>
          </p:cNvPr>
          <p:cNvSpPr>
            <a:spLocks noGrp="1"/>
          </p:cNvSpPr>
          <p:nvPr>
            <p:ph type="body" sz="quarter" idx="17" hasCustomPrompt="1"/>
          </p:nvPr>
        </p:nvSpPr>
        <p:spPr>
          <a:xfrm>
            <a:off x="885178" y="699249"/>
            <a:ext cx="5387791" cy="753035"/>
          </a:xfrm>
          <a:prstGeom prst="rect">
            <a:avLst/>
          </a:prstGeom>
        </p:spPr>
        <p:txBody>
          <a:bodyPr anchor="t">
            <a:noAutofit/>
          </a:bodyPr>
          <a:lstStyle>
            <a:lvl1pPr marL="5954" indent="0">
              <a:lnSpc>
                <a:spcPts val="2400"/>
              </a:lnSpc>
              <a:spcBef>
                <a:spcPts val="0"/>
              </a:spcBef>
              <a:buNone/>
              <a:defRPr sz="2400" b="1" i="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marL="136922" indent="0">
              <a:buNone/>
              <a:defRPr/>
            </a:lvl2pPr>
            <a:lvl3pPr marL="269081" indent="0">
              <a:buNone/>
              <a:defRPr/>
            </a:lvl3pPr>
            <a:lvl4pPr marL="407194" indent="0">
              <a:buNone/>
              <a:defRPr/>
            </a:lvl4pPr>
            <a:lvl5pPr marL="538163" indent="0">
              <a:buNone/>
              <a:defRPr/>
            </a:lvl5pPr>
          </a:lstStyle>
          <a:p>
            <a:pPr lvl="0"/>
            <a:r>
              <a:rPr lang="de-DE"/>
              <a:t>MASTERTEXTFORMAT</a:t>
            </a:r>
          </a:p>
          <a:p>
            <a:pPr lvl="0"/>
            <a:r>
              <a:rPr lang="de-DE"/>
              <a:t>BEARBEITEN</a:t>
            </a:r>
          </a:p>
        </p:txBody>
      </p:sp>
      <p:sp>
        <p:nvSpPr>
          <p:cNvPr id="17" name="Footer Placeholder 4">
            <a:extLst>
              <a:ext uri="{FF2B5EF4-FFF2-40B4-BE49-F238E27FC236}">
                <a16:creationId xmlns:a16="http://schemas.microsoft.com/office/drawing/2014/main" id="{EA77CB4F-9426-629E-A1DC-4BA7ECE2F0D8}"/>
              </a:ext>
            </a:extLst>
          </p:cNvPr>
          <p:cNvSpPr>
            <a:spLocks noGrp="1"/>
          </p:cNvSpPr>
          <p:nvPr>
            <p:ph type="ftr" sz="quarter" idx="3"/>
          </p:nvPr>
        </p:nvSpPr>
        <p:spPr>
          <a:xfrm>
            <a:off x="1108478" y="6248400"/>
            <a:ext cx="3195071" cy="318244"/>
          </a:xfrm>
          <a:prstGeom prst="rect">
            <a:avLst/>
          </a:prstGeom>
        </p:spPr>
        <p:txBody>
          <a:bodyPr vert="horz" lIns="0" tIns="0" rIns="0" bIns="0" rtlCol="0" anchor="b"/>
          <a:lstStyle>
            <a:lvl1pPr algn="l">
              <a:defRPr sz="750" b="0" i="0">
                <a:solidFill>
                  <a:schemeClr val="bg2"/>
                </a:solidFill>
                <a:latin typeface="Open Sans" panose="020B0606030504020204" pitchFamily="34" charset="0"/>
              </a:defRPr>
            </a:lvl1pPr>
          </a:lstStyle>
          <a:p>
            <a:pPr defTabSz="342900"/>
            <a:r>
              <a:rPr lang="en-US">
                <a:solidFill>
                  <a:srgbClr val="203341"/>
                </a:solidFill>
              </a:rPr>
              <a:t>Quelle</a:t>
            </a:r>
            <a:endParaRPr lang="en-US" dirty="0">
              <a:solidFill>
                <a:srgbClr val="203341"/>
              </a:solidFill>
            </a:endParaRPr>
          </a:p>
        </p:txBody>
      </p:sp>
      <p:sp>
        <p:nvSpPr>
          <p:cNvPr id="18" name="Slide Number Placeholder 5">
            <a:extLst>
              <a:ext uri="{FF2B5EF4-FFF2-40B4-BE49-F238E27FC236}">
                <a16:creationId xmlns:a16="http://schemas.microsoft.com/office/drawing/2014/main" id="{1ABEF782-8CAD-B98A-B5AB-6B062CF76B44}"/>
              </a:ext>
            </a:extLst>
          </p:cNvPr>
          <p:cNvSpPr>
            <a:spLocks noGrp="1"/>
          </p:cNvSpPr>
          <p:nvPr>
            <p:ph type="sldNum" sz="quarter" idx="4"/>
          </p:nvPr>
        </p:nvSpPr>
        <p:spPr bwMode="gray">
          <a:xfrm>
            <a:off x="487365" y="6248401"/>
            <a:ext cx="397811" cy="313763"/>
          </a:xfrm>
          <a:prstGeom prst="rect">
            <a:avLst/>
          </a:prstGeom>
        </p:spPr>
        <p:txBody>
          <a:bodyPr vert="horz" lIns="0" tIns="0" rIns="0" bIns="0" rtlCol="0" anchor="b"/>
          <a:lstStyle>
            <a:lvl1pPr algn="l">
              <a:defRPr sz="750" b="0" i="0">
                <a:solidFill>
                  <a:schemeClr val="accent3"/>
                </a:solidFill>
                <a:latin typeface="Open Sans" panose="020B0606030504020204" pitchFamily="34" charset="0"/>
              </a:defRPr>
            </a:lvl1pPr>
          </a:lstStyle>
          <a:p>
            <a:pPr defTabSz="342900"/>
            <a:r>
              <a:rPr lang="en-US">
                <a:solidFill>
                  <a:srgbClr val="FF5126"/>
                </a:solidFill>
              </a:rPr>
              <a:t> </a:t>
            </a:r>
            <a:fld id="{D57F1E4F-1CFF-5643-939E-02111984F565}" type="slidenum">
              <a:rPr lang="en-US" smtClean="0">
                <a:solidFill>
                  <a:srgbClr val="FF5126"/>
                </a:solidFill>
              </a:rPr>
              <a:pPr defTabSz="342900"/>
              <a:t>‹#›</a:t>
            </a:fld>
            <a:endParaRPr lang="en-US" dirty="0">
              <a:solidFill>
                <a:srgbClr val="FF5126"/>
              </a:solidFill>
            </a:endParaRPr>
          </a:p>
        </p:txBody>
      </p:sp>
      <p:sp>
        <p:nvSpPr>
          <p:cNvPr id="19" name="Parallelogramm 18">
            <a:extLst>
              <a:ext uri="{FF2B5EF4-FFF2-40B4-BE49-F238E27FC236}">
                <a16:creationId xmlns:a16="http://schemas.microsoft.com/office/drawing/2014/main" id="{36A7985A-7A3C-8C14-6309-423E9A07D1CC}"/>
              </a:ext>
            </a:extLst>
          </p:cNvPr>
          <p:cNvSpPr/>
          <p:nvPr userDrawn="1"/>
        </p:nvSpPr>
        <p:spPr>
          <a:xfrm>
            <a:off x="885176" y="6403291"/>
            <a:ext cx="147789" cy="158872"/>
          </a:xfrm>
          <a:prstGeom prst="parallelogram">
            <a:avLst>
              <a:gd name="adj" fmla="val 452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de-DE" sz="1350" b="1" i="0" u="none" strike="noStrike" kern="1200" cap="none" spc="0" normalizeH="0" baseline="0" noProof="0">
              <a:ln>
                <a:noFill/>
              </a:ln>
              <a:solidFill>
                <a:srgbClr val="FFFFFF"/>
              </a:solidFill>
              <a:effectLst/>
              <a:uLnTx/>
              <a:uFillTx/>
              <a:latin typeface="Open Sans" panose="020B0606030504020204" pitchFamily="34" charset="0"/>
              <a:ea typeface="+mn-ea"/>
              <a:cs typeface="+mn-cs"/>
            </a:endParaRPr>
          </a:p>
        </p:txBody>
      </p:sp>
      <p:sp>
        <p:nvSpPr>
          <p:cNvPr id="7" name="Diagrammplatzhalter 6">
            <a:extLst>
              <a:ext uri="{FF2B5EF4-FFF2-40B4-BE49-F238E27FC236}">
                <a16:creationId xmlns:a16="http://schemas.microsoft.com/office/drawing/2014/main" id="{CE10C35D-C41D-DC9A-D64E-FCCBA07CFDF1}"/>
              </a:ext>
            </a:extLst>
          </p:cNvPr>
          <p:cNvSpPr>
            <a:spLocks noGrp="1"/>
          </p:cNvSpPr>
          <p:nvPr>
            <p:ph type="chart" sz="quarter" idx="19"/>
          </p:nvPr>
        </p:nvSpPr>
        <p:spPr>
          <a:xfrm>
            <a:off x="7218731" y="699248"/>
            <a:ext cx="4088092" cy="3417772"/>
          </a:xfrm>
          <a:prstGeom prst="rect">
            <a:avLst/>
          </a:prstGeom>
        </p:spPr>
        <p:txBody>
          <a:bodyPr/>
          <a:lstStyle>
            <a:lvl1pPr marL="5954" indent="0">
              <a:buNone/>
              <a:defRPr b="0" i="0">
                <a:latin typeface="Open Sans" panose="020B0606030504020204" pitchFamily="34" charset="0"/>
                <a:ea typeface="Open Sans" panose="020B0606030504020204" pitchFamily="34" charset="0"/>
                <a:cs typeface="Open Sans" panose="020B0606030504020204" pitchFamily="34" charset="0"/>
              </a:defRPr>
            </a:lvl1pPr>
          </a:lstStyle>
          <a:p>
            <a:r>
              <a:rPr lang="de-DE"/>
              <a:t>Diagramm durch Klicken auf Symbol hinzufügen</a:t>
            </a:r>
          </a:p>
        </p:txBody>
      </p:sp>
      <p:sp>
        <p:nvSpPr>
          <p:cNvPr id="21" name="Text Placeholder 3">
            <a:extLst>
              <a:ext uri="{FF2B5EF4-FFF2-40B4-BE49-F238E27FC236}">
                <a16:creationId xmlns:a16="http://schemas.microsoft.com/office/drawing/2014/main" id="{6B8FD0ED-ACB9-2A54-FF97-84CD4E603785}"/>
              </a:ext>
            </a:extLst>
          </p:cNvPr>
          <p:cNvSpPr>
            <a:spLocks noGrp="1"/>
          </p:cNvSpPr>
          <p:nvPr>
            <p:ph type="body" sz="half" idx="20"/>
          </p:nvPr>
        </p:nvSpPr>
        <p:spPr>
          <a:xfrm>
            <a:off x="7218731" y="4611054"/>
            <a:ext cx="4088092" cy="1211522"/>
          </a:xfrm>
          <a:prstGeom prst="rect">
            <a:avLst/>
          </a:prstGeom>
        </p:spPr>
        <p:txBody>
          <a:bodyPr>
            <a:noAutofit/>
          </a:bodyPr>
          <a:lstStyle>
            <a:lvl1pPr marL="0" indent="0">
              <a:lnSpc>
                <a:spcPts val="1688"/>
              </a:lnSpc>
              <a:spcBef>
                <a:spcPts val="0"/>
              </a:spcBef>
              <a:buNone/>
              <a:defRPr sz="1350" b="0" i="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a:t>Mastertextformat bearbeiten</a:t>
            </a:r>
          </a:p>
        </p:txBody>
      </p:sp>
      <p:pic>
        <p:nvPicPr>
          <p:cNvPr id="15" name="Grafik 14">
            <a:extLst>
              <a:ext uri="{FF2B5EF4-FFF2-40B4-BE49-F238E27FC236}">
                <a16:creationId xmlns:a16="http://schemas.microsoft.com/office/drawing/2014/main" id="{C2938E3A-48ED-D388-9587-C6B6EF9F822D}"/>
              </a:ext>
            </a:extLst>
          </p:cNvPr>
          <p:cNvPicPr>
            <a:picLocks noChangeAspect="1"/>
          </p:cNvPicPr>
          <p:nvPr userDrawn="1"/>
        </p:nvPicPr>
        <p:blipFill>
          <a:blip r:embed="rId2"/>
          <a:srcRect/>
          <a:stretch/>
        </p:blipFill>
        <p:spPr>
          <a:xfrm>
            <a:off x="11316251" y="366606"/>
            <a:ext cx="397811" cy="243728"/>
          </a:xfrm>
          <a:prstGeom prst="rect">
            <a:avLst/>
          </a:prstGeom>
        </p:spPr>
      </p:pic>
    </p:spTree>
    <p:extLst>
      <p:ext uri="{BB962C8B-B14F-4D97-AF65-F5344CB8AC3E}">
        <p14:creationId xmlns:p14="http://schemas.microsoft.com/office/powerpoint/2010/main" val="1605208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ext + Tabelle hoch">
    <p:spTree>
      <p:nvGrpSpPr>
        <p:cNvPr id="1" name=""/>
        <p:cNvGrpSpPr/>
        <p:nvPr/>
      </p:nvGrpSpPr>
      <p:grpSpPr>
        <a:xfrm>
          <a:off x="0" y="0"/>
          <a:ext cx="0" cy="0"/>
          <a:chOff x="0" y="0"/>
          <a:chExt cx="0" cy="0"/>
        </a:xfrm>
      </p:grpSpPr>
      <p:sp>
        <p:nvSpPr>
          <p:cNvPr id="13" name="Textplatzhalter 12">
            <a:extLst>
              <a:ext uri="{FF2B5EF4-FFF2-40B4-BE49-F238E27FC236}">
                <a16:creationId xmlns:a16="http://schemas.microsoft.com/office/drawing/2014/main" id="{EB714988-BB59-64DB-CE22-F9128A4A8181}"/>
              </a:ext>
            </a:extLst>
          </p:cNvPr>
          <p:cNvSpPr>
            <a:spLocks noGrp="1"/>
          </p:cNvSpPr>
          <p:nvPr>
            <p:ph type="body" sz="quarter" idx="17" hasCustomPrompt="1"/>
          </p:nvPr>
        </p:nvSpPr>
        <p:spPr>
          <a:xfrm>
            <a:off x="885178" y="699249"/>
            <a:ext cx="5387791" cy="753035"/>
          </a:xfrm>
          <a:prstGeom prst="rect">
            <a:avLst/>
          </a:prstGeom>
        </p:spPr>
        <p:txBody>
          <a:bodyPr anchor="t">
            <a:noAutofit/>
          </a:bodyPr>
          <a:lstStyle>
            <a:lvl1pPr marL="5954" indent="0">
              <a:lnSpc>
                <a:spcPts val="2400"/>
              </a:lnSpc>
              <a:spcBef>
                <a:spcPts val="0"/>
              </a:spcBef>
              <a:buNone/>
              <a:defRPr sz="2400" b="1" i="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marL="136922" indent="0">
              <a:buNone/>
              <a:defRPr/>
            </a:lvl2pPr>
            <a:lvl3pPr marL="269081" indent="0">
              <a:buNone/>
              <a:defRPr/>
            </a:lvl3pPr>
            <a:lvl4pPr marL="407194" indent="0">
              <a:buNone/>
              <a:defRPr/>
            </a:lvl4pPr>
            <a:lvl5pPr marL="538163" indent="0">
              <a:buNone/>
              <a:defRPr/>
            </a:lvl5pPr>
          </a:lstStyle>
          <a:p>
            <a:pPr lvl="0"/>
            <a:r>
              <a:rPr lang="de-DE"/>
              <a:t>MASTERTEXTFORMAT</a:t>
            </a:r>
          </a:p>
          <a:p>
            <a:pPr lvl="0"/>
            <a:r>
              <a:rPr lang="de-DE"/>
              <a:t>BEARBEITEN</a:t>
            </a:r>
          </a:p>
        </p:txBody>
      </p:sp>
      <p:sp>
        <p:nvSpPr>
          <p:cNvPr id="17" name="Footer Placeholder 4">
            <a:extLst>
              <a:ext uri="{FF2B5EF4-FFF2-40B4-BE49-F238E27FC236}">
                <a16:creationId xmlns:a16="http://schemas.microsoft.com/office/drawing/2014/main" id="{EA77CB4F-9426-629E-A1DC-4BA7ECE2F0D8}"/>
              </a:ext>
            </a:extLst>
          </p:cNvPr>
          <p:cNvSpPr>
            <a:spLocks noGrp="1"/>
          </p:cNvSpPr>
          <p:nvPr>
            <p:ph type="ftr" sz="quarter" idx="3"/>
          </p:nvPr>
        </p:nvSpPr>
        <p:spPr>
          <a:xfrm>
            <a:off x="1108478" y="6248400"/>
            <a:ext cx="3195071" cy="318244"/>
          </a:xfrm>
          <a:prstGeom prst="rect">
            <a:avLst/>
          </a:prstGeom>
        </p:spPr>
        <p:txBody>
          <a:bodyPr vert="horz" lIns="0" tIns="0" rIns="0" bIns="0" rtlCol="0" anchor="b"/>
          <a:lstStyle>
            <a:lvl1pPr algn="l">
              <a:defRPr sz="750" b="0" i="0">
                <a:solidFill>
                  <a:schemeClr val="bg2"/>
                </a:solidFill>
                <a:latin typeface="Open Sans" panose="020B0606030504020204" pitchFamily="34" charset="0"/>
              </a:defRPr>
            </a:lvl1pPr>
          </a:lstStyle>
          <a:p>
            <a:pPr defTabSz="342900"/>
            <a:r>
              <a:rPr lang="en-US">
                <a:solidFill>
                  <a:srgbClr val="203341"/>
                </a:solidFill>
              </a:rPr>
              <a:t>Quelle</a:t>
            </a:r>
            <a:endParaRPr lang="en-US" dirty="0">
              <a:solidFill>
                <a:srgbClr val="203341"/>
              </a:solidFill>
            </a:endParaRPr>
          </a:p>
        </p:txBody>
      </p:sp>
      <p:sp>
        <p:nvSpPr>
          <p:cNvPr id="18" name="Slide Number Placeholder 5">
            <a:extLst>
              <a:ext uri="{FF2B5EF4-FFF2-40B4-BE49-F238E27FC236}">
                <a16:creationId xmlns:a16="http://schemas.microsoft.com/office/drawing/2014/main" id="{1ABEF782-8CAD-B98A-B5AB-6B062CF76B44}"/>
              </a:ext>
            </a:extLst>
          </p:cNvPr>
          <p:cNvSpPr>
            <a:spLocks noGrp="1"/>
          </p:cNvSpPr>
          <p:nvPr>
            <p:ph type="sldNum" sz="quarter" idx="4"/>
          </p:nvPr>
        </p:nvSpPr>
        <p:spPr bwMode="gray">
          <a:xfrm>
            <a:off x="487365" y="6248401"/>
            <a:ext cx="397811" cy="313763"/>
          </a:xfrm>
          <a:prstGeom prst="rect">
            <a:avLst/>
          </a:prstGeom>
        </p:spPr>
        <p:txBody>
          <a:bodyPr vert="horz" lIns="0" tIns="0" rIns="0" bIns="0" rtlCol="0" anchor="b"/>
          <a:lstStyle>
            <a:lvl1pPr algn="l">
              <a:defRPr sz="750" b="0" i="0">
                <a:solidFill>
                  <a:schemeClr val="accent3"/>
                </a:solidFill>
                <a:latin typeface="Open Sans" panose="020B0606030504020204" pitchFamily="34" charset="0"/>
              </a:defRPr>
            </a:lvl1pPr>
          </a:lstStyle>
          <a:p>
            <a:pPr defTabSz="342900"/>
            <a:r>
              <a:rPr lang="en-US">
                <a:solidFill>
                  <a:srgbClr val="FF5126"/>
                </a:solidFill>
              </a:rPr>
              <a:t> </a:t>
            </a:r>
            <a:fld id="{D57F1E4F-1CFF-5643-939E-02111984F565}" type="slidenum">
              <a:rPr lang="en-US" smtClean="0">
                <a:solidFill>
                  <a:srgbClr val="FF5126"/>
                </a:solidFill>
              </a:rPr>
              <a:pPr defTabSz="342900"/>
              <a:t>‹#›</a:t>
            </a:fld>
            <a:endParaRPr lang="en-US" dirty="0">
              <a:solidFill>
                <a:srgbClr val="FF5126"/>
              </a:solidFill>
            </a:endParaRPr>
          </a:p>
        </p:txBody>
      </p:sp>
      <p:sp>
        <p:nvSpPr>
          <p:cNvPr id="19" name="Parallelogramm 18">
            <a:extLst>
              <a:ext uri="{FF2B5EF4-FFF2-40B4-BE49-F238E27FC236}">
                <a16:creationId xmlns:a16="http://schemas.microsoft.com/office/drawing/2014/main" id="{36A7985A-7A3C-8C14-6309-423E9A07D1CC}"/>
              </a:ext>
            </a:extLst>
          </p:cNvPr>
          <p:cNvSpPr/>
          <p:nvPr userDrawn="1"/>
        </p:nvSpPr>
        <p:spPr>
          <a:xfrm>
            <a:off x="885176" y="6403291"/>
            <a:ext cx="147789" cy="158872"/>
          </a:xfrm>
          <a:prstGeom prst="parallelogram">
            <a:avLst>
              <a:gd name="adj" fmla="val 452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de-DE" sz="1350" b="0" i="0" u="none" strike="noStrike" kern="1200" cap="none" spc="0" normalizeH="0" baseline="0" noProof="0">
              <a:ln>
                <a:noFill/>
              </a:ln>
              <a:solidFill>
                <a:srgbClr val="FFFFFF"/>
              </a:solidFill>
              <a:effectLst/>
              <a:uLnTx/>
              <a:uFillTx/>
              <a:latin typeface="Open Sans" panose="020B0606030504020204" pitchFamily="34" charset="0"/>
              <a:ea typeface="+mn-ea"/>
              <a:cs typeface="+mn-cs"/>
            </a:endParaRPr>
          </a:p>
        </p:txBody>
      </p:sp>
      <p:sp>
        <p:nvSpPr>
          <p:cNvPr id="5" name="Tabellenplatzhalter 4">
            <a:extLst>
              <a:ext uri="{FF2B5EF4-FFF2-40B4-BE49-F238E27FC236}">
                <a16:creationId xmlns:a16="http://schemas.microsoft.com/office/drawing/2014/main" id="{C53788DD-AEC7-AAC5-ACDC-3475E32385A1}"/>
              </a:ext>
            </a:extLst>
          </p:cNvPr>
          <p:cNvSpPr>
            <a:spLocks noGrp="1"/>
          </p:cNvSpPr>
          <p:nvPr>
            <p:ph type="tbl" sz="quarter" idx="22"/>
          </p:nvPr>
        </p:nvSpPr>
        <p:spPr>
          <a:xfrm>
            <a:off x="7218363" y="1878104"/>
            <a:ext cx="4087812" cy="3417888"/>
          </a:xfrm>
          <a:prstGeom prst="rect">
            <a:avLst/>
          </a:prstGeom>
        </p:spPr>
        <p:txBody>
          <a:bodyPr/>
          <a:lstStyle>
            <a:lvl1pPr marL="5954" indent="0">
              <a:buNone/>
              <a:defRPr b="0" i="0">
                <a:latin typeface="Open Sans" panose="020B0606030504020204" pitchFamily="34" charset="0"/>
                <a:ea typeface="Open Sans" panose="020B0606030504020204" pitchFamily="34" charset="0"/>
                <a:cs typeface="Open Sans" panose="020B0606030504020204" pitchFamily="34" charset="0"/>
              </a:defRPr>
            </a:lvl1pPr>
          </a:lstStyle>
          <a:p>
            <a:r>
              <a:rPr lang="de-DE"/>
              <a:t>Tabelle durch Klicken auf Symbol hinzufügen</a:t>
            </a:r>
          </a:p>
        </p:txBody>
      </p:sp>
      <p:pic>
        <p:nvPicPr>
          <p:cNvPr id="12" name="Grafik 11">
            <a:extLst>
              <a:ext uri="{FF2B5EF4-FFF2-40B4-BE49-F238E27FC236}">
                <a16:creationId xmlns:a16="http://schemas.microsoft.com/office/drawing/2014/main" id="{D821F9CA-A551-88EC-2279-A675F4167BAE}"/>
              </a:ext>
            </a:extLst>
          </p:cNvPr>
          <p:cNvPicPr>
            <a:picLocks noChangeAspect="1"/>
          </p:cNvPicPr>
          <p:nvPr userDrawn="1"/>
        </p:nvPicPr>
        <p:blipFill>
          <a:blip r:embed="rId2"/>
          <a:srcRect/>
          <a:stretch/>
        </p:blipFill>
        <p:spPr>
          <a:xfrm>
            <a:off x="11306824" y="428400"/>
            <a:ext cx="397811" cy="243728"/>
          </a:xfrm>
          <a:prstGeom prst="rect">
            <a:avLst/>
          </a:prstGeom>
        </p:spPr>
      </p:pic>
      <p:sp>
        <p:nvSpPr>
          <p:cNvPr id="2" name="Content Placeholder 2">
            <a:extLst>
              <a:ext uri="{FF2B5EF4-FFF2-40B4-BE49-F238E27FC236}">
                <a16:creationId xmlns:a16="http://schemas.microsoft.com/office/drawing/2014/main" id="{10BF3823-3416-65EA-C85B-7556AE648456}"/>
              </a:ext>
            </a:extLst>
          </p:cNvPr>
          <p:cNvSpPr>
            <a:spLocks noGrp="1"/>
          </p:cNvSpPr>
          <p:nvPr>
            <p:ph idx="18"/>
          </p:nvPr>
        </p:nvSpPr>
        <p:spPr>
          <a:xfrm>
            <a:off x="885178" y="1878105"/>
            <a:ext cx="5387791" cy="4042404"/>
          </a:xfrm>
          <a:prstGeom prst="rect">
            <a:avLst/>
          </a:prstGeom>
        </p:spPr>
        <p:txBody>
          <a:bodyPr/>
          <a:lstStyle>
            <a:lvl1pPr>
              <a:spcBef>
                <a:spcPts val="0"/>
              </a:spcBef>
              <a:spcAft>
                <a:spcPts val="600"/>
              </a:spcAft>
              <a:defRPr b="0" i="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a:spcBef>
                <a:spcPts val="0"/>
              </a:spcBef>
              <a:spcAft>
                <a:spcPts val="600"/>
              </a:spcAft>
              <a:defRPr b="0" i="0">
                <a:solidFill>
                  <a:schemeClr val="bg2"/>
                </a:solidFill>
                <a:latin typeface="Open Sans" panose="020B0606030504020204" pitchFamily="34" charset="0"/>
              </a:defRPr>
            </a:lvl2pPr>
            <a:lvl3pPr>
              <a:spcBef>
                <a:spcPts val="0"/>
              </a:spcBef>
              <a:spcAft>
                <a:spcPts val="600"/>
              </a:spcAft>
              <a:defRPr b="0" i="0">
                <a:solidFill>
                  <a:schemeClr val="bg2"/>
                </a:solidFill>
                <a:latin typeface="Open Sans" panose="020B0606030504020204" pitchFamily="34" charset="0"/>
              </a:defRPr>
            </a:lvl3pPr>
            <a:lvl4pPr>
              <a:spcBef>
                <a:spcPts val="0"/>
              </a:spcBef>
              <a:spcAft>
                <a:spcPts val="600"/>
              </a:spcAft>
              <a:defRPr b="0" i="0">
                <a:solidFill>
                  <a:schemeClr val="bg2"/>
                </a:solidFill>
                <a:latin typeface="Open Sans" panose="020B0606030504020204" pitchFamily="34" charset="0"/>
              </a:defRPr>
            </a:lvl4pPr>
            <a:lvl5pPr>
              <a:spcBef>
                <a:spcPts val="0"/>
              </a:spcBef>
              <a:spcAft>
                <a:spcPts val="600"/>
              </a:spcAft>
              <a:defRPr b="0" i="0">
                <a:solidFill>
                  <a:schemeClr val="bg2"/>
                </a:solidFill>
                <a:latin typeface="Open Sans" panose="020B0606030504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Tree>
    <p:extLst>
      <p:ext uri="{BB962C8B-B14F-4D97-AF65-F5344CB8AC3E}">
        <p14:creationId xmlns:p14="http://schemas.microsoft.com/office/powerpoint/2010/main" val="548575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ext + 8 Bilder">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AD841F8B-9FE3-77A5-2582-C6B26B24B3FD}"/>
              </a:ext>
            </a:extLst>
          </p:cNvPr>
          <p:cNvSpPr>
            <a:spLocks noGrp="1"/>
          </p:cNvSpPr>
          <p:nvPr>
            <p:ph idx="24"/>
          </p:nvPr>
        </p:nvSpPr>
        <p:spPr>
          <a:xfrm>
            <a:off x="885178" y="2003045"/>
            <a:ext cx="3294807" cy="3917464"/>
          </a:xfrm>
          <a:prstGeom prst="rect">
            <a:avLst/>
          </a:prstGeom>
        </p:spPr>
        <p:txBody>
          <a:bodyPr/>
          <a:lstStyle>
            <a:lvl1pPr>
              <a:spcBef>
                <a:spcPts val="0"/>
              </a:spcBef>
              <a:spcAft>
                <a:spcPts val="600"/>
              </a:spcAft>
              <a:defRPr b="0" i="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a:spcBef>
                <a:spcPts val="0"/>
              </a:spcBef>
              <a:spcAft>
                <a:spcPts val="600"/>
              </a:spcAft>
              <a:defRPr b="0" i="0">
                <a:solidFill>
                  <a:schemeClr val="bg2"/>
                </a:solidFill>
                <a:latin typeface="Open Sans" panose="020B0606030504020204" pitchFamily="34" charset="0"/>
              </a:defRPr>
            </a:lvl2pPr>
            <a:lvl3pPr>
              <a:spcBef>
                <a:spcPts val="0"/>
              </a:spcBef>
              <a:spcAft>
                <a:spcPts val="600"/>
              </a:spcAft>
              <a:defRPr b="0" i="0">
                <a:solidFill>
                  <a:schemeClr val="bg2"/>
                </a:solidFill>
                <a:latin typeface="Open Sans" panose="020B0606030504020204" pitchFamily="34" charset="0"/>
              </a:defRPr>
            </a:lvl3pPr>
            <a:lvl4pPr>
              <a:spcBef>
                <a:spcPts val="0"/>
              </a:spcBef>
              <a:spcAft>
                <a:spcPts val="600"/>
              </a:spcAft>
              <a:defRPr b="0" i="0">
                <a:solidFill>
                  <a:schemeClr val="bg2"/>
                </a:solidFill>
                <a:latin typeface="Open Sans" panose="020B0606030504020204" pitchFamily="34" charset="0"/>
              </a:defRPr>
            </a:lvl4pPr>
            <a:lvl5pPr>
              <a:spcBef>
                <a:spcPts val="0"/>
              </a:spcBef>
              <a:spcAft>
                <a:spcPts val="600"/>
              </a:spcAft>
              <a:defRPr b="0" i="0">
                <a:solidFill>
                  <a:schemeClr val="bg2"/>
                </a:solidFill>
                <a:latin typeface="Open Sans" panose="020B0606030504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3" name="Bildplatzhalter 2">
            <a:extLst>
              <a:ext uri="{FF2B5EF4-FFF2-40B4-BE49-F238E27FC236}">
                <a16:creationId xmlns:a16="http://schemas.microsoft.com/office/drawing/2014/main" id="{76BCBA47-0412-4C9A-DAFC-10F83D6FB50E}"/>
              </a:ext>
            </a:extLst>
          </p:cNvPr>
          <p:cNvSpPr>
            <a:spLocks noGrp="1"/>
          </p:cNvSpPr>
          <p:nvPr>
            <p:ph type="pic" sz="quarter" idx="13"/>
          </p:nvPr>
        </p:nvSpPr>
        <p:spPr>
          <a:xfrm>
            <a:off x="8012019" y="2003045"/>
            <a:ext cx="1541179" cy="1541178"/>
          </a:xfrm>
          <a:prstGeom prst="rect">
            <a:avLst/>
          </a:prstGeom>
        </p:spPr>
        <p:txBody>
          <a:bodyPr/>
          <a:lstStyle>
            <a:lvl1pPr marL="5954" indent="0">
              <a:buNone/>
              <a:defRPr b="0" i="0">
                <a:latin typeface="Open Sans" panose="020B0606030504020204" pitchFamily="34" charset="0"/>
                <a:ea typeface="Open Sans" panose="020B0606030504020204" pitchFamily="34" charset="0"/>
                <a:cs typeface="Open Sans" panose="020B0606030504020204" pitchFamily="34" charset="0"/>
              </a:defRPr>
            </a:lvl1pPr>
          </a:lstStyle>
          <a:p>
            <a:r>
              <a:rPr lang="de-DE"/>
              <a:t>Bild durch Klicken auf Symbol hinzufügen</a:t>
            </a:r>
          </a:p>
        </p:txBody>
      </p:sp>
      <p:sp>
        <p:nvSpPr>
          <p:cNvPr id="10" name="Bildplatzhalter 2">
            <a:extLst>
              <a:ext uri="{FF2B5EF4-FFF2-40B4-BE49-F238E27FC236}">
                <a16:creationId xmlns:a16="http://schemas.microsoft.com/office/drawing/2014/main" id="{EAE46252-5A62-0128-C279-1242C17CBE01}"/>
              </a:ext>
            </a:extLst>
          </p:cNvPr>
          <p:cNvSpPr>
            <a:spLocks noGrp="1"/>
          </p:cNvSpPr>
          <p:nvPr>
            <p:ph type="pic" sz="quarter" idx="14"/>
          </p:nvPr>
        </p:nvSpPr>
        <p:spPr>
          <a:xfrm>
            <a:off x="9765645" y="2003045"/>
            <a:ext cx="1541179" cy="1541178"/>
          </a:xfrm>
          <a:prstGeom prst="rect">
            <a:avLst/>
          </a:prstGeom>
        </p:spPr>
        <p:txBody>
          <a:bodyPr/>
          <a:lstStyle>
            <a:lvl1pPr marL="5954" indent="0">
              <a:buNone/>
              <a:defRPr b="0" i="0">
                <a:latin typeface="Open Sans" panose="020B0606030504020204" pitchFamily="34" charset="0"/>
                <a:ea typeface="Open Sans" panose="020B0606030504020204" pitchFamily="34" charset="0"/>
                <a:cs typeface="Open Sans" panose="020B0606030504020204" pitchFamily="34" charset="0"/>
              </a:defRPr>
            </a:lvl1pPr>
          </a:lstStyle>
          <a:p>
            <a:r>
              <a:rPr lang="de-DE"/>
              <a:t>Bild durch Klicken auf Symbol hinzufügen</a:t>
            </a:r>
          </a:p>
        </p:txBody>
      </p:sp>
      <p:sp>
        <p:nvSpPr>
          <p:cNvPr id="16" name="Footer Placeholder 4">
            <a:extLst>
              <a:ext uri="{FF2B5EF4-FFF2-40B4-BE49-F238E27FC236}">
                <a16:creationId xmlns:a16="http://schemas.microsoft.com/office/drawing/2014/main" id="{45E784D5-12F5-9486-0396-A6BB06B93749}"/>
              </a:ext>
            </a:extLst>
          </p:cNvPr>
          <p:cNvSpPr>
            <a:spLocks noGrp="1"/>
          </p:cNvSpPr>
          <p:nvPr>
            <p:ph type="ftr" sz="quarter" idx="3"/>
          </p:nvPr>
        </p:nvSpPr>
        <p:spPr>
          <a:xfrm>
            <a:off x="1108478" y="6248400"/>
            <a:ext cx="3195071" cy="318244"/>
          </a:xfrm>
          <a:prstGeom prst="rect">
            <a:avLst/>
          </a:prstGeom>
        </p:spPr>
        <p:txBody>
          <a:bodyPr vert="horz" lIns="0" tIns="0" rIns="0" bIns="0" rtlCol="0" anchor="b"/>
          <a:lstStyle>
            <a:lvl1pPr algn="l">
              <a:defRPr sz="750" b="0" i="0">
                <a:solidFill>
                  <a:schemeClr val="bg2"/>
                </a:solidFill>
                <a:latin typeface="Open Sans" panose="020B0606030504020204" pitchFamily="34" charset="0"/>
              </a:defRPr>
            </a:lvl1pPr>
          </a:lstStyle>
          <a:p>
            <a:pPr defTabSz="342900"/>
            <a:r>
              <a:rPr lang="en-US">
                <a:solidFill>
                  <a:srgbClr val="203341"/>
                </a:solidFill>
              </a:rPr>
              <a:t>Quelle</a:t>
            </a:r>
            <a:endParaRPr lang="en-US" dirty="0">
              <a:solidFill>
                <a:srgbClr val="203341"/>
              </a:solidFill>
            </a:endParaRPr>
          </a:p>
        </p:txBody>
      </p:sp>
      <p:sp>
        <p:nvSpPr>
          <p:cNvPr id="17" name="Slide Number Placeholder 5">
            <a:extLst>
              <a:ext uri="{FF2B5EF4-FFF2-40B4-BE49-F238E27FC236}">
                <a16:creationId xmlns:a16="http://schemas.microsoft.com/office/drawing/2014/main" id="{F7220AAB-1CE8-42AB-6A5E-BA0D652EB37B}"/>
              </a:ext>
            </a:extLst>
          </p:cNvPr>
          <p:cNvSpPr>
            <a:spLocks noGrp="1"/>
          </p:cNvSpPr>
          <p:nvPr>
            <p:ph type="sldNum" sz="quarter" idx="4"/>
          </p:nvPr>
        </p:nvSpPr>
        <p:spPr bwMode="gray">
          <a:xfrm>
            <a:off x="487365" y="6248401"/>
            <a:ext cx="397811" cy="313763"/>
          </a:xfrm>
          <a:prstGeom prst="rect">
            <a:avLst/>
          </a:prstGeom>
        </p:spPr>
        <p:txBody>
          <a:bodyPr vert="horz" lIns="0" tIns="0" rIns="0" bIns="0" rtlCol="0" anchor="b"/>
          <a:lstStyle>
            <a:lvl1pPr algn="l">
              <a:defRPr sz="750" b="0" i="0">
                <a:solidFill>
                  <a:schemeClr val="accent3"/>
                </a:solidFill>
                <a:latin typeface="Open Sans" panose="020B0606030504020204" pitchFamily="34" charset="0"/>
              </a:defRPr>
            </a:lvl1pPr>
          </a:lstStyle>
          <a:p>
            <a:pPr defTabSz="342900"/>
            <a:r>
              <a:rPr lang="en-US">
                <a:solidFill>
                  <a:srgbClr val="FF5126"/>
                </a:solidFill>
              </a:rPr>
              <a:t> </a:t>
            </a:r>
            <a:fld id="{D57F1E4F-1CFF-5643-939E-02111984F565}" type="slidenum">
              <a:rPr lang="en-US" smtClean="0">
                <a:solidFill>
                  <a:srgbClr val="FF5126"/>
                </a:solidFill>
              </a:rPr>
              <a:pPr defTabSz="342900"/>
              <a:t>‹#›</a:t>
            </a:fld>
            <a:endParaRPr lang="en-US" dirty="0">
              <a:solidFill>
                <a:srgbClr val="FF5126"/>
              </a:solidFill>
            </a:endParaRPr>
          </a:p>
        </p:txBody>
      </p:sp>
      <p:sp>
        <p:nvSpPr>
          <p:cNvPr id="18" name="Parallelogramm 17">
            <a:extLst>
              <a:ext uri="{FF2B5EF4-FFF2-40B4-BE49-F238E27FC236}">
                <a16:creationId xmlns:a16="http://schemas.microsoft.com/office/drawing/2014/main" id="{45231199-8CDF-3E63-F24F-C30402B0AFEE}"/>
              </a:ext>
            </a:extLst>
          </p:cNvPr>
          <p:cNvSpPr/>
          <p:nvPr userDrawn="1"/>
        </p:nvSpPr>
        <p:spPr>
          <a:xfrm>
            <a:off x="885176" y="6403291"/>
            <a:ext cx="147789" cy="158872"/>
          </a:xfrm>
          <a:prstGeom prst="parallelogram">
            <a:avLst>
              <a:gd name="adj" fmla="val 452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de-DE" sz="1350" b="1" i="0" u="none" strike="noStrike" kern="1200" cap="none" spc="0" normalizeH="0" baseline="0" noProof="0">
              <a:ln>
                <a:noFill/>
              </a:ln>
              <a:solidFill>
                <a:srgbClr val="FFFFFF"/>
              </a:solidFill>
              <a:effectLst/>
              <a:uLnTx/>
              <a:uFillTx/>
              <a:latin typeface="Open Sans" panose="020B0606030504020204" pitchFamily="34" charset="0"/>
              <a:ea typeface="+mn-ea"/>
              <a:cs typeface="+mn-cs"/>
            </a:endParaRPr>
          </a:p>
        </p:txBody>
      </p:sp>
      <p:sp>
        <p:nvSpPr>
          <p:cNvPr id="20" name="Textplatzhalter 12">
            <a:extLst>
              <a:ext uri="{FF2B5EF4-FFF2-40B4-BE49-F238E27FC236}">
                <a16:creationId xmlns:a16="http://schemas.microsoft.com/office/drawing/2014/main" id="{E398BA32-236A-4186-48F4-0EEE0EC60A10}"/>
              </a:ext>
            </a:extLst>
          </p:cNvPr>
          <p:cNvSpPr>
            <a:spLocks noGrp="1"/>
          </p:cNvSpPr>
          <p:nvPr>
            <p:ph type="body" sz="quarter" idx="17" hasCustomPrompt="1"/>
          </p:nvPr>
        </p:nvSpPr>
        <p:spPr>
          <a:xfrm>
            <a:off x="885178" y="699249"/>
            <a:ext cx="5387791" cy="753035"/>
          </a:xfrm>
          <a:prstGeom prst="rect">
            <a:avLst/>
          </a:prstGeom>
        </p:spPr>
        <p:txBody>
          <a:bodyPr anchor="t">
            <a:noAutofit/>
          </a:bodyPr>
          <a:lstStyle>
            <a:lvl1pPr marL="5954" indent="0">
              <a:lnSpc>
                <a:spcPts val="2400"/>
              </a:lnSpc>
              <a:spcBef>
                <a:spcPts val="0"/>
              </a:spcBef>
              <a:buNone/>
              <a:defRPr sz="2400" b="1" i="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marL="136922" indent="0">
              <a:buNone/>
              <a:defRPr/>
            </a:lvl2pPr>
            <a:lvl3pPr marL="269081" indent="0">
              <a:buNone/>
              <a:defRPr/>
            </a:lvl3pPr>
            <a:lvl4pPr marL="407194" indent="0">
              <a:buNone/>
              <a:defRPr/>
            </a:lvl4pPr>
            <a:lvl5pPr marL="538163" indent="0">
              <a:buNone/>
              <a:defRPr/>
            </a:lvl5pPr>
          </a:lstStyle>
          <a:p>
            <a:pPr lvl="0"/>
            <a:r>
              <a:rPr lang="de-DE"/>
              <a:t>MASTERTEXTFORMAT</a:t>
            </a:r>
          </a:p>
          <a:p>
            <a:pPr lvl="0"/>
            <a:r>
              <a:rPr lang="de-DE"/>
              <a:t>BEARBEITEN</a:t>
            </a:r>
          </a:p>
        </p:txBody>
      </p:sp>
      <p:sp>
        <p:nvSpPr>
          <p:cNvPr id="22" name="Bildplatzhalter 2">
            <a:extLst>
              <a:ext uri="{FF2B5EF4-FFF2-40B4-BE49-F238E27FC236}">
                <a16:creationId xmlns:a16="http://schemas.microsoft.com/office/drawing/2014/main" id="{82CC4C8B-F25D-A556-36C6-CC22527AD797}"/>
              </a:ext>
            </a:extLst>
          </p:cNvPr>
          <p:cNvSpPr>
            <a:spLocks noGrp="1"/>
          </p:cNvSpPr>
          <p:nvPr>
            <p:ph type="pic" sz="quarter" idx="18"/>
          </p:nvPr>
        </p:nvSpPr>
        <p:spPr>
          <a:xfrm>
            <a:off x="4504765" y="2003045"/>
            <a:ext cx="1541179" cy="1541178"/>
          </a:xfrm>
          <a:prstGeom prst="rect">
            <a:avLst/>
          </a:prstGeom>
        </p:spPr>
        <p:txBody>
          <a:bodyPr/>
          <a:lstStyle>
            <a:lvl1pPr marL="5954" indent="0">
              <a:buNone/>
              <a:defRPr b="0" i="0">
                <a:latin typeface="Open Sans" panose="020B0606030504020204" pitchFamily="34" charset="0"/>
                <a:ea typeface="Open Sans" panose="020B0606030504020204" pitchFamily="34" charset="0"/>
                <a:cs typeface="Open Sans" panose="020B0606030504020204" pitchFamily="34" charset="0"/>
              </a:defRPr>
            </a:lvl1pPr>
          </a:lstStyle>
          <a:p>
            <a:r>
              <a:rPr lang="de-DE"/>
              <a:t>Bild durch Klicken auf Symbol hinzufügen</a:t>
            </a:r>
          </a:p>
        </p:txBody>
      </p:sp>
      <p:sp>
        <p:nvSpPr>
          <p:cNvPr id="23" name="Bildplatzhalter 2">
            <a:extLst>
              <a:ext uri="{FF2B5EF4-FFF2-40B4-BE49-F238E27FC236}">
                <a16:creationId xmlns:a16="http://schemas.microsoft.com/office/drawing/2014/main" id="{93ABCD8C-1316-3161-CD54-C491199CB3A0}"/>
              </a:ext>
            </a:extLst>
          </p:cNvPr>
          <p:cNvSpPr>
            <a:spLocks noGrp="1"/>
          </p:cNvSpPr>
          <p:nvPr>
            <p:ph type="pic" sz="quarter" idx="19"/>
          </p:nvPr>
        </p:nvSpPr>
        <p:spPr>
          <a:xfrm>
            <a:off x="6258392" y="2003045"/>
            <a:ext cx="1541179" cy="1541178"/>
          </a:xfrm>
          <a:prstGeom prst="rect">
            <a:avLst/>
          </a:prstGeom>
        </p:spPr>
        <p:txBody>
          <a:bodyPr/>
          <a:lstStyle>
            <a:lvl1pPr marL="5954" indent="0">
              <a:buNone/>
              <a:defRPr b="0" i="0">
                <a:latin typeface="Open Sans" panose="020B0606030504020204" pitchFamily="34" charset="0"/>
                <a:ea typeface="Open Sans" panose="020B0606030504020204" pitchFamily="34" charset="0"/>
                <a:cs typeface="Open Sans" panose="020B0606030504020204" pitchFamily="34" charset="0"/>
              </a:defRPr>
            </a:lvl1pPr>
          </a:lstStyle>
          <a:p>
            <a:r>
              <a:rPr lang="de-DE"/>
              <a:t>Bild durch Klicken auf Symbol hinzufügen</a:t>
            </a:r>
          </a:p>
        </p:txBody>
      </p:sp>
      <p:sp>
        <p:nvSpPr>
          <p:cNvPr id="24" name="Bildplatzhalter 2">
            <a:extLst>
              <a:ext uri="{FF2B5EF4-FFF2-40B4-BE49-F238E27FC236}">
                <a16:creationId xmlns:a16="http://schemas.microsoft.com/office/drawing/2014/main" id="{B8AE7BEA-389B-E708-30EE-FCF0569C8AC7}"/>
              </a:ext>
            </a:extLst>
          </p:cNvPr>
          <p:cNvSpPr>
            <a:spLocks noGrp="1"/>
          </p:cNvSpPr>
          <p:nvPr>
            <p:ph type="pic" sz="quarter" idx="20"/>
          </p:nvPr>
        </p:nvSpPr>
        <p:spPr>
          <a:xfrm>
            <a:off x="8012019" y="3744901"/>
            <a:ext cx="1541179" cy="1541178"/>
          </a:xfrm>
          <a:prstGeom prst="rect">
            <a:avLst/>
          </a:prstGeom>
        </p:spPr>
        <p:txBody>
          <a:bodyPr/>
          <a:lstStyle>
            <a:lvl1pPr marL="5954" indent="0">
              <a:buNone/>
              <a:defRPr b="0" i="0">
                <a:latin typeface="Open Sans" panose="020B0606030504020204" pitchFamily="34" charset="0"/>
                <a:ea typeface="Open Sans" panose="020B0606030504020204" pitchFamily="34" charset="0"/>
                <a:cs typeface="Open Sans" panose="020B0606030504020204" pitchFamily="34" charset="0"/>
              </a:defRPr>
            </a:lvl1pPr>
          </a:lstStyle>
          <a:p>
            <a:r>
              <a:rPr lang="de-DE"/>
              <a:t>Bild durch Klicken auf Symbol hinzufügen</a:t>
            </a:r>
          </a:p>
        </p:txBody>
      </p:sp>
      <p:sp>
        <p:nvSpPr>
          <p:cNvPr id="25" name="Bildplatzhalter 2">
            <a:extLst>
              <a:ext uri="{FF2B5EF4-FFF2-40B4-BE49-F238E27FC236}">
                <a16:creationId xmlns:a16="http://schemas.microsoft.com/office/drawing/2014/main" id="{693C4D7D-57E4-E757-4F86-46268ABFCBB0}"/>
              </a:ext>
            </a:extLst>
          </p:cNvPr>
          <p:cNvSpPr>
            <a:spLocks noGrp="1"/>
          </p:cNvSpPr>
          <p:nvPr>
            <p:ph type="pic" sz="quarter" idx="21"/>
          </p:nvPr>
        </p:nvSpPr>
        <p:spPr>
          <a:xfrm>
            <a:off x="9765645" y="3744901"/>
            <a:ext cx="1541179" cy="1541178"/>
          </a:xfrm>
          <a:prstGeom prst="rect">
            <a:avLst/>
          </a:prstGeom>
        </p:spPr>
        <p:txBody>
          <a:bodyPr/>
          <a:lstStyle>
            <a:lvl1pPr marL="5954" indent="0">
              <a:buNone/>
              <a:defRPr b="0" i="0">
                <a:latin typeface="Open Sans" panose="020B0606030504020204" pitchFamily="34" charset="0"/>
                <a:ea typeface="Open Sans" panose="020B0606030504020204" pitchFamily="34" charset="0"/>
                <a:cs typeface="Open Sans" panose="020B0606030504020204" pitchFamily="34" charset="0"/>
              </a:defRPr>
            </a:lvl1pPr>
          </a:lstStyle>
          <a:p>
            <a:r>
              <a:rPr lang="de-DE"/>
              <a:t>Bild durch Klicken auf Symbol hinzufügen</a:t>
            </a:r>
          </a:p>
        </p:txBody>
      </p:sp>
      <p:sp>
        <p:nvSpPr>
          <p:cNvPr id="26" name="Bildplatzhalter 2">
            <a:extLst>
              <a:ext uri="{FF2B5EF4-FFF2-40B4-BE49-F238E27FC236}">
                <a16:creationId xmlns:a16="http://schemas.microsoft.com/office/drawing/2014/main" id="{F9560210-2412-DD19-E842-CCA3EB46DE6F}"/>
              </a:ext>
            </a:extLst>
          </p:cNvPr>
          <p:cNvSpPr>
            <a:spLocks noGrp="1"/>
          </p:cNvSpPr>
          <p:nvPr>
            <p:ph type="pic" sz="quarter" idx="22"/>
          </p:nvPr>
        </p:nvSpPr>
        <p:spPr>
          <a:xfrm>
            <a:off x="4504765" y="3744901"/>
            <a:ext cx="1541179" cy="1541178"/>
          </a:xfrm>
          <a:prstGeom prst="rect">
            <a:avLst/>
          </a:prstGeom>
        </p:spPr>
        <p:txBody>
          <a:bodyPr/>
          <a:lstStyle>
            <a:lvl1pPr marL="5954" indent="0">
              <a:buNone/>
              <a:defRPr b="0" i="0">
                <a:latin typeface="Open Sans" panose="020B0606030504020204" pitchFamily="34" charset="0"/>
                <a:ea typeface="Open Sans" panose="020B0606030504020204" pitchFamily="34" charset="0"/>
                <a:cs typeface="Open Sans" panose="020B0606030504020204" pitchFamily="34" charset="0"/>
              </a:defRPr>
            </a:lvl1pPr>
          </a:lstStyle>
          <a:p>
            <a:r>
              <a:rPr lang="de-DE"/>
              <a:t>Bild durch Klicken auf Symbol hinzufügen</a:t>
            </a:r>
          </a:p>
        </p:txBody>
      </p:sp>
      <p:sp>
        <p:nvSpPr>
          <p:cNvPr id="27" name="Bildplatzhalter 2">
            <a:extLst>
              <a:ext uri="{FF2B5EF4-FFF2-40B4-BE49-F238E27FC236}">
                <a16:creationId xmlns:a16="http://schemas.microsoft.com/office/drawing/2014/main" id="{306BA026-9965-C45B-AC42-95052E02E3D3}"/>
              </a:ext>
            </a:extLst>
          </p:cNvPr>
          <p:cNvSpPr>
            <a:spLocks noGrp="1"/>
          </p:cNvSpPr>
          <p:nvPr>
            <p:ph type="pic" sz="quarter" idx="23"/>
          </p:nvPr>
        </p:nvSpPr>
        <p:spPr>
          <a:xfrm>
            <a:off x="6258392" y="3744901"/>
            <a:ext cx="1541179" cy="1541178"/>
          </a:xfrm>
          <a:prstGeom prst="rect">
            <a:avLst/>
          </a:prstGeom>
        </p:spPr>
        <p:txBody>
          <a:bodyPr/>
          <a:lstStyle>
            <a:lvl1pPr marL="5954" indent="0">
              <a:buNone/>
              <a:defRPr b="0" i="0">
                <a:latin typeface="Open Sans" panose="020B0606030504020204" pitchFamily="34" charset="0"/>
                <a:ea typeface="Open Sans" panose="020B0606030504020204" pitchFamily="34" charset="0"/>
                <a:cs typeface="Open Sans" panose="020B0606030504020204" pitchFamily="34" charset="0"/>
              </a:defRPr>
            </a:lvl1pPr>
          </a:lstStyle>
          <a:p>
            <a:r>
              <a:rPr lang="de-DE"/>
              <a:t>Bild durch Klicken auf Symbol hinzufügen</a:t>
            </a:r>
          </a:p>
        </p:txBody>
      </p:sp>
      <p:pic>
        <p:nvPicPr>
          <p:cNvPr id="5" name="Grafik 4">
            <a:extLst>
              <a:ext uri="{FF2B5EF4-FFF2-40B4-BE49-F238E27FC236}">
                <a16:creationId xmlns:a16="http://schemas.microsoft.com/office/drawing/2014/main" id="{60FD391A-8422-7A16-C4BB-15107655AF99}"/>
              </a:ext>
            </a:extLst>
          </p:cNvPr>
          <p:cNvPicPr>
            <a:picLocks noChangeAspect="1"/>
          </p:cNvPicPr>
          <p:nvPr userDrawn="1"/>
        </p:nvPicPr>
        <p:blipFill>
          <a:blip r:embed="rId2"/>
          <a:srcRect/>
          <a:stretch/>
        </p:blipFill>
        <p:spPr>
          <a:xfrm>
            <a:off x="11297397" y="450766"/>
            <a:ext cx="397811" cy="243728"/>
          </a:xfrm>
          <a:prstGeom prst="rect">
            <a:avLst/>
          </a:prstGeom>
        </p:spPr>
      </p:pic>
    </p:spTree>
    <p:extLst>
      <p:ext uri="{BB962C8B-B14F-4D97-AF65-F5344CB8AC3E}">
        <p14:creationId xmlns:p14="http://schemas.microsoft.com/office/powerpoint/2010/main" val="2364266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Zitat">
    <p:bg>
      <p:bgPr>
        <a:solidFill>
          <a:schemeClr val="tx1"/>
        </a:solidFill>
        <a:effectLst/>
      </p:bgPr>
    </p:bg>
    <p:spTree>
      <p:nvGrpSpPr>
        <p:cNvPr id="1" name=""/>
        <p:cNvGrpSpPr/>
        <p:nvPr/>
      </p:nvGrpSpPr>
      <p:grpSpPr>
        <a:xfrm>
          <a:off x="0" y="0"/>
          <a:ext cx="0" cy="0"/>
          <a:chOff x="0" y="0"/>
          <a:chExt cx="0" cy="0"/>
        </a:xfrm>
      </p:grpSpPr>
      <p:sp>
        <p:nvSpPr>
          <p:cNvPr id="13" name="Textplatzhalter 12">
            <a:extLst>
              <a:ext uri="{FF2B5EF4-FFF2-40B4-BE49-F238E27FC236}">
                <a16:creationId xmlns:a16="http://schemas.microsoft.com/office/drawing/2014/main" id="{EB714988-BB59-64DB-CE22-F9128A4A8181}"/>
              </a:ext>
            </a:extLst>
          </p:cNvPr>
          <p:cNvSpPr>
            <a:spLocks noGrp="1"/>
          </p:cNvSpPr>
          <p:nvPr>
            <p:ph type="body" sz="quarter" idx="17" hasCustomPrompt="1"/>
          </p:nvPr>
        </p:nvSpPr>
        <p:spPr>
          <a:xfrm>
            <a:off x="4434125" y="1123358"/>
            <a:ext cx="3323753" cy="753035"/>
          </a:xfrm>
          <a:prstGeom prst="rect">
            <a:avLst/>
          </a:prstGeom>
        </p:spPr>
        <p:txBody>
          <a:bodyPr anchor="t">
            <a:noAutofit/>
          </a:bodyPr>
          <a:lstStyle>
            <a:lvl1pPr marL="5954" indent="0" algn="ctr">
              <a:lnSpc>
                <a:spcPts val="1800"/>
              </a:lnSpc>
              <a:spcBef>
                <a:spcPts val="0"/>
              </a:spcBef>
              <a:buNone/>
              <a:defRPr sz="7200" b="1" i="0">
                <a:solidFill>
                  <a:schemeClr val="accent3"/>
                </a:solidFill>
                <a:latin typeface="Georgia" panose="02040502050405020303" pitchFamily="18" charset="0"/>
                <a:ea typeface="Open Sans" panose="020B0606030504020204" pitchFamily="34" charset="0"/>
                <a:cs typeface="Open Sans" panose="020B0606030504020204" pitchFamily="34" charset="0"/>
              </a:defRPr>
            </a:lvl1pPr>
            <a:lvl2pPr marL="136922" indent="0">
              <a:buNone/>
              <a:defRPr/>
            </a:lvl2pPr>
            <a:lvl3pPr marL="269081" indent="0">
              <a:buNone/>
              <a:defRPr/>
            </a:lvl3pPr>
            <a:lvl4pPr marL="407194" indent="0">
              <a:buNone/>
              <a:defRPr/>
            </a:lvl4pPr>
            <a:lvl5pPr marL="538163" indent="0">
              <a:buNone/>
              <a:defRPr/>
            </a:lvl5pPr>
          </a:lstStyle>
          <a:p>
            <a:pPr lvl="0"/>
            <a:r>
              <a:rPr lang="de-DE"/>
              <a:t>„</a:t>
            </a:r>
          </a:p>
        </p:txBody>
      </p:sp>
      <p:sp>
        <p:nvSpPr>
          <p:cNvPr id="17" name="Footer Placeholder 4">
            <a:extLst>
              <a:ext uri="{FF2B5EF4-FFF2-40B4-BE49-F238E27FC236}">
                <a16:creationId xmlns:a16="http://schemas.microsoft.com/office/drawing/2014/main" id="{EA77CB4F-9426-629E-A1DC-4BA7ECE2F0D8}"/>
              </a:ext>
            </a:extLst>
          </p:cNvPr>
          <p:cNvSpPr>
            <a:spLocks noGrp="1"/>
          </p:cNvSpPr>
          <p:nvPr>
            <p:ph type="ftr" sz="quarter" idx="3"/>
          </p:nvPr>
        </p:nvSpPr>
        <p:spPr>
          <a:xfrm>
            <a:off x="1108478" y="6248400"/>
            <a:ext cx="3195071" cy="318244"/>
          </a:xfrm>
          <a:prstGeom prst="rect">
            <a:avLst/>
          </a:prstGeom>
        </p:spPr>
        <p:txBody>
          <a:bodyPr vert="horz" lIns="0" tIns="0" rIns="0" bIns="0" rtlCol="0" anchor="b"/>
          <a:lstStyle>
            <a:lvl1pPr algn="l">
              <a:defRPr sz="750" b="0" i="0">
                <a:solidFill>
                  <a:schemeClr val="tx1"/>
                </a:solidFill>
                <a:latin typeface="Open Sans" panose="020B0606030504020204" pitchFamily="34" charset="0"/>
              </a:defRPr>
            </a:lvl1pPr>
          </a:lstStyle>
          <a:p>
            <a:pPr defTabSz="342900"/>
            <a:r>
              <a:rPr lang="en-US">
                <a:solidFill>
                  <a:srgbClr val="FFFFFF"/>
                </a:solidFill>
              </a:rPr>
              <a:t>Quelle</a:t>
            </a:r>
            <a:endParaRPr lang="en-US" dirty="0">
              <a:solidFill>
                <a:srgbClr val="FFFFFF"/>
              </a:solidFill>
            </a:endParaRPr>
          </a:p>
        </p:txBody>
      </p:sp>
      <p:sp>
        <p:nvSpPr>
          <p:cNvPr id="18" name="Slide Number Placeholder 5">
            <a:extLst>
              <a:ext uri="{FF2B5EF4-FFF2-40B4-BE49-F238E27FC236}">
                <a16:creationId xmlns:a16="http://schemas.microsoft.com/office/drawing/2014/main" id="{1ABEF782-8CAD-B98A-B5AB-6B062CF76B44}"/>
              </a:ext>
            </a:extLst>
          </p:cNvPr>
          <p:cNvSpPr>
            <a:spLocks noGrp="1"/>
          </p:cNvSpPr>
          <p:nvPr>
            <p:ph type="sldNum" sz="quarter" idx="4"/>
          </p:nvPr>
        </p:nvSpPr>
        <p:spPr bwMode="gray">
          <a:xfrm>
            <a:off x="487365" y="6248401"/>
            <a:ext cx="397811" cy="313763"/>
          </a:xfrm>
          <a:prstGeom prst="rect">
            <a:avLst/>
          </a:prstGeom>
        </p:spPr>
        <p:txBody>
          <a:bodyPr vert="horz" lIns="0" tIns="0" rIns="0" bIns="0" rtlCol="0" anchor="b"/>
          <a:lstStyle>
            <a:lvl1pPr algn="l">
              <a:defRPr sz="750" b="0" i="0">
                <a:solidFill>
                  <a:schemeClr val="accent3"/>
                </a:solidFill>
                <a:latin typeface="Open Sans" panose="020B0606030504020204" pitchFamily="34" charset="0"/>
              </a:defRPr>
            </a:lvl1pPr>
          </a:lstStyle>
          <a:p>
            <a:pPr defTabSz="342900"/>
            <a:r>
              <a:rPr lang="en-US">
                <a:solidFill>
                  <a:srgbClr val="FF5126"/>
                </a:solidFill>
              </a:rPr>
              <a:t> </a:t>
            </a:r>
            <a:fld id="{D57F1E4F-1CFF-5643-939E-02111984F565}" type="slidenum">
              <a:rPr lang="en-US" smtClean="0">
                <a:solidFill>
                  <a:srgbClr val="FF5126"/>
                </a:solidFill>
              </a:rPr>
              <a:pPr defTabSz="342900"/>
              <a:t>‹#›</a:t>
            </a:fld>
            <a:endParaRPr lang="en-US" dirty="0">
              <a:solidFill>
                <a:srgbClr val="FF5126"/>
              </a:solidFill>
            </a:endParaRPr>
          </a:p>
        </p:txBody>
      </p:sp>
      <p:sp>
        <p:nvSpPr>
          <p:cNvPr id="19" name="Parallelogramm 18">
            <a:extLst>
              <a:ext uri="{FF2B5EF4-FFF2-40B4-BE49-F238E27FC236}">
                <a16:creationId xmlns:a16="http://schemas.microsoft.com/office/drawing/2014/main" id="{36A7985A-7A3C-8C14-6309-423E9A07D1CC}"/>
              </a:ext>
            </a:extLst>
          </p:cNvPr>
          <p:cNvSpPr/>
          <p:nvPr userDrawn="1"/>
        </p:nvSpPr>
        <p:spPr>
          <a:xfrm>
            <a:off x="885176" y="6403291"/>
            <a:ext cx="147789" cy="158872"/>
          </a:xfrm>
          <a:prstGeom prst="parallelogram">
            <a:avLst>
              <a:gd name="adj" fmla="val 452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de-DE" sz="1350" b="0" i="0" u="none" strike="noStrike" kern="1200" cap="none" spc="0" normalizeH="0" baseline="0" noProof="0">
              <a:ln>
                <a:noFill/>
              </a:ln>
              <a:solidFill>
                <a:srgbClr val="FFFFFF"/>
              </a:solidFill>
              <a:effectLst/>
              <a:uLnTx/>
              <a:uFillTx/>
              <a:latin typeface="Open Sans" panose="020B0606030504020204" pitchFamily="34" charset="0"/>
              <a:ea typeface="+mn-ea"/>
              <a:cs typeface="+mn-cs"/>
            </a:endParaRPr>
          </a:p>
        </p:txBody>
      </p:sp>
      <p:sp>
        <p:nvSpPr>
          <p:cNvPr id="22" name="Text Placeholder 3">
            <a:extLst>
              <a:ext uri="{FF2B5EF4-FFF2-40B4-BE49-F238E27FC236}">
                <a16:creationId xmlns:a16="http://schemas.microsoft.com/office/drawing/2014/main" id="{4E94A420-43AF-D3A8-12F6-AE30FE6E2F73}"/>
              </a:ext>
            </a:extLst>
          </p:cNvPr>
          <p:cNvSpPr>
            <a:spLocks noGrp="1"/>
          </p:cNvSpPr>
          <p:nvPr>
            <p:ph type="body" sz="half" idx="21" hasCustomPrompt="1"/>
          </p:nvPr>
        </p:nvSpPr>
        <p:spPr>
          <a:xfrm>
            <a:off x="4434123" y="4820244"/>
            <a:ext cx="3323755" cy="484094"/>
          </a:xfrm>
          <a:prstGeom prst="rect">
            <a:avLst/>
          </a:prstGeom>
        </p:spPr>
        <p:txBody>
          <a:bodyPr anchor="b">
            <a:normAutofit/>
          </a:bodyPr>
          <a:lstStyle>
            <a:lvl1pPr marL="0" indent="0" algn="ctr">
              <a:lnSpc>
                <a:spcPct val="100000"/>
              </a:lnSpc>
              <a:spcBef>
                <a:spcPts val="0"/>
              </a:spcBef>
              <a:buNone/>
              <a:defRPr sz="900" b="0"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dirty="0"/>
              <a:t>Vorname Nachname</a:t>
            </a:r>
          </a:p>
        </p:txBody>
      </p:sp>
      <p:sp>
        <p:nvSpPr>
          <p:cNvPr id="16" name="Text Placeholder 3">
            <a:extLst>
              <a:ext uri="{FF2B5EF4-FFF2-40B4-BE49-F238E27FC236}">
                <a16:creationId xmlns:a16="http://schemas.microsoft.com/office/drawing/2014/main" id="{AC17015D-AE95-5F58-A8B8-52F4AB72F2ED}"/>
              </a:ext>
            </a:extLst>
          </p:cNvPr>
          <p:cNvSpPr>
            <a:spLocks noGrp="1"/>
          </p:cNvSpPr>
          <p:nvPr>
            <p:ph type="body" sz="half" idx="23" hasCustomPrompt="1"/>
          </p:nvPr>
        </p:nvSpPr>
        <p:spPr>
          <a:xfrm>
            <a:off x="4434126" y="1922110"/>
            <a:ext cx="3323753" cy="2158401"/>
          </a:xfrm>
          <a:prstGeom prst="rect">
            <a:avLst/>
          </a:prstGeom>
        </p:spPr>
        <p:txBody>
          <a:bodyPr>
            <a:noAutofit/>
          </a:bodyPr>
          <a:lstStyle>
            <a:lvl1pPr marL="0" indent="0" algn="ctr">
              <a:lnSpc>
                <a:spcPts val="1688"/>
              </a:lnSpc>
              <a:spcBef>
                <a:spcPts val="0"/>
              </a:spcBef>
              <a:buNone/>
              <a:defRPr sz="1350" b="0"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dirty="0"/>
              <a:t>Zitat eines berühmten Menschen</a:t>
            </a:r>
          </a:p>
        </p:txBody>
      </p:sp>
      <p:sp>
        <p:nvSpPr>
          <p:cNvPr id="15" name="Rechteck 14">
            <a:extLst>
              <a:ext uri="{FF2B5EF4-FFF2-40B4-BE49-F238E27FC236}">
                <a16:creationId xmlns:a16="http://schemas.microsoft.com/office/drawing/2014/main" id="{9BC62329-91C1-C6BE-973F-0C43FEEE551E}"/>
              </a:ext>
            </a:extLst>
          </p:cNvPr>
          <p:cNvSpPr/>
          <p:nvPr userDrawn="1"/>
        </p:nvSpPr>
        <p:spPr>
          <a:xfrm>
            <a:off x="5665695" y="4667769"/>
            <a:ext cx="860611"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de-DE" sz="1350" b="0" i="0" u="none" strike="noStrike" kern="1200" cap="none" spc="0" normalizeH="0" baseline="0" noProof="0">
              <a:ln>
                <a:noFill/>
              </a:ln>
              <a:solidFill>
                <a:srgbClr val="FFFFFF"/>
              </a:solidFill>
              <a:effectLst/>
              <a:uLnTx/>
              <a:uFillTx/>
              <a:latin typeface="Open Sans" panose="020B0606030504020204" pitchFamily="34" charset="0"/>
              <a:ea typeface="+mn-ea"/>
              <a:cs typeface="+mn-cs"/>
            </a:endParaRPr>
          </a:p>
        </p:txBody>
      </p:sp>
      <p:pic>
        <p:nvPicPr>
          <p:cNvPr id="3" name="Grafik 2">
            <a:extLst>
              <a:ext uri="{FF2B5EF4-FFF2-40B4-BE49-F238E27FC236}">
                <a16:creationId xmlns:a16="http://schemas.microsoft.com/office/drawing/2014/main" id="{6483B706-D9AE-1763-525F-8C4AF24692C3}"/>
              </a:ext>
            </a:extLst>
          </p:cNvPr>
          <p:cNvPicPr>
            <a:picLocks noChangeAspect="1"/>
          </p:cNvPicPr>
          <p:nvPr userDrawn="1"/>
        </p:nvPicPr>
        <p:blipFill>
          <a:blip r:embed="rId2"/>
          <a:srcRect/>
          <a:stretch/>
        </p:blipFill>
        <p:spPr>
          <a:xfrm>
            <a:off x="11306824" y="428400"/>
            <a:ext cx="397811" cy="243728"/>
          </a:xfrm>
          <a:prstGeom prst="rect">
            <a:avLst/>
          </a:prstGeom>
        </p:spPr>
      </p:pic>
    </p:spTree>
    <p:extLst>
      <p:ext uri="{BB962C8B-B14F-4D97-AF65-F5344CB8AC3E}">
        <p14:creationId xmlns:p14="http://schemas.microsoft.com/office/powerpoint/2010/main" val="3277320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5175" y="673768"/>
            <a:ext cx="10421651" cy="775152"/>
          </a:xfrm>
          <a:prstGeom prst="rect">
            <a:avLst/>
          </a:prstGeom>
        </p:spPr>
        <p:txBody>
          <a:bodyPr vert="horz" lIns="0" tIns="0" rIns="0" bIns="0" rtlCol="0" anchor="t">
            <a:noAutofit/>
          </a:bodyPr>
          <a:lstStyle/>
          <a:p>
            <a:r>
              <a:rPr lang="de-DE" dirty="0"/>
              <a:t>MASTERTITELFORMAT</a:t>
            </a:r>
            <a:br>
              <a:rPr lang="de-DE" dirty="0"/>
            </a:br>
            <a:r>
              <a:rPr lang="de-DE" dirty="0"/>
              <a:t>BEARBEITEN</a:t>
            </a:r>
            <a:endParaRPr lang="en-US" dirty="0"/>
          </a:p>
        </p:txBody>
      </p:sp>
      <p:sp>
        <p:nvSpPr>
          <p:cNvPr id="5" name="Footer Placeholder 4"/>
          <p:cNvSpPr>
            <a:spLocks noGrp="1"/>
          </p:cNvSpPr>
          <p:nvPr>
            <p:ph type="ftr" sz="quarter" idx="3"/>
          </p:nvPr>
        </p:nvSpPr>
        <p:spPr>
          <a:xfrm>
            <a:off x="1108478" y="6248400"/>
            <a:ext cx="3195071" cy="318244"/>
          </a:xfrm>
          <a:prstGeom prst="rect">
            <a:avLst/>
          </a:prstGeom>
        </p:spPr>
        <p:txBody>
          <a:bodyPr vert="horz" lIns="0" tIns="0" rIns="0" bIns="0" rtlCol="0" anchor="b"/>
          <a:lstStyle>
            <a:lvl1pPr algn="l">
              <a:defRPr sz="750" b="0" i="0">
                <a:solidFill>
                  <a:schemeClr val="bg2"/>
                </a:solidFill>
                <a:latin typeface="Open Sans" panose="020B0606030504020204" pitchFamily="34" charset="0"/>
              </a:defRPr>
            </a:lvl1pPr>
          </a:lstStyle>
          <a:p>
            <a:pPr defTabSz="342900"/>
            <a:r>
              <a:rPr lang="en-US">
                <a:solidFill>
                  <a:srgbClr val="203341"/>
                </a:solidFill>
              </a:rPr>
              <a:t>Quelle</a:t>
            </a:r>
            <a:endParaRPr lang="en-US" dirty="0">
              <a:solidFill>
                <a:srgbClr val="203341"/>
              </a:solidFill>
            </a:endParaRPr>
          </a:p>
        </p:txBody>
      </p:sp>
      <p:sp>
        <p:nvSpPr>
          <p:cNvPr id="6" name="Slide Number Placeholder 5"/>
          <p:cNvSpPr>
            <a:spLocks noGrp="1"/>
          </p:cNvSpPr>
          <p:nvPr>
            <p:ph type="sldNum" sz="quarter" idx="4"/>
          </p:nvPr>
        </p:nvSpPr>
        <p:spPr bwMode="gray">
          <a:xfrm>
            <a:off x="487365" y="6248401"/>
            <a:ext cx="397811" cy="313763"/>
          </a:xfrm>
          <a:prstGeom prst="rect">
            <a:avLst/>
          </a:prstGeom>
        </p:spPr>
        <p:txBody>
          <a:bodyPr vert="horz" lIns="0" tIns="0" rIns="0" bIns="0" rtlCol="0" anchor="b"/>
          <a:lstStyle>
            <a:lvl1pPr algn="l">
              <a:defRPr sz="750" b="0" i="0">
                <a:solidFill>
                  <a:schemeClr val="accent3"/>
                </a:solidFill>
                <a:latin typeface="Open Sans" panose="020B0606030504020204" pitchFamily="34" charset="0"/>
              </a:defRPr>
            </a:lvl1pPr>
          </a:lstStyle>
          <a:p>
            <a:pPr defTabSz="342900"/>
            <a:r>
              <a:rPr lang="en-US">
                <a:solidFill>
                  <a:srgbClr val="FF5126"/>
                </a:solidFill>
              </a:rPr>
              <a:t> </a:t>
            </a:r>
            <a:fld id="{D57F1E4F-1CFF-5643-939E-02111984F565}" type="slidenum">
              <a:rPr lang="en-US" smtClean="0">
                <a:solidFill>
                  <a:srgbClr val="FF5126"/>
                </a:solidFill>
              </a:rPr>
              <a:pPr defTabSz="342900"/>
              <a:t>‹#›</a:t>
            </a:fld>
            <a:endParaRPr lang="en-US" dirty="0">
              <a:solidFill>
                <a:srgbClr val="FF5126"/>
              </a:solidFill>
            </a:endParaRPr>
          </a:p>
        </p:txBody>
      </p:sp>
      <p:sp>
        <p:nvSpPr>
          <p:cNvPr id="15" name="Parallelogramm 14">
            <a:extLst>
              <a:ext uri="{FF2B5EF4-FFF2-40B4-BE49-F238E27FC236}">
                <a16:creationId xmlns:a16="http://schemas.microsoft.com/office/drawing/2014/main" id="{DBAEABE1-2846-3634-163C-D5AA28ED852A}"/>
              </a:ext>
            </a:extLst>
          </p:cNvPr>
          <p:cNvSpPr/>
          <p:nvPr userDrawn="1"/>
        </p:nvSpPr>
        <p:spPr>
          <a:xfrm>
            <a:off x="885176" y="6403291"/>
            <a:ext cx="147789" cy="158872"/>
          </a:xfrm>
          <a:prstGeom prst="parallelogram">
            <a:avLst>
              <a:gd name="adj" fmla="val 452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de-DE" sz="1350" b="1" i="0" u="none" strike="noStrike" kern="1200" cap="none" spc="0" normalizeH="0" baseline="0" noProof="0">
              <a:ln>
                <a:noFill/>
              </a:ln>
              <a:solidFill>
                <a:srgbClr val="FFFFFF"/>
              </a:solidFill>
              <a:effectLst/>
              <a:uLnTx/>
              <a:uFillTx/>
              <a:latin typeface="Open Sans" panose="020B0606030504020204" pitchFamily="34" charset="0"/>
              <a:ea typeface="+mn-ea"/>
              <a:cs typeface="+mn-cs"/>
            </a:endParaRPr>
          </a:p>
        </p:txBody>
      </p:sp>
      <p:pic>
        <p:nvPicPr>
          <p:cNvPr id="19" name="Grafik 18">
            <a:extLst>
              <a:ext uri="{FF2B5EF4-FFF2-40B4-BE49-F238E27FC236}">
                <a16:creationId xmlns:a16="http://schemas.microsoft.com/office/drawing/2014/main" id="{E20494A3-292D-00D7-6D19-2BF1E7FA4808}"/>
              </a:ext>
            </a:extLst>
          </p:cNvPr>
          <p:cNvPicPr>
            <a:picLocks noChangeAspect="1"/>
          </p:cNvPicPr>
          <p:nvPr userDrawn="1"/>
        </p:nvPicPr>
        <p:blipFill>
          <a:blip r:embed="rId10"/>
          <a:srcRect/>
          <a:stretch/>
        </p:blipFill>
        <p:spPr>
          <a:xfrm>
            <a:off x="11306824" y="430040"/>
            <a:ext cx="397811" cy="243728"/>
          </a:xfrm>
          <a:prstGeom prst="rect">
            <a:avLst/>
          </a:prstGeom>
        </p:spPr>
      </p:pic>
      <p:sp>
        <p:nvSpPr>
          <p:cNvPr id="4" name="Content Placeholder 2">
            <a:extLst>
              <a:ext uri="{FF2B5EF4-FFF2-40B4-BE49-F238E27FC236}">
                <a16:creationId xmlns:a16="http://schemas.microsoft.com/office/drawing/2014/main" id="{1A4E0411-1430-5726-DAB3-1BC987D3167C}"/>
              </a:ext>
            </a:extLst>
          </p:cNvPr>
          <p:cNvSpPr txBox="1">
            <a:spLocks/>
          </p:cNvSpPr>
          <p:nvPr userDrawn="1"/>
        </p:nvSpPr>
        <p:spPr>
          <a:xfrm>
            <a:off x="885175" y="1800728"/>
            <a:ext cx="10421648" cy="4135774"/>
          </a:xfrm>
          <a:prstGeom prst="rect">
            <a:avLst/>
          </a:prstGeom>
        </p:spPr>
        <p:txBody>
          <a:bodyPr/>
          <a:lstStyle>
            <a:lvl1pPr marL="182563" indent="-174625" algn="l" defTabSz="180000" rtl="0" eaLnBrk="1" latinLnBrk="0" hangingPunct="1">
              <a:lnSpc>
                <a:spcPts val="1850"/>
              </a:lnSpc>
              <a:spcBef>
                <a:spcPts val="0"/>
              </a:spcBef>
              <a:spcAft>
                <a:spcPts val="800"/>
              </a:spcAft>
              <a:buClr>
                <a:schemeClr val="accent3"/>
              </a:buClr>
              <a:buSzPct val="80000"/>
              <a:buFont typeface="Arial" panose="020B0604020202020204" pitchFamily="34" charset="0"/>
              <a:buChar char="•"/>
              <a:tabLst/>
              <a:defRPr sz="1800" b="0" i="0" kern="120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marL="358775" indent="-176213" algn="l" defTabSz="180000" rtl="0" eaLnBrk="1" latinLnBrk="0" hangingPunct="1">
              <a:lnSpc>
                <a:spcPts val="1850"/>
              </a:lnSpc>
              <a:spcBef>
                <a:spcPts val="0"/>
              </a:spcBef>
              <a:spcAft>
                <a:spcPts val="800"/>
              </a:spcAft>
              <a:buClr>
                <a:schemeClr val="accent3"/>
              </a:buClr>
              <a:buSzPct val="80000"/>
              <a:buFont typeface="Arial" panose="020B0604020202020204" pitchFamily="34" charset="0"/>
              <a:buChar char="•"/>
              <a:tabLst/>
              <a:defRPr sz="1800" b="0" i="0" kern="1200">
                <a:solidFill>
                  <a:schemeClr val="bg2"/>
                </a:solidFill>
                <a:latin typeface="Open Sans" panose="020B0606030504020204" pitchFamily="34" charset="0"/>
                <a:ea typeface="+mj-ea"/>
                <a:cs typeface="+mj-cs"/>
              </a:defRPr>
            </a:lvl2pPr>
            <a:lvl3pPr marL="533400" indent="-174625" algn="l" defTabSz="180000" rtl="0" eaLnBrk="1" latinLnBrk="0" hangingPunct="1">
              <a:lnSpc>
                <a:spcPts val="1850"/>
              </a:lnSpc>
              <a:spcBef>
                <a:spcPts val="0"/>
              </a:spcBef>
              <a:spcAft>
                <a:spcPts val="800"/>
              </a:spcAft>
              <a:buClr>
                <a:schemeClr val="accent3"/>
              </a:buClr>
              <a:buSzPct val="80000"/>
              <a:buFont typeface="Arial" panose="020B0604020202020204" pitchFamily="34" charset="0"/>
              <a:buChar char="•"/>
              <a:tabLst/>
              <a:defRPr sz="1800" b="0" i="0" kern="1200">
                <a:solidFill>
                  <a:schemeClr val="bg2"/>
                </a:solidFill>
                <a:latin typeface="Open Sans" panose="020B0606030504020204" pitchFamily="34" charset="0"/>
                <a:ea typeface="+mj-ea"/>
                <a:cs typeface="+mj-cs"/>
              </a:defRPr>
            </a:lvl3pPr>
            <a:lvl4pPr marL="717550" indent="-174625" algn="l" defTabSz="180000" rtl="0" eaLnBrk="1" latinLnBrk="0" hangingPunct="1">
              <a:lnSpc>
                <a:spcPts val="1850"/>
              </a:lnSpc>
              <a:spcBef>
                <a:spcPts val="0"/>
              </a:spcBef>
              <a:spcAft>
                <a:spcPts val="800"/>
              </a:spcAft>
              <a:buClr>
                <a:schemeClr val="accent3"/>
              </a:buClr>
              <a:buSzPct val="80000"/>
              <a:buFont typeface="Arial" panose="020B0604020202020204" pitchFamily="34" charset="0"/>
              <a:buChar char="•"/>
              <a:tabLst/>
              <a:defRPr sz="1800" b="0" i="0" kern="1200">
                <a:solidFill>
                  <a:schemeClr val="bg2"/>
                </a:solidFill>
                <a:latin typeface="Open Sans" panose="020B0606030504020204" pitchFamily="34" charset="0"/>
                <a:ea typeface="+mj-ea"/>
                <a:cs typeface="+mj-cs"/>
              </a:defRPr>
            </a:lvl4pPr>
            <a:lvl5pPr marL="893763" indent="-176213" algn="l" defTabSz="180000" rtl="0" eaLnBrk="1" latinLnBrk="0" hangingPunct="1">
              <a:lnSpc>
                <a:spcPts val="1850"/>
              </a:lnSpc>
              <a:spcBef>
                <a:spcPts val="0"/>
              </a:spcBef>
              <a:spcAft>
                <a:spcPts val="800"/>
              </a:spcAft>
              <a:buClr>
                <a:schemeClr val="accent3"/>
              </a:buClr>
              <a:buSzPct val="80000"/>
              <a:buFont typeface="Arial" panose="020B0604020202020204" pitchFamily="34" charset="0"/>
              <a:buChar char="•"/>
              <a:tabLst/>
              <a:defRPr sz="1800" b="0" i="0" kern="1200">
                <a:solidFill>
                  <a:schemeClr val="bg2"/>
                </a:solidFill>
                <a:latin typeface="Open Sans" panose="020B0606030504020204" pitchFamily="34" charset="0"/>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136922" marR="0" lvl="0" indent="-130969" algn="l" defTabSz="135000" rtl="0" eaLnBrk="1" fontAlgn="auto" latinLnBrk="0" hangingPunct="1">
              <a:lnSpc>
                <a:spcPts val="1388"/>
              </a:lnSpc>
              <a:spcBef>
                <a:spcPts val="0"/>
              </a:spcBef>
              <a:spcAft>
                <a:spcPts val="600"/>
              </a:spcAft>
              <a:buClr>
                <a:srgbClr val="FF5126"/>
              </a:buClr>
              <a:buSzPct val="80000"/>
              <a:buFont typeface="Arial" panose="020B0604020202020204" pitchFamily="34" charset="0"/>
              <a:buChar char="•"/>
              <a:tabLst/>
              <a:defRPr/>
            </a:pPr>
            <a:r>
              <a:rPr kumimoji="0" lang="de-DE" sz="1350" b="0" i="0" u="none" strike="noStrike" kern="1200" cap="none" spc="0" normalizeH="0" baseline="0" noProof="0" dirty="0">
                <a:ln>
                  <a:noFill/>
                </a:ln>
                <a:solidFill>
                  <a:srgbClr val="203341"/>
                </a:solidFill>
                <a:effectLst/>
                <a:uLnTx/>
                <a:uFillTx/>
                <a:latin typeface="Open Sans" panose="020B0606030504020204" pitchFamily="34" charset="0"/>
                <a:ea typeface="Open Sans" panose="020B0606030504020204" pitchFamily="34" charset="0"/>
                <a:cs typeface="Open Sans" panose="020B0606030504020204" pitchFamily="34" charset="0"/>
              </a:rPr>
              <a:t>Mastertextformat bearbeiten</a:t>
            </a:r>
          </a:p>
          <a:p>
            <a:pPr marL="269081" marR="0" lvl="1" indent="-132160" algn="l" defTabSz="135000" rtl="0" eaLnBrk="1" fontAlgn="auto" latinLnBrk="0" hangingPunct="1">
              <a:lnSpc>
                <a:spcPts val="1388"/>
              </a:lnSpc>
              <a:spcBef>
                <a:spcPts val="0"/>
              </a:spcBef>
              <a:spcAft>
                <a:spcPts val="600"/>
              </a:spcAft>
              <a:buClr>
                <a:srgbClr val="FF5126"/>
              </a:buClr>
              <a:buSzPct val="80000"/>
              <a:buFont typeface="Arial" panose="020B0604020202020204" pitchFamily="34" charset="0"/>
              <a:buChar char="•"/>
              <a:tabLst/>
              <a:defRPr/>
            </a:pPr>
            <a:r>
              <a:rPr kumimoji="0" lang="de-DE" sz="1350" b="0" i="0" u="none" strike="noStrike" kern="1200" cap="none" spc="0" normalizeH="0" baseline="0" noProof="0" dirty="0">
                <a:ln>
                  <a:noFill/>
                </a:ln>
                <a:solidFill>
                  <a:srgbClr val="203341"/>
                </a:solidFill>
                <a:effectLst/>
                <a:uLnTx/>
                <a:uFillTx/>
                <a:latin typeface="Open Sans" panose="020B0606030504020204" pitchFamily="34" charset="0"/>
                <a:ea typeface="+mj-ea"/>
                <a:cs typeface="+mj-cs"/>
              </a:rPr>
              <a:t>Zweite Ebene</a:t>
            </a:r>
          </a:p>
          <a:p>
            <a:pPr marL="400050" marR="0" lvl="2" indent="-130969" algn="l" defTabSz="135000" rtl="0" eaLnBrk="1" fontAlgn="auto" latinLnBrk="0" hangingPunct="1">
              <a:lnSpc>
                <a:spcPts val="1388"/>
              </a:lnSpc>
              <a:spcBef>
                <a:spcPts val="0"/>
              </a:spcBef>
              <a:spcAft>
                <a:spcPts val="600"/>
              </a:spcAft>
              <a:buClr>
                <a:srgbClr val="FF5126"/>
              </a:buClr>
              <a:buSzPct val="80000"/>
              <a:buFont typeface="Arial" panose="020B0604020202020204" pitchFamily="34" charset="0"/>
              <a:buChar char="•"/>
              <a:tabLst/>
              <a:defRPr/>
            </a:pPr>
            <a:r>
              <a:rPr kumimoji="0" lang="de-DE" sz="1350" b="0" i="0" u="none" strike="noStrike" kern="1200" cap="none" spc="0" normalizeH="0" baseline="0" noProof="0" dirty="0">
                <a:ln>
                  <a:noFill/>
                </a:ln>
                <a:solidFill>
                  <a:srgbClr val="203341"/>
                </a:solidFill>
                <a:effectLst/>
                <a:uLnTx/>
                <a:uFillTx/>
                <a:latin typeface="Open Sans" panose="020B0606030504020204" pitchFamily="34" charset="0"/>
                <a:ea typeface="+mj-ea"/>
                <a:cs typeface="+mj-cs"/>
              </a:rPr>
              <a:t>Dritte Ebene</a:t>
            </a:r>
          </a:p>
          <a:p>
            <a:pPr marL="538163" marR="0" lvl="3" indent="-130969" algn="l" defTabSz="135000" rtl="0" eaLnBrk="1" fontAlgn="auto" latinLnBrk="0" hangingPunct="1">
              <a:lnSpc>
                <a:spcPts val="1388"/>
              </a:lnSpc>
              <a:spcBef>
                <a:spcPts val="0"/>
              </a:spcBef>
              <a:spcAft>
                <a:spcPts val="600"/>
              </a:spcAft>
              <a:buClr>
                <a:srgbClr val="FF5126"/>
              </a:buClr>
              <a:buSzPct val="80000"/>
              <a:buFont typeface="Arial" panose="020B0604020202020204" pitchFamily="34" charset="0"/>
              <a:buChar char="•"/>
              <a:tabLst/>
              <a:defRPr/>
            </a:pPr>
            <a:r>
              <a:rPr kumimoji="0" lang="de-DE" sz="1350" b="0" i="0" u="none" strike="noStrike" kern="1200" cap="none" spc="0" normalizeH="0" baseline="0" noProof="0" dirty="0">
                <a:ln>
                  <a:noFill/>
                </a:ln>
                <a:solidFill>
                  <a:srgbClr val="203341"/>
                </a:solidFill>
                <a:effectLst/>
                <a:uLnTx/>
                <a:uFillTx/>
                <a:latin typeface="Open Sans" panose="020B0606030504020204" pitchFamily="34" charset="0"/>
                <a:ea typeface="+mj-ea"/>
                <a:cs typeface="+mj-cs"/>
              </a:rPr>
              <a:t>Vierte Ebene</a:t>
            </a:r>
          </a:p>
          <a:p>
            <a:pPr marL="670322" marR="0" lvl="4" indent="-132160" algn="l" defTabSz="135000" rtl="0" eaLnBrk="1" fontAlgn="auto" latinLnBrk="0" hangingPunct="1">
              <a:lnSpc>
                <a:spcPts val="1388"/>
              </a:lnSpc>
              <a:spcBef>
                <a:spcPts val="0"/>
              </a:spcBef>
              <a:spcAft>
                <a:spcPts val="600"/>
              </a:spcAft>
              <a:buClr>
                <a:srgbClr val="FF5126"/>
              </a:buClr>
              <a:buSzPct val="80000"/>
              <a:buFont typeface="Arial" panose="020B0604020202020204" pitchFamily="34" charset="0"/>
              <a:buChar char="•"/>
              <a:tabLst/>
              <a:defRPr/>
            </a:pPr>
            <a:r>
              <a:rPr kumimoji="0" lang="de-DE" sz="1350" b="0" i="0" u="none" strike="noStrike" kern="1200" cap="none" spc="0" normalizeH="0" baseline="0" noProof="0" dirty="0">
                <a:ln>
                  <a:noFill/>
                </a:ln>
                <a:solidFill>
                  <a:srgbClr val="203341"/>
                </a:solidFill>
                <a:effectLst/>
                <a:uLnTx/>
                <a:uFillTx/>
                <a:latin typeface="Open Sans" panose="020B0606030504020204" pitchFamily="34" charset="0"/>
                <a:ea typeface="+mj-ea"/>
                <a:cs typeface="+mj-cs"/>
              </a:rPr>
              <a:t>Fünfte Ebene</a:t>
            </a:r>
            <a:endParaRPr kumimoji="0" lang="en-US" sz="1350" b="0" i="0" u="none" strike="noStrike" kern="1200" cap="none" spc="0" normalizeH="0" baseline="0" noProof="0" dirty="0">
              <a:ln>
                <a:noFill/>
              </a:ln>
              <a:solidFill>
                <a:srgbClr val="203341"/>
              </a:solidFill>
              <a:effectLst/>
              <a:uLnTx/>
              <a:uFillTx/>
              <a:latin typeface="Open Sans" panose="020B0606030504020204" pitchFamily="34" charset="0"/>
              <a:ea typeface="+mj-ea"/>
              <a:cs typeface="+mj-cs"/>
            </a:endParaRPr>
          </a:p>
        </p:txBody>
      </p:sp>
    </p:spTree>
    <p:extLst>
      <p:ext uri="{BB962C8B-B14F-4D97-AF65-F5344CB8AC3E}">
        <p14:creationId xmlns:p14="http://schemas.microsoft.com/office/powerpoint/2010/main" val="5959401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dt="0"/>
  <p:txStyles>
    <p:titleStyle>
      <a:lvl1pPr algn="l" defTabSz="342900" rtl="0" eaLnBrk="1" latinLnBrk="0" hangingPunct="1">
        <a:lnSpc>
          <a:spcPts val="2400"/>
        </a:lnSpc>
        <a:spcBef>
          <a:spcPct val="0"/>
        </a:spcBef>
        <a:buNone/>
        <a:defRPr sz="2400" b="1" i="0" kern="120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36922" indent="-130969" algn="l" defTabSz="135000" rtl="0" eaLnBrk="1" latinLnBrk="0" hangingPunct="1">
        <a:lnSpc>
          <a:spcPts val="1388"/>
        </a:lnSpc>
        <a:spcBef>
          <a:spcPts val="0"/>
        </a:spcBef>
        <a:spcAft>
          <a:spcPts val="0"/>
        </a:spcAft>
        <a:buClr>
          <a:schemeClr val="accent3"/>
        </a:buClr>
        <a:buSzPct val="80000"/>
        <a:buFont typeface="Arial" panose="020B0604020202020204" pitchFamily="34" charset="0"/>
        <a:buChar char="•"/>
        <a:tabLst/>
        <a:defRPr sz="1350" b="0" i="0" kern="120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marL="269081" indent="-132160" algn="l" defTabSz="135000" rtl="0" eaLnBrk="1" latinLnBrk="0" hangingPunct="1">
        <a:lnSpc>
          <a:spcPts val="1388"/>
        </a:lnSpc>
        <a:spcBef>
          <a:spcPts val="0"/>
        </a:spcBef>
        <a:spcAft>
          <a:spcPts val="0"/>
        </a:spcAft>
        <a:buClr>
          <a:schemeClr val="accent3"/>
        </a:buClr>
        <a:buSzPct val="80000"/>
        <a:buFont typeface="Arial" panose="020B0604020202020204" pitchFamily="34" charset="0"/>
        <a:buChar char="•"/>
        <a:tabLst/>
        <a:defRPr sz="1350" b="0" i="0" kern="1200">
          <a:solidFill>
            <a:schemeClr val="bg2"/>
          </a:solidFill>
          <a:latin typeface="Open Sans" panose="020B0606030504020204" pitchFamily="34" charset="0"/>
          <a:ea typeface="+mj-ea"/>
          <a:cs typeface="+mj-cs"/>
        </a:defRPr>
      </a:lvl2pPr>
      <a:lvl3pPr marL="400050" indent="-130969" algn="l" defTabSz="135000" rtl="0" eaLnBrk="1" latinLnBrk="0" hangingPunct="1">
        <a:lnSpc>
          <a:spcPts val="1388"/>
        </a:lnSpc>
        <a:spcBef>
          <a:spcPts val="750"/>
        </a:spcBef>
        <a:spcAft>
          <a:spcPts val="0"/>
        </a:spcAft>
        <a:buClr>
          <a:schemeClr val="accent3"/>
        </a:buClr>
        <a:buSzPct val="80000"/>
        <a:buFont typeface="Arial" panose="020B0604020202020204" pitchFamily="34" charset="0"/>
        <a:buChar char="•"/>
        <a:tabLst/>
        <a:defRPr sz="1350" b="0" i="0" kern="1200">
          <a:solidFill>
            <a:schemeClr val="bg2"/>
          </a:solidFill>
          <a:latin typeface="Open Sans" panose="020B0606030504020204" pitchFamily="34" charset="0"/>
          <a:ea typeface="+mj-ea"/>
          <a:cs typeface="+mj-cs"/>
        </a:defRPr>
      </a:lvl3pPr>
      <a:lvl4pPr marL="538163" indent="-130969" algn="l" defTabSz="135000" rtl="0" eaLnBrk="1" latinLnBrk="0" hangingPunct="1">
        <a:lnSpc>
          <a:spcPts val="1388"/>
        </a:lnSpc>
        <a:spcBef>
          <a:spcPts val="750"/>
        </a:spcBef>
        <a:spcAft>
          <a:spcPts val="0"/>
        </a:spcAft>
        <a:buClr>
          <a:schemeClr val="accent3"/>
        </a:buClr>
        <a:buSzPct val="80000"/>
        <a:buFont typeface="Arial" panose="020B0604020202020204" pitchFamily="34" charset="0"/>
        <a:buChar char="•"/>
        <a:tabLst/>
        <a:defRPr sz="1350" b="0" i="0" kern="1200">
          <a:solidFill>
            <a:schemeClr val="bg2"/>
          </a:solidFill>
          <a:latin typeface="Open Sans" panose="020B0606030504020204" pitchFamily="34" charset="0"/>
          <a:ea typeface="+mj-ea"/>
          <a:cs typeface="+mj-cs"/>
        </a:defRPr>
      </a:lvl4pPr>
      <a:lvl5pPr marL="670322" indent="-132160" algn="l" defTabSz="135000" rtl="0" eaLnBrk="1" latinLnBrk="0" hangingPunct="1">
        <a:lnSpc>
          <a:spcPts val="1388"/>
        </a:lnSpc>
        <a:spcBef>
          <a:spcPts val="750"/>
        </a:spcBef>
        <a:spcAft>
          <a:spcPts val="0"/>
        </a:spcAft>
        <a:buClr>
          <a:schemeClr val="accent3"/>
        </a:buClr>
        <a:buSzPct val="80000"/>
        <a:buFont typeface="Arial" panose="020B0604020202020204" pitchFamily="34" charset="0"/>
        <a:buChar char="•"/>
        <a:tabLst/>
        <a:defRPr sz="1350" b="0" i="0" kern="1200">
          <a:solidFill>
            <a:schemeClr val="bg2"/>
          </a:solidFill>
          <a:latin typeface="Open Sans" panose="020B0606030504020204" pitchFamily="34" charset="0"/>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18.pn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942292" y="1007678"/>
            <a:ext cx="7676557" cy="2387600"/>
          </a:xfrm>
        </p:spPr>
        <p:txBody>
          <a:bodyPr/>
          <a:lstStyle/>
          <a:p>
            <a:pPr algn="l" eaLnBrk="1" hangingPunct="1"/>
            <a:br>
              <a:rPr lang="en-US" dirty="0">
                <a:latin typeface="Tahoma" panose="020B0604030504040204" pitchFamily="34" charset="0"/>
                <a:ea typeface="Tahoma" panose="020B0604030504040204" pitchFamily="34" charset="0"/>
                <a:cs typeface="Tahoma" panose="020B0604030504040204" pitchFamily="34" charset="0"/>
              </a:rPr>
            </a:br>
            <a:br>
              <a:rPr lang="en-US" dirty="0">
                <a:latin typeface="Tahoma" panose="020B0604030504040204" pitchFamily="34" charset="0"/>
                <a:ea typeface="Tahoma" panose="020B0604030504040204" pitchFamily="34" charset="0"/>
                <a:cs typeface="Tahoma" panose="020B0604030504040204" pitchFamily="34" charset="0"/>
              </a:rPr>
            </a:br>
            <a:r>
              <a:rPr lang="en-US" sz="2400" dirty="0">
                <a:latin typeface="Tahoma" panose="020B0604030504040204" pitchFamily="34" charset="0"/>
                <a:ea typeface="Tahoma" panose="020B0604030504040204" pitchFamily="34" charset="0"/>
                <a:cs typeface="Tahoma" panose="020B0604030504040204" pitchFamily="34" charset="0"/>
              </a:rPr>
              <a:t>DCM workshop</a:t>
            </a:r>
            <a:endParaRPr lang="de-CH" sz="2400" dirty="0">
              <a:latin typeface="Tahoma" panose="020B0604030504040204" pitchFamily="34" charset="0"/>
              <a:ea typeface="Tahoma" panose="020B0604030504040204" pitchFamily="34" charset="0"/>
              <a:cs typeface="Tahoma" panose="020B0604030504040204" pitchFamily="34" charset="0"/>
            </a:endParaRPr>
          </a:p>
        </p:txBody>
      </p:sp>
      <p:sp>
        <p:nvSpPr>
          <p:cNvPr id="5" name="Untertitel 4"/>
          <p:cNvSpPr>
            <a:spLocks noGrp="1"/>
          </p:cNvSpPr>
          <p:nvPr>
            <p:ph type="subTitle" idx="1"/>
          </p:nvPr>
        </p:nvSpPr>
        <p:spPr>
          <a:xfrm>
            <a:off x="1942291" y="3462723"/>
            <a:ext cx="7907564" cy="1655762"/>
          </a:xfrm>
        </p:spPr>
        <p:txBody>
          <a:bodyPr/>
          <a:lstStyle/>
          <a:p>
            <a:pPr algn="l"/>
            <a:r>
              <a:rPr lang="de-CH" b="1" dirty="0"/>
              <a:t>Part 1</a:t>
            </a:r>
          </a:p>
          <a:p>
            <a:pPr algn="l"/>
            <a:endParaRPr lang="de-CH" dirty="0"/>
          </a:p>
          <a:p>
            <a:pPr algn="l"/>
            <a:r>
              <a:rPr lang="de-CH" sz="1800" dirty="0" err="1"/>
              <a:t>Timerseries</a:t>
            </a:r>
            <a:r>
              <a:rPr lang="de-CH" sz="1800" dirty="0"/>
              <a:t> </a:t>
            </a:r>
            <a:r>
              <a:rPr lang="de-CH" sz="1800" dirty="0" err="1"/>
              <a:t>extraction</a:t>
            </a:r>
            <a:endParaRPr lang="de-CH" sz="1800" dirty="0"/>
          </a:p>
          <a:p>
            <a:pPr algn="l"/>
            <a:endParaRPr lang="de-CH" sz="1800" dirty="0"/>
          </a:p>
          <a:p>
            <a:pPr algn="l"/>
            <a:r>
              <a:rPr lang="de-CH" sz="1800" dirty="0"/>
              <a:t>First-level DCM </a:t>
            </a:r>
            <a:r>
              <a:rPr lang="de-CH" sz="1800" dirty="0" err="1"/>
              <a:t>model</a:t>
            </a:r>
            <a:endParaRPr lang="de-CH" sz="1800" dirty="0"/>
          </a:p>
        </p:txBody>
      </p:sp>
      <p:sp>
        <p:nvSpPr>
          <p:cNvPr id="4" name="Textfeld 3"/>
          <p:cNvSpPr txBox="1"/>
          <p:nvPr/>
        </p:nvSpPr>
        <p:spPr bwMode="auto">
          <a:xfrm>
            <a:off x="1942293" y="5695732"/>
            <a:ext cx="1606209" cy="841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lnSpc>
                <a:spcPts val="2200"/>
              </a:lnSpc>
            </a:pPr>
            <a:r>
              <a:rPr lang="en-US" dirty="0">
                <a:solidFill>
                  <a:srgbClr val="FFFFFF"/>
                </a:solidFill>
                <a:latin typeface="Open Sans" panose="020B0606030504020204" pitchFamily="34" charset="0"/>
              </a:rPr>
              <a:t>David Willinger</a:t>
            </a:r>
          </a:p>
          <a:p>
            <a:pPr defTabSz="457200">
              <a:lnSpc>
                <a:spcPts val="2200"/>
              </a:lnSpc>
            </a:pPr>
            <a:endParaRPr lang="en-US" dirty="0">
              <a:solidFill>
                <a:srgbClr val="FFFFFF"/>
              </a:solidFill>
              <a:latin typeface="Open Sans" panose="020B0606030504020204" pitchFamily="34" charset="0"/>
            </a:endParaRPr>
          </a:p>
          <a:p>
            <a:pPr defTabSz="457200"/>
            <a:endParaRPr lang="de-CH" dirty="0">
              <a:solidFill>
                <a:srgbClr val="FFFFFF"/>
              </a:solidFill>
              <a:latin typeface="Open Sans" panose="020B0606030504020204" pitchFamily="34" charset="0"/>
            </a:endParaRPr>
          </a:p>
        </p:txBody>
      </p:sp>
    </p:spTree>
    <p:extLst>
      <p:ext uri="{BB962C8B-B14F-4D97-AF65-F5344CB8AC3E}">
        <p14:creationId xmlns:p14="http://schemas.microsoft.com/office/powerpoint/2010/main" val="136888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66914" y="412750"/>
            <a:ext cx="7888286" cy="801688"/>
          </a:xfrm>
        </p:spPr>
        <p:txBody>
          <a:bodyPr/>
          <a:lstStyle/>
          <a:p>
            <a:pPr eaLnBrk="1" hangingPunct="1"/>
            <a:r>
              <a:rPr lang="en-US" dirty="0"/>
              <a:t>Prerequisites 2: Identify your network</a:t>
            </a:r>
            <a:endParaRPr lang="de-CH" dirty="0"/>
          </a:p>
        </p:txBody>
      </p:sp>
      <p:sp>
        <p:nvSpPr>
          <p:cNvPr id="16" name="Rectangle 3"/>
          <p:cNvSpPr>
            <a:spLocks noGrp="1" noChangeArrowheads="1"/>
          </p:cNvSpPr>
          <p:nvPr>
            <p:ph idx="1"/>
          </p:nvPr>
        </p:nvSpPr>
        <p:spPr>
          <a:xfrm>
            <a:off x="1966916" y="1214438"/>
            <a:ext cx="8040687" cy="4782950"/>
          </a:xfrm>
        </p:spPr>
        <p:txBody>
          <a:bodyPr/>
          <a:lstStyle/>
          <a:p>
            <a:pPr marL="342900" indent="-342900">
              <a:spcAft>
                <a:spcPts val="0"/>
              </a:spcAft>
              <a:defRPr/>
            </a:pPr>
            <a:r>
              <a:rPr lang="en-US" sz="2000" b="1" dirty="0">
                <a:latin typeface="+mn-lt"/>
              </a:rPr>
              <a:t>Goal</a:t>
            </a:r>
            <a:r>
              <a:rPr lang="en-US" sz="2000" dirty="0">
                <a:latin typeface="+mn-lt"/>
              </a:rPr>
              <a:t>: reveal the resting state brain networks, such that we can extract the </a:t>
            </a:r>
            <a:r>
              <a:rPr lang="en-US" sz="2000" dirty="0" err="1">
                <a:latin typeface="+mn-lt"/>
              </a:rPr>
              <a:t>timecourse</a:t>
            </a:r>
            <a:r>
              <a:rPr lang="en-US" sz="2000" dirty="0">
                <a:latin typeface="+mn-lt"/>
              </a:rPr>
              <a:t>?</a:t>
            </a:r>
          </a:p>
          <a:p>
            <a:pPr marL="582608" lvl="3" indent="-342900">
              <a:spcAft>
                <a:spcPts val="0"/>
              </a:spcAft>
              <a:defRPr/>
            </a:pPr>
            <a:endParaRPr lang="en-US" sz="2000" dirty="0">
              <a:latin typeface="+mn-lt"/>
            </a:endParaRPr>
          </a:p>
          <a:p>
            <a:pPr marL="395287" lvl="2" indent="-342900">
              <a:spcAft>
                <a:spcPts val="0"/>
              </a:spcAft>
              <a:defRPr/>
            </a:pPr>
            <a:r>
              <a:rPr lang="en-US" sz="2000" dirty="0">
                <a:latin typeface="+mn-lt"/>
              </a:rPr>
              <a:t>If a GLM analysis does not show activity/</a:t>
            </a:r>
            <a:r>
              <a:rPr lang="en-US" sz="2000" dirty="0" err="1">
                <a:latin typeface="+mn-lt"/>
              </a:rPr>
              <a:t>endogenuous</a:t>
            </a:r>
            <a:r>
              <a:rPr lang="en-US" sz="2000" dirty="0">
                <a:latin typeface="+mn-lt"/>
              </a:rPr>
              <a:t> fluctuations in a region for any contrast, there is</a:t>
            </a:r>
            <a:r>
              <a:rPr lang="en-US" sz="2000" b="1" dirty="0">
                <a:latin typeface="+mn-lt"/>
              </a:rPr>
              <a:t> no motivation </a:t>
            </a:r>
            <a:r>
              <a:rPr lang="en-US" sz="2000" dirty="0">
                <a:latin typeface="+mn-lt"/>
              </a:rPr>
              <a:t>to include it in a DCM analysis </a:t>
            </a:r>
            <a:r>
              <a:rPr lang="en-US" sz="2000" dirty="0">
                <a:latin typeface="+mn-lt"/>
                <a:sym typeface="Wingdings" panose="05000000000000000000" pitchFamily="2" charset="2"/>
              </a:rPr>
              <a:t> nothing ( = flat line) to explain by our model</a:t>
            </a:r>
          </a:p>
          <a:p>
            <a:pPr marL="52387" lvl="2" indent="0">
              <a:spcAft>
                <a:spcPts val="0"/>
              </a:spcAft>
              <a:buNone/>
              <a:defRPr/>
            </a:pPr>
            <a:endParaRPr lang="en-US" sz="2000" dirty="0">
              <a:latin typeface="+mn-lt"/>
            </a:endParaRPr>
          </a:p>
          <a:p>
            <a:pPr marL="52387" lvl="2" indent="0">
              <a:spcAft>
                <a:spcPts val="0"/>
              </a:spcAft>
              <a:buNone/>
              <a:defRPr/>
            </a:pPr>
            <a:r>
              <a:rPr lang="en-US" sz="2000" dirty="0">
                <a:latin typeface="+mn-lt"/>
              </a:rPr>
              <a:t>Question to answer:</a:t>
            </a:r>
          </a:p>
          <a:p>
            <a:pPr marL="52387" lvl="2" indent="0">
              <a:spcAft>
                <a:spcPts val="0"/>
              </a:spcAft>
              <a:buNone/>
              <a:defRPr/>
            </a:pPr>
            <a:endParaRPr lang="en-US" sz="2000" dirty="0">
              <a:latin typeface="+mn-lt"/>
            </a:endParaRPr>
          </a:p>
          <a:p>
            <a:pPr marL="444495" lvl="2" indent="-342900">
              <a:spcAft>
                <a:spcPts val="0"/>
              </a:spcAft>
              <a:defRPr/>
            </a:pPr>
            <a:r>
              <a:rPr lang="en-US" sz="2000" dirty="0">
                <a:latin typeface="+mn-lt"/>
              </a:rPr>
              <a:t>Is connectivity between regions supporting emotion processing affected?</a:t>
            </a:r>
          </a:p>
          <a:p>
            <a:pPr marL="582608" lvl="3" indent="-342900">
              <a:spcAft>
                <a:spcPts val="0"/>
              </a:spcAft>
              <a:defRPr/>
            </a:pPr>
            <a:endParaRPr lang="en-US" sz="2000" dirty="0">
              <a:latin typeface="+mn-lt"/>
            </a:endParaRPr>
          </a:p>
          <a:p>
            <a:pPr marL="444495" lvl="2" indent="-342900">
              <a:spcAft>
                <a:spcPts val="0"/>
              </a:spcAft>
              <a:defRPr/>
            </a:pPr>
            <a:r>
              <a:rPr lang="en-US" sz="2000" dirty="0">
                <a:latin typeface="+mn-lt"/>
              </a:rPr>
              <a:t>Do patients with MDD differ in terms of brain connectivity during rest? </a:t>
            </a:r>
          </a:p>
        </p:txBody>
      </p:sp>
    </p:spTree>
    <p:extLst>
      <p:ext uri="{BB962C8B-B14F-4D97-AF65-F5344CB8AC3E}">
        <p14:creationId xmlns:p14="http://schemas.microsoft.com/office/powerpoint/2010/main" val="743884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966914" y="412750"/>
            <a:ext cx="8363629" cy="801688"/>
          </a:xfrm>
        </p:spPr>
        <p:txBody>
          <a:bodyPr/>
          <a:lstStyle/>
          <a:p>
            <a:r>
              <a:rPr lang="de-CH" dirty="0" err="1"/>
              <a:t>Resting</a:t>
            </a:r>
            <a:r>
              <a:rPr lang="de-CH" dirty="0"/>
              <a:t> </a:t>
            </a:r>
            <a:r>
              <a:rPr lang="de-CH" dirty="0" err="1"/>
              <a:t>state</a:t>
            </a:r>
            <a:r>
              <a:rPr lang="de-CH" dirty="0"/>
              <a:t> - </a:t>
            </a:r>
            <a:r>
              <a:rPr lang="de-CH" dirty="0" err="1"/>
              <a:t>data</a:t>
            </a:r>
            <a:r>
              <a:rPr lang="de-CH" dirty="0"/>
              <a:t> </a:t>
            </a:r>
            <a:r>
              <a:rPr lang="de-CH" dirty="0" err="1"/>
              <a:t>analysis</a:t>
            </a:r>
            <a:r>
              <a:rPr lang="de-CH" dirty="0"/>
              <a:t> </a:t>
            </a:r>
            <a:r>
              <a:rPr lang="de-CH" dirty="0" err="1"/>
              <a:t>pipeline</a:t>
            </a:r>
            <a:r>
              <a:rPr lang="de-CH" dirty="0"/>
              <a:t> (multi-echo)</a:t>
            </a:r>
          </a:p>
        </p:txBody>
      </p:sp>
      <p:sp>
        <p:nvSpPr>
          <p:cNvPr id="3" name="Inhaltsplatzhalter 2"/>
          <p:cNvSpPr>
            <a:spLocks noGrp="1"/>
          </p:cNvSpPr>
          <p:nvPr>
            <p:ph idx="1"/>
          </p:nvPr>
        </p:nvSpPr>
        <p:spPr>
          <a:xfrm>
            <a:off x="1966913" y="1214438"/>
            <a:ext cx="8116112" cy="4576762"/>
          </a:xfrm>
        </p:spPr>
        <p:txBody>
          <a:bodyPr/>
          <a:lstStyle/>
          <a:p>
            <a:pPr marL="0" indent="0"/>
            <a:r>
              <a:rPr lang="de-CH" b="1" dirty="0"/>
              <a:t> </a:t>
            </a:r>
            <a:r>
              <a:rPr lang="de-CH" b="1" dirty="0" err="1"/>
              <a:t>Preprocessing</a:t>
            </a:r>
            <a:endParaRPr lang="de-CH" b="1" dirty="0"/>
          </a:p>
          <a:p>
            <a:pPr lvl="3">
              <a:buFontTx/>
              <a:buChar char="-"/>
            </a:pPr>
            <a:r>
              <a:rPr lang="de-CH" dirty="0" err="1"/>
              <a:t>Despiking</a:t>
            </a:r>
            <a:r>
              <a:rPr lang="de-CH" dirty="0"/>
              <a:t> (</a:t>
            </a:r>
            <a:r>
              <a:rPr lang="de-CH" dirty="0" err="1"/>
              <a:t>matlab</a:t>
            </a:r>
            <a:r>
              <a:rPr lang="de-CH" dirty="0"/>
              <a:t>)</a:t>
            </a:r>
          </a:p>
          <a:p>
            <a:pPr lvl="3">
              <a:buFontTx/>
              <a:buChar char="-"/>
            </a:pPr>
            <a:r>
              <a:rPr lang="de-CH" dirty="0"/>
              <a:t>Slice </a:t>
            </a:r>
            <a:r>
              <a:rPr lang="de-CH" dirty="0" err="1"/>
              <a:t>timing</a:t>
            </a:r>
            <a:r>
              <a:rPr lang="de-CH" dirty="0"/>
              <a:t> (</a:t>
            </a:r>
            <a:r>
              <a:rPr lang="de-CH" dirty="0" err="1"/>
              <a:t>matlab</a:t>
            </a:r>
            <a:r>
              <a:rPr lang="de-CH" dirty="0"/>
              <a:t>, SPM)</a:t>
            </a:r>
          </a:p>
          <a:p>
            <a:pPr lvl="3">
              <a:buFontTx/>
              <a:buChar char="-"/>
            </a:pPr>
            <a:r>
              <a:rPr lang="de-CH" dirty="0"/>
              <a:t>Realignment (</a:t>
            </a:r>
            <a:r>
              <a:rPr lang="de-CH" i="1" dirty="0" err="1"/>
              <a:t>mcflirt</a:t>
            </a:r>
            <a:r>
              <a:rPr lang="de-CH" dirty="0"/>
              <a:t>, easy </a:t>
            </a:r>
            <a:r>
              <a:rPr lang="de-CH" dirty="0" err="1"/>
              <a:t>to</a:t>
            </a:r>
            <a:r>
              <a:rPr lang="de-CH" dirty="0"/>
              <a:t> </a:t>
            </a:r>
            <a:r>
              <a:rPr lang="de-CH" dirty="0" err="1"/>
              <a:t>apply</a:t>
            </a:r>
            <a:r>
              <a:rPr lang="de-CH" dirty="0"/>
              <a:t> </a:t>
            </a:r>
            <a:r>
              <a:rPr lang="de-CH" dirty="0" err="1"/>
              <a:t>transformation</a:t>
            </a:r>
            <a:r>
              <a:rPr lang="de-CH" dirty="0"/>
              <a:t> </a:t>
            </a:r>
            <a:r>
              <a:rPr lang="de-CH" dirty="0" err="1"/>
              <a:t>matrix</a:t>
            </a:r>
            <a:r>
              <a:rPr lang="de-CH" dirty="0"/>
              <a:t> </a:t>
            </a:r>
            <a:r>
              <a:rPr lang="de-CH" dirty="0" err="1"/>
              <a:t>to</a:t>
            </a:r>
            <a:r>
              <a:rPr lang="de-CH" dirty="0"/>
              <a:t> all </a:t>
            </a:r>
            <a:r>
              <a:rPr lang="de-CH" dirty="0" err="1"/>
              <a:t>echos</a:t>
            </a:r>
            <a:r>
              <a:rPr lang="de-CH" dirty="0"/>
              <a:t>)</a:t>
            </a:r>
          </a:p>
          <a:p>
            <a:pPr lvl="3">
              <a:buFontTx/>
              <a:buChar char="-"/>
            </a:pPr>
            <a:r>
              <a:rPr lang="de-CH" dirty="0"/>
              <a:t>Skull </a:t>
            </a:r>
            <a:r>
              <a:rPr lang="de-CH" dirty="0" err="1"/>
              <a:t>stripping</a:t>
            </a:r>
            <a:r>
              <a:rPr lang="de-CH" dirty="0"/>
              <a:t> (</a:t>
            </a:r>
            <a:r>
              <a:rPr lang="de-CH" dirty="0" err="1"/>
              <a:t>matlab</a:t>
            </a:r>
            <a:r>
              <a:rPr lang="de-CH" dirty="0"/>
              <a:t>, SPM)</a:t>
            </a:r>
          </a:p>
          <a:p>
            <a:pPr lvl="3">
              <a:buFontTx/>
              <a:buChar char="-"/>
            </a:pPr>
            <a:r>
              <a:rPr lang="de-CH" b="1" i="1" dirty="0"/>
              <a:t>TEDANA (</a:t>
            </a:r>
            <a:r>
              <a:rPr lang="de-CH" b="1" i="1" dirty="0" err="1"/>
              <a:t>python</a:t>
            </a:r>
            <a:r>
              <a:rPr lang="de-CH" b="1" i="1" dirty="0"/>
              <a:t>)</a:t>
            </a:r>
          </a:p>
          <a:p>
            <a:pPr lvl="3">
              <a:buFontTx/>
              <a:buChar char="-"/>
            </a:pPr>
            <a:r>
              <a:rPr lang="de-CH" dirty="0"/>
              <a:t>Segment T1 (</a:t>
            </a:r>
            <a:r>
              <a:rPr lang="de-CH" dirty="0" err="1"/>
              <a:t>matlab</a:t>
            </a:r>
            <a:r>
              <a:rPr lang="de-CH" dirty="0"/>
              <a:t>, SPM)</a:t>
            </a:r>
          </a:p>
          <a:p>
            <a:pPr lvl="3">
              <a:buFontTx/>
              <a:buChar char="-"/>
            </a:pPr>
            <a:r>
              <a:rPr lang="de-CH" dirty="0" err="1"/>
              <a:t>Coregistration</a:t>
            </a:r>
            <a:r>
              <a:rPr lang="de-CH" dirty="0"/>
              <a:t> (</a:t>
            </a:r>
            <a:r>
              <a:rPr lang="de-CH" dirty="0" err="1"/>
              <a:t>matlab</a:t>
            </a:r>
            <a:r>
              <a:rPr lang="de-CH" dirty="0"/>
              <a:t>, SPM)</a:t>
            </a:r>
          </a:p>
          <a:p>
            <a:pPr lvl="3">
              <a:buFontTx/>
              <a:buChar char="-"/>
            </a:pPr>
            <a:r>
              <a:rPr lang="de-CH" dirty="0" err="1"/>
              <a:t>Normalization</a:t>
            </a:r>
            <a:r>
              <a:rPr lang="de-CH" dirty="0"/>
              <a:t> (</a:t>
            </a:r>
            <a:r>
              <a:rPr lang="de-CH" dirty="0" err="1"/>
              <a:t>matlab</a:t>
            </a:r>
            <a:r>
              <a:rPr lang="de-CH" dirty="0"/>
              <a:t>, SPM)</a:t>
            </a:r>
          </a:p>
          <a:p>
            <a:pPr lvl="3">
              <a:buFontTx/>
              <a:buChar char="-"/>
            </a:pPr>
            <a:r>
              <a:rPr lang="de-CH" dirty="0" err="1"/>
              <a:t>Smoothing</a:t>
            </a:r>
            <a:r>
              <a:rPr lang="de-CH" dirty="0"/>
              <a:t> (</a:t>
            </a:r>
            <a:r>
              <a:rPr lang="de-CH" dirty="0" err="1"/>
              <a:t>matlab</a:t>
            </a:r>
            <a:r>
              <a:rPr lang="de-CH" dirty="0"/>
              <a:t>, SPM)</a:t>
            </a:r>
          </a:p>
          <a:p>
            <a:pPr lvl="3">
              <a:buFontTx/>
              <a:buChar char="-"/>
            </a:pPr>
            <a:endParaRPr lang="de-CH" dirty="0"/>
          </a:p>
          <a:p>
            <a:pPr marL="0" indent="0"/>
            <a:r>
              <a:rPr lang="de-CH" b="1" dirty="0"/>
              <a:t>  GLM </a:t>
            </a:r>
            <a:r>
              <a:rPr lang="de-CH" b="1" dirty="0" err="1"/>
              <a:t>for</a:t>
            </a:r>
            <a:r>
              <a:rPr lang="de-CH" b="1" dirty="0"/>
              <a:t> </a:t>
            </a:r>
            <a:r>
              <a:rPr lang="de-CH" b="1" dirty="0" err="1"/>
              <a:t>data</a:t>
            </a:r>
            <a:r>
              <a:rPr lang="de-CH" b="1" dirty="0"/>
              <a:t> </a:t>
            </a:r>
            <a:r>
              <a:rPr lang="de-CH" b="1" dirty="0" err="1"/>
              <a:t>extraction</a:t>
            </a:r>
            <a:endParaRPr lang="de-CH" b="1" dirty="0"/>
          </a:p>
          <a:p>
            <a:pPr marL="706428" lvl="4" indent="-285750">
              <a:buFont typeface="Symbol" panose="05050102010706020507" pitchFamily="18" charset="2"/>
              <a:buChar char="-"/>
            </a:pPr>
            <a:r>
              <a:rPr lang="de-CH" dirty="0"/>
              <a:t>Motion </a:t>
            </a:r>
            <a:r>
              <a:rPr lang="de-CH" dirty="0" err="1"/>
              <a:t>regressor</a:t>
            </a:r>
            <a:endParaRPr lang="de-CH" dirty="0"/>
          </a:p>
          <a:p>
            <a:pPr marL="706428" lvl="4" indent="-285750">
              <a:buFont typeface="Symbol" panose="05050102010706020507" pitchFamily="18" charset="2"/>
              <a:buChar char="-"/>
            </a:pPr>
            <a:r>
              <a:rPr lang="de-CH" dirty="0"/>
              <a:t>Band-pass </a:t>
            </a:r>
            <a:r>
              <a:rPr lang="de-CH" dirty="0" err="1"/>
              <a:t>filtering</a:t>
            </a:r>
            <a:r>
              <a:rPr lang="de-CH" dirty="0"/>
              <a:t> (</a:t>
            </a:r>
            <a:r>
              <a:rPr lang="en-US" dirty="0"/>
              <a:t>DC basis set ranging from 0.01 to 0.1 Hz)</a:t>
            </a:r>
          </a:p>
          <a:p>
            <a:pPr marL="706428" lvl="4" indent="-285750">
              <a:buFont typeface="Symbol" panose="05050102010706020507" pitchFamily="18" charset="2"/>
              <a:buChar char="-"/>
            </a:pPr>
            <a:r>
              <a:rPr lang="en-US" dirty="0"/>
              <a:t>F-contrast to extract time series</a:t>
            </a:r>
            <a:endParaRPr lang="de-CH" dirty="0"/>
          </a:p>
          <a:p>
            <a:pPr marL="0" indent="0"/>
            <a:endParaRPr lang="de-CH" dirty="0"/>
          </a:p>
          <a:p>
            <a:pPr marL="396865" lvl="3" indent="0">
              <a:buNone/>
            </a:pPr>
            <a:endParaRPr lang="de-CH" dirty="0"/>
          </a:p>
          <a:p>
            <a:pPr>
              <a:buFontTx/>
              <a:buChar char="-"/>
            </a:pPr>
            <a:endParaRPr lang="de-CH" dirty="0"/>
          </a:p>
          <a:p>
            <a:pPr>
              <a:buFontTx/>
              <a:buChar char="-"/>
            </a:pPr>
            <a:endParaRPr lang="de-CH" dirty="0"/>
          </a:p>
        </p:txBody>
      </p:sp>
    </p:spTree>
    <p:extLst>
      <p:ext uri="{BB962C8B-B14F-4D97-AF65-F5344CB8AC3E}">
        <p14:creationId xmlns:p14="http://schemas.microsoft.com/office/powerpoint/2010/main" val="4230643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966914" y="412750"/>
            <a:ext cx="8363629" cy="4589595"/>
          </a:xfrm>
        </p:spPr>
        <p:txBody>
          <a:bodyPr/>
          <a:lstStyle/>
          <a:p>
            <a:r>
              <a:rPr lang="de-CH" dirty="0" err="1"/>
              <a:t>Tedana</a:t>
            </a:r>
            <a:r>
              <a:rPr lang="de-CH" dirty="0"/>
              <a:t> – Multiecho ICA</a:t>
            </a:r>
            <a:br>
              <a:rPr lang="de-CH" dirty="0"/>
            </a:br>
            <a:br>
              <a:rPr lang="de-CH" dirty="0"/>
            </a:br>
            <a:endParaRPr lang="de-CH" dirty="0"/>
          </a:p>
        </p:txBody>
      </p:sp>
      <p:sp>
        <p:nvSpPr>
          <p:cNvPr id="3" name="Inhaltsplatzhalter 2"/>
          <p:cNvSpPr>
            <a:spLocks noGrp="1"/>
          </p:cNvSpPr>
          <p:nvPr>
            <p:ph idx="1"/>
          </p:nvPr>
        </p:nvSpPr>
        <p:spPr>
          <a:xfrm>
            <a:off x="1926246" y="1214438"/>
            <a:ext cx="8116112" cy="4589596"/>
          </a:xfrm>
        </p:spPr>
        <p:txBody>
          <a:bodyPr/>
          <a:lstStyle/>
          <a:p>
            <a:pPr lvl="3">
              <a:buFontTx/>
              <a:buChar char="-"/>
            </a:pPr>
            <a:endParaRPr lang="de-CH" dirty="0"/>
          </a:p>
          <a:p>
            <a:pPr>
              <a:buFontTx/>
              <a:buChar char="-"/>
            </a:pPr>
            <a:endParaRPr lang="de-CH" dirty="0"/>
          </a:p>
          <a:p>
            <a:pPr>
              <a:buFontTx/>
              <a:buChar char="-"/>
            </a:pPr>
            <a:endParaRPr lang="de-CH" dirty="0"/>
          </a:p>
        </p:txBody>
      </p:sp>
      <p:sp>
        <p:nvSpPr>
          <p:cNvPr id="4" name="Textfeld 3">
            <a:extLst>
              <a:ext uri="{FF2B5EF4-FFF2-40B4-BE49-F238E27FC236}">
                <a16:creationId xmlns:a16="http://schemas.microsoft.com/office/drawing/2014/main" id="{646E08E3-0110-4CE4-BD59-7BB9DF6D5AA5}"/>
              </a:ext>
            </a:extLst>
          </p:cNvPr>
          <p:cNvSpPr txBox="1"/>
          <p:nvPr/>
        </p:nvSpPr>
        <p:spPr bwMode="auto">
          <a:xfrm>
            <a:off x="2149643" y="1392436"/>
            <a:ext cx="658367" cy="422405"/>
          </a:xfrm>
          <a:prstGeom prst="rect">
            <a:avLst/>
          </a:prstGeom>
          <a:ln/>
        </p:spPr>
        <p:style>
          <a:lnRef idx="2">
            <a:schemeClr val="dk1"/>
          </a:lnRef>
          <a:fillRef idx="1">
            <a:schemeClr val="lt1"/>
          </a:fillRef>
          <a:effectRef idx="0">
            <a:schemeClr val="dk1"/>
          </a:effectRef>
          <a:fontRef idx="minor">
            <a:schemeClr val="dk1"/>
          </a:fontRef>
        </p:style>
        <p:txBody>
          <a:bodyPr wrap="none" lIns="72000" tIns="72000" rIns="72000" bIns="72000" rtlCol="0" anchor="b">
            <a:spAutoFit/>
          </a:bodyPr>
          <a:lstStyle/>
          <a:p>
            <a:pPr eaLnBrk="1" hangingPunct="1"/>
            <a:r>
              <a:rPr lang="de-DE" dirty="0">
                <a:latin typeface="Arial" charset="0"/>
              </a:rPr>
              <a:t>Input</a:t>
            </a:r>
          </a:p>
        </p:txBody>
      </p:sp>
      <p:sp>
        <p:nvSpPr>
          <p:cNvPr id="5" name="Textfeld 4">
            <a:extLst>
              <a:ext uri="{FF2B5EF4-FFF2-40B4-BE49-F238E27FC236}">
                <a16:creationId xmlns:a16="http://schemas.microsoft.com/office/drawing/2014/main" id="{136735D1-D018-485F-80D7-61A1FF18ACA0}"/>
              </a:ext>
            </a:extLst>
          </p:cNvPr>
          <p:cNvSpPr txBox="1"/>
          <p:nvPr/>
        </p:nvSpPr>
        <p:spPr bwMode="auto">
          <a:xfrm>
            <a:off x="3185962" y="1392436"/>
            <a:ext cx="1273920" cy="422405"/>
          </a:xfrm>
          <a:prstGeom prst="rect">
            <a:avLst/>
          </a:prstGeom>
          <a:ln/>
        </p:spPr>
        <p:style>
          <a:lnRef idx="2">
            <a:schemeClr val="dk1"/>
          </a:lnRef>
          <a:fillRef idx="1">
            <a:schemeClr val="lt1"/>
          </a:fillRef>
          <a:effectRef idx="0">
            <a:schemeClr val="dk1"/>
          </a:effectRef>
          <a:fontRef idx="minor">
            <a:schemeClr val="dk1"/>
          </a:fontRef>
        </p:style>
        <p:txBody>
          <a:bodyPr wrap="none" lIns="72000" tIns="72000" rIns="72000" bIns="72000" rtlCol="0" anchor="b">
            <a:spAutoFit/>
          </a:bodyPr>
          <a:lstStyle/>
          <a:p>
            <a:pPr eaLnBrk="1" hangingPunct="1"/>
            <a:r>
              <a:rPr lang="de-DE" dirty="0" err="1">
                <a:latin typeface="Arial" charset="0"/>
              </a:rPr>
              <a:t>Opt</a:t>
            </a:r>
            <a:r>
              <a:rPr lang="de-DE" dirty="0">
                <a:latin typeface="Arial" charset="0"/>
              </a:rPr>
              <a:t>. </a:t>
            </a:r>
            <a:r>
              <a:rPr lang="de-DE" dirty="0" err="1">
                <a:latin typeface="Arial" charset="0"/>
              </a:rPr>
              <a:t>comb</a:t>
            </a:r>
            <a:r>
              <a:rPr lang="de-DE" dirty="0">
                <a:latin typeface="Arial" charset="0"/>
              </a:rPr>
              <a:t>.</a:t>
            </a:r>
          </a:p>
        </p:txBody>
      </p:sp>
      <p:sp>
        <p:nvSpPr>
          <p:cNvPr id="6" name="Textfeld 5">
            <a:extLst>
              <a:ext uri="{FF2B5EF4-FFF2-40B4-BE49-F238E27FC236}">
                <a16:creationId xmlns:a16="http://schemas.microsoft.com/office/drawing/2014/main" id="{4173058D-B5D0-470A-BE88-E9F5AD5250ED}"/>
              </a:ext>
            </a:extLst>
          </p:cNvPr>
          <p:cNvSpPr txBox="1"/>
          <p:nvPr/>
        </p:nvSpPr>
        <p:spPr bwMode="auto">
          <a:xfrm>
            <a:off x="4710383" y="1388833"/>
            <a:ext cx="619895" cy="422405"/>
          </a:xfrm>
          <a:prstGeom prst="rect">
            <a:avLst/>
          </a:prstGeom>
          <a:ln/>
        </p:spPr>
        <p:style>
          <a:lnRef idx="2">
            <a:schemeClr val="dk1"/>
          </a:lnRef>
          <a:fillRef idx="1">
            <a:schemeClr val="lt1"/>
          </a:fillRef>
          <a:effectRef idx="0">
            <a:schemeClr val="dk1"/>
          </a:effectRef>
          <a:fontRef idx="minor">
            <a:schemeClr val="dk1"/>
          </a:fontRef>
        </p:style>
        <p:txBody>
          <a:bodyPr wrap="none" lIns="72000" tIns="72000" rIns="72000" bIns="72000" rtlCol="0" anchor="b">
            <a:spAutoFit/>
          </a:bodyPr>
          <a:lstStyle/>
          <a:p>
            <a:pPr eaLnBrk="1" hangingPunct="1"/>
            <a:r>
              <a:rPr lang="de-DE" dirty="0">
                <a:latin typeface="Arial" charset="0"/>
              </a:rPr>
              <a:t>PCA</a:t>
            </a:r>
          </a:p>
        </p:txBody>
      </p:sp>
      <p:sp>
        <p:nvSpPr>
          <p:cNvPr id="7" name="Textfeld 6">
            <a:extLst>
              <a:ext uri="{FF2B5EF4-FFF2-40B4-BE49-F238E27FC236}">
                <a16:creationId xmlns:a16="http://schemas.microsoft.com/office/drawing/2014/main" id="{C913D39A-23BF-4FC4-BC56-9328CF6A8BB8}"/>
              </a:ext>
            </a:extLst>
          </p:cNvPr>
          <p:cNvSpPr txBox="1"/>
          <p:nvPr/>
        </p:nvSpPr>
        <p:spPr bwMode="auto">
          <a:xfrm>
            <a:off x="5999543" y="1388832"/>
            <a:ext cx="530127" cy="422405"/>
          </a:xfrm>
          <a:prstGeom prst="rect">
            <a:avLst/>
          </a:prstGeom>
          <a:ln/>
        </p:spPr>
        <p:style>
          <a:lnRef idx="2">
            <a:schemeClr val="dk1"/>
          </a:lnRef>
          <a:fillRef idx="1">
            <a:schemeClr val="lt1"/>
          </a:fillRef>
          <a:effectRef idx="0">
            <a:schemeClr val="dk1"/>
          </a:effectRef>
          <a:fontRef idx="minor">
            <a:schemeClr val="dk1"/>
          </a:fontRef>
        </p:style>
        <p:txBody>
          <a:bodyPr wrap="none" lIns="72000" tIns="72000" rIns="72000" bIns="72000" rtlCol="0" anchor="b">
            <a:spAutoFit/>
          </a:bodyPr>
          <a:lstStyle/>
          <a:p>
            <a:pPr eaLnBrk="1" hangingPunct="1"/>
            <a:r>
              <a:rPr lang="de-DE" dirty="0">
                <a:latin typeface="Arial" charset="0"/>
              </a:rPr>
              <a:t>ICA</a:t>
            </a:r>
          </a:p>
        </p:txBody>
      </p:sp>
      <p:sp>
        <p:nvSpPr>
          <p:cNvPr id="8" name="Textfeld 7">
            <a:extLst>
              <a:ext uri="{FF2B5EF4-FFF2-40B4-BE49-F238E27FC236}">
                <a16:creationId xmlns:a16="http://schemas.microsoft.com/office/drawing/2014/main" id="{DFEF6E40-2CFD-47B4-8B08-85BD51354E25}"/>
              </a:ext>
            </a:extLst>
          </p:cNvPr>
          <p:cNvSpPr txBox="1"/>
          <p:nvPr/>
        </p:nvSpPr>
        <p:spPr bwMode="auto">
          <a:xfrm>
            <a:off x="4587849" y="1116969"/>
            <a:ext cx="97802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rtlCol="0" anchor="b">
            <a:spAutoFit/>
          </a:bodyPr>
          <a:lstStyle/>
          <a:p>
            <a:pPr eaLnBrk="1" hangingPunct="1"/>
            <a:r>
              <a:rPr lang="de-DE" sz="1200" dirty="0">
                <a:solidFill>
                  <a:schemeClr val="bg1"/>
                </a:solidFill>
                <a:latin typeface="Arial" charset="0"/>
              </a:rPr>
              <a:t>thermal </a:t>
            </a:r>
            <a:r>
              <a:rPr lang="de-DE" sz="1200" dirty="0" err="1">
                <a:solidFill>
                  <a:schemeClr val="bg1"/>
                </a:solidFill>
                <a:latin typeface="Arial" charset="0"/>
              </a:rPr>
              <a:t>noise</a:t>
            </a:r>
            <a:endParaRPr lang="de-DE" sz="1200" dirty="0">
              <a:solidFill>
                <a:schemeClr val="bg1"/>
              </a:solidFill>
              <a:latin typeface="Arial" charset="0"/>
            </a:endParaRPr>
          </a:p>
        </p:txBody>
      </p:sp>
      <p:sp>
        <p:nvSpPr>
          <p:cNvPr id="9" name="Textfeld 8">
            <a:extLst>
              <a:ext uri="{FF2B5EF4-FFF2-40B4-BE49-F238E27FC236}">
                <a16:creationId xmlns:a16="http://schemas.microsoft.com/office/drawing/2014/main" id="{8E336B41-712D-455C-81D8-B8416E774E9B}"/>
              </a:ext>
            </a:extLst>
          </p:cNvPr>
          <p:cNvSpPr txBox="1"/>
          <p:nvPr/>
        </p:nvSpPr>
        <p:spPr bwMode="auto">
          <a:xfrm>
            <a:off x="5650228" y="1116969"/>
            <a:ext cx="153198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rtlCol="0" anchor="b">
            <a:spAutoFit/>
          </a:bodyPr>
          <a:lstStyle/>
          <a:p>
            <a:pPr eaLnBrk="1" hangingPunct="1"/>
            <a:r>
              <a:rPr lang="de-DE" sz="1200" dirty="0">
                <a:solidFill>
                  <a:schemeClr val="bg1"/>
                </a:solidFill>
                <a:latin typeface="Arial" charset="0"/>
              </a:rPr>
              <a:t>TE-independent </a:t>
            </a:r>
            <a:r>
              <a:rPr lang="de-DE" sz="1200" dirty="0" err="1">
                <a:solidFill>
                  <a:schemeClr val="bg1"/>
                </a:solidFill>
                <a:latin typeface="Arial" charset="0"/>
              </a:rPr>
              <a:t>noise</a:t>
            </a:r>
            <a:endParaRPr lang="de-DE" sz="1200" dirty="0">
              <a:solidFill>
                <a:schemeClr val="bg1"/>
              </a:solidFill>
              <a:latin typeface="Arial" charset="0"/>
            </a:endParaRPr>
          </a:p>
        </p:txBody>
      </p:sp>
      <p:sp>
        <p:nvSpPr>
          <p:cNvPr id="10" name="Textfeld 9">
            <a:extLst>
              <a:ext uri="{FF2B5EF4-FFF2-40B4-BE49-F238E27FC236}">
                <a16:creationId xmlns:a16="http://schemas.microsoft.com/office/drawing/2014/main" id="{8273FF82-40B4-412E-A582-F631889A43FA}"/>
              </a:ext>
            </a:extLst>
          </p:cNvPr>
          <p:cNvSpPr txBox="1"/>
          <p:nvPr/>
        </p:nvSpPr>
        <p:spPr bwMode="auto">
          <a:xfrm>
            <a:off x="7739108" y="1388829"/>
            <a:ext cx="1338040" cy="422405"/>
          </a:xfrm>
          <a:prstGeom prst="rect">
            <a:avLst/>
          </a:prstGeom>
          <a:ln/>
        </p:spPr>
        <p:style>
          <a:lnRef idx="2">
            <a:schemeClr val="dk1"/>
          </a:lnRef>
          <a:fillRef idx="1">
            <a:schemeClr val="lt1"/>
          </a:fillRef>
          <a:effectRef idx="0">
            <a:schemeClr val="dk1"/>
          </a:effectRef>
          <a:fontRef idx="minor">
            <a:schemeClr val="dk1"/>
          </a:fontRef>
        </p:style>
        <p:txBody>
          <a:bodyPr wrap="none" lIns="72000" tIns="72000" rIns="72000" bIns="72000" rtlCol="0" anchor="b">
            <a:spAutoFit/>
          </a:bodyPr>
          <a:lstStyle/>
          <a:p>
            <a:pPr eaLnBrk="1" hangingPunct="1"/>
            <a:r>
              <a:rPr lang="de-DE" dirty="0">
                <a:latin typeface="Arial" charset="0"/>
              </a:rPr>
              <a:t>Final </a:t>
            </a:r>
            <a:r>
              <a:rPr lang="de-DE" dirty="0" err="1">
                <a:latin typeface="Arial" charset="0"/>
              </a:rPr>
              <a:t>image</a:t>
            </a:r>
            <a:endParaRPr lang="de-DE" dirty="0">
              <a:latin typeface="Arial" charset="0"/>
            </a:endParaRPr>
          </a:p>
        </p:txBody>
      </p:sp>
      <p:cxnSp>
        <p:nvCxnSpPr>
          <p:cNvPr id="12" name="Gerade Verbindung mit Pfeil 11">
            <a:extLst>
              <a:ext uri="{FF2B5EF4-FFF2-40B4-BE49-F238E27FC236}">
                <a16:creationId xmlns:a16="http://schemas.microsoft.com/office/drawing/2014/main" id="{AFF659E0-A009-4836-9222-2034EFFA88B0}"/>
              </a:ext>
            </a:extLst>
          </p:cNvPr>
          <p:cNvCxnSpPr>
            <a:stCxn id="4" idx="3"/>
            <a:endCxn id="5" idx="1"/>
          </p:cNvCxnSpPr>
          <p:nvPr/>
        </p:nvCxnSpPr>
        <p:spPr>
          <a:xfrm>
            <a:off x="2808010" y="1603638"/>
            <a:ext cx="3779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258BF132-6EC9-44EF-BC8B-C9703F896F89}"/>
              </a:ext>
            </a:extLst>
          </p:cNvPr>
          <p:cNvCxnSpPr>
            <a:cxnSpLocks/>
            <a:endCxn id="6" idx="1"/>
          </p:cNvCxnSpPr>
          <p:nvPr/>
        </p:nvCxnSpPr>
        <p:spPr>
          <a:xfrm>
            <a:off x="4454538" y="1600033"/>
            <a:ext cx="255844"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38961E34-ACBD-434E-9112-AF37692FCDE1}"/>
              </a:ext>
            </a:extLst>
          </p:cNvPr>
          <p:cNvCxnSpPr>
            <a:cxnSpLocks/>
            <a:endCxn id="7" idx="1"/>
          </p:cNvCxnSpPr>
          <p:nvPr/>
        </p:nvCxnSpPr>
        <p:spPr>
          <a:xfrm>
            <a:off x="5376322" y="1600032"/>
            <a:ext cx="623220" cy="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0799A9E4-CBEE-4FFC-9AE2-AF578DB402BB}"/>
              </a:ext>
            </a:extLst>
          </p:cNvPr>
          <p:cNvCxnSpPr>
            <a:cxnSpLocks/>
          </p:cNvCxnSpPr>
          <p:nvPr/>
        </p:nvCxnSpPr>
        <p:spPr>
          <a:xfrm>
            <a:off x="6617363" y="1600031"/>
            <a:ext cx="10340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248CBBDE-BACE-4302-B854-8040501526E0}"/>
              </a:ext>
            </a:extLst>
          </p:cNvPr>
          <p:cNvCxnSpPr/>
          <p:nvPr/>
        </p:nvCxnSpPr>
        <p:spPr>
          <a:xfrm flipH="1">
            <a:off x="2377440" y="1811234"/>
            <a:ext cx="1272540" cy="3368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5A118673-BC46-453B-85DA-D0E901461011}"/>
              </a:ext>
            </a:extLst>
          </p:cNvPr>
          <p:cNvCxnSpPr/>
          <p:nvPr/>
        </p:nvCxnSpPr>
        <p:spPr>
          <a:xfrm>
            <a:off x="3703320" y="1811234"/>
            <a:ext cx="1984612" cy="336849"/>
          </a:xfrm>
          <a:prstGeom prst="line">
            <a:avLst/>
          </a:prstGeom>
        </p:spPr>
        <p:style>
          <a:lnRef idx="1">
            <a:schemeClr val="accent1"/>
          </a:lnRef>
          <a:fillRef idx="0">
            <a:schemeClr val="accent1"/>
          </a:fillRef>
          <a:effectRef idx="0">
            <a:schemeClr val="accent1"/>
          </a:effectRef>
          <a:fontRef idx="minor">
            <a:schemeClr val="tx1"/>
          </a:fontRef>
        </p:style>
      </p:cxnSp>
      <p:pic>
        <p:nvPicPr>
          <p:cNvPr id="27" name="Grafik 26">
            <a:extLst>
              <a:ext uri="{FF2B5EF4-FFF2-40B4-BE49-F238E27FC236}">
                <a16:creationId xmlns:a16="http://schemas.microsoft.com/office/drawing/2014/main" id="{534D2A58-51FD-483B-9B88-5D9B1832AB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51350" y="2196831"/>
            <a:ext cx="3683001" cy="1578429"/>
          </a:xfrm>
          <a:prstGeom prst="rect">
            <a:avLst/>
          </a:prstGeom>
        </p:spPr>
      </p:pic>
      <p:sp>
        <p:nvSpPr>
          <p:cNvPr id="28" name="Textfeld 27">
            <a:extLst>
              <a:ext uri="{FF2B5EF4-FFF2-40B4-BE49-F238E27FC236}">
                <a16:creationId xmlns:a16="http://schemas.microsoft.com/office/drawing/2014/main" id="{8F9BF6AF-39E0-4F50-9E1B-52E61F8D52A9}"/>
              </a:ext>
            </a:extLst>
          </p:cNvPr>
          <p:cNvSpPr txBox="1"/>
          <p:nvPr/>
        </p:nvSpPr>
        <p:spPr bwMode="auto">
          <a:xfrm>
            <a:off x="2149643" y="4044572"/>
            <a:ext cx="5168081"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eaLnBrk="1" hangingPunct="1"/>
            <a:r>
              <a:rPr lang="de-DE" dirty="0">
                <a:solidFill>
                  <a:schemeClr val="bg1"/>
                </a:solidFill>
                <a:latin typeface="Arial" charset="0"/>
              </a:rPr>
              <a:t>Goals:</a:t>
            </a:r>
          </a:p>
          <a:p>
            <a:pPr marL="342900" indent="-342900">
              <a:buAutoNum type="arabicPeriod"/>
            </a:pPr>
            <a:r>
              <a:rPr lang="de-DE" dirty="0">
                <a:solidFill>
                  <a:schemeClr val="bg1"/>
                </a:solidFill>
                <a:latin typeface="Arial" charset="0"/>
              </a:rPr>
              <a:t>Find </a:t>
            </a:r>
            <a:r>
              <a:rPr lang="de-DE" dirty="0" err="1">
                <a:solidFill>
                  <a:schemeClr val="bg1"/>
                </a:solidFill>
                <a:latin typeface="Arial" charset="0"/>
              </a:rPr>
              <a:t>weights</a:t>
            </a:r>
            <a:r>
              <a:rPr lang="de-DE" dirty="0">
                <a:solidFill>
                  <a:schemeClr val="bg1"/>
                </a:solidFill>
                <a:latin typeface="Arial" charset="0"/>
              </a:rPr>
              <a:t> </a:t>
            </a:r>
            <a:r>
              <a:rPr lang="de-DE" dirty="0" err="1">
                <a:solidFill>
                  <a:schemeClr val="bg1"/>
                </a:solidFill>
                <a:latin typeface="Arial" charset="0"/>
              </a:rPr>
              <a:t>for</a:t>
            </a:r>
            <a:r>
              <a:rPr lang="de-DE" dirty="0">
                <a:solidFill>
                  <a:schemeClr val="bg1"/>
                </a:solidFill>
                <a:latin typeface="Arial" charset="0"/>
              </a:rPr>
              <a:t> </a:t>
            </a:r>
            <a:r>
              <a:rPr lang="de-DE" dirty="0" err="1">
                <a:solidFill>
                  <a:schemeClr val="bg1"/>
                </a:solidFill>
                <a:latin typeface="Arial" charset="0"/>
              </a:rPr>
              <a:t>optimally</a:t>
            </a:r>
            <a:r>
              <a:rPr lang="de-DE" dirty="0">
                <a:solidFill>
                  <a:schemeClr val="bg1"/>
                </a:solidFill>
                <a:latin typeface="Arial" charset="0"/>
              </a:rPr>
              <a:t> </a:t>
            </a:r>
            <a:r>
              <a:rPr lang="de-DE" dirty="0" err="1">
                <a:solidFill>
                  <a:schemeClr val="bg1"/>
                </a:solidFill>
                <a:latin typeface="Arial" charset="0"/>
              </a:rPr>
              <a:t>combined</a:t>
            </a:r>
            <a:r>
              <a:rPr lang="de-DE" dirty="0">
                <a:solidFill>
                  <a:schemeClr val="bg1"/>
                </a:solidFill>
                <a:latin typeface="Arial" charset="0"/>
              </a:rPr>
              <a:t> </a:t>
            </a:r>
            <a:r>
              <a:rPr lang="de-DE" dirty="0" err="1">
                <a:solidFill>
                  <a:schemeClr val="bg1"/>
                </a:solidFill>
                <a:latin typeface="Arial" charset="0"/>
              </a:rPr>
              <a:t>images</a:t>
            </a:r>
            <a:endParaRPr lang="de-DE" dirty="0">
              <a:solidFill>
                <a:schemeClr val="bg1"/>
              </a:solidFill>
              <a:latin typeface="Arial" charset="0"/>
            </a:endParaRPr>
          </a:p>
          <a:p>
            <a:pPr marL="342900" indent="-342900">
              <a:buAutoNum type="arabicPeriod"/>
            </a:pPr>
            <a:r>
              <a:rPr lang="de-DE" dirty="0" err="1">
                <a:solidFill>
                  <a:schemeClr val="bg1"/>
                </a:solidFill>
                <a:latin typeface="Arial" charset="0"/>
              </a:rPr>
              <a:t>Denoising</a:t>
            </a:r>
            <a:endParaRPr lang="de-DE" dirty="0">
              <a:solidFill>
                <a:schemeClr val="bg1"/>
              </a:solidFill>
              <a:latin typeface="Arial" charset="0"/>
            </a:endParaRPr>
          </a:p>
          <a:p>
            <a:pPr marL="800100" lvl="1" indent="-342900">
              <a:buFont typeface="Arial" panose="020B0604020202020204" pitchFamily="34" charset="0"/>
              <a:buChar char="•"/>
            </a:pPr>
            <a:r>
              <a:rPr lang="de-DE" dirty="0" err="1">
                <a:solidFill>
                  <a:schemeClr val="bg1"/>
                </a:solidFill>
                <a:latin typeface="Arial" charset="0"/>
              </a:rPr>
              <a:t>Decomposition</a:t>
            </a:r>
            <a:r>
              <a:rPr lang="de-DE" dirty="0">
                <a:solidFill>
                  <a:schemeClr val="bg1"/>
                </a:solidFill>
                <a:latin typeface="Arial" charset="0"/>
              </a:rPr>
              <a:t> </a:t>
            </a:r>
            <a:r>
              <a:rPr lang="de-DE" dirty="0" err="1">
                <a:solidFill>
                  <a:schemeClr val="bg1"/>
                </a:solidFill>
                <a:latin typeface="Arial" charset="0"/>
              </a:rPr>
              <a:t>using</a:t>
            </a:r>
            <a:r>
              <a:rPr lang="de-DE" dirty="0">
                <a:solidFill>
                  <a:schemeClr val="bg1"/>
                </a:solidFill>
                <a:latin typeface="Arial" charset="0"/>
              </a:rPr>
              <a:t> PCA and ICA</a:t>
            </a:r>
          </a:p>
          <a:p>
            <a:pPr marL="800100" lvl="1" indent="-342900">
              <a:buFont typeface="Arial" panose="020B0604020202020204" pitchFamily="34" charset="0"/>
              <a:buChar char="•"/>
            </a:pPr>
            <a:r>
              <a:rPr lang="de-DE" dirty="0" err="1">
                <a:solidFill>
                  <a:schemeClr val="bg1"/>
                </a:solidFill>
                <a:latin typeface="Arial" charset="0"/>
              </a:rPr>
              <a:t>Identify</a:t>
            </a:r>
            <a:r>
              <a:rPr lang="de-DE" dirty="0">
                <a:solidFill>
                  <a:schemeClr val="bg1"/>
                </a:solidFill>
                <a:latin typeface="Arial" charset="0"/>
              </a:rPr>
              <a:t> BOLD and non-BOLD </a:t>
            </a:r>
            <a:r>
              <a:rPr lang="de-DE" dirty="0" err="1">
                <a:solidFill>
                  <a:schemeClr val="bg1"/>
                </a:solidFill>
                <a:latin typeface="Arial" charset="0"/>
              </a:rPr>
              <a:t>components</a:t>
            </a:r>
            <a:endParaRPr lang="de-DE" dirty="0">
              <a:solidFill>
                <a:schemeClr val="bg1"/>
              </a:solidFill>
              <a:latin typeface="Arial" charset="0"/>
            </a:endParaRPr>
          </a:p>
          <a:p>
            <a:pPr eaLnBrk="1" hangingPunct="1"/>
            <a:endParaRPr lang="de-DE" dirty="0">
              <a:solidFill>
                <a:schemeClr val="bg1"/>
              </a:solidFill>
              <a:latin typeface="Arial" charset="0"/>
            </a:endParaRPr>
          </a:p>
        </p:txBody>
      </p:sp>
    </p:spTree>
    <p:extLst>
      <p:ext uri="{BB962C8B-B14F-4D97-AF65-F5344CB8AC3E}">
        <p14:creationId xmlns:p14="http://schemas.microsoft.com/office/powerpoint/2010/main" val="3268259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66914" y="412750"/>
            <a:ext cx="7888286" cy="801688"/>
          </a:xfrm>
        </p:spPr>
        <p:txBody>
          <a:bodyPr/>
          <a:lstStyle/>
          <a:p>
            <a:pPr eaLnBrk="1" hangingPunct="1"/>
            <a:r>
              <a:rPr lang="en-US" dirty="0"/>
              <a:t>DCM Example: Identify your network</a:t>
            </a:r>
            <a:endParaRPr lang="de-CH" dirty="0"/>
          </a:p>
        </p:txBody>
      </p:sp>
      <p:sp>
        <p:nvSpPr>
          <p:cNvPr id="16" name="Rectangle 3"/>
          <p:cNvSpPr>
            <a:spLocks noGrp="1" noChangeArrowheads="1"/>
          </p:cNvSpPr>
          <p:nvPr>
            <p:ph idx="1"/>
          </p:nvPr>
        </p:nvSpPr>
        <p:spPr>
          <a:xfrm>
            <a:off x="1966915" y="1185022"/>
            <a:ext cx="8040687" cy="2684462"/>
          </a:xfrm>
        </p:spPr>
        <p:txBody>
          <a:bodyPr/>
          <a:lstStyle/>
          <a:p>
            <a:pPr marL="395287" lvl="2" indent="-342900">
              <a:spcAft>
                <a:spcPts val="0"/>
              </a:spcAft>
              <a:defRPr/>
            </a:pPr>
            <a:endParaRPr lang="en-US" sz="2000" dirty="0">
              <a:latin typeface="+mn-lt"/>
              <a:sym typeface="Wingdings" panose="05000000000000000000" pitchFamily="2" charset="2"/>
            </a:endParaRPr>
          </a:p>
          <a:p>
            <a:pPr marL="395287" lvl="2" indent="-342900">
              <a:spcAft>
                <a:spcPts val="0"/>
              </a:spcAft>
              <a:defRPr/>
            </a:pPr>
            <a:endParaRPr lang="en-US" sz="2000" dirty="0">
              <a:latin typeface="+mn-lt"/>
            </a:endParaRPr>
          </a:p>
        </p:txBody>
      </p:sp>
      <p:sp>
        <p:nvSpPr>
          <p:cNvPr id="5" name="Textfeld 4">
            <a:extLst>
              <a:ext uri="{FF2B5EF4-FFF2-40B4-BE49-F238E27FC236}">
                <a16:creationId xmlns:a16="http://schemas.microsoft.com/office/drawing/2014/main" id="{317CF8BE-DB7F-40F6-9072-3DEBDF12F98B}"/>
              </a:ext>
            </a:extLst>
          </p:cNvPr>
          <p:cNvSpPr txBox="1"/>
          <p:nvPr/>
        </p:nvSpPr>
        <p:spPr bwMode="auto">
          <a:xfrm>
            <a:off x="9395313" y="3159362"/>
            <a:ext cx="919774" cy="9216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ctr" anchorCtr="0">
            <a:noAutofit/>
          </a:bodyPr>
          <a:lstStyle/>
          <a:p>
            <a:pPr algn="ctr" defTabSz="457200"/>
            <a:r>
              <a:rPr lang="de-DE" dirty="0">
                <a:solidFill>
                  <a:srgbClr val="000000"/>
                </a:solidFill>
                <a:latin typeface="Open Sans" panose="020B0606030504020204" pitchFamily="34" charset="0"/>
              </a:rPr>
              <a:t>MPFC</a:t>
            </a:r>
          </a:p>
        </p:txBody>
      </p:sp>
      <p:sp>
        <p:nvSpPr>
          <p:cNvPr id="6" name="Textfeld 5">
            <a:extLst>
              <a:ext uri="{FF2B5EF4-FFF2-40B4-BE49-F238E27FC236}">
                <a16:creationId xmlns:a16="http://schemas.microsoft.com/office/drawing/2014/main" id="{3C79D276-6C76-43FC-8F38-255368C80446}"/>
              </a:ext>
            </a:extLst>
          </p:cNvPr>
          <p:cNvSpPr txBox="1"/>
          <p:nvPr/>
        </p:nvSpPr>
        <p:spPr bwMode="auto">
          <a:xfrm>
            <a:off x="9317771" y="2326081"/>
            <a:ext cx="919774" cy="9216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ctr" anchorCtr="0">
            <a:noAutofit/>
          </a:bodyPr>
          <a:lstStyle/>
          <a:p>
            <a:pPr algn="ctr" defTabSz="457200"/>
            <a:r>
              <a:rPr lang="de-DE" dirty="0">
                <a:solidFill>
                  <a:srgbClr val="000000"/>
                </a:solidFill>
                <a:latin typeface="Open Sans" panose="020B0606030504020204" pitchFamily="34" charset="0"/>
              </a:rPr>
              <a:t>ACC</a:t>
            </a:r>
          </a:p>
        </p:txBody>
      </p:sp>
      <p:sp>
        <p:nvSpPr>
          <p:cNvPr id="7" name="Textfeld 6">
            <a:extLst>
              <a:ext uri="{FF2B5EF4-FFF2-40B4-BE49-F238E27FC236}">
                <a16:creationId xmlns:a16="http://schemas.microsoft.com/office/drawing/2014/main" id="{AC1E3DC1-7327-4AEE-A542-151FBDC7ED51}"/>
              </a:ext>
            </a:extLst>
          </p:cNvPr>
          <p:cNvSpPr txBox="1"/>
          <p:nvPr/>
        </p:nvSpPr>
        <p:spPr bwMode="auto">
          <a:xfrm>
            <a:off x="1800197" y="1340536"/>
            <a:ext cx="919774" cy="9216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ctr" anchorCtr="0">
            <a:noAutofit/>
          </a:bodyPr>
          <a:lstStyle/>
          <a:p>
            <a:pPr algn="ctr" defTabSz="457200"/>
            <a:r>
              <a:rPr lang="de-DE" dirty="0">
                <a:solidFill>
                  <a:srgbClr val="000000"/>
                </a:solidFill>
                <a:latin typeface="Open Sans" panose="020B0606030504020204" pitchFamily="34" charset="0"/>
              </a:rPr>
              <a:t>AMY</a:t>
            </a:r>
          </a:p>
        </p:txBody>
      </p:sp>
      <p:sp>
        <p:nvSpPr>
          <p:cNvPr id="17" name="Textfeld 16">
            <a:extLst>
              <a:ext uri="{FF2B5EF4-FFF2-40B4-BE49-F238E27FC236}">
                <a16:creationId xmlns:a16="http://schemas.microsoft.com/office/drawing/2014/main" id="{FA5C84DF-EC6F-4684-851D-2992478C2E7B}"/>
              </a:ext>
            </a:extLst>
          </p:cNvPr>
          <p:cNvSpPr txBox="1"/>
          <p:nvPr/>
        </p:nvSpPr>
        <p:spPr bwMode="auto">
          <a:xfrm>
            <a:off x="1966914" y="999649"/>
            <a:ext cx="666406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r>
              <a:rPr lang="de-DE" dirty="0">
                <a:solidFill>
                  <a:srgbClr val="000000"/>
                </a:solidFill>
                <a:latin typeface="Open Sans" panose="020B0606030504020204" pitchFamily="34" charset="0"/>
              </a:rPr>
              <a:t>Main </a:t>
            </a:r>
            <a:r>
              <a:rPr lang="de-DE" dirty="0" err="1">
                <a:solidFill>
                  <a:srgbClr val="000000"/>
                </a:solidFill>
                <a:latin typeface="Open Sans" panose="020B0606030504020204" pitchFamily="34" charset="0"/>
              </a:rPr>
              <a:t>effect</a:t>
            </a:r>
            <a:r>
              <a:rPr lang="de-DE" dirty="0">
                <a:solidFill>
                  <a:srgbClr val="000000"/>
                </a:solidFill>
                <a:latin typeface="Open Sans" panose="020B0606030504020204" pitchFamily="34" charset="0"/>
              </a:rPr>
              <a:t> </a:t>
            </a:r>
            <a:r>
              <a:rPr lang="de-DE" dirty="0" err="1">
                <a:solidFill>
                  <a:srgbClr val="000000"/>
                </a:solidFill>
                <a:latin typeface="Open Sans" panose="020B0606030504020204" pitchFamily="34" charset="0"/>
              </a:rPr>
              <a:t>of</a:t>
            </a:r>
            <a:r>
              <a:rPr lang="de-DE" dirty="0">
                <a:solidFill>
                  <a:srgbClr val="000000"/>
                </a:solidFill>
                <a:latin typeface="Open Sans" panose="020B0606030504020204" pitchFamily="34" charset="0"/>
              </a:rPr>
              <a:t> </a:t>
            </a:r>
            <a:r>
              <a:rPr lang="de-DE" dirty="0" err="1">
                <a:solidFill>
                  <a:srgbClr val="000000"/>
                </a:solidFill>
                <a:latin typeface="Open Sans" panose="020B0606030504020204" pitchFamily="34" charset="0"/>
              </a:rPr>
              <a:t>fluctuations</a:t>
            </a:r>
            <a:r>
              <a:rPr lang="de-DE" dirty="0">
                <a:solidFill>
                  <a:srgbClr val="000000"/>
                </a:solidFill>
                <a:latin typeface="Open Sans" panose="020B0606030504020204" pitchFamily="34" charset="0"/>
              </a:rPr>
              <a:t> </a:t>
            </a:r>
            <a:r>
              <a:rPr lang="de-DE" dirty="0" err="1">
                <a:solidFill>
                  <a:srgbClr val="000000"/>
                </a:solidFill>
                <a:latin typeface="Open Sans" panose="020B0606030504020204" pitchFamily="34" charset="0"/>
              </a:rPr>
              <a:t>during</a:t>
            </a:r>
            <a:r>
              <a:rPr lang="de-DE" dirty="0">
                <a:solidFill>
                  <a:srgbClr val="000000"/>
                </a:solidFill>
                <a:latin typeface="Open Sans" panose="020B0606030504020204" pitchFamily="34" charset="0"/>
              </a:rPr>
              <a:t> </a:t>
            </a:r>
            <a:r>
              <a:rPr lang="de-DE" dirty="0" err="1">
                <a:solidFill>
                  <a:srgbClr val="000000"/>
                </a:solidFill>
                <a:latin typeface="Open Sans" panose="020B0606030504020204" pitchFamily="34" charset="0"/>
              </a:rPr>
              <a:t>rest</a:t>
            </a:r>
            <a:r>
              <a:rPr lang="de-DE" dirty="0">
                <a:solidFill>
                  <a:srgbClr val="000000"/>
                </a:solidFill>
                <a:latin typeface="Open Sans" panose="020B0606030504020204" pitchFamily="34" charset="0"/>
              </a:rPr>
              <a:t> (</a:t>
            </a:r>
            <a:r>
              <a:rPr lang="de-DE" dirty="0" err="1">
                <a:solidFill>
                  <a:srgbClr val="000000"/>
                </a:solidFill>
                <a:latin typeface="Open Sans" panose="020B0606030504020204" pitchFamily="34" charset="0"/>
              </a:rPr>
              <a:t>see</a:t>
            </a:r>
            <a:r>
              <a:rPr lang="de-DE" dirty="0">
                <a:solidFill>
                  <a:srgbClr val="000000"/>
                </a:solidFill>
                <a:latin typeface="Open Sans" panose="020B0606030504020204" pitchFamily="34" charset="0"/>
              </a:rPr>
              <a:t> 0_create_glm_rs.m)</a:t>
            </a:r>
          </a:p>
        </p:txBody>
      </p:sp>
      <p:sp>
        <p:nvSpPr>
          <p:cNvPr id="2" name="Textfeld 4">
            <a:extLst>
              <a:ext uri="{FF2B5EF4-FFF2-40B4-BE49-F238E27FC236}">
                <a16:creationId xmlns:a16="http://schemas.microsoft.com/office/drawing/2014/main" id="{8B904183-F60B-C2EA-7446-37B0E0284E63}"/>
              </a:ext>
            </a:extLst>
          </p:cNvPr>
          <p:cNvSpPr txBox="1"/>
          <p:nvPr/>
        </p:nvSpPr>
        <p:spPr bwMode="auto">
          <a:xfrm>
            <a:off x="9395313" y="1605653"/>
            <a:ext cx="919774" cy="9216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ctr" anchorCtr="0">
            <a:noAutofit/>
          </a:bodyPr>
          <a:lstStyle/>
          <a:p>
            <a:pPr algn="ctr" defTabSz="457200"/>
            <a:r>
              <a:rPr lang="de-DE" dirty="0">
                <a:solidFill>
                  <a:srgbClr val="000000"/>
                </a:solidFill>
                <a:latin typeface="Open Sans" panose="020B0606030504020204" pitchFamily="34" charset="0"/>
              </a:rPr>
              <a:t>PCC</a:t>
            </a:r>
          </a:p>
        </p:txBody>
      </p:sp>
      <p:pic>
        <p:nvPicPr>
          <p:cNvPr id="9" name="Picture 8">
            <a:extLst>
              <a:ext uri="{FF2B5EF4-FFF2-40B4-BE49-F238E27FC236}">
                <a16:creationId xmlns:a16="http://schemas.microsoft.com/office/drawing/2014/main" id="{E8D402B4-5293-62B4-04B0-A6A386ADA168}"/>
              </a:ext>
            </a:extLst>
          </p:cNvPr>
          <p:cNvPicPr>
            <a:picLocks noChangeAspect="1"/>
          </p:cNvPicPr>
          <p:nvPr/>
        </p:nvPicPr>
        <p:blipFill>
          <a:blip r:embed="rId3"/>
          <a:stretch>
            <a:fillRect/>
          </a:stretch>
        </p:blipFill>
        <p:spPr>
          <a:xfrm>
            <a:off x="2551684" y="1640090"/>
            <a:ext cx="2623222" cy="2528923"/>
          </a:xfrm>
          <a:prstGeom prst="rect">
            <a:avLst/>
          </a:prstGeom>
        </p:spPr>
      </p:pic>
      <p:sp>
        <p:nvSpPr>
          <p:cNvPr id="12" name="Oval 11">
            <a:extLst>
              <a:ext uri="{FF2B5EF4-FFF2-40B4-BE49-F238E27FC236}">
                <a16:creationId xmlns:a16="http://schemas.microsoft.com/office/drawing/2014/main" id="{B4FB4BEA-8E8C-2907-0D76-15EA247F8613}"/>
              </a:ext>
            </a:extLst>
          </p:cNvPr>
          <p:cNvSpPr/>
          <p:nvPr/>
        </p:nvSpPr>
        <p:spPr>
          <a:xfrm>
            <a:off x="3427010" y="3313877"/>
            <a:ext cx="218478" cy="218478"/>
          </a:xfrm>
          <a:prstGeom prst="ellipse">
            <a:avLst/>
          </a:prstGeom>
          <a:solidFill>
            <a:schemeClr val="tx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1" name="Oval 20">
            <a:extLst>
              <a:ext uri="{FF2B5EF4-FFF2-40B4-BE49-F238E27FC236}">
                <a16:creationId xmlns:a16="http://schemas.microsoft.com/office/drawing/2014/main" id="{239D3CEF-78A2-7F98-140D-A30277E436A3}"/>
              </a:ext>
            </a:extLst>
          </p:cNvPr>
          <p:cNvSpPr/>
          <p:nvPr/>
        </p:nvSpPr>
        <p:spPr>
          <a:xfrm>
            <a:off x="4082480" y="3313877"/>
            <a:ext cx="218478" cy="218478"/>
          </a:xfrm>
          <a:prstGeom prst="ellipse">
            <a:avLst/>
          </a:prstGeom>
          <a:solidFill>
            <a:schemeClr val="tx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AT"/>
          </a:p>
        </p:txBody>
      </p:sp>
      <p:pic>
        <p:nvPicPr>
          <p:cNvPr id="23" name="Picture 22">
            <a:extLst>
              <a:ext uri="{FF2B5EF4-FFF2-40B4-BE49-F238E27FC236}">
                <a16:creationId xmlns:a16="http://schemas.microsoft.com/office/drawing/2014/main" id="{5D2BFFF4-6D30-E7C9-E993-5C680B77526E}"/>
              </a:ext>
            </a:extLst>
          </p:cNvPr>
          <p:cNvPicPr>
            <a:picLocks noChangeAspect="1"/>
          </p:cNvPicPr>
          <p:nvPr/>
        </p:nvPicPr>
        <p:blipFill>
          <a:blip r:embed="rId4"/>
          <a:stretch>
            <a:fillRect/>
          </a:stretch>
        </p:blipFill>
        <p:spPr>
          <a:xfrm>
            <a:off x="6009881" y="1603328"/>
            <a:ext cx="3338209" cy="2689113"/>
          </a:xfrm>
          <a:prstGeom prst="rect">
            <a:avLst/>
          </a:prstGeom>
        </p:spPr>
      </p:pic>
      <p:sp>
        <p:nvSpPr>
          <p:cNvPr id="24" name="Oval 23">
            <a:extLst>
              <a:ext uri="{FF2B5EF4-FFF2-40B4-BE49-F238E27FC236}">
                <a16:creationId xmlns:a16="http://schemas.microsoft.com/office/drawing/2014/main" id="{C626F89A-7E4D-1B63-E921-D9116D7968D2}"/>
              </a:ext>
            </a:extLst>
          </p:cNvPr>
          <p:cNvSpPr/>
          <p:nvPr/>
        </p:nvSpPr>
        <p:spPr>
          <a:xfrm>
            <a:off x="7131761" y="2919964"/>
            <a:ext cx="218478" cy="218478"/>
          </a:xfrm>
          <a:prstGeom prst="ellipse">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5" name="Oval 24">
            <a:extLst>
              <a:ext uri="{FF2B5EF4-FFF2-40B4-BE49-F238E27FC236}">
                <a16:creationId xmlns:a16="http://schemas.microsoft.com/office/drawing/2014/main" id="{E8C5CEDC-AA35-BAA1-2F45-BFAC2A1BACBC}"/>
              </a:ext>
            </a:extLst>
          </p:cNvPr>
          <p:cNvSpPr/>
          <p:nvPr/>
        </p:nvSpPr>
        <p:spPr>
          <a:xfrm>
            <a:off x="8075974" y="2795311"/>
            <a:ext cx="218478" cy="218478"/>
          </a:xfrm>
          <a:prstGeom prst="ellipse">
            <a:avLst/>
          </a:prstGeom>
          <a:solidFill>
            <a:schemeClr val="tx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6" name="Oval 25">
            <a:extLst>
              <a:ext uri="{FF2B5EF4-FFF2-40B4-BE49-F238E27FC236}">
                <a16:creationId xmlns:a16="http://schemas.microsoft.com/office/drawing/2014/main" id="{9BA26FB3-0B2A-5CCA-930C-925C84136F63}"/>
              </a:ext>
            </a:extLst>
          </p:cNvPr>
          <p:cNvSpPr/>
          <p:nvPr/>
        </p:nvSpPr>
        <p:spPr>
          <a:xfrm>
            <a:off x="8536728" y="3138442"/>
            <a:ext cx="218478" cy="218478"/>
          </a:xfrm>
          <a:prstGeom prst="ellipse">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8" name="TextBox 27">
            <a:extLst>
              <a:ext uri="{FF2B5EF4-FFF2-40B4-BE49-F238E27FC236}">
                <a16:creationId xmlns:a16="http://schemas.microsoft.com/office/drawing/2014/main" id="{DA2E87BF-1757-978F-AB02-6F8AF47876AD}"/>
              </a:ext>
            </a:extLst>
          </p:cNvPr>
          <p:cNvSpPr txBox="1"/>
          <p:nvPr/>
        </p:nvSpPr>
        <p:spPr>
          <a:xfrm>
            <a:off x="2092618" y="4833258"/>
            <a:ext cx="7597336" cy="1200329"/>
          </a:xfrm>
          <a:prstGeom prst="rect">
            <a:avLst/>
          </a:prstGeom>
          <a:noFill/>
        </p:spPr>
        <p:txBody>
          <a:bodyPr wrap="none" rtlCol="0">
            <a:spAutoFit/>
          </a:bodyPr>
          <a:lstStyle/>
          <a:p>
            <a:pPr marL="285750" indent="-285750">
              <a:buFont typeface="Arial" panose="020B0604020202020204" pitchFamily="34" charset="0"/>
              <a:buChar char="•"/>
            </a:pPr>
            <a:r>
              <a:rPr lang="de-AT" dirty="0" err="1">
                <a:solidFill>
                  <a:schemeClr val="bg1"/>
                </a:solidFill>
                <a:latin typeface="Open Sans" panose="020B0606030504020204" pitchFamily="34" charset="0"/>
                <a:ea typeface="Open Sans" panose="020B0606030504020204" pitchFamily="34" charset="0"/>
                <a:cs typeface="Open Sans" panose="020B0606030504020204" pitchFamily="34" charset="0"/>
              </a:rPr>
              <a:t>Identify</a:t>
            </a:r>
            <a:r>
              <a:rPr lang="de-AT"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de-AT" dirty="0" err="1">
                <a:solidFill>
                  <a:schemeClr val="bg1"/>
                </a:solidFill>
                <a:latin typeface="Open Sans" panose="020B0606030504020204" pitchFamily="34" charset="0"/>
                <a:ea typeface="Open Sans" panose="020B0606030504020204" pitchFamily="34" charset="0"/>
                <a:cs typeface="Open Sans" panose="020B0606030504020204" pitchFamily="34" charset="0"/>
              </a:rPr>
              <a:t>key</a:t>
            </a:r>
            <a:r>
              <a:rPr lang="de-AT"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de-AT" dirty="0" err="1">
                <a:solidFill>
                  <a:schemeClr val="bg1"/>
                </a:solidFill>
                <a:latin typeface="Open Sans" panose="020B0606030504020204" pitchFamily="34" charset="0"/>
                <a:ea typeface="Open Sans" panose="020B0606030504020204" pitchFamily="34" charset="0"/>
                <a:cs typeface="Open Sans" panose="020B0606030504020204" pitchFamily="34" charset="0"/>
              </a:rPr>
              <a:t>nodes</a:t>
            </a:r>
            <a:r>
              <a:rPr lang="de-AT"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de-AT" dirty="0" err="1">
                <a:solidFill>
                  <a:schemeClr val="bg1"/>
                </a:solidFill>
                <a:latin typeface="Open Sans" panose="020B0606030504020204" pitchFamily="34" charset="0"/>
                <a:ea typeface="Open Sans" panose="020B0606030504020204" pitchFamily="34" charset="0"/>
                <a:cs typeface="Open Sans" panose="020B0606030504020204" pitchFamily="34" charset="0"/>
              </a:rPr>
              <a:t>of</a:t>
            </a:r>
            <a:r>
              <a:rPr lang="de-AT" dirty="0">
                <a:solidFill>
                  <a:schemeClr val="bg1"/>
                </a:solidFill>
                <a:latin typeface="Open Sans" panose="020B0606030504020204" pitchFamily="34" charset="0"/>
                <a:ea typeface="Open Sans" panose="020B0606030504020204" pitchFamily="34" charset="0"/>
                <a:cs typeface="Open Sans" panose="020B0606030504020204" pitchFamily="34" charset="0"/>
              </a:rPr>
              <a:t> Default Mode Network and </a:t>
            </a:r>
            <a:r>
              <a:rPr lang="de-AT" dirty="0" err="1">
                <a:solidFill>
                  <a:schemeClr val="bg1"/>
                </a:solidFill>
                <a:latin typeface="Open Sans" panose="020B0606030504020204" pitchFamily="34" charset="0"/>
                <a:ea typeface="Open Sans" panose="020B0606030504020204" pitchFamily="34" charset="0"/>
                <a:cs typeface="Open Sans" panose="020B0606030504020204" pitchFamily="34" charset="0"/>
              </a:rPr>
              <a:t>Salience</a:t>
            </a:r>
            <a:r>
              <a:rPr lang="de-AT" dirty="0">
                <a:solidFill>
                  <a:schemeClr val="bg1"/>
                </a:solidFill>
                <a:latin typeface="Open Sans" panose="020B0606030504020204" pitchFamily="34" charset="0"/>
                <a:ea typeface="Open Sans" panose="020B0606030504020204" pitchFamily="34" charset="0"/>
                <a:cs typeface="Open Sans" panose="020B0606030504020204" pitchFamily="34" charset="0"/>
              </a:rPr>
              <a:t> Network</a:t>
            </a:r>
            <a:br>
              <a:rPr lang="de-AT" dirty="0">
                <a:solidFill>
                  <a:schemeClr val="bg1"/>
                </a:solidFill>
                <a:latin typeface="Open Sans" panose="020B0606030504020204" pitchFamily="34" charset="0"/>
                <a:ea typeface="Open Sans" panose="020B0606030504020204" pitchFamily="34" charset="0"/>
                <a:cs typeface="Open Sans" panose="020B0606030504020204" pitchFamily="34" charset="0"/>
              </a:rPr>
            </a:br>
            <a:r>
              <a:rPr lang="de-AT" dirty="0" err="1">
                <a:solidFill>
                  <a:schemeClr val="bg1"/>
                </a:solidFill>
                <a:latin typeface="Open Sans" panose="020B0606030504020204" pitchFamily="34" charset="0"/>
                <a:ea typeface="Open Sans" panose="020B0606030504020204" pitchFamily="34" charset="0"/>
                <a:cs typeface="Open Sans" panose="020B0606030504020204" pitchFamily="34" charset="0"/>
              </a:rPr>
              <a:t>based</a:t>
            </a:r>
            <a:r>
              <a:rPr lang="de-AT" dirty="0">
                <a:solidFill>
                  <a:schemeClr val="bg1"/>
                </a:solidFill>
                <a:latin typeface="Open Sans" panose="020B0606030504020204" pitchFamily="34" charset="0"/>
                <a:ea typeface="Open Sans" panose="020B0606030504020204" pitchFamily="34" charset="0"/>
                <a:cs typeface="Open Sans" panose="020B0606030504020204" pitchFamily="34" charset="0"/>
              </a:rPr>
              <a:t> on </a:t>
            </a:r>
            <a:r>
              <a:rPr lang="de-AT" dirty="0" err="1">
                <a:solidFill>
                  <a:schemeClr val="bg1"/>
                </a:solidFill>
                <a:latin typeface="Open Sans" panose="020B0606030504020204" pitchFamily="34" charset="0"/>
                <a:ea typeface="Open Sans" panose="020B0606030504020204" pitchFamily="34" charset="0"/>
                <a:cs typeface="Open Sans" panose="020B0606030504020204" pitchFamily="34" charset="0"/>
              </a:rPr>
              <a:t>literature</a:t>
            </a:r>
            <a:r>
              <a:rPr lang="de-AT" dirty="0">
                <a:solidFill>
                  <a:schemeClr val="bg1"/>
                </a:solidFill>
                <a:latin typeface="Open Sans" panose="020B0606030504020204" pitchFamily="34" charset="0"/>
                <a:ea typeface="Open Sans" panose="020B0606030504020204" pitchFamily="34" charset="0"/>
                <a:cs typeface="Open Sans" panose="020B0606030504020204" pitchFamily="34" charset="0"/>
              </a:rPr>
              <a:t> (e.g., </a:t>
            </a:r>
            <a:r>
              <a:rPr lang="de-AT" dirty="0" err="1">
                <a:solidFill>
                  <a:schemeClr val="bg1"/>
                </a:solidFill>
                <a:latin typeface="Open Sans" panose="020B0606030504020204" pitchFamily="34" charset="0"/>
                <a:ea typeface="Open Sans" panose="020B0606030504020204" pitchFamily="34" charset="0"/>
                <a:cs typeface="Open Sans" panose="020B0606030504020204" pitchFamily="34" charset="0"/>
              </a:rPr>
              <a:t>Razi</a:t>
            </a:r>
            <a:r>
              <a:rPr lang="de-AT" dirty="0">
                <a:solidFill>
                  <a:schemeClr val="bg1"/>
                </a:solidFill>
                <a:latin typeface="Open Sans" panose="020B0606030504020204" pitchFamily="34" charset="0"/>
                <a:ea typeface="Open Sans" panose="020B0606030504020204" pitchFamily="34" charset="0"/>
                <a:cs typeface="Open Sans" panose="020B0606030504020204" pitchFamily="34" charset="0"/>
              </a:rPr>
              <a:t> et al., 2017)</a:t>
            </a:r>
          </a:p>
          <a:p>
            <a:pPr algn="l"/>
            <a:endParaRPr lang="de-AT"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l"/>
            <a:endParaRPr lang="de-AT"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946903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66914" y="412750"/>
            <a:ext cx="7888286" cy="801688"/>
          </a:xfrm>
        </p:spPr>
        <p:txBody>
          <a:bodyPr/>
          <a:lstStyle/>
          <a:p>
            <a:pPr eaLnBrk="1" hangingPunct="1"/>
            <a:r>
              <a:rPr lang="en-US" dirty="0"/>
              <a:t>Step 1: Timeseries extraction</a:t>
            </a:r>
            <a:endParaRPr lang="de-CH" dirty="0"/>
          </a:p>
        </p:txBody>
      </p:sp>
      <p:sp>
        <p:nvSpPr>
          <p:cNvPr id="16" name="Rectangle 3"/>
          <p:cNvSpPr>
            <a:spLocks noGrp="1" noChangeArrowheads="1"/>
          </p:cNvSpPr>
          <p:nvPr>
            <p:ph idx="1"/>
          </p:nvPr>
        </p:nvSpPr>
        <p:spPr>
          <a:xfrm>
            <a:off x="1966916" y="1214438"/>
            <a:ext cx="8040687" cy="5230812"/>
          </a:xfrm>
        </p:spPr>
        <p:txBody>
          <a:bodyPr>
            <a:normAutofit/>
          </a:bodyPr>
          <a:lstStyle/>
          <a:p>
            <a:pPr marL="342900" indent="-342900">
              <a:spcAft>
                <a:spcPts val="0"/>
              </a:spcAft>
              <a:defRPr/>
            </a:pPr>
            <a:r>
              <a:rPr lang="en-US" sz="2000" b="1" dirty="0">
                <a:latin typeface="+mn-lt"/>
              </a:rPr>
              <a:t>Goal</a:t>
            </a:r>
            <a:r>
              <a:rPr lang="en-US" sz="2000" dirty="0">
                <a:latin typeface="+mn-lt"/>
              </a:rPr>
              <a:t>: Extract the timeseries from all regions for all subjects</a:t>
            </a:r>
          </a:p>
          <a:p>
            <a:pPr marL="342900" indent="-342900">
              <a:spcAft>
                <a:spcPts val="0"/>
              </a:spcAft>
              <a:defRPr/>
            </a:pPr>
            <a:endParaRPr lang="en-US" sz="2000" dirty="0">
              <a:latin typeface="+mn-lt"/>
              <a:sym typeface="Wingdings" panose="05000000000000000000" pitchFamily="2" charset="2"/>
            </a:endParaRPr>
          </a:p>
          <a:p>
            <a:pPr marL="342900" indent="-342900">
              <a:spcAft>
                <a:spcPts val="0"/>
              </a:spcAft>
              <a:defRPr/>
            </a:pPr>
            <a:r>
              <a:rPr lang="en-US" sz="2000" dirty="0">
                <a:latin typeface="+mn-lt"/>
                <a:sym typeface="Wingdings" panose="05000000000000000000" pitchFamily="2" charset="2"/>
              </a:rPr>
              <a:t>This </a:t>
            </a:r>
            <a:r>
              <a:rPr lang="en-US" sz="2000" b="1" dirty="0">
                <a:latin typeface="+mn-lt"/>
                <a:sym typeface="Wingdings" panose="05000000000000000000" pitchFamily="2" charset="2"/>
              </a:rPr>
              <a:t>multivariate timeseries </a:t>
            </a:r>
            <a:r>
              <a:rPr lang="en-US" sz="2000" dirty="0">
                <a:latin typeface="+mn-lt"/>
                <a:sym typeface="Wingdings" panose="05000000000000000000" pitchFamily="2" charset="2"/>
              </a:rPr>
              <a:t>will be data to be modeled! </a:t>
            </a:r>
          </a:p>
          <a:p>
            <a:pPr marL="342900" indent="-342900">
              <a:spcAft>
                <a:spcPts val="0"/>
              </a:spcAft>
              <a:defRPr/>
            </a:pPr>
            <a:endParaRPr lang="en-US" sz="2000" dirty="0">
              <a:latin typeface="+mn-lt"/>
              <a:sym typeface="Wingdings" panose="05000000000000000000" pitchFamily="2" charset="2"/>
            </a:endParaRPr>
          </a:p>
          <a:p>
            <a:pPr marL="342900" indent="-342900">
              <a:spcAft>
                <a:spcPts val="0"/>
              </a:spcAft>
              <a:defRPr/>
            </a:pPr>
            <a:r>
              <a:rPr lang="en-US" sz="2000" b="1" dirty="0">
                <a:solidFill>
                  <a:srgbClr val="FF0000"/>
                </a:solidFill>
                <a:latin typeface="+mn-lt"/>
                <a:sym typeface="Wingdings" panose="05000000000000000000" pitchFamily="2" charset="2"/>
              </a:rPr>
              <a:t>Important</a:t>
            </a:r>
            <a:r>
              <a:rPr lang="en-US" sz="2000" dirty="0">
                <a:latin typeface="+mn-lt"/>
                <a:sym typeface="Wingdings" panose="05000000000000000000" pitchFamily="2" charset="2"/>
              </a:rPr>
              <a:t>:</a:t>
            </a:r>
          </a:p>
          <a:p>
            <a:pPr marL="342900" indent="-342900">
              <a:spcAft>
                <a:spcPts val="0"/>
              </a:spcAft>
              <a:defRPr/>
            </a:pPr>
            <a:endParaRPr lang="en-US" sz="2000" dirty="0">
              <a:latin typeface="+mn-lt"/>
              <a:sym typeface="Wingdings" panose="05000000000000000000" pitchFamily="2" charset="2"/>
            </a:endParaRPr>
          </a:p>
          <a:p>
            <a:pPr marL="582608" lvl="3" indent="-342900">
              <a:spcAft>
                <a:spcPts val="0"/>
              </a:spcAft>
              <a:defRPr/>
            </a:pPr>
            <a:r>
              <a:rPr lang="en-US" sz="2000" dirty="0">
                <a:latin typeface="+mn-lt"/>
                <a:sym typeface="Wingdings" panose="05000000000000000000" pitchFamily="2" charset="2"/>
              </a:rPr>
              <a:t>Contains only signal from voxels with </a:t>
            </a:r>
            <a:r>
              <a:rPr lang="en-US" sz="2000" i="1" dirty="0">
                <a:latin typeface="+mn-lt"/>
                <a:sym typeface="Wingdings" panose="05000000000000000000" pitchFamily="2" charset="2"/>
              </a:rPr>
              <a:t>at least some degree </a:t>
            </a:r>
            <a:r>
              <a:rPr lang="en-US" sz="2000" dirty="0">
                <a:latin typeface="+mn-lt"/>
                <a:sym typeface="Wingdings" panose="05000000000000000000" pitchFamily="2" charset="2"/>
              </a:rPr>
              <a:t>of experimental effect (</a:t>
            </a:r>
            <a:r>
              <a:rPr lang="en-US" sz="2000" dirty="0" err="1">
                <a:latin typeface="+mn-lt"/>
                <a:sym typeface="Wingdings" panose="05000000000000000000" pitchFamily="2" charset="2"/>
              </a:rPr>
              <a:t>p</a:t>
            </a:r>
            <a:r>
              <a:rPr lang="en-US" sz="2000" baseline="-25000" dirty="0" err="1">
                <a:latin typeface="+mn-lt"/>
                <a:sym typeface="Wingdings" panose="05000000000000000000" pitchFamily="2" charset="2"/>
              </a:rPr>
              <a:t>uncorr</a:t>
            </a:r>
            <a:r>
              <a:rPr lang="en-US" sz="2000" baseline="-25000" dirty="0">
                <a:latin typeface="+mn-lt"/>
                <a:sym typeface="Wingdings" panose="05000000000000000000" pitchFamily="2" charset="2"/>
              </a:rPr>
              <a:t>.</a:t>
            </a:r>
            <a:r>
              <a:rPr lang="en-US" sz="2000" dirty="0">
                <a:latin typeface="+mn-lt"/>
                <a:sym typeface="Wingdings" panose="05000000000000000000" pitchFamily="2" charset="2"/>
              </a:rPr>
              <a:t> &lt; 0.05)</a:t>
            </a:r>
          </a:p>
          <a:p>
            <a:pPr marL="582608" lvl="3" indent="-342900">
              <a:spcAft>
                <a:spcPts val="0"/>
              </a:spcAft>
              <a:defRPr/>
            </a:pPr>
            <a:endParaRPr lang="en-US" sz="2000" dirty="0">
              <a:latin typeface="+mn-lt"/>
              <a:sym typeface="Wingdings" panose="05000000000000000000" pitchFamily="2" charset="2"/>
            </a:endParaRPr>
          </a:p>
          <a:p>
            <a:pPr marL="582608" lvl="3" indent="-342900">
              <a:spcAft>
                <a:spcPts val="0"/>
              </a:spcAft>
              <a:defRPr/>
            </a:pPr>
            <a:r>
              <a:rPr lang="en-US" sz="2000" dirty="0">
                <a:latin typeface="+mn-lt"/>
                <a:sym typeface="Wingdings" panose="05000000000000000000" pitchFamily="2" charset="2"/>
              </a:rPr>
              <a:t>Can be constrained functionally and/or anatomically</a:t>
            </a:r>
          </a:p>
          <a:p>
            <a:pPr marL="582608" lvl="3" indent="-342900">
              <a:spcAft>
                <a:spcPts val="0"/>
              </a:spcAft>
              <a:defRPr/>
            </a:pPr>
            <a:endParaRPr lang="en-US" sz="2000" dirty="0">
              <a:latin typeface="+mn-lt"/>
              <a:sym typeface="Wingdings" panose="05000000000000000000" pitchFamily="2" charset="2"/>
            </a:endParaRPr>
          </a:p>
          <a:p>
            <a:pPr marL="582608" lvl="3" indent="-342900">
              <a:spcAft>
                <a:spcPts val="0"/>
              </a:spcAft>
              <a:defRPr/>
            </a:pPr>
            <a:r>
              <a:rPr lang="en-US" sz="2000" dirty="0">
                <a:latin typeface="+mn-lt"/>
                <a:sym typeface="Wingdings" panose="05000000000000000000" pitchFamily="2" charset="2"/>
              </a:rPr>
              <a:t>Size of regions depends on structures investigated and smoothing kernel! Rule of thumb (spherical region ~ smoothing kernel ~ 6-8mm)</a:t>
            </a:r>
          </a:p>
          <a:p>
            <a:pPr marL="582608" lvl="3" indent="-342900">
              <a:spcAft>
                <a:spcPts val="0"/>
              </a:spcAft>
              <a:defRPr/>
            </a:pPr>
            <a:endParaRPr lang="en-US" sz="2000" dirty="0">
              <a:latin typeface="+mn-lt"/>
              <a:sym typeface="Wingdings" panose="05000000000000000000" pitchFamily="2" charset="2"/>
            </a:endParaRPr>
          </a:p>
          <a:p>
            <a:pPr marL="395287" lvl="2" indent="-342900">
              <a:spcAft>
                <a:spcPts val="0"/>
              </a:spcAft>
              <a:defRPr/>
            </a:pPr>
            <a:r>
              <a:rPr lang="en-US" sz="2000" dirty="0">
                <a:latin typeface="+mn-lt"/>
                <a:sym typeface="Wingdings" panose="05000000000000000000" pitchFamily="2" charset="2"/>
              </a:rPr>
              <a:t>After extraction </a:t>
            </a:r>
            <a:r>
              <a:rPr lang="en-US" sz="2000" b="1" dirty="0">
                <a:latin typeface="+mn-lt"/>
                <a:sym typeface="Wingdings" panose="05000000000000000000" pitchFamily="2" charset="2"/>
              </a:rPr>
              <a:t>check for subjects </a:t>
            </a:r>
            <a:r>
              <a:rPr lang="en-US" sz="2000" dirty="0">
                <a:latin typeface="+mn-lt"/>
                <a:sym typeface="Wingdings" panose="05000000000000000000" pitchFamily="2" charset="2"/>
              </a:rPr>
              <a:t>that do not show activity in single regions  will have to be excluded </a:t>
            </a:r>
          </a:p>
        </p:txBody>
      </p:sp>
    </p:spTree>
    <p:extLst>
      <p:ext uri="{BB962C8B-B14F-4D97-AF65-F5344CB8AC3E}">
        <p14:creationId xmlns:p14="http://schemas.microsoft.com/office/powerpoint/2010/main" val="788583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66914" y="412750"/>
            <a:ext cx="7888286" cy="801688"/>
          </a:xfrm>
        </p:spPr>
        <p:txBody>
          <a:bodyPr/>
          <a:lstStyle/>
          <a:p>
            <a:pPr eaLnBrk="1" hangingPunct="1"/>
            <a:r>
              <a:rPr lang="en-US" dirty="0">
                <a:sym typeface="Wingdings" panose="05000000000000000000" pitchFamily="2" charset="2"/>
              </a:rPr>
              <a:t>For Tasks: </a:t>
            </a:r>
            <a:r>
              <a:rPr lang="en-US" dirty="0"/>
              <a:t>Step 2: Create GLM for DCM</a:t>
            </a:r>
            <a:endParaRPr lang="de-CH" dirty="0"/>
          </a:p>
        </p:txBody>
      </p:sp>
      <p:sp>
        <p:nvSpPr>
          <p:cNvPr id="16" name="Rectangle 3"/>
          <p:cNvSpPr>
            <a:spLocks noGrp="1" noChangeArrowheads="1"/>
          </p:cNvSpPr>
          <p:nvPr>
            <p:ph idx="1"/>
          </p:nvPr>
        </p:nvSpPr>
        <p:spPr>
          <a:xfrm>
            <a:off x="1966916" y="1214438"/>
            <a:ext cx="8040687" cy="4645588"/>
          </a:xfrm>
        </p:spPr>
        <p:txBody>
          <a:bodyPr/>
          <a:lstStyle/>
          <a:p>
            <a:pPr marL="342900" indent="-342900">
              <a:spcAft>
                <a:spcPts val="0"/>
              </a:spcAft>
              <a:defRPr/>
            </a:pPr>
            <a:r>
              <a:rPr lang="en-US" sz="2000" b="1" dirty="0">
                <a:latin typeface="+mn-lt"/>
              </a:rPr>
              <a:t>Goal</a:t>
            </a:r>
            <a:r>
              <a:rPr lang="en-US" sz="2000" dirty="0">
                <a:latin typeface="+mn-lt"/>
              </a:rPr>
              <a:t>: Create a model for DCM analysis (separate </a:t>
            </a:r>
            <a:r>
              <a:rPr lang="en-US" sz="2000" dirty="0" err="1">
                <a:latin typeface="+mn-lt"/>
              </a:rPr>
              <a:t>SPM.mat</a:t>
            </a:r>
            <a:r>
              <a:rPr lang="en-US" sz="2000" dirty="0">
                <a:latin typeface="+mn-lt"/>
              </a:rPr>
              <a:t>)</a:t>
            </a:r>
          </a:p>
          <a:p>
            <a:pPr marL="342900" indent="-342900">
              <a:spcAft>
                <a:spcPts val="0"/>
              </a:spcAft>
              <a:defRPr/>
            </a:pPr>
            <a:endParaRPr lang="en-US" sz="2000" dirty="0">
              <a:latin typeface="+mn-lt"/>
              <a:sym typeface="Wingdings" panose="05000000000000000000" pitchFamily="2" charset="2"/>
            </a:endParaRPr>
          </a:p>
          <a:p>
            <a:pPr marL="342900" indent="-342900">
              <a:spcAft>
                <a:spcPts val="0"/>
              </a:spcAft>
              <a:defRPr/>
            </a:pPr>
            <a:r>
              <a:rPr lang="en-US" sz="2000" dirty="0">
                <a:latin typeface="+mn-lt"/>
                <a:sym typeface="Wingdings" panose="05000000000000000000" pitchFamily="2" charset="2"/>
              </a:rPr>
              <a:t>Includes all regressors that enter the DCM</a:t>
            </a:r>
          </a:p>
          <a:p>
            <a:pPr marL="342900" indent="-342900">
              <a:spcAft>
                <a:spcPts val="0"/>
              </a:spcAft>
              <a:defRPr/>
            </a:pPr>
            <a:endParaRPr lang="en-US" sz="2000" dirty="0">
              <a:latin typeface="+mn-lt"/>
              <a:sym typeface="Wingdings" panose="05000000000000000000" pitchFamily="2" charset="2"/>
            </a:endParaRPr>
          </a:p>
          <a:p>
            <a:pPr marL="342900" indent="-342900">
              <a:spcAft>
                <a:spcPts val="0"/>
              </a:spcAft>
              <a:defRPr/>
            </a:pPr>
            <a:r>
              <a:rPr lang="en-US" sz="2000" dirty="0">
                <a:latin typeface="+mn-lt"/>
                <a:sym typeface="Wingdings" panose="05000000000000000000" pitchFamily="2" charset="2"/>
              </a:rPr>
              <a:t>Usually simpler than GLMs of activity analysis</a:t>
            </a:r>
          </a:p>
          <a:p>
            <a:pPr marL="342900" indent="-342900">
              <a:spcAft>
                <a:spcPts val="0"/>
              </a:spcAft>
              <a:defRPr/>
            </a:pPr>
            <a:endParaRPr lang="en-US" sz="2000" dirty="0">
              <a:latin typeface="+mn-lt"/>
              <a:sym typeface="Wingdings" panose="05000000000000000000" pitchFamily="2" charset="2"/>
            </a:endParaRPr>
          </a:p>
          <a:p>
            <a:pPr marL="342900" indent="-342900">
              <a:spcAft>
                <a:spcPts val="0"/>
              </a:spcAft>
              <a:defRPr/>
            </a:pPr>
            <a:r>
              <a:rPr lang="en-US" sz="2000" dirty="0">
                <a:latin typeface="+mn-lt"/>
                <a:sym typeface="Wingdings" panose="05000000000000000000" pitchFamily="2" charset="2"/>
              </a:rPr>
              <a:t>If we have multiple sessions, we need to </a:t>
            </a:r>
            <a:r>
              <a:rPr lang="en-US" sz="2000" b="1" dirty="0">
                <a:latin typeface="+mn-lt"/>
                <a:sym typeface="Wingdings" panose="05000000000000000000" pitchFamily="2" charset="2"/>
              </a:rPr>
              <a:t>concatenate them</a:t>
            </a:r>
          </a:p>
          <a:p>
            <a:pPr marL="342900" indent="-342900">
              <a:spcAft>
                <a:spcPts val="0"/>
              </a:spcAft>
              <a:defRPr/>
            </a:pPr>
            <a:endParaRPr lang="en-US" sz="2000" b="1" dirty="0">
              <a:latin typeface="+mn-lt"/>
              <a:sym typeface="Wingdings" panose="05000000000000000000" pitchFamily="2" charset="2"/>
            </a:endParaRPr>
          </a:p>
          <a:p>
            <a:pPr marL="342900" indent="-342900">
              <a:spcAft>
                <a:spcPts val="0"/>
              </a:spcAft>
              <a:defRPr/>
            </a:pPr>
            <a:r>
              <a:rPr lang="en-US" sz="2000" b="1" dirty="0">
                <a:latin typeface="+mn-lt"/>
                <a:sym typeface="Wingdings" panose="05000000000000000000" pitchFamily="2" charset="2"/>
              </a:rPr>
              <a:t>No need to do this for resting-state data</a:t>
            </a:r>
          </a:p>
          <a:p>
            <a:pPr marL="0" indent="0">
              <a:spcAft>
                <a:spcPts val="0"/>
              </a:spcAft>
              <a:defRPr/>
            </a:pPr>
            <a:endParaRPr lang="en-US" sz="2000" dirty="0">
              <a:latin typeface="+mn-lt"/>
              <a:sym typeface="Wingdings" panose="05000000000000000000" pitchFamily="2" charset="2"/>
            </a:endParaRPr>
          </a:p>
        </p:txBody>
      </p:sp>
    </p:spTree>
    <p:extLst>
      <p:ext uri="{BB962C8B-B14F-4D97-AF65-F5344CB8AC3E}">
        <p14:creationId xmlns:p14="http://schemas.microsoft.com/office/powerpoint/2010/main" val="1727199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66914" y="412750"/>
            <a:ext cx="7888286" cy="801688"/>
          </a:xfrm>
        </p:spPr>
        <p:txBody>
          <a:bodyPr/>
          <a:lstStyle/>
          <a:p>
            <a:pPr eaLnBrk="1" hangingPunct="1"/>
            <a:r>
              <a:rPr lang="en-US" dirty="0"/>
              <a:t>Step 3: Create DCMs</a:t>
            </a:r>
            <a:endParaRPr lang="de-CH" dirty="0"/>
          </a:p>
        </p:txBody>
      </p:sp>
      <p:sp>
        <p:nvSpPr>
          <p:cNvPr id="16" name="Rectangle 3"/>
          <p:cNvSpPr>
            <a:spLocks noGrp="1" noChangeArrowheads="1"/>
          </p:cNvSpPr>
          <p:nvPr>
            <p:ph idx="1"/>
          </p:nvPr>
        </p:nvSpPr>
        <p:spPr>
          <a:xfrm>
            <a:off x="1966916" y="1214438"/>
            <a:ext cx="8040687" cy="4645588"/>
          </a:xfrm>
        </p:spPr>
        <p:txBody>
          <a:bodyPr/>
          <a:lstStyle/>
          <a:p>
            <a:pPr marL="342900" indent="-342900">
              <a:spcAft>
                <a:spcPts val="0"/>
              </a:spcAft>
              <a:defRPr/>
            </a:pPr>
            <a:r>
              <a:rPr lang="en-US" sz="2000" b="1" dirty="0">
                <a:latin typeface="+mn-lt"/>
              </a:rPr>
              <a:t>Goal</a:t>
            </a:r>
            <a:r>
              <a:rPr lang="en-US" sz="2000" dirty="0">
                <a:latin typeface="+mn-lt"/>
              </a:rPr>
              <a:t>: Create a model for DCM analysis based on previously created </a:t>
            </a:r>
            <a:r>
              <a:rPr lang="en-US" sz="2000" dirty="0" err="1">
                <a:latin typeface="+mn-lt"/>
              </a:rPr>
              <a:t>SPM.mat</a:t>
            </a:r>
            <a:r>
              <a:rPr lang="en-US" sz="2000" dirty="0">
                <a:latin typeface="+mn-lt"/>
              </a:rPr>
              <a:t> (results in a </a:t>
            </a:r>
            <a:r>
              <a:rPr lang="en-US" sz="2000" b="1" dirty="0" err="1">
                <a:latin typeface="+mn-lt"/>
              </a:rPr>
              <a:t>DCM.mat</a:t>
            </a:r>
            <a:r>
              <a:rPr lang="en-US" sz="2000" dirty="0">
                <a:latin typeface="+mn-lt"/>
              </a:rPr>
              <a:t>)</a:t>
            </a:r>
          </a:p>
          <a:p>
            <a:pPr marL="342900" indent="-342900">
              <a:spcAft>
                <a:spcPts val="0"/>
              </a:spcAft>
              <a:defRPr/>
            </a:pPr>
            <a:endParaRPr lang="en-US" sz="2000" dirty="0">
              <a:latin typeface="+mn-lt"/>
              <a:sym typeface="Wingdings" panose="05000000000000000000" pitchFamily="2" charset="2"/>
            </a:endParaRPr>
          </a:p>
          <a:p>
            <a:pPr marL="342900" indent="-342900">
              <a:spcAft>
                <a:spcPts val="0"/>
              </a:spcAft>
              <a:defRPr/>
            </a:pPr>
            <a:r>
              <a:rPr lang="en-US" sz="2000" dirty="0">
                <a:latin typeface="+mn-lt"/>
                <a:sym typeface="Wingdings" panose="05000000000000000000" pitchFamily="2" charset="2"/>
              </a:rPr>
              <a:t>Stores information about model inputs, priors of connectivity and </a:t>
            </a:r>
            <a:r>
              <a:rPr lang="en-US" sz="2000" dirty="0" err="1">
                <a:latin typeface="+mn-lt"/>
                <a:sym typeface="Wingdings" panose="05000000000000000000" pitchFamily="2" charset="2"/>
              </a:rPr>
              <a:t>haemondynamic</a:t>
            </a:r>
            <a:r>
              <a:rPr lang="en-US" sz="2000" dirty="0">
                <a:latin typeface="+mn-lt"/>
                <a:sym typeface="Wingdings" panose="05000000000000000000" pitchFamily="2" charset="2"/>
              </a:rPr>
              <a:t> parameters, timing, onsets, …</a:t>
            </a:r>
          </a:p>
          <a:p>
            <a:pPr marL="342900" indent="-342900">
              <a:spcAft>
                <a:spcPts val="0"/>
              </a:spcAft>
              <a:defRPr/>
            </a:pPr>
            <a:endParaRPr lang="en-US" sz="2000" dirty="0">
              <a:latin typeface="+mn-lt"/>
              <a:sym typeface="Wingdings" panose="05000000000000000000" pitchFamily="2" charset="2"/>
            </a:endParaRPr>
          </a:p>
          <a:p>
            <a:pPr marL="342900" indent="-342900">
              <a:spcAft>
                <a:spcPts val="0"/>
              </a:spcAft>
              <a:defRPr/>
            </a:pPr>
            <a:r>
              <a:rPr lang="en-US" sz="2000" dirty="0">
                <a:latin typeface="+mn-lt"/>
                <a:sym typeface="Wingdings" panose="05000000000000000000" pitchFamily="2" charset="2"/>
              </a:rPr>
              <a:t>Connectivity priors  do I have prior knowledge of connections?</a:t>
            </a:r>
          </a:p>
          <a:p>
            <a:pPr marL="0" indent="0">
              <a:spcAft>
                <a:spcPts val="0"/>
              </a:spcAft>
              <a:buNone/>
              <a:defRPr/>
            </a:pPr>
            <a:endParaRPr lang="en-US" sz="2000" dirty="0">
              <a:latin typeface="+mn-lt"/>
              <a:sym typeface="Wingdings" panose="05000000000000000000" pitchFamily="2" charset="2"/>
            </a:endParaRPr>
          </a:p>
          <a:p>
            <a:pPr marL="342900" indent="-342900">
              <a:spcAft>
                <a:spcPts val="0"/>
              </a:spcAft>
              <a:defRPr/>
            </a:pPr>
            <a:r>
              <a:rPr lang="en-US" sz="2000" dirty="0">
                <a:solidFill>
                  <a:schemeClr val="tx1">
                    <a:lumMod val="75000"/>
                  </a:schemeClr>
                </a:solidFill>
                <a:latin typeface="+mn-lt"/>
                <a:sym typeface="Wingdings" panose="05000000000000000000" pitchFamily="2" charset="2"/>
              </a:rPr>
              <a:t>[Task modulations]</a:t>
            </a:r>
            <a:endParaRPr lang="en-US" sz="2000" b="1" dirty="0">
              <a:solidFill>
                <a:schemeClr val="tx1">
                  <a:lumMod val="75000"/>
                </a:schemeClr>
              </a:solidFill>
              <a:latin typeface="+mn-lt"/>
              <a:sym typeface="Wingdings" panose="05000000000000000000" pitchFamily="2" charset="2"/>
            </a:endParaRPr>
          </a:p>
          <a:p>
            <a:pPr marL="342900" indent="-342900">
              <a:spcAft>
                <a:spcPts val="0"/>
              </a:spcAft>
              <a:defRPr/>
            </a:pPr>
            <a:r>
              <a:rPr lang="en-US" sz="2000" dirty="0">
                <a:solidFill>
                  <a:schemeClr val="tx1">
                    <a:lumMod val="75000"/>
                  </a:schemeClr>
                </a:solidFill>
                <a:latin typeface="+mn-lt"/>
                <a:sym typeface="Wingdings" panose="05000000000000000000" pitchFamily="2" charset="2"/>
              </a:rPr>
              <a:t>[Model input = where does TASK enter? (“ping the network”)]</a:t>
            </a:r>
          </a:p>
          <a:p>
            <a:pPr marL="196855" lvl="1" indent="-342900">
              <a:spcAft>
                <a:spcPts val="0"/>
              </a:spcAft>
              <a:defRPr/>
            </a:pPr>
            <a:r>
              <a:rPr lang="en-US" sz="2000" dirty="0">
                <a:latin typeface="+mn-lt"/>
                <a:sym typeface="Wingdings" panose="05000000000000000000" pitchFamily="2" charset="2"/>
              </a:rPr>
              <a:t>(not necessary for </a:t>
            </a:r>
            <a:r>
              <a:rPr lang="en-US" sz="2000" dirty="0" err="1">
                <a:latin typeface="+mn-lt"/>
                <a:sym typeface="Wingdings" panose="05000000000000000000" pitchFamily="2" charset="2"/>
              </a:rPr>
              <a:t>spDCM</a:t>
            </a:r>
            <a:r>
              <a:rPr lang="en-US" sz="2000" dirty="0">
                <a:latin typeface="+mn-lt"/>
                <a:sym typeface="Wingdings" panose="05000000000000000000" pitchFamily="2" charset="2"/>
              </a:rPr>
              <a:t>)</a:t>
            </a:r>
          </a:p>
        </p:txBody>
      </p:sp>
    </p:spTree>
    <p:extLst>
      <p:ext uri="{BB962C8B-B14F-4D97-AF65-F5344CB8AC3E}">
        <p14:creationId xmlns:p14="http://schemas.microsoft.com/office/powerpoint/2010/main" val="1986945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66914" y="412750"/>
            <a:ext cx="7888286" cy="801688"/>
          </a:xfrm>
        </p:spPr>
        <p:txBody>
          <a:bodyPr/>
          <a:lstStyle/>
          <a:p>
            <a:pPr eaLnBrk="1" hangingPunct="1"/>
            <a:r>
              <a:rPr lang="de-CH" dirty="0"/>
              <a:t>DCM </a:t>
            </a:r>
            <a:r>
              <a:rPr lang="de-CH" dirty="0" err="1"/>
              <a:t>example</a:t>
            </a:r>
            <a:r>
              <a:rPr lang="de-CH" dirty="0"/>
              <a:t>: </a:t>
            </a:r>
            <a:r>
              <a:rPr lang="de-CH" dirty="0" err="1"/>
              <a:t>start</a:t>
            </a:r>
            <a:r>
              <a:rPr lang="de-CH" dirty="0"/>
              <a:t> </a:t>
            </a:r>
            <a:r>
              <a:rPr lang="de-CH" dirty="0" err="1"/>
              <a:t>with</a:t>
            </a:r>
            <a:r>
              <a:rPr lang="de-CH" dirty="0"/>
              <a:t> a fully </a:t>
            </a:r>
            <a:r>
              <a:rPr lang="de-CH" dirty="0" err="1"/>
              <a:t>connected</a:t>
            </a:r>
            <a:r>
              <a:rPr lang="de-CH" dirty="0"/>
              <a:t> </a:t>
            </a:r>
            <a:r>
              <a:rPr lang="de-CH" dirty="0" err="1"/>
              <a:t>graph</a:t>
            </a:r>
            <a:endParaRPr lang="de-CH" dirty="0"/>
          </a:p>
        </p:txBody>
      </p:sp>
      <p:sp>
        <p:nvSpPr>
          <p:cNvPr id="16" name="Rectangle 3"/>
          <p:cNvSpPr>
            <a:spLocks noGrp="1" noChangeArrowheads="1"/>
          </p:cNvSpPr>
          <p:nvPr>
            <p:ph idx="1"/>
          </p:nvPr>
        </p:nvSpPr>
        <p:spPr>
          <a:xfrm>
            <a:off x="1890716" y="1056267"/>
            <a:ext cx="8040687" cy="619124"/>
          </a:xfrm>
        </p:spPr>
        <p:txBody>
          <a:bodyPr>
            <a:normAutofit fontScale="92500" lnSpcReduction="10000"/>
          </a:bodyPr>
          <a:lstStyle/>
          <a:p>
            <a:pPr marL="342900" lvl="1" indent="-342900">
              <a:spcAft>
                <a:spcPts val="0"/>
              </a:spcAft>
              <a:buFont typeface="Symbol" panose="05050102010706020507" pitchFamily="18" charset="2"/>
              <a:buChar char="-"/>
              <a:defRPr/>
            </a:pPr>
            <a:r>
              <a:rPr lang="en-US" sz="2000" dirty="0">
                <a:latin typeface="+mn-lt"/>
                <a:sym typeface="Wingdings" panose="05000000000000000000" pitchFamily="2" charset="2"/>
              </a:rPr>
              <a:t>Unless you have a very good reason to assume no connections between two regions</a:t>
            </a:r>
          </a:p>
        </p:txBody>
      </p:sp>
      <p:pic>
        <p:nvPicPr>
          <p:cNvPr id="12" name="Picture 11">
            <a:extLst>
              <a:ext uri="{FF2B5EF4-FFF2-40B4-BE49-F238E27FC236}">
                <a16:creationId xmlns:a16="http://schemas.microsoft.com/office/drawing/2014/main" id="{B3F9AF37-3427-6C9F-21BB-B1082147C20A}"/>
              </a:ext>
            </a:extLst>
          </p:cNvPr>
          <p:cNvPicPr>
            <a:picLocks noChangeAspect="1"/>
          </p:cNvPicPr>
          <p:nvPr/>
        </p:nvPicPr>
        <p:blipFill>
          <a:blip r:embed="rId3"/>
          <a:stretch>
            <a:fillRect/>
          </a:stretch>
        </p:blipFill>
        <p:spPr>
          <a:xfrm>
            <a:off x="3565094" y="1857955"/>
            <a:ext cx="4254400" cy="4814047"/>
          </a:xfrm>
          <a:prstGeom prst="rect">
            <a:avLst/>
          </a:prstGeom>
        </p:spPr>
      </p:pic>
    </p:spTree>
    <p:extLst>
      <p:ext uri="{BB962C8B-B14F-4D97-AF65-F5344CB8AC3E}">
        <p14:creationId xmlns:p14="http://schemas.microsoft.com/office/powerpoint/2010/main" val="335011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66914" y="412750"/>
            <a:ext cx="7888286" cy="801688"/>
          </a:xfrm>
        </p:spPr>
        <p:txBody>
          <a:bodyPr/>
          <a:lstStyle/>
          <a:p>
            <a:pPr eaLnBrk="1" hangingPunct="1"/>
            <a:r>
              <a:rPr lang="de-CH" dirty="0"/>
              <a:t>DCM </a:t>
            </a:r>
            <a:r>
              <a:rPr lang="de-CH" dirty="0" err="1"/>
              <a:t>example</a:t>
            </a:r>
            <a:r>
              <a:rPr lang="de-CH" dirty="0"/>
              <a:t>: Assessment </a:t>
            </a:r>
            <a:r>
              <a:rPr lang="de-CH" dirty="0" err="1"/>
              <a:t>of</a:t>
            </a:r>
            <a:r>
              <a:rPr lang="de-CH" dirty="0"/>
              <a:t> first-level </a:t>
            </a:r>
            <a:r>
              <a:rPr lang="de-CH" dirty="0" err="1"/>
              <a:t>results</a:t>
            </a:r>
            <a:endParaRPr lang="de-CH" dirty="0"/>
          </a:p>
        </p:txBody>
      </p:sp>
      <p:sp>
        <p:nvSpPr>
          <p:cNvPr id="16" name="Rectangle 3"/>
          <p:cNvSpPr>
            <a:spLocks noGrp="1" noChangeArrowheads="1"/>
          </p:cNvSpPr>
          <p:nvPr>
            <p:ph idx="1"/>
          </p:nvPr>
        </p:nvSpPr>
        <p:spPr>
          <a:xfrm>
            <a:off x="2075659" y="1214438"/>
            <a:ext cx="8040687" cy="619124"/>
          </a:xfrm>
        </p:spPr>
        <p:txBody>
          <a:bodyPr/>
          <a:lstStyle/>
          <a:p>
            <a:pPr marL="342900" lvl="1" indent="-342900">
              <a:spcAft>
                <a:spcPts val="0"/>
              </a:spcAft>
              <a:buFont typeface="Symbol" panose="05050102010706020507" pitchFamily="18" charset="2"/>
              <a:buChar char="-"/>
              <a:defRPr/>
            </a:pPr>
            <a:r>
              <a:rPr lang="en-US" sz="2000" dirty="0" err="1">
                <a:latin typeface="+mn-lt"/>
                <a:sym typeface="Wingdings" panose="05000000000000000000" pitchFamily="2" charset="2"/>
              </a:rPr>
              <a:t>spm_dcm_fmri_check</a:t>
            </a:r>
            <a:endParaRPr lang="en-US" sz="2000" dirty="0">
              <a:latin typeface="+mn-lt"/>
              <a:sym typeface="Wingdings" panose="05000000000000000000" pitchFamily="2" charset="2"/>
            </a:endParaRPr>
          </a:p>
          <a:p>
            <a:pPr marL="0" lvl="1" indent="0">
              <a:spcAft>
                <a:spcPts val="0"/>
              </a:spcAft>
              <a:buNone/>
              <a:defRPr/>
            </a:pPr>
            <a:endParaRPr lang="en-US" sz="2000" dirty="0">
              <a:latin typeface="+mn-lt"/>
              <a:sym typeface="Wingdings" panose="05000000000000000000" pitchFamily="2" charset="2"/>
            </a:endParaRPr>
          </a:p>
        </p:txBody>
      </p:sp>
    </p:spTree>
    <p:extLst>
      <p:ext uri="{BB962C8B-B14F-4D97-AF65-F5344CB8AC3E}">
        <p14:creationId xmlns:p14="http://schemas.microsoft.com/office/powerpoint/2010/main" val="1508368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66914" y="412750"/>
            <a:ext cx="7888286" cy="801688"/>
          </a:xfrm>
        </p:spPr>
        <p:txBody>
          <a:bodyPr/>
          <a:lstStyle/>
          <a:p>
            <a:pPr eaLnBrk="1" hangingPunct="1"/>
            <a:r>
              <a:rPr lang="de-CH" dirty="0"/>
              <a:t>DCM </a:t>
            </a:r>
            <a:r>
              <a:rPr lang="de-CH" dirty="0" err="1"/>
              <a:t>example</a:t>
            </a:r>
            <a:r>
              <a:rPr lang="de-CH" dirty="0"/>
              <a:t>: Assessment </a:t>
            </a:r>
            <a:r>
              <a:rPr lang="de-CH" dirty="0" err="1"/>
              <a:t>of</a:t>
            </a:r>
            <a:r>
              <a:rPr lang="de-CH" dirty="0"/>
              <a:t> first-level </a:t>
            </a:r>
            <a:r>
              <a:rPr lang="de-CH" dirty="0" err="1"/>
              <a:t>results</a:t>
            </a:r>
            <a:endParaRPr lang="de-CH" dirty="0"/>
          </a:p>
        </p:txBody>
      </p:sp>
      <p:sp>
        <p:nvSpPr>
          <p:cNvPr id="16" name="Rectangle 3"/>
          <p:cNvSpPr>
            <a:spLocks noGrp="1" noChangeArrowheads="1"/>
          </p:cNvSpPr>
          <p:nvPr>
            <p:ph idx="1"/>
          </p:nvPr>
        </p:nvSpPr>
        <p:spPr>
          <a:xfrm>
            <a:off x="2075659" y="1214438"/>
            <a:ext cx="8040687" cy="619124"/>
          </a:xfrm>
        </p:spPr>
        <p:txBody>
          <a:bodyPr/>
          <a:lstStyle/>
          <a:p>
            <a:pPr marL="342900" lvl="1" indent="-342900">
              <a:spcAft>
                <a:spcPts val="0"/>
              </a:spcAft>
              <a:buFont typeface="Symbol" panose="05050102010706020507" pitchFamily="18" charset="2"/>
              <a:buChar char="-"/>
              <a:defRPr/>
            </a:pPr>
            <a:r>
              <a:rPr lang="en-US" sz="2000" dirty="0" err="1">
                <a:latin typeface="+mn-lt"/>
                <a:sym typeface="Wingdings" panose="05000000000000000000" pitchFamily="2" charset="2"/>
              </a:rPr>
              <a:t>spm_dcm_review</a:t>
            </a:r>
            <a:endParaRPr lang="en-US" sz="2000" dirty="0">
              <a:latin typeface="+mn-lt"/>
              <a:sym typeface="Wingdings" panose="05000000000000000000" pitchFamily="2" charset="2"/>
            </a:endParaRPr>
          </a:p>
        </p:txBody>
      </p:sp>
    </p:spTree>
    <p:extLst>
      <p:ext uri="{BB962C8B-B14F-4D97-AF65-F5344CB8AC3E}">
        <p14:creationId xmlns:p14="http://schemas.microsoft.com/office/powerpoint/2010/main" val="2876953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Workshop</a:t>
            </a:r>
          </a:p>
        </p:txBody>
      </p:sp>
      <p:sp>
        <p:nvSpPr>
          <p:cNvPr id="3" name="Textfeld 2">
            <a:extLst>
              <a:ext uri="{FF2B5EF4-FFF2-40B4-BE49-F238E27FC236}">
                <a16:creationId xmlns:a16="http://schemas.microsoft.com/office/drawing/2014/main" id="{8F73EB9A-C1DF-47F4-A287-269DFF1BCC2D}"/>
              </a:ext>
            </a:extLst>
          </p:cNvPr>
          <p:cNvSpPr txBox="1"/>
          <p:nvPr/>
        </p:nvSpPr>
        <p:spPr bwMode="auto">
          <a:xfrm>
            <a:off x="2308834" y="1469663"/>
            <a:ext cx="646176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rtlCol="0" anchor="t">
            <a:spAutoFit/>
          </a:bodyPr>
          <a:lstStyle/>
          <a:p>
            <a:pPr marL="285750" indent="-285750" defTabSz="457200">
              <a:buFont typeface="Arial" panose="020B0604020202020204" pitchFamily="34" charset="0"/>
              <a:buChar char="•"/>
            </a:pPr>
            <a:r>
              <a:rPr lang="de-DE" dirty="0" err="1">
                <a:solidFill>
                  <a:srgbClr val="000000"/>
                </a:solidFill>
                <a:latin typeface="Open Sans" panose="020B0606030504020204" pitchFamily="34" charset="0"/>
              </a:rPr>
              <a:t>Some</a:t>
            </a:r>
            <a:r>
              <a:rPr lang="de-DE" dirty="0">
                <a:solidFill>
                  <a:srgbClr val="000000"/>
                </a:solidFill>
                <a:latin typeface="Open Sans" panose="020B0606030504020204" pitchFamily="34" charset="0"/>
              </a:rPr>
              <a:t> </a:t>
            </a:r>
            <a:r>
              <a:rPr lang="de-DE" dirty="0" err="1">
                <a:solidFill>
                  <a:srgbClr val="000000"/>
                </a:solidFill>
                <a:latin typeface="Open Sans" panose="020B0606030504020204" pitchFamily="34" charset="0"/>
              </a:rPr>
              <a:t>backgound</a:t>
            </a:r>
            <a:r>
              <a:rPr lang="de-DE" dirty="0">
                <a:solidFill>
                  <a:srgbClr val="000000"/>
                </a:solidFill>
                <a:latin typeface="Open Sans" panose="020B0606030504020204" pitchFamily="34" charset="0"/>
              </a:rPr>
              <a:t> on </a:t>
            </a:r>
            <a:r>
              <a:rPr lang="de-DE" dirty="0" err="1">
                <a:solidFill>
                  <a:srgbClr val="000000"/>
                </a:solidFill>
                <a:latin typeface="Open Sans" panose="020B0606030504020204" pitchFamily="34" charset="0"/>
              </a:rPr>
              <a:t>effective</a:t>
            </a:r>
            <a:r>
              <a:rPr lang="de-DE" dirty="0">
                <a:solidFill>
                  <a:srgbClr val="000000"/>
                </a:solidFill>
                <a:latin typeface="Open Sans" panose="020B0606030504020204" pitchFamily="34" charset="0"/>
              </a:rPr>
              <a:t> </a:t>
            </a:r>
            <a:r>
              <a:rPr lang="de-DE" dirty="0" err="1">
                <a:solidFill>
                  <a:srgbClr val="000000"/>
                </a:solidFill>
                <a:latin typeface="Open Sans" panose="020B0606030504020204" pitchFamily="34" charset="0"/>
              </a:rPr>
              <a:t>connectivity</a:t>
            </a:r>
            <a:r>
              <a:rPr lang="de-DE" dirty="0">
                <a:solidFill>
                  <a:srgbClr val="000000"/>
                </a:solidFill>
                <a:latin typeface="Open Sans" panose="020B0606030504020204" pitchFamily="34" charset="0"/>
              </a:rPr>
              <a:t> </a:t>
            </a:r>
            <a:r>
              <a:rPr lang="de-DE" dirty="0" err="1">
                <a:solidFill>
                  <a:srgbClr val="000000"/>
                </a:solidFill>
                <a:latin typeface="Open Sans" panose="020B0606030504020204" pitchFamily="34" charset="0"/>
              </a:rPr>
              <a:t>analysis</a:t>
            </a:r>
            <a:endParaRPr lang="de-DE" dirty="0">
              <a:solidFill>
                <a:srgbClr val="000000"/>
              </a:solidFill>
              <a:latin typeface="Open Sans" panose="020B0606030504020204" pitchFamily="34" charset="0"/>
            </a:endParaRPr>
          </a:p>
          <a:p>
            <a:pPr marL="285750" indent="-285750" defTabSz="457200">
              <a:buFont typeface="Arial" panose="020B0604020202020204" pitchFamily="34" charset="0"/>
              <a:buChar char="•"/>
            </a:pPr>
            <a:r>
              <a:rPr lang="de-DE" dirty="0" err="1">
                <a:solidFill>
                  <a:srgbClr val="000000"/>
                </a:solidFill>
                <a:latin typeface="Open Sans" panose="020B0606030504020204" pitchFamily="34" charset="0"/>
              </a:rPr>
              <a:t>How</a:t>
            </a:r>
            <a:r>
              <a:rPr lang="de-DE" dirty="0">
                <a:solidFill>
                  <a:srgbClr val="000000"/>
                </a:solidFill>
                <a:latin typeface="Open Sans" panose="020B0606030504020204" pitchFamily="34" charset="0"/>
              </a:rPr>
              <a:t> to </a:t>
            </a:r>
            <a:r>
              <a:rPr lang="de-DE" dirty="0" err="1">
                <a:solidFill>
                  <a:srgbClr val="000000"/>
                </a:solidFill>
                <a:latin typeface="Open Sans" panose="020B0606030504020204" pitchFamily="34" charset="0"/>
              </a:rPr>
              <a:t>identify</a:t>
            </a:r>
            <a:r>
              <a:rPr lang="de-DE" dirty="0">
                <a:solidFill>
                  <a:srgbClr val="000000"/>
                </a:solidFill>
                <a:latin typeface="Open Sans" panose="020B0606030504020204" pitchFamily="34" charset="0"/>
              </a:rPr>
              <a:t> </a:t>
            </a:r>
            <a:r>
              <a:rPr lang="de-DE" dirty="0" err="1">
                <a:solidFill>
                  <a:srgbClr val="000000"/>
                </a:solidFill>
                <a:latin typeface="Open Sans" panose="020B0606030504020204" pitchFamily="34" charset="0"/>
              </a:rPr>
              <a:t>functional</a:t>
            </a:r>
            <a:r>
              <a:rPr lang="de-DE" dirty="0">
                <a:solidFill>
                  <a:srgbClr val="000000"/>
                </a:solidFill>
                <a:latin typeface="Open Sans" panose="020B0606030504020204" pitchFamily="34" charset="0"/>
              </a:rPr>
              <a:t> </a:t>
            </a:r>
            <a:r>
              <a:rPr lang="de-DE" dirty="0" err="1">
                <a:solidFill>
                  <a:srgbClr val="000000"/>
                </a:solidFill>
                <a:latin typeface="Open Sans" panose="020B0606030504020204" pitchFamily="34" charset="0"/>
              </a:rPr>
              <a:t>networks</a:t>
            </a:r>
            <a:endParaRPr lang="de-DE" dirty="0">
              <a:solidFill>
                <a:srgbClr val="000000"/>
              </a:solidFill>
              <a:latin typeface="Open Sans" panose="020B0606030504020204" pitchFamily="34" charset="0"/>
            </a:endParaRPr>
          </a:p>
          <a:p>
            <a:pPr marL="285750" indent="-285750" defTabSz="457200">
              <a:buFont typeface="Arial" panose="020B0604020202020204" pitchFamily="34" charset="0"/>
              <a:buChar char="•"/>
            </a:pPr>
            <a:r>
              <a:rPr lang="de-DE" dirty="0" err="1">
                <a:solidFill>
                  <a:srgbClr val="000000"/>
                </a:solidFill>
                <a:latin typeface="Open Sans" panose="020B0606030504020204" pitchFamily="34" charset="0"/>
              </a:rPr>
              <a:t>How</a:t>
            </a:r>
            <a:r>
              <a:rPr lang="de-DE" dirty="0">
                <a:solidFill>
                  <a:srgbClr val="000000"/>
                </a:solidFill>
                <a:latin typeface="Open Sans" panose="020B0606030504020204" pitchFamily="34" charset="0"/>
              </a:rPr>
              <a:t> to </a:t>
            </a:r>
            <a:r>
              <a:rPr lang="de-DE" dirty="0" err="1">
                <a:solidFill>
                  <a:srgbClr val="000000"/>
                </a:solidFill>
                <a:latin typeface="Open Sans" panose="020B0606030504020204" pitchFamily="34" charset="0"/>
              </a:rPr>
              <a:t>extract</a:t>
            </a:r>
            <a:r>
              <a:rPr lang="de-DE" dirty="0">
                <a:solidFill>
                  <a:srgbClr val="000000"/>
                </a:solidFill>
                <a:latin typeface="Open Sans" panose="020B0606030504020204" pitchFamily="34" charset="0"/>
              </a:rPr>
              <a:t> time </a:t>
            </a:r>
            <a:r>
              <a:rPr lang="de-DE" dirty="0" err="1">
                <a:solidFill>
                  <a:srgbClr val="000000"/>
                </a:solidFill>
                <a:latin typeface="Open Sans" panose="020B0606030504020204" pitchFamily="34" charset="0"/>
              </a:rPr>
              <a:t>series</a:t>
            </a:r>
            <a:r>
              <a:rPr lang="de-DE" dirty="0">
                <a:solidFill>
                  <a:srgbClr val="000000"/>
                </a:solidFill>
                <a:latin typeface="Open Sans" panose="020B0606030504020204" pitchFamily="34" charset="0"/>
              </a:rPr>
              <a:t> </a:t>
            </a:r>
            <a:r>
              <a:rPr lang="de-DE" dirty="0" err="1">
                <a:solidFill>
                  <a:srgbClr val="000000"/>
                </a:solidFill>
                <a:latin typeface="Open Sans" panose="020B0606030504020204" pitchFamily="34" charset="0"/>
              </a:rPr>
              <a:t>information</a:t>
            </a:r>
            <a:r>
              <a:rPr lang="de-DE" dirty="0">
                <a:solidFill>
                  <a:srgbClr val="000000"/>
                </a:solidFill>
                <a:latin typeface="Open Sans" panose="020B0606030504020204" pitchFamily="34" charset="0"/>
              </a:rPr>
              <a:t> </a:t>
            </a:r>
          </a:p>
          <a:p>
            <a:pPr marL="285750" indent="-285750" defTabSz="457200">
              <a:buFont typeface="Arial" panose="020B0604020202020204" pitchFamily="34" charset="0"/>
              <a:buChar char="•"/>
            </a:pPr>
            <a:r>
              <a:rPr lang="de-DE" dirty="0" err="1">
                <a:solidFill>
                  <a:srgbClr val="000000"/>
                </a:solidFill>
                <a:latin typeface="Open Sans" panose="020B0606030504020204" pitchFamily="34" charset="0"/>
              </a:rPr>
              <a:t>How</a:t>
            </a:r>
            <a:r>
              <a:rPr lang="de-DE" dirty="0">
                <a:solidFill>
                  <a:srgbClr val="000000"/>
                </a:solidFill>
                <a:latin typeface="Open Sans" panose="020B0606030504020204" pitchFamily="34" charset="0"/>
              </a:rPr>
              <a:t> to </a:t>
            </a:r>
            <a:r>
              <a:rPr lang="de-DE" dirty="0" err="1">
                <a:solidFill>
                  <a:srgbClr val="000000"/>
                </a:solidFill>
                <a:latin typeface="Open Sans" panose="020B0606030504020204" pitchFamily="34" charset="0"/>
              </a:rPr>
              <a:t>build</a:t>
            </a:r>
            <a:r>
              <a:rPr lang="de-DE" dirty="0">
                <a:solidFill>
                  <a:srgbClr val="000000"/>
                </a:solidFill>
                <a:latin typeface="Open Sans" panose="020B0606030504020204" pitchFamily="34" charset="0"/>
              </a:rPr>
              <a:t> a first-level DCM</a:t>
            </a:r>
          </a:p>
          <a:p>
            <a:pPr marL="285750" indent="-285750" defTabSz="457200">
              <a:buFont typeface="Arial" panose="020B0604020202020204" pitchFamily="34" charset="0"/>
              <a:buChar char="•"/>
            </a:pPr>
            <a:r>
              <a:rPr lang="de-DE" dirty="0">
                <a:solidFill>
                  <a:srgbClr val="000000"/>
                </a:solidFill>
                <a:latin typeface="Open Sans" panose="020B0606030504020204" pitchFamily="34" charset="0"/>
              </a:rPr>
              <a:t>Review </a:t>
            </a:r>
            <a:r>
              <a:rPr lang="de-DE" dirty="0" err="1">
                <a:solidFill>
                  <a:srgbClr val="000000"/>
                </a:solidFill>
                <a:latin typeface="Open Sans" panose="020B0606030504020204" pitchFamily="34" charset="0"/>
              </a:rPr>
              <a:t>model</a:t>
            </a:r>
            <a:r>
              <a:rPr lang="de-DE" dirty="0">
                <a:solidFill>
                  <a:srgbClr val="000000"/>
                </a:solidFill>
                <a:latin typeface="Open Sans" panose="020B0606030504020204" pitchFamily="34" charset="0"/>
              </a:rPr>
              <a:t> fit </a:t>
            </a:r>
          </a:p>
        </p:txBody>
      </p:sp>
    </p:spTree>
    <p:extLst>
      <p:ext uri="{BB962C8B-B14F-4D97-AF65-F5344CB8AC3E}">
        <p14:creationId xmlns:p14="http://schemas.microsoft.com/office/powerpoint/2010/main" val="2849003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942291" y="542165"/>
            <a:ext cx="7676557" cy="2387600"/>
          </a:xfrm>
        </p:spPr>
        <p:txBody>
          <a:bodyPr/>
          <a:lstStyle/>
          <a:p>
            <a:pPr algn="l" eaLnBrk="1" hangingPunct="1"/>
            <a:br>
              <a:rPr lang="en-US" dirty="0">
                <a:latin typeface="Tahoma" panose="020B0604030504040204" pitchFamily="34" charset="0"/>
                <a:ea typeface="Tahoma" panose="020B0604030504040204" pitchFamily="34" charset="0"/>
                <a:cs typeface="Tahoma" panose="020B0604030504040204" pitchFamily="34" charset="0"/>
              </a:rPr>
            </a:br>
            <a:br>
              <a:rPr lang="en-US" dirty="0">
                <a:latin typeface="Tahoma" panose="020B0604030504040204" pitchFamily="34" charset="0"/>
                <a:ea typeface="Tahoma" panose="020B0604030504040204" pitchFamily="34" charset="0"/>
                <a:cs typeface="Tahoma" panose="020B0604030504040204" pitchFamily="34" charset="0"/>
              </a:rPr>
            </a:br>
            <a:r>
              <a:rPr lang="en-US" sz="2400" dirty="0">
                <a:latin typeface="Tahoma" panose="020B0604030504040204" pitchFamily="34" charset="0"/>
                <a:ea typeface="Tahoma" panose="020B0604030504040204" pitchFamily="34" charset="0"/>
                <a:cs typeface="Tahoma" panose="020B0604030504040204" pitchFamily="34" charset="0"/>
              </a:rPr>
              <a:t>DCM workshop</a:t>
            </a:r>
            <a:endParaRPr lang="de-CH" sz="2400" dirty="0">
              <a:latin typeface="Tahoma" panose="020B0604030504040204" pitchFamily="34" charset="0"/>
              <a:ea typeface="Tahoma" panose="020B0604030504040204" pitchFamily="34" charset="0"/>
              <a:cs typeface="Tahoma" panose="020B0604030504040204" pitchFamily="34" charset="0"/>
            </a:endParaRPr>
          </a:p>
        </p:txBody>
      </p:sp>
      <p:sp>
        <p:nvSpPr>
          <p:cNvPr id="4" name="Textfeld 3"/>
          <p:cNvSpPr txBox="1"/>
          <p:nvPr/>
        </p:nvSpPr>
        <p:spPr bwMode="auto">
          <a:xfrm>
            <a:off x="1942291" y="5695732"/>
            <a:ext cx="1538883" cy="841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lnSpc>
                <a:spcPts val="2200"/>
              </a:lnSpc>
              <a:defRPr/>
            </a:pPr>
            <a:r>
              <a:rPr lang="en-US" dirty="0">
                <a:solidFill>
                  <a:srgbClr val="FFFFFF"/>
                </a:solidFill>
                <a:latin typeface="Arial"/>
              </a:rPr>
              <a:t>David Willinger</a:t>
            </a:r>
          </a:p>
          <a:p>
            <a:pPr defTabSz="457200">
              <a:lnSpc>
                <a:spcPts val="2200"/>
              </a:lnSpc>
              <a:defRPr/>
            </a:pPr>
            <a:endParaRPr lang="en-US" dirty="0">
              <a:solidFill>
                <a:srgbClr val="FFFFFF"/>
              </a:solidFill>
              <a:latin typeface="Arial"/>
            </a:endParaRPr>
          </a:p>
          <a:p>
            <a:pPr defTabSz="457200">
              <a:defRPr/>
            </a:pPr>
            <a:endParaRPr lang="de-CH" dirty="0">
              <a:solidFill>
                <a:srgbClr val="FFFFFF"/>
              </a:solidFill>
              <a:latin typeface="Arial"/>
            </a:endParaRPr>
          </a:p>
        </p:txBody>
      </p:sp>
      <p:sp>
        <p:nvSpPr>
          <p:cNvPr id="5" name="Untertitel 4"/>
          <p:cNvSpPr>
            <a:spLocks noGrp="1"/>
          </p:cNvSpPr>
          <p:nvPr>
            <p:ph type="subTitle" idx="1"/>
          </p:nvPr>
        </p:nvSpPr>
        <p:spPr>
          <a:xfrm>
            <a:off x="1942290" y="3029275"/>
            <a:ext cx="7907564" cy="1655762"/>
          </a:xfrm>
        </p:spPr>
        <p:txBody>
          <a:bodyPr/>
          <a:lstStyle/>
          <a:p>
            <a:pPr algn="l"/>
            <a:r>
              <a:rPr lang="de-CH" b="1" dirty="0"/>
              <a:t>Part 2</a:t>
            </a:r>
          </a:p>
          <a:p>
            <a:pPr algn="l"/>
            <a:endParaRPr lang="de-CH" dirty="0"/>
          </a:p>
          <a:p>
            <a:pPr algn="l"/>
            <a:r>
              <a:rPr lang="de-CH" sz="1800" dirty="0"/>
              <a:t>- Second-level PEB </a:t>
            </a:r>
            <a:r>
              <a:rPr lang="de-CH" sz="1800" dirty="0" err="1"/>
              <a:t>model</a:t>
            </a:r>
            <a:endParaRPr lang="de-CH" sz="1800" dirty="0"/>
          </a:p>
          <a:p>
            <a:pPr algn="l"/>
            <a:endParaRPr lang="de-CH" sz="1800" dirty="0"/>
          </a:p>
          <a:p>
            <a:pPr algn="l"/>
            <a:r>
              <a:rPr lang="de-CH" sz="1800" dirty="0"/>
              <a:t>- Assessment </a:t>
            </a:r>
            <a:r>
              <a:rPr lang="de-CH" sz="1800" dirty="0" err="1"/>
              <a:t>of</a:t>
            </a:r>
            <a:r>
              <a:rPr lang="de-CH" sz="1800" dirty="0"/>
              <a:t> </a:t>
            </a:r>
            <a:r>
              <a:rPr lang="de-CH" sz="1800" dirty="0" err="1"/>
              <a:t>results</a:t>
            </a:r>
            <a:endParaRPr lang="de-CH" sz="1800" dirty="0"/>
          </a:p>
          <a:p>
            <a:pPr algn="l"/>
            <a:endParaRPr lang="de-DE" sz="1800" dirty="0"/>
          </a:p>
          <a:p>
            <a:pPr algn="l"/>
            <a:r>
              <a:rPr lang="de-DE" sz="1800" dirty="0"/>
              <a:t>- </a:t>
            </a:r>
            <a:r>
              <a:rPr lang="de-DE" sz="1800" dirty="0" err="1"/>
              <a:t>Questions</a:t>
            </a:r>
            <a:endParaRPr lang="de-CH" sz="1800" dirty="0"/>
          </a:p>
        </p:txBody>
      </p:sp>
    </p:spTree>
    <p:extLst>
      <p:ext uri="{BB962C8B-B14F-4D97-AF65-F5344CB8AC3E}">
        <p14:creationId xmlns:p14="http://schemas.microsoft.com/office/powerpoint/2010/main" val="3756973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66914" y="412750"/>
            <a:ext cx="7888286" cy="801688"/>
          </a:xfrm>
        </p:spPr>
        <p:txBody>
          <a:bodyPr/>
          <a:lstStyle/>
          <a:p>
            <a:pPr eaLnBrk="1" hangingPunct="1"/>
            <a:r>
              <a:rPr lang="de-CH" dirty="0"/>
              <a:t>DCM </a:t>
            </a:r>
            <a:r>
              <a:rPr lang="de-CH" dirty="0" err="1"/>
              <a:t>example</a:t>
            </a:r>
            <a:endParaRPr lang="de-CH" dirty="0"/>
          </a:p>
        </p:txBody>
      </p:sp>
      <p:sp>
        <p:nvSpPr>
          <p:cNvPr id="16" name="Rectangle 3"/>
          <p:cNvSpPr>
            <a:spLocks noGrp="1" noChangeArrowheads="1"/>
          </p:cNvSpPr>
          <p:nvPr>
            <p:ph idx="1"/>
          </p:nvPr>
        </p:nvSpPr>
        <p:spPr>
          <a:xfrm>
            <a:off x="1890714" y="1056267"/>
            <a:ext cx="8040687" cy="619124"/>
          </a:xfrm>
        </p:spPr>
        <p:txBody>
          <a:bodyPr/>
          <a:lstStyle/>
          <a:p>
            <a:pPr marL="342900" lvl="1" indent="-342900">
              <a:spcAft>
                <a:spcPts val="0"/>
              </a:spcAft>
              <a:buFont typeface="Symbol" panose="05050102010706020507" pitchFamily="18" charset="2"/>
              <a:buChar char="-"/>
              <a:defRPr/>
            </a:pPr>
            <a:r>
              <a:rPr lang="en-US" sz="2000" dirty="0">
                <a:latin typeface="+mn-lt"/>
                <a:sym typeface="Wingdings" panose="05000000000000000000" pitchFamily="2" charset="2"/>
              </a:rPr>
              <a:t>Where we are: estimated first-level</a:t>
            </a:r>
          </a:p>
        </p:txBody>
      </p:sp>
      <p:pic>
        <p:nvPicPr>
          <p:cNvPr id="3" name="Picture 2">
            <a:extLst>
              <a:ext uri="{FF2B5EF4-FFF2-40B4-BE49-F238E27FC236}">
                <a16:creationId xmlns:a16="http://schemas.microsoft.com/office/drawing/2014/main" id="{966131C9-1FD8-D291-00DC-4A3682E8A05D}"/>
              </a:ext>
            </a:extLst>
          </p:cNvPr>
          <p:cNvPicPr>
            <a:picLocks noChangeAspect="1"/>
          </p:cNvPicPr>
          <p:nvPr/>
        </p:nvPicPr>
        <p:blipFill>
          <a:blip r:embed="rId3"/>
          <a:stretch>
            <a:fillRect/>
          </a:stretch>
        </p:blipFill>
        <p:spPr>
          <a:xfrm>
            <a:off x="4273515" y="1508259"/>
            <a:ext cx="4254400" cy="4814047"/>
          </a:xfrm>
          <a:prstGeom prst="rect">
            <a:avLst/>
          </a:prstGeom>
        </p:spPr>
      </p:pic>
      <p:pic>
        <p:nvPicPr>
          <p:cNvPr id="4" name="Picture 3" descr="A white cross on a black background&#10;&#10;Description automatically generated">
            <a:extLst>
              <a:ext uri="{FF2B5EF4-FFF2-40B4-BE49-F238E27FC236}">
                <a16:creationId xmlns:a16="http://schemas.microsoft.com/office/drawing/2014/main" id="{3B65DEC9-AFEF-1505-233B-DC14E833D7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8830" y="2082644"/>
            <a:ext cx="2143125" cy="2133600"/>
          </a:xfrm>
          <a:prstGeom prst="rect">
            <a:avLst/>
          </a:prstGeom>
        </p:spPr>
      </p:pic>
      <p:sp>
        <p:nvSpPr>
          <p:cNvPr id="5" name="TextBox 4">
            <a:extLst>
              <a:ext uri="{FF2B5EF4-FFF2-40B4-BE49-F238E27FC236}">
                <a16:creationId xmlns:a16="http://schemas.microsoft.com/office/drawing/2014/main" id="{42F77A1C-0FB2-3169-6561-6B67CFFE28EE}"/>
              </a:ext>
            </a:extLst>
          </p:cNvPr>
          <p:cNvSpPr txBox="1"/>
          <p:nvPr/>
        </p:nvSpPr>
        <p:spPr>
          <a:xfrm>
            <a:off x="1947165" y="4254165"/>
            <a:ext cx="1566454" cy="369332"/>
          </a:xfrm>
          <a:prstGeom prst="rect">
            <a:avLst/>
          </a:prstGeom>
          <a:noFill/>
        </p:spPr>
        <p:txBody>
          <a:bodyPr wrap="none" rtlCol="0">
            <a:spAutoFit/>
          </a:bodyPr>
          <a:lstStyle/>
          <a:p>
            <a:pPr algn="l"/>
            <a:r>
              <a:rPr lang="de-AT" b="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resting</a:t>
            </a:r>
            <a:r>
              <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de-AT" b="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state</a:t>
            </a:r>
            <a:endPar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086791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66914" y="412750"/>
            <a:ext cx="7888286" cy="801688"/>
          </a:xfrm>
        </p:spPr>
        <p:txBody>
          <a:bodyPr/>
          <a:lstStyle/>
          <a:p>
            <a:pPr eaLnBrk="1" hangingPunct="1"/>
            <a:r>
              <a:rPr lang="en-US" dirty="0"/>
              <a:t>DCM: group study</a:t>
            </a:r>
            <a:endParaRPr lang="de-CH" dirty="0"/>
          </a:p>
        </p:txBody>
      </p:sp>
      <p:sp>
        <p:nvSpPr>
          <p:cNvPr id="2" name="Textfeld 1"/>
          <p:cNvSpPr txBox="1"/>
          <p:nvPr/>
        </p:nvSpPr>
        <p:spPr bwMode="auto">
          <a:xfrm>
            <a:off x="2106812" y="1057239"/>
            <a:ext cx="8216974"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rtlCol="0" anchor="t">
            <a:spAutoFit/>
          </a:bodyPr>
          <a:lstStyle/>
          <a:p>
            <a:pPr marL="342900" indent="-342900" defTabSz="457200">
              <a:buFont typeface="Arial" panose="020B0604020202020204" pitchFamily="34" charset="0"/>
              <a:buChar char="•"/>
              <a:defRPr/>
            </a:pPr>
            <a:r>
              <a:rPr lang="en-GB" sz="2000" dirty="0">
                <a:solidFill>
                  <a:srgbClr val="000000"/>
                </a:solidFill>
                <a:latin typeface="Arial"/>
              </a:rPr>
              <a:t>We will follow the workflow described in </a:t>
            </a:r>
            <a:r>
              <a:rPr lang="en-GB" sz="2000" dirty="0" err="1">
                <a:solidFill>
                  <a:srgbClr val="000000"/>
                </a:solidFill>
                <a:latin typeface="Arial"/>
              </a:rPr>
              <a:t>Zeidman</a:t>
            </a:r>
            <a:r>
              <a:rPr lang="en-GB" sz="2000" dirty="0">
                <a:solidFill>
                  <a:srgbClr val="000000"/>
                </a:solidFill>
                <a:latin typeface="Arial"/>
              </a:rPr>
              <a:t> et al. (2019), using the Parametric Empirical Bayes (PEB) framework</a:t>
            </a:r>
          </a:p>
          <a:p>
            <a:pPr marL="342900" indent="-342900" defTabSz="457200">
              <a:buFont typeface="Arial" panose="020B0604020202020204" pitchFamily="34" charset="0"/>
              <a:buChar char="•"/>
              <a:defRPr/>
            </a:pPr>
            <a:endParaRPr lang="en-GB" sz="2000" dirty="0">
              <a:solidFill>
                <a:srgbClr val="000000"/>
              </a:solidFill>
              <a:latin typeface="Arial"/>
            </a:endParaRPr>
          </a:p>
          <a:p>
            <a:pPr marL="342900" indent="-342900" defTabSz="457200">
              <a:buFont typeface="Arial" panose="020B0604020202020204" pitchFamily="34" charset="0"/>
              <a:buChar char="•"/>
              <a:defRPr/>
            </a:pPr>
            <a:r>
              <a:rPr lang="en-GB" sz="2000" dirty="0">
                <a:solidFill>
                  <a:srgbClr val="000000"/>
                </a:solidFill>
                <a:latin typeface="Arial"/>
              </a:rPr>
              <a:t>What are the commonalities in effective connectivity across subjects within a group or differences between groups?</a:t>
            </a:r>
          </a:p>
          <a:p>
            <a:pPr defTabSz="457200">
              <a:defRPr/>
            </a:pPr>
            <a:endParaRPr lang="en-GB" sz="2000" dirty="0">
              <a:solidFill>
                <a:srgbClr val="000000"/>
              </a:solidFill>
              <a:latin typeface="Arial"/>
            </a:endParaRPr>
          </a:p>
          <a:p>
            <a:pPr marL="342900" indent="-342900" defTabSz="457200">
              <a:buFont typeface="Arial" panose="020B0604020202020204" pitchFamily="34" charset="0"/>
              <a:buChar char="•"/>
              <a:defRPr/>
            </a:pPr>
            <a:r>
              <a:rPr lang="en-GB" sz="2000" dirty="0">
                <a:solidFill>
                  <a:srgbClr val="000000"/>
                </a:solidFill>
                <a:latin typeface="Arial"/>
              </a:rPr>
              <a:t>Which combination of connections best predicts a group difference (or covariate)?</a:t>
            </a:r>
          </a:p>
          <a:p>
            <a:pPr marL="342900" indent="-342900" defTabSz="457200">
              <a:buFont typeface="Arial" panose="020B0604020202020204" pitchFamily="34" charset="0"/>
              <a:buChar char="•"/>
              <a:defRPr/>
            </a:pPr>
            <a:endParaRPr lang="en-GB" sz="2000" dirty="0">
              <a:solidFill>
                <a:srgbClr val="000000"/>
              </a:solidFill>
              <a:latin typeface="Arial"/>
            </a:endParaRPr>
          </a:p>
          <a:p>
            <a:pPr defTabSz="457200">
              <a:defRPr/>
            </a:pPr>
            <a:endParaRPr lang="de-CH" sz="2000" dirty="0" err="1">
              <a:solidFill>
                <a:srgbClr val="000000"/>
              </a:solidFill>
              <a:latin typeface="Arial" charset="0"/>
            </a:endParaRPr>
          </a:p>
        </p:txBody>
      </p:sp>
    </p:spTree>
    <p:extLst>
      <p:ext uri="{BB962C8B-B14F-4D97-AF65-F5344CB8AC3E}">
        <p14:creationId xmlns:p14="http://schemas.microsoft.com/office/powerpoint/2010/main" val="2062635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de-CH" dirty="0"/>
              <a:t>Group </a:t>
            </a:r>
            <a:r>
              <a:rPr lang="de-CH" dirty="0" err="1"/>
              <a:t>analaysis</a:t>
            </a:r>
            <a:r>
              <a:rPr lang="de-CH" dirty="0"/>
              <a:t> in </a:t>
            </a:r>
            <a:r>
              <a:rPr lang="de-CH" dirty="0" err="1"/>
              <a:t>the</a:t>
            </a:r>
            <a:r>
              <a:rPr lang="de-CH" dirty="0"/>
              <a:t> PEB </a:t>
            </a:r>
            <a:r>
              <a:rPr lang="de-CH" dirty="0" err="1"/>
              <a:t>framework</a:t>
            </a:r>
            <a:endParaRPr lang="de-CH" dirty="0"/>
          </a:p>
        </p:txBody>
      </p:sp>
      <p:sp>
        <p:nvSpPr>
          <p:cNvPr id="5124" name="Rectangle 3"/>
          <p:cNvSpPr>
            <a:spLocks noGrp="1" noChangeArrowheads="1"/>
          </p:cNvSpPr>
          <p:nvPr>
            <p:ph idx="1"/>
          </p:nvPr>
        </p:nvSpPr>
        <p:spPr>
          <a:xfrm>
            <a:off x="1847639" y="1160749"/>
            <a:ext cx="8597336" cy="4827457"/>
          </a:xfrm>
        </p:spPr>
        <p:txBody>
          <a:bodyPr/>
          <a:lstStyle/>
          <a:p>
            <a:pPr marL="342900" indent="-342900">
              <a:buFont typeface="Symbol" panose="05050102010706020507" pitchFamily="18" charset="2"/>
              <a:buChar char="-"/>
            </a:pPr>
            <a:endParaRPr lang="en-US" dirty="0"/>
          </a:p>
        </p:txBody>
      </p:sp>
      <p:pic>
        <p:nvPicPr>
          <p:cNvPr id="2050" name="Picture 2" descr="https://ars.els-cdn.com/content/image/1-s2.0-S1053811919305233-gr1_lr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47639" y="1160749"/>
            <a:ext cx="8597336" cy="3731029"/>
          </a:xfrm>
          <a:prstGeom prst="rect">
            <a:avLst/>
          </a:prstGeom>
          <a:noFill/>
          <a:extLst>
            <a:ext uri="{909E8E84-426E-40DD-AFC4-6F175D3DCCD1}">
              <a14:hiddenFill xmlns:a14="http://schemas.microsoft.com/office/drawing/2010/main">
                <a:solidFill>
                  <a:srgbClr val="FFFFFF"/>
                </a:solidFill>
              </a14:hiddenFill>
            </a:ext>
          </a:extLst>
        </p:spPr>
      </p:pic>
      <p:sp>
        <p:nvSpPr>
          <p:cNvPr id="9" name="Textfeld 8"/>
          <p:cNvSpPr txBox="1"/>
          <p:nvPr/>
        </p:nvSpPr>
        <p:spPr bwMode="auto">
          <a:xfrm>
            <a:off x="1966914" y="6171684"/>
            <a:ext cx="238046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sz="1200" dirty="0" err="1">
                <a:solidFill>
                  <a:srgbClr val="000000"/>
                </a:solidFill>
                <a:latin typeface="Arial" charset="0"/>
              </a:rPr>
              <a:t>Zeidman</a:t>
            </a:r>
            <a:r>
              <a:rPr lang="de-CH" sz="1200" dirty="0">
                <a:solidFill>
                  <a:srgbClr val="000000"/>
                </a:solidFill>
                <a:latin typeface="Arial" charset="0"/>
              </a:rPr>
              <a:t> et al. (2019), </a:t>
            </a:r>
            <a:r>
              <a:rPr lang="de-CH" sz="1200" i="1" dirty="0" err="1">
                <a:solidFill>
                  <a:srgbClr val="000000"/>
                </a:solidFill>
                <a:latin typeface="Arial" charset="0"/>
              </a:rPr>
              <a:t>NeuroImage</a:t>
            </a:r>
            <a:endParaRPr lang="de-CH" sz="1200" i="1" dirty="0">
              <a:solidFill>
                <a:srgbClr val="000000"/>
              </a:solidFill>
              <a:latin typeface="Arial" charset="0"/>
            </a:endParaRPr>
          </a:p>
        </p:txBody>
      </p:sp>
      <p:sp>
        <p:nvSpPr>
          <p:cNvPr id="4" name="Rechteck 3"/>
          <p:cNvSpPr/>
          <p:nvPr/>
        </p:nvSpPr>
        <p:spPr>
          <a:xfrm>
            <a:off x="3693269" y="3968885"/>
            <a:ext cx="2081719" cy="44747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de-CH">
              <a:solidFill>
                <a:srgbClr val="FFFFFF"/>
              </a:solidFill>
              <a:latin typeface="Arial"/>
            </a:endParaRPr>
          </a:p>
        </p:txBody>
      </p:sp>
      <p:sp>
        <p:nvSpPr>
          <p:cNvPr id="12" name="Rechteck 11"/>
          <p:cNvSpPr/>
          <p:nvPr/>
        </p:nvSpPr>
        <p:spPr>
          <a:xfrm>
            <a:off x="2719744" y="2162175"/>
            <a:ext cx="2081719" cy="38392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de-CH">
              <a:solidFill>
                <a:srgbClr val="FFFFFF"/>
              </a:solidFill>
              <a:latin typeface="Arial"/>
            </a:endParaRPr>
          </a:p>
        </p:txBody>
      </p:sp>
      <p:cxnSp>
        <p:nvCxnSpPr>
          <p:cNvPr id="7" name="Gerade Verbindung mit Pfeil 6"/>
          <p:cNvCxnSpPr>
            <a:stCxn id="4" idx="0"/>
          </p:cNvCxnSpPr>
          <p:nvPr/>
        </p:nvCxnSpPr>
        <p:spPr>
          <a:xfrm flipH="1" flipV="1">
            <a:off x="3760602" y="2546099"/>
            <a:ext cx="973526" cy="142278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9065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5015141" y="4526959"/>
            <a:ext cx="3033484" cy="35936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de-CH">
              <a:solidFill>
                <a:srgbClr val="FFFFFF"/>
              </a:solidFill>
              <a:latin typeface="Arial"/>
            </a:endParaRPr>
          </a:p>
        </p:txBody>
      </p:sp>
      <p:sp>
        <p:nvSpPr>
          <p:cNvPr id="42" name="Rechteck 41"/>
          <p:cNvSpPr/>
          <p:nvPr/>
        </p:nvSpPr>
        <p:spPr>
          <a:xfrm>
            <a:off x="5331408" y="3763011"/>
            <a:ext cx="600075" cy="72144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de-CH">
              <a:solidFill>
                <a:srgbClr val="FFFFFF"/>
              </a:solidFill>
              <a:latin typeface="Arial"/>
            </a:endParaRPr>
          </a:p>
        </p:txBody>
      </p:sp>
      <p:sp>
        <p:nvSpPr>
          <p:cNvPr id="39" name="Rechteck 38"/>
          <p:cNvSpPr/>
          <p:nvPr/>
        </p:nvSpPr>
        <p:spPr>
          <a:xfrm>
            <a:off x="5361831" y="1747082"/>
            <a:ext cx="1776454" cy="71978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de-CH">
              <a:solidFill>
                <a:srgbClr val="FFFFFF"/>
              </a:solidFill>
              <a:latin typeface="Arial"/>
            </a:endParaRPr>
          </a:p>
        </p:txBody>
      </p:sp>
      <p:sp>
        <p:nvSpPr>
          <p:cNvPr id="26" name="Rechteck 25"/>
          <p:cNvSpPr/>
          <p:nvPr/>
        </p:nvSpPr>
        <p:spPr>
          <a:xfrm>
            <a:off x="5075498" y="3764665"/>
            <a:ext cx="255517" cy="71978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de-CH">
              <a:solidFill>
                <a:srgbClr val="FFFFFF"/>
              </a:solidFill>
              <a:latin typeface="Arial"/>
            </a:endParaRPr>
          </a:p>
        </p:txBody>
      </p:sp>
      <p:sp>
        <p:nvSpPr>
          <p:cNvPr id="15" name="Rechteck 14"/>
          <p:cNvSpPr/>
          <p:nvPr/>
        </p:nvSpPr>
        <p:spPr>
          <a:xfrm>
            <a:off x="3647662" y="1756404"/>
            <a:ext cx="1396054" cy="71978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de-CH">
              <a:solidFill>
                <a:srgbClr val="FFFFFF"/>
              </a:solidFill>
              <a:latin typeface="Arial"/>
            </a:endParaRPr>
          </a:p>
        </p:txBody>
      </p:sp>
      <p:sp>
        <p:nvSpPr>
          <p:cNvPr id="13" name="Rechteck 12"/>
          <p:cNvSpPr/>
          <p:nvPr/>
        </p:nvSpPr>
        <p:spPr>
          <a:xfrm>
            <a:off x="2895601" y="1773425"/>
            <a:ext cx="433947" cy="704484"/>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de-CH">
              <a:solidFill>
                <a:srgbClr val="FFFFFF"/>
              </a:solidFill>
              <a:latin typeface="Arial"/>
            </a:endParaRPr>
          </a:p>
        </p:txBody>
      </p:sp>
      <p:sp>
        <p:nvSpPr>
          <p:cNvPr id="11" name="Rechteck 10"/>
          <p:cNvSpPr/>
          <p:nvPr/>
        </p:nvSpPr>
        <p:spPr>
          <a:xfrm>
            <a:off x="3917004" y="3764665"/>
            <a:ext cx="739302" cy="71978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de-CH">
              <a:solidFill>
                <a:srgbClr val="FFFFFF"/>
              </a:solidFill>
              <a:latin typeface="Arial"/>
            </a:endParaRPr>
          </a:p>
        </p:txBody>
      </p:sp>
      <p:sp>
        <p:nvSpPr>
          <p:cNvPr id="2" name="Titel 1"/>
          <p:cNvSpPr>
            <a:spLocks noGrp="1"/>
          </p:cNvSpPr>
          <p:nvPr>
            <p:ph type="title"/>
          </p:nvPr>
        </p:nvSpPr>
        <p:spPr>
          <a:xfrm>
            <a:off x="1966914" y="412750"/>
            <a:ext cx="7874235" cy="801688"/>
          </a:xfrm>
        </p:spPr>
        <p:txBody>
          <a:bodyPr/>
          <a:lstStyle/>
          <a:p>
            <a:r>
              <a:rPr lang="de-CH" dirty="0"/>
              <a:t>DCM </a:t>
            </a:r>
            <a:r>
              <a:rPr lang="de-CH" dirty="0" err="1"/>
              <a:t>with</a:t>
            </a:r>
            <a:r>
              <a:rPr lang="de-CH" dirty="0"/>
              <a:t> PEB</a:t>
            </a:r>
          </a:p>
        </p:txBody>
      </p:sp>
      <mc:AlternateContent xmlns:mc="http://schemas.openxmlformats.org/markup-compatibility/2006" xmlns:a14="http://schemas.microsoft.com/office/drawing/2010/main">
        <mc:Choice Requires="a14">
          <p:sp>
            <p:nvSpPr>
              <p:cNvPr id="6" name="Rechteck 5"/>
              <p:cNvSpPr/>
              <p:nvPr/>
            </p:nvSpPr>
            <p:spPr>
              <a:xfrm>
                <a:off x="1857375" y="1706595"/>
                <a:ext cx="6381750" cy="737189"/>
              </a:xfrm>
              <a:prstGeom prst="rect">
                <a:avLst/>
              </a:prstGeom>
            </p:spPr>
            <p:txBody>
              <a:bodyPr wrap="square">
                <a:spAutoFit/>
              </a:bodyPr>
              <a:lstStyle/>
              <a:p>
                <a:pPr defTabSz="457200">
                  <a:defRPr/>
                </a:pPr>
                <a14:m>
                  <m:oMathPara xmlns:m="http://schemas.openxmlformats.org/officeDocument/2006/math">
                    <m:oMathParaPr>
                      <m:jc m:val="centerGroup"/>
                    </m:oMathParaPr>
                    <m:oMath xmlns:m="http://schemas.openxmlformats.org/officeDocument/2006/math">
                      <m:sSub>
                        <m:sSubPr>
                          <m:ctrlPr>
                            <a:rPr lang="de-CH" sz="2800" i="1">
                              <a:solidFill>
                                <a:srgbClr val="000000"/>
                              </a:solidFill>
                              <a:latin typeface="Cambria Math" panose="02040503050406030204" pitchFamily="18" charset="0"/>
                            </a:rPr>
                          </m:ctrlPr>
                        </m:sSubPr>
                        <m:e>
                          <m:r>
                            <a:rPr lang="de-CH" sz="2800" i="1">
                              <a:solidFill>
                                <a:srgbClr val="000000"/>
                              </a:solidFill>
                              <a:latin typeface="Cambria Math" panose="02040503050406030204" pitchFamily="18" charset="0"/>
                            </a:rPr>
                            <m:t>𝑌</m:t>
                          </m:r>
                        </m:e>
                        <m:sub>
                          <m:r>
                            <m:rPr>
                              <m:sty m:val="p"/>
                            </m:rPr>
                            <a:rPr lang="de-CH" sz="2800">
                              <a:solidFill>
                                <a:srgbClr val="000000"/>
                              </a:solidFill>
                              <a:latin typeface="Cambria Math" panose="02040503050406030204" pitchFamily="18" charset="0"/>
                            </a:rPr>
                            <m:t>i</m:t>
                          </m:r>
                        </m:sub>
                      </m:sSub>
                      <m:r>
                        <a:rPr lang="de-CH" sz="2800">
                          <a:solidFill>
                            <a:srgbClr val="000000"/>
                          </a:solidFill>
                          <a:latin typeface="Cambria Math" panose="02040503050406030204" pitchFamily="18" charset="0"/>
                        </a:rPr>
                        <m:t>=</m:t>
                      </m:r>
                      <m:sSub>
                        <m:sSubPr>
                          <m:ctrlPr>
                            <a:rPr lang="de-CH" sz="2800" i="1">
                              <a:solidFill>
                                <a:srgbClr val="000000"/>
                              </a:solidFill>
                              <a:latin typeface="Cambria Math" panose="02040503050406030204" pitchFamily="18" charset="0"/>
                            </a:rPr>
                          </m:ctrlPr>
                        </m:sSubPr>
                        <m:e>
                          <m:r>
                            <m:rPr>
                              <m:sty m:val="p"/>
                            </m:rPr>
                            <a:rPr lang="el-GR" sz="2800" i="1">
                              <a:solidFill>
                                <a:srgbClr val="000000"/>
                              </a:solidFill>
                              <a:latin typeface="Cambria Math" panose="02040503050406030204" pitchFamily="18" charset="0"/>
                              <a:ea typeface="Cambria Math" panose="02040503050406030204" pitchFamily="18" charset="0"/>
                            </a:rPr>
                            <m:t>Γ</m:t>
                          </m:r>
                        </m:e>
                        <m:sub>
                          <m:r>
                            <a:rPr lang="de-CH" sz="2800" i="1">
                              <a:solidFill>
                                <a:srgbClr val="000000"/>
                              </a:solidFill>
                              <a:latin typeface="Cambria Math" panose="02040503050406030204" pitchFamily="18" charset="0"/>
                            </a:rPr>
                            <m:t>𝑖</m:t>
                          </m:r>
                        </m:sub>
                      </m:sSub>
                      <m:d>
                        <m:dPr>
                          <m:ctrlPr>
                            <a:rPr lang="de-CH" sz="2800" i="1">
                              <a:solidFill>
                                <a:srgbClr val="000000"/>
                              </a:solidFill>
                              <a:latin typeface="Cambria Math" panose="02040503050406030204" pitchFamily="18" charset="0"/>
                              <a:ea typeface="Cambria Math" panose="02040503050406030204" pitchFamily="18" charset="0"/>
                            </a:rPr>
                          </m:ctrlPr>
                        </m:dPr>
                        <m:e>
                          <m:sSubSup>
                            <m:sSubSupPr>
                              <m:ctrlPr>
                                <a:rPr lang="de-CH" sz="2800" i="1">
                                  <a:solidFill>
                                    <a:srgbClr val="000000"/>
                                  </a:solidFill>
                                  <a:latin typeface="Cambria Math" panose="02040503050406030204" pitchFamily="18" charset="0"/>
                                </a:rPr>
                              </m:ctrlPr>
                            </m:sSubSupPr>
                            <m:e>
                              <m:r>
                                <a:rPr lang="de-CH" sz="2800" i="1">
                                  <a:solidFill>
                                    <a:srgbClr val="000000"/>
                                  </a:solidFill>
                                  <a:latin typeface="Cambria Math" panose="02040503050406030204" pitchFamily="18" charset="0"/>
                                  <a:ea typeface="Cambria Math" panose="02040503050406030204" pitchFamily="18" charset="0"/>
                                </a:rPr>
                                <m:t>𝜃</m:t>
                              </m:r>
                            </m:e>
                            <m:sub>
                              <m:r>
                                <a:rPr lang="de-CH" sz="2800" i="1">
                                  <a:solidFill>
                                    <a:srgbClr val="000000"/>
                                  </a:solidFill>
                                  <a:latin typeface="Cambria Math" panose="02040503050406030204" pitchFamily="18" charset="0"/>
                                </a:rPr>
                                <m:t>𝑖</m:t>
                              </m:r>
                            </m:sub>
                            <m:sup>
                              <m:d>
                                <m:dPr>
                                  <m:ctrlPr>
                                    <a:rPr lang="de-CH" sz="2800" i="1">
                                      <a:solidFill>
                                        <a:srgbClr val="000000"/>
                                      </a:solidFill>
                                      <a:latin typeface="Cambria Math" panose="02040503050406030204" pitchFamily="18" charset="0"/>
                                    </a:rPr>
                                  </m:ctrlPr>
                                </m:dPr>
                                <m:e>
                                  <m:r>
                                    <a:rPr lang="de-CH" sz="2800" i="1">
                                      <a:solidFill>
                                        <a:srgbClr val="000000"/>
                                      </a:solidFill>
                                      <a:latin typeface="Cambria Math" panose="02040503050406030204" pitchFamily="18" charset="0"/>
                                    </a:rPr>
                                    <m:t>1</m:t>
                                  </m:r>
                                </m:e>
                              </m:d>
                            </m:sup>
                          </m:sSubSup>
                        </m:e>
                      </m:d>
                      <m:r>
                        <a:rPr lang="de-CH" sz="2800">
                          <a:solidFill>
                            <a:srgbClr val="000000"/>
                          </a:solidFill>
                          <a:latin typeface="Cambria Math" panose="02040503050406030204" pitchFamily="18" charset="0"/>
                        </a:rPr>
                        <m:t>+</m:t>
                      </m:r>
                      <m:sSub>
                        <m:sSubPr>
                          <m:ctrlPr>
                            <a:rPr lang="de-CH" sz="2800" i="1">
                              <a:solidFill>
                                <a:srgbClr val="000000"/>
                              </a:solidFill>
                              <a:latin typeface="Cambria Math" panose="02040503050406030204" pitchFamily="18" charset="0"/>
                            </a:rPr>
                          </m:ctrlPr>
                        </m:sSubPr>
                        <m:e>
                          <m:r>
                            <a:rPr lang="de-CH" sz="2800" i="1">
                              <a:solidFill>
                                <a:srgbClr val="000000"/>
                              </a:solidFill>
                              <a:latin typeface="Cambria Math" panose="02040503050406030204" pitchFamily="18" charset="0"/>
                            </a:rPr>
                            <m:t>𝑋</m:t>
                          </m:r>
                        </m:e>
                        <m:sub>
                          <m:r>
                            <a:rPr lang="de-CH" sz="2800" i="1">
                              <a:solidFill>
                                <a:srgbClr val="000000"/>
                              </a:solidFill>
                              <a:latin typeface="Cambria Math" panose="02040503050406030204" pitchFamily="18" charset="0"/>
                            </a:rPr>
                            <m:t>0</m:t>
                          </m:r>
                        </m:sub>
                      </m:sSub>
                      <m:sSub>
                        <m:sSubPr>
                          <m:ctrlPr>
                            <a:rPr lang="de-CH" sz="2800" i="1">
                              <a:solidFill>
                                <a:srgbClr val="000000"/>
                              </a:solidFill>
                              <a:latin typeface="Cambria Math" panose="02040503050406030204" pitchFamily="18" charset="0"/>
                            </a:rPr>
                          </m:ctrlPr>
                        </m:sSubPr>
                        <m:e>
                          <m:r>
                            <a:rPr lang="de-CH" sz="2800" i="1">
                              <a:solidFill>
                                <a:srgbClr val="000000"/>
                              </a:solidFill>
                              <a:latin typeface="Cambria Math" panose="02040503050406030204" pitchFamily="18" charset="0"/>
                            </a:rPr>
                            <m:t>𝛽</m:t>
                          </m:r>
                        </m:e>
                        <m:sub>
                          <m:r>
                            <a:rPr lang="de-CH" sz="2800" i="1">
                              <a:solidFill>
                                <a:srgbClr val="000000"/>
                              </a:solidFill>
                              <a:latin typeface="Cambria Math" panose="02040503050406030204" pitchFamily="18" charset="0"/>
                            </a:rPr>
                            <m:t>𝑖</m:t>
                          </m:r>
                        </m:sub>
                      </m:sSub>
                      <m:r>
                        <a:rPr lang="de-CH" sz="2800">
                          <a:solidFill>
                            <a:srgbClr val="000000"/>
                          </a:solidFill>
                          <a:latin typeface="Cambria Math" panose="02040503050406030204" pitchFamily="18" charset="0"/>
                        </a:rPr>
                        <m:t>+</m:t>
                      </m:r>
                      <m:sSubSup>
                        <m:sSubSupPr>
                          <m:ctrlPr>
                            <a:rPr lang="de-CH" sz="2800" i="1">
                              <a:solidFill>
                                <a:srgbClr val="000000"/>
                              </a:solidFill>
                              <a:latin typeface="Cambria Math" panose="02040503050406030204" pitchFamily="18" charset="0"/>
                            </a:rPr>
                          </m:ctrlPr>
                        </m:sSubSupPr>
                        <m:e>
                          <m:r>
                            <a:rPr lang="de-CH" sz="2800" i="1">
                              <a:solidFill>
                                <a:srgbClr val="000000"/>
                              </a:solidFill>
                              <a:latin typeface="Cambria Math" panose="02040503050406030204" pitchFamily="18" charset="0"/>
                              <a:ea typeface="Cambria Math" panose="02040503050406030204" pitchFamily="18" charset="0"/>
                            </a:rPr>
                            <m:t>𝜀</m:t>
                          </m:r>
                        </m:e>
                        <m:sub>
                          <m:r>
                            <a:rPr lang="de-CH" sz="2800" i="1">
                              <a:solidFill>
                                <a:srgbClr val="000000"/>
                              </a:solidFill>
                              <a:latin typeface="Cambria Math" panose="02040503050406030204" pitchFamily="18" charset="0"/>
                            </a:rPr>
                            <m:t>𝑖</m:t>
                          </m:r>
                        </m:sub>
                        <m:sup>
                          <m:d>
                            <m:dPr>
                              <m:ctrlPr>
                                <a:rPr lang="de-CH" sz="2800" i="1">
                                  <a:solidFill>
                                    <a:srgbClr val="000000"/>
                                  </a:solidFill>
                                  <a:latin typeface="Cambria Math" panose="02040503050406030204" pitchFamily="18" charset="0"/>
                                </a:rPr>
                              </m:ctrlPr>
                            </m:dPr>
                            <m:e>
                              <m:r>
                                <a:rPr lang="de-CH" sz="2800" i="1">
                                  <a:solidFill>
                                    <a:srgbClr val="000000"/>
                                  </a:solidFill>
                                  <a:latin typeface="Cambria Math" panose="02040503050406030204" pitchFamily="18" charset="0"/>
                                </a:rPr>
                                <m:t>1</m:t>
                              </m:r>
                            </m:e>
                          </m:d>
                        </m:sup>
                      </m:sSubSup>
                    </m:oMath>
                  </m:oMathPara>
                </a14:m>
                <a:endParaRPr lang="de-CH" sz="2800" dirty="0">
                  <a:solidFill>
                    <a:srgbClr val="000000"/>
                  </a:solidFill>
                  <a:latin typeface="Arial"/>
                </a:endParaRPr>
              </a:p>
            </p:txBody>
          </p:sp>
        </mc:Choice>
        <mc:Fallback xmlns="">
          <p:sp>
            <p:nvSpPr>
              <p:cNvPr id="6" name="Rechteck 5"/>
              <p:cNvSpPr>
                <a:spLocks noRot="1" noChangeAspect="1" noMove="1" noResize="1" noEditPoints="1" noAdjustHandles="1" noChangeArrowheads="1" noChangeShapeType="1" noTextEdit="1"/>
              </p:cNvSpPr>
              <p:nvPr/>
            </p:nvSpPr>
            <p:spPr>
              <a:xfrm>
                <a:off x="1857375" y="1706595"/>
                <a:ext cx="6381750" cy="737189"/>
              </a:xfrm>
              <a:prstGeom prst="rect">
                <a:avLst/>
              </a:prstGeom>
              <a:blipFill>
                <a:blip r:embed="rId3"/>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7" name="Rechteck 6"/>
              <p:cNvSpPr/>
              <p:nvPr/>
            </p:nvSpPr>
            <p:spPr>
              <a:xfrm>
                <a:off x="1280807" y="3764665"/>
                <a:ext cx="8394970" cy="635239"/>
              </a:xfrm>
              <a:prstGeom prst="rect">
                <a:avLst/>
              </a:prstGeom>
            </p:spPr>
            <p:txBody>
              <a:bodyPr wrap="square">
                <a:spAutoFit/>
              </a:bodyPr>
              <a:lstStyle/>
              <a:p>
                <a:pPr defTabSz="457200">
                  <a:defRPr/>
                </a:pPr>
                <a14:m>
                  <m:oMathPara xmlns:m="http://schemas.openxmlformats.org/officeDocument/2006/math">
                    <m:oMathParaPr>
                      <m:jc m:val="centerGroup"/>
                    </m:oMathParaPr>
                    <m:oMath xmlns:m="http://schemas.openxmlformats.org/officeDocument/2006/math">
                      <m:sSubSup>
                        <m:sSubSupPr>
                          <m:ctrlPr>
                            <a:rPr lang="de-CH" sz="2800" i="1">
                              <a:solidFill>
                                <a:srgbClr val="000000"/>
                              </a:solidFill>
                              <a:latin typeface="Cambria Math" panose="02040503050406030204" pitchFamily="18" charset="0"/>
                            </a:rPr>
                          </m:ctrlPr>
                        </m:sSubSupPr>
                        <m:e>
                          <m:r>
                            <a:rPr lang="de-CH" sz="2800" i="1">
                              <a:solidFill>
                                <a:srgbClr val="000000"/>
                              </a:solidFill>
                              <a:latin typeface="Cambria Math" panose="02040503050406030204" pitchFamily="18" charset="0"/>
                              <a:ea typeface="Cambria Math" panose="02040503050406030204" pitchFamily="18" charset="0"/>
                            </a:rPr>
                            <m:t>𝜃</m:t>
                          </m:r>
                        </m:e>
                        <m:sub>
                          <m:r>
                            <a:rPr lang="de-CH" sz="2800" i="1">
                              <a:solidFill>
                                <a:srgbClr val="000000"/>
                              </a:solidFill>
                              <a:latin typeface="Cambria Math" panose="02040503050406030204" pitchFamily="18" charset="0"/>
                            </a:rPr>
                            <m:t>𝑖</m:t>
                          </m:r>
                        </m:sub>
                        <m:sup>
                          <m:d>
                            <m:dPr>
                              <m:ctrlPr>
                                <a:rPr lang="de-CH" sz="2800" i="1">
                                  <a:solidFill>
                                    <a:srgbClr val="000000"/>
                                  </a:solidFill>
                                  <a:latin typeface="Cambria Math" panose="02040503050406030204" pitchFamily="18" charset="0"/>
                                </a:rPr>
                              </m:ctrlPr>
                            </m:dPr>
                            <m:e>
                              <m:r>
                                <a:rPr lang="de-CH" sz="2800" i="1">
                                  <a:solidFill>
                                    <a:srgbClr val="000000"/>
                                  </a:solidFill>
                                  <a:latin typeface="Cambria Math" panose="02040503050406030204" pitchFamily="18" charset="0"/>
                                </a:rPr>
                                <m:t>1</m:t>
                              </m:r>
                            </m:e>
                          </m:d>
                        </m:sup>
                      </m:sSubSup>
                      <m:r>
                        <a:rPr lang="de-CH" sz="2800">
                          <a:solidFill>
                            <a:srgbClr val="000000"/>
                          </a:solidFill>
                          <a:latin typeface="Cambria Math" panose="02040503050406030204" pitchFamily="18" charset="0"/>
                        </a:rPr>
                        <m:t>=</m:t>
                      </m:r>
                      <m:r>
                        <a:rPr lang="de-CH" sz="2800" i="1">
                          <a:solidFill>
                            <a:srgbClr val="000000"/>
                          </a:solidFill>
                          <a:latin typeface="Cambria Math" panose="02040503050406030204" pitchFamily="18" charset="0"/>
                        </a:rPr>
                        <m:t>𝑋</m:t>
                      </m:r>
                      <m:sSup>
                        <m:sSupPr>
                          <m:ctrlPr>
                            <a:rPr lang="de-CH" sz="2800" i="1">
                              <a:solidFill>
                                <a:srgbClr val="000000"/>
                              </a:solidFill>
                              <a:latin typeface="Cambria Math" panose="02040503050406030204" pitchFamily="18" charset="0"/>
                            </a:rPr>
                          </m:ctrlPr>
                        </m:sSupPr>
                        <m:e>
                          <m:r>
                            <a:rPr lang="de-CH" sz="2800" i="1">
                              <a:solidFill>
                                <a:srgbClr val="000000"/>
                              </a:solidFill>
                              <a:latin typeface="Cambria Math" panose="02040503050406030204" pitchFamily="18" charset="0"/>
                              <a:ea typeface="Cambria Math" panose="02040503050406030204" pitchFamily="18" charset="0"/>
                            </a:rPr>
                            <m:t>𝜃</m:t>
                          </m:r>
                        </m:e>
                        <m:sup>
                          <m:r>
                            <a:rPr lang="de-CH" sz="2800" i="1">
                              <a:solidFill>
                                <a:srgbClr val="000000"/>
                              </a:solidFill>
                              <a:latin typeface="Cambria Math" panose="02040503050406030204" pitchFamily="18" charset="0"/>
                            </a:rPr>
                            <m:t>(2)</m:t>
                          </m:r>
                        </m:sup>
                      </m:sSup>
                      <m:r>
                        <a:rPr lang="de-CH" sz="2800">
                          <a:solidFill>
                            <a:srgbClr val="000000"/>
                          </a:solidFill>
                          <a:latin typeface="Cambria Math" panose="02040503050406030204" pitchFamily="18" charset="0"/>
                        </a:rPr>
                        <m:t>+</m:t>
                      </m:r>
                      <m:sSup>
                        <m:sSupPr>
                          <m:ctrlPr>
                            <a:rPr lang="de-CH" sz="2800" i="1">
                              <a:solidFill>
                                <a:srgbClr val="000000"/>
                              </a:solidFill>
                              <a:latin typeface="Cambria Math" panose="02040503050406030204" pitchFamily="18" charset="0"/>
                            </a:rPr>
                          </m:ctrlPr>
                        </m:sSupPr>
                        <m:e>
                          <m:r>
                            <a:rPr lang="de-CH" sz="2800" i="1">
                              <a:solidFill>
                                <a:srgbClr val="000000"/>
                              </a:solidFill>
                              <a:latin typeface="Cambria Math" panose="02040503050406030204" pitchFamily="18" charset="0"/>
                              <a:ea typeface="Cambria Math" panose="02040503050406030204" pitchFamily="18" charset="0"/>
                            </a:rPr>
                            <m:t>𝜀</m:t>
                          </m:r>
                        </m:e>
                        <m:sup>
                          <m:r>
                            <a:rPr lang="de-CH" sz="2800" i="1">
                              <a:solidFill>
                                <a:srgbClr val="000000"/>
                              </a:solidFill>
                              <a:latin typeface="Cambria Math" panose="02040503050406030204" pitchFamily="18" charset="0"/>
                            </a:rPr>
                            <m:t>(2)</m:t>
                          </m:r>
                        </m:sup>
                      </m:sSup>
                    </m:oMath>
                  </m:oMathPara>
                </a14:m>
                <a:endParaRPr lang="de-CH" sz="2800" dirty="0">
                  <a:solidFill>
                    <a:srgbClr val="000000"/>
                  </a:solidFill>
                  <a:latin typeface="Arial"/>
                </a:endParaRPr>
              </a:p>
            </p:txBody>
          </p:sp>
        </mc:Choice>
        <mc:Fallback xmlns="">
          <p:sp>
            <p:nvSpPr>
              <p:cNvPr id="7" name="Rechteck 6"/>
              <p:cNvSpPr>
                <a:spLocks noRot="1" noChangeAspect="1" noMove="1" noResize="1" noEditPoints="1" noAdjustHandles="1" noChangeArrowheads="1" noChangeShapeType="1" noTextEdit="1"/>
              </p:cNvSpPr>
              <p:nvPr/>
            </p:nvSpPr>
            <p:spPr>
              <a:xfrm>
                <a:off x="1280807" y="3764665"/>
                <a:ext cx="8394970" cy="635239"/>
              </a:xfrm>
              <a:prstGeom prst="rect">
                <a:avLst/>
              </a:prstGeom>
              <a:blipFill>
                <a:blip r:embed="rId4"/>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8" name="Rechteck 7"/>
              <p:cNvSpPr/>
              <p:nvPr/>
            </p:nvSpPr>
            <p:spPr>
              <a:xfrm>
                <a:off x="878012" y="5577804"/>
                <a:ext cx="8394970" cy="541110"/>
              </a:xfrm>
              <a:prstGeom prst="rect">
                <a:avLst/>
              </a:prstGeom>
            </p:spPr>
            <p:txBody>
              <a:bodyPr wrap="square">
                <a:spAutoFit/>
              </a:bodyPr>
              <a:lstStyle/>
              <a:p>
                <a:pPr defTabSz="457200">
                  <a:defRPr/>
                </a:pPr>
                <a14:m>
                  <m:oMathPara xmlns:m="http://schemas.openxmlformats.org/officeDocument/2006/math">
                    <m:oMathParaPr>
                      <m:jc m:val="centerGroup"/>
                    </m:oMathParaPr>
                    <m:oMath xmlns:m="http://schemas.openxmlformats.org/officeDocument/2006/math">
                      <m:sSup>
                        <m:sSupPr>
                          <m:ctrlPr>
                            <a:rPr lang="de-CH" sz="2800" i="1">
                              <a:solidFill>
                                <a:srgbClr val="000000"/>
                              </a:solidFill>
                              <a:latin typeface="Cambria Math" panose="02040503050406030204" pitchFamily="18" charset="0"/>
                            </a:rPr>
                          </m:ctrlPr>
                        </m:sSupPr>
                        <m:e>
                          <m:r>
                            <a:rPr lang="de-CH" sz="2800" i="1">
                              <a:solidFill>
                                <a:srgbClr val="000000"/>
                              </a:solidFill>
                              <a:latin typeface="Cambria Math" panose="02040503050406030204" pitchFamily="18" charset="0"/>
                              <a:ea typeface="Cambria Math" panose="02040503050406030204" pitchFamily="18" charset="0"/>
                            </a:rPr>
                            <m:t>𝜃</m:t>
                          </m:r>
                        </m:e>
                        <m:sup>
                          <m:r>
                            <a:rPr lang="de-CH" sz="2800" i="1">
                              <a:solidFill>
                                <a:srgbClr val="000000"/>
                              </a:solidFill>
                              <a:latin typeface="Cambria Math" panose="02040503050406030204" pitchFamily="18" charset="0"/>
                            </a:rPr>
                            <m:t>(2)</m:t>
                          </m:r>
                        </m:sup>
                      </m:sSup>
                      <m:r>
                        <a:rPr lang="de-CH" sz="2800">
                          <a:solidFill>
                            <a:srgbClr val="000000"/>
                          </a:solidFill>
                          <a:latin typeface="Cambria Math" panose="02040503050406030204" pitchFamily="18" charset="0"/>
                        </a:rPr>
                        <m:t>=</m:t>
                      </m:r>
                      <m:r>
                        <a:rPr lang="de-CH" sz="2800" i="1">
                          <a:solidFill>
                            <a:srgbClr val="000000"/>
                          </a:solidFill>
                          <a:latin typeface="Cambria Math" panose="02040503050406030204" pitchFamily="18" charset="0"/>
                          <a:ea typeface="Cambria Math" panose="02040503050406030204" pitchFamily="18" charset="0"/>
                        </a:rPr>
                        <m:t>𝜂</m:t>
                      </m:r>
                      <m:r>
                        <a:rPr lang="de-CH" sz="2800">
                          <a:solidFill>
                            <a:srgbClr val="000000"/>
                          </a:solidFill>
                          <a:latin typeface="Cambria Math" panose="02040503050406030204" pitchFamily="18" charset="0"/>
                        </a:rPr>
                        <m:t>+</m:t>
                      </m:r>
                      <m:sSup>
                        <m:sSupPr>
                          <m:ctrlPr>
                            <a:rPr lang="de-CH" sz="2800" i="1">
                              <a:solidFill>
                                <a:srgbClr val="000000"/>
                              </a:solidFill>
                              <a:latin typeface="Cambria Math" panose="02040503050406030204" pitchFamily="18" charset="0"/>
                            </a:rPr>
                          </m:ctrlPr>
                        </m:sSupPr>
                        <m:e>
                          <m:r>
                            <a:rPr lang="de-CH" sz="2800" i="1">
                              <a:solidFill>
                                <a:srgbClr val="000000"/>
                              </a:solidFill>
                              <a:latin typeface="Cambria Math" panose="02040503050406030204" pitchFamily="18" charset="0"/>
                              <a:ea typeface="Cambria Math" panose="02040503050406030204" pitchFamily="18" charset="0"/>
                            </a:rPr>
                            <m:t>𝜀</m:t>
                          </m:r>
                        </m:e>
                        <m:sup>
                          <m:r>
                            <a:rPr lang="de-CH" sz="2800" i="1">
                              <a:solidFill>
                                <a:srgbClr val="000000"/>
                              </a:solidFill>
                              <a:latin typeface="Cambria Math" panose="02040503050406030204" pitchFamily="18" charset="0"/>
                            </a:rPr>
                            <m:t>(3)</m:t>
                          </m:r>
                        </m:sup>
                      </m:sSup>
                    </m:oMath>
                  </m:oMathPara>
                </a14:m>
                <a:endParaRPr lang="de-CH" sz="2800" dirty="0">
                  <a:solidFill>
                    <a:srgbClr val="000000"/>
                  </a:solidFill>
                  <a:latin typeface="Arial"/>
                </a:endParaRPr>
              </a:p>
            </p:txBody>
          </p:sp>
        </mc:Choice>
        <mc:Fallback xmlns="">
          <p:sp>
            <p:nvSpPr>
              <p:cNvPr id="8" name="Rechteck 7"/>
              <p:cNvSpPr>
                <a:spLocks noRot="1" noChangeAspect="1" noMove="1" noResize="1" noEditPoints="1" noAdjustHandles="1" noChangeArrowheads="1" noChangeShapeType="1" noTextEdit="1"/>
              </p:cNvSpPr>
              <p:nvPr/>
            </p:nvSpPr>
            <p:spPr>
              <a:xfrm>
                <a:off x="878012" y="5577804"/>
                <a:ext cx="8394970" cy="541110"/>
              </a:xfrm>
              <a:prstGeom prst="rect">
                <a:avLst/>
              </a:prstGeom>
              <a:blipFill>
                <a:blip r:embed="rId5"/>
                <a:stretch>
                  <a:fillRect/>
                </a:stretch>
              </a:blipFill>
            </p:spPr>
            <p:txBody>
              <a:bodyPr/>
              <a:lstStyle/>
              <a:p>
                <a:r>
                  <a:rPr lang="de-AT">
                    <a:noFill/>
                  </a:rPr>
                  <a:t> </a:t>
                </a:r>
              </a:p>
            </p:txBody>
          </p:sp>
        </mc:Fallback>
      </mc:AlternateContent>
      <p:sp>
        <p:nvSpPr>
          <p:cNvPr id="12" name="Textfeld 11"/>
          <p:cNvSpPr txBox="1"/>
          <p:nvPr/>
        </p:nvSpPr>
        <p:spPr bwMode="auto">
          <a:xfrm>
            <a:off x="2895601" y="4776725"/>
            <a:ext cx="1859483"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dirty="0" err="1">
                <a:solidFill>
                  <a:srgbClr val="000000"/>
                </a:solidFill>
                <a:latin typeface="Arial" charset="0"/>
              </a:rPr>
              <a:t>Expected</a:t>
            </a:r>
            <a:r>
              <a:rPr lang="de-CH" dirty="0">
                <a:solidFill>
                  <a:srgbClr val="000000"/>
                </a:solidFill>
                <a:latin typeface="Arial" charset="0"/>
              </a:rPr>
              <a:t> </a:t>
            </a:r>
            <a:r>
              <a:rPr lang="de-CH" dirty="0" err="1">
                <a:solidFill>
                  <a:srgbClr val="000000"/>
                </a:solidFill>
                <a:latin typeface="Arial" charset="0"/>
              </a:rPr>
              <a:t>values</a:t>
            </a:r>
            <a:endParaRPr lang="de-CH" dirty="0">
              <a:solidFill>
                <a:srgbClr val="000000"/>
              </a:solidFill>
              <a:latin typeface="Arial" charset="0"/>
            </a:endParaRPr>
          </a:p>
          <a:p>
            <a:pPr defTabSz="457200">
              <a:defRPr/>
            </a:pPr>
            <a:r>
              <a:rPr lang="de-CH" dirty="0" err="1">
                <a:solidFill>
                  <a:srgbClr val="000000"/>
                </a:solidFill>
                <a:latin typeface="Arial" charset="0"/>
              </a:rPr>
              <a:t>Covariance</a:t>
            </a:r>
            <a:r>
              <a:rPr lang="de-CH" dirty="0">
                <a:solidFill>
                  <a:srgbClr val="000000"/>
                </a:solidFill>
                <a:latin typeface="Arial" charset="0"/>
              </a:rPr>
              <a:t> </a:t>
            </a:r>
            <a:r>
              <a:rPr lang="de-CH" dirty="0" err="1">
                <a:solidFill>
                  <a:srgbClr val="000000"/>
                </a:solidFill>
                <a:latin typeface="Arial" charset="0"/>
              </a:rPr>
              <a:t>matrix</a:t>
            </a:r>
            <a:endParaRPr lang="de-CH" dirty="0">
              <a:solidFill>
                <a:srgbClr val="000000"/>
              </a:solidFill>
              <a:latin typeface="Arial" charset="0"/>
            </a:endParaRPr>
          </a:p>
        </p:txBody>
      </p:sp>
      <p:sp>
        <p:nvSpPr>
          <p:cNvPr id="14" name="Textfeld 13"/>
          <p:cNvSpPr txBox="1"/>
          <p:nvPr/>
        </p:nvSpPr>
        <p:spPr bwMode="auto">
          <a:xfrm>
            <a:off x="1774696" y="2515249"/>
            <a:ext cx="174406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dirty="0">
                <a:solidFill>
                  <a:srgbClr val="FF0000"/>
                </a:solidFill>
                <a:latin typeface="Arial" charset="0"/>
              </a:rPr>
              <a:t>BOLD </a:t>
            </a:r>
            <a:r>
              <a:rPr lang="de-CH" dirty="0" err="1">
                <a:solidFill>
                  <a:srgbClr val="FF0000"/>
                </a:solidFill>
                <a:latin typeface="Arial" charset="0"/>
              </a:rPr>
              <a:t>timeseries</a:t>
            </a:r>
            <a:endParaRPr lang="de-CH" dirty="0">
              <a:solidFill>
                <a:srgbClr val="FF0000"/>
              </a:solidFill>
              <a:latin typeface="Arial" charset="0"/>
            </a:endParaRPr>
          </a:p>
        </p:txBody>
      </p:sp>
      <p:sp>
        <p:nvSpPr>
          <p:cNvPr id="16" name="Textfeld 15"/>
          <p:cNvSpPr txBox="1"/>
          <p:nvPr/>
        </p:nvSpPr>
        <p:spPr bwMode="auto">
          <a:xfrm>
            <a:off x="3654112" y="2544299"/>
            <a:ext cx="52578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dirty="0">
                <a:solidFill>
                  <a:srgbClr val="0078BB">
                    <a:lumMod val="60000"/>
                    <a:lumOff val="40000"/>
                  </a:srgbClr>
                </a:solidFill>
                <a:latin typeface="Arial" charset="0"/>
              </a:rPr>
              <a:t>DCM</a:t>
            </a:r>
          </a:p>
        </p:txBody>
      </p:sp>
      <p:sp>
        <p:nvSpPr>
          <p:cNvPr id="18" name="Textfeld 17"/>
          <p:cNvSpPr txBox="1"/>
          <p:nvPr/>
        </p:nvSpPr>
        <p:spPr bwMode="auto">
          <a:xfrm>
            <a:off x="5341141" y="2559007"/>
            <a:ext cx="334290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dirty="0" err="1">
                <a:solidFill>
                  <a:srgbClr val="C1C4C5">
                    <a:lumMod val="75000"/>
                  </a:srgbClr>
                </a:solidFill>
                <a:latin typeface="Arial" charset="0"/>
              </a:rPr>
              <a:t>Effects</a:t>
            </a:r>
            <a:r>
              <a:rPr lang="de-CH" dirty="0">
                <a:solidFill>
                  <a:srgbClr val="C1C4C5">
                    <a:lumMod val="75000"/>
                  </a:srgbClr>
                </a:solidFill>
                <a:latin typeface="Arial" charset="0"/>
              </a:rPr>
              <a:t> </a:t>
            </a:r>
            <a:r>
              <a:rPr lang="de-CH" dirty="0" err="1">
                <a:solidFill>
                  <a:srgbClr val="C1C4C5">
                    <a:lumMod val="75000"/>
                  </a:srgbClr>
                </a:solidFill>
                <a:latin typeface="Arial" charset="0"/>
              </a:rPr>
              <a:t>of</a:t>
            </a:r>
            <a:r>
              <a:rPr lang="de-CH" dirty="0">
                <a:solidFill>
                  <a:srgbClr val="C1C4C5">
                    <a:lumMod val="75000"/>
                  </a:srgbClr>
                </a:solidFill>
                <a:latin typeface="Arial" charset="0"/>
              </a:rPr>
              <a:t> </a:t>
            </a:r>
            <a:r>
              <a:rPr lang="de-CH" dirty="0" err="1">
                <a:solidFill>
                  <a:srgbClr val="C1C4C5">
                    <a:lumMod val="75000"/>
                  </a:srgbClr>
                </a:solidFill>
                <a:latin typeface="Arial" charset="0"/>
              </a:rPr>
              <a:t>no</a:t>
            </a:r>
            <a:r>
              <a:rPr lang="de-CH" dirty="0">
                <a:solidFill>
                  <a:srgbClr val="C1C4C5">
                    <a:lumMod val="75000"/>
                  </a:srgbClr>
                </a:solidFill>
                <a:latin typeface="Arial" charset="0"/>
              </a:rPr>
              <a:t> </a:t>
            </a:r>
            <a:r>
              <a:rPr lang="de-CH" dirty="0" err="1">
                <a:solidFill>
                  <a:srgbClr val="C1C4C5">
                    <a:lumMod val="75000"/>
                  </a:srgbClr>
                </a:solidFill>
                <a:latin typeface="Arial" charset="0"/>
              </a:rPr>
              <a:t>interest</a:t>
            </a:r>
            <a:r>
              <a:rPr lang="de-CH" dirty="0">
                <a:solidFill>
                  <a:srgbClr val="C1C4C5">
                    <a:lumMod val="75000"/>
                  </a:srgbClr>
                </a:solidFill>
                <a:latin typeface="Arial" charset="0"/>
              </a:rPr>
              <a:t> (e.g. </a:t>
            </a:r>
            <a:r>
              <a:rPr lang="de-CH" dirty="0" err="1">
                <a:solidFill>
                  <a:srgbClr val="C1C4C5">
                    <a:lumMod val="75000"/>
                  </a:srgbClr>
                </a:solidFill>
                <a:latin typeface="Arial" charset="0"/>
              </a:rPr>
              <a:t>mean</a:t>
            </a:r>
            <a:r>
              <a:rPr lang="de-CH" dirty="0">
                <a:solidFill>
                  <a:srgbClr val="C1C4C5">
                    <a:lumMod val="75000"/>
                  </a:srgbClr>
                </a:solidFill>
                <a:latin typeface="Arial" charset="0"/>
              </a:rPr>
              <a:t>)</a:t>
            </a:r>
          </a:p>
        </p:txBody>
      </p:sp>
      <p:sp>
        <p:nvSpPr>
          <p:cNvPr id="19" name="Textfeld 18"/>
          <p:cNvSpPr txBox="1"/>
          <p:nvPr/>
        </p:nvSpPr>
        <p:spPr bwMode="auto">
          <a:xfrm>
            <a:off x="1989218" y="1022698"/>
            <a:ext cx="109004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b="1" dirty="0">
                <a:solidFill>
                  <a:srgbClr val="000000"/>
                </a:solidFill>
                <a:latin typeface="Arial" charset="0"/>
              </a:rPr>
              <a:t>First-level</a:t>
            </a:r>
          </a:p>
        </p:txBody>
      </p:sp>
      <p:sp>
        <p:nvSpPr>
          <p:cNvPr id="20" name="Textfeld 19"/>
          <p:cNvSpPr txBox="1"/>
          <p:nvPr/>
        </p:nvSpPr>
        <p:spPr bwMode="auto">
          <a:xfrm>
            <a:off x="1954585" y="3006913"/>
            <a:ext cx="142346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b="1" dirty="0">
                <a:solidFill>
                  <a:srgbClr val="000000"/>
                </a:solidFill>
                <a:latin typeface="Arial" charset="0"/>
              </a:rPr>
              <a:t>Second-level</a:t>
            </a:r>
          </a:p>
        </p:txBody>
      </p:sp>
      <p:cxnSp>
        <p:nvCxnSpPr>
          <p:cNvPr id="22" name="Gerader Verbinder 21"/>
          <p:cNvCxnSpPr/>
          <p:nvPr/>
        </p:nvCxnSpPr>
        <p:spPr>
          <a:xfrm flipV="1">
            <a:off x="6893669" y="3763012"/>
            <a:ext cx="398835" cy="2608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feld 22"/>
          <p:cNvSpPr txBox="1"/>
          <p:nvPr/>
        </p:nvSpPr>
        <p:spPr bwMode="auto">
          <a:xfrm>
            <a:off x="6893669" y="3516813"/>
            <a:ext cx="1750479"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sz="1400" dirty="0" err="1">
                <a:solidFill>
                  <a:srgbClr val="000000"/>
                </a:solidFill>
                <a:latin typeface="Arial" charset="0"/>
              </a:rPr>
              <a:t>Between-subject</a:t>
            </a:r>
            <a:r>
              <a:rPr lang="de-CH" sz="1400" dirty="0">
                <a:solidFill>
                  <a:srgbClr val="000000"/>
                </a:solidFill>
                <a:latin typeface="Arial" charset="0"/>
              </a:rPr>
              <a:t> </a:t>
            </a:r>
            <a:r>
              <a:rPr lang="de-CH" sz="1400" dirty="0" err="1">
                <a:solidFill>
                  <a:srgbClr val="000000"/>
                </a:solidFill>
                <a:latin typeface="Arial" charset="0"/>
              </a:rPr>
              <a:t>error</a:t>
            </a:r>
            <a:endParaRPr lang="de-CH" sz="1400" dirty="0">
              <a:solidFill>
                <a:srgbClr val="000000"/>
              </a:solidFill>
              <a:latin typeface="Arial" charset="0"/>
            </a:endParaRPr>
          </a:p>
        </p:txBody>
      </p:sp>
      <p:sp>
        <p:nvSpPr>
          <p:cNvPr id="27" name="Textfeld 26"/>
          <p:cNvSpPr txBox="1"/>
          <p:nvPr/>
        </p:nvSpPr>
        <p:spPr bwMode="auto">
          <a:xfrm>
            <a:off x="5075498" y="4526960"/>
            <a:ext cx="284693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b="1" dirty="0">
                <a:solidFill>
                  <a:srgbClr val="92D050"/>
                </a:solidFill>
                <a:latin typeface="Arial" charset="0"/>
              </a:rPr>
              <a:t>Group-level design </a:t>
            </a:r>
            <a:r>
              <a:rPr lang="de-CH" b="1" dirty="0" err="1">
                <a:solidFill>
                  <a:srgbClr val="92D050"/>
                </a:solidFill>
                <a:latin typeface="Arial" charset="0"/>
              </a:rPr>
              <a:t>matrix</a:t>
            </a:r>
            <a:endParaRPr lang="de-CH" b="1" dirty="0">
              <a:solidFill>
                <a:srgbClr val="92D050"/>
              </a:solidFill>
              <a:latin typeface="Arial" charset="0"/>
            </a:endParaRPr>
          </a:p>
        </p:txBody>
      </p:sp>
      <p:sp>
        <p:nvSpPr>
          <p:cNvPr id="29" name="Textfeld 28"/>
          <p:cNvSpPr txBox="1"/>
          <p:nvPr/>
        </p:nvSpPr>
        <p:spPr bwMode="auto">
          <a:xfrm>
            <a:off x="5001742" y="6118915"/>
            <a:ext cx="185948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dirty="0">
                <a:solidFill>
                  <a:srgbClr val="000000"/>
                </a:solidFill>
                <a:latin typeface="Arial" charset="0"/>
              </a:rPr>
              <a:t>Fixed </a:t>
            </a:r>
            <a:r>
              <a:rPr lang="de-CH" dirty="0" err="1">
                <a:solidFill>
                  <a:srgbClr val="000000"/>
                </a:solidFill>
                <a:latin typeface="Arial" charset="0"/>
              </a:rPr>
              <a:t>group</a:t>
            </a:r>
            <a:r>
              <a:rPr lang="de-CH" dirty="0">
                <a:solidFill>
                  <a:srgbClr val="000000"/>
                </a:solidFill>
                <a:latin typeface="Arial" charset="0"/>
              </a:rPr>
              <a:t> </a:t>
            </a:r>
            <a:r>
              <a:rPr lang="de-CH" dirty="0" err="1">
                <a:solidFill>
                  <a:srgbClr val="000000"/>
                </a:solidFill>
                <a:latin typeface="Arial" charset="0"/>
              </a:rPr>
              <a:t>priors</a:t>
            </a:r>
            <a:endParaRPr lang="de-CH" dirty="0">
              <a:solidFill>
                <a:srgbClr val="000000"/>
              </a:solidFill>
              <a:latin typeface="Arial" charset="0"/>
            </a:endParaRPr>
          </a:p>
        </p:txBody>
      </p:sp>
      <p:pic>
        <p:nvPicPr>
          <p:cNvPr id="30" name="Picture 36"/>
          <p:cNvPicPr>
            <a:picLocks noChangeAspect="1"/>
          </p:cNvPicPr>
          <p:nvPr/>
        </p:nvPicPr>
        <p:blipFill>
          <a:blip r:embed="rId6">
            <a:extLst>
              <a:ext uri="{28A0092B-C50C-407E-A947-70E740481C1C}">
                <a14:useLocalDpi xmlns:a14="http://schemas.microsoft.com/office/drawing/2010/main" val="0"/>
              </a:ext>
            </a:extLst>
          </a:blip>
          <a:srcRect l="48830" t="-468" r="30351" b="57135"/>
          <a:stretch>
            <a:fillRect/>
          </a:stretch>
        </p:blipFill>
        <p:spPr bwMode="auto">
          <a:xfrm>
            <a:off x="1971602" y="1398514"/>
            <a:ext cx="269924" cy="561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39"/>
          <p:cNvPicPr>
            <a:picLocks noChangeAspect="1"/>
          </p:cNvPicPr>
          <p:nvPr/>
        </p:nvPicPr>
        <p:blipFill>
          <a:blip r:embed="rId7">
            <a:extLst>
              <a:ext uri="{28A0092B-C50C-407E-A947-70E740481C1C}">
                <a14:useLocalDpi xmlns:a14="http://schemas.microsoft.com/office/drawing/2010/main" val="0"/>
              </a:ext>
            </a:extLst>
          </a:blip>
          <a:srcRect b="14970"/>
          <a:stretch>
            <a:fillRect/>
          </a:stretch>
        </p:blipFill>
        <p:spPr bwMode="auto">
          <a:xfrm>
            <a:off x="1966234" y="3370733"/>
            <a:ext cx="1056430" cy="897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feld 36"/>
          <p:cNvSpPr txBox="1"/>
          <p:nvPr/>
        </p:nvSpPr>
        <p:spPr bwMode="auto">
          <a:xfrm>
            <a:off x="7202264" y="1762210"/>
            <a:ext cx="314188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b="1" dirty="0" err="1">
                <a:solidFill>
                  <a:srgbClr val="000000"/>
                </a:solidFill>
                <a:latin typeface="Arial" charset="0"/>
              </a:rPr>
              <a:t>Full</a:t>
            </a:r>
            <a:r>
              <a:rPr lang="de-CH" b="1" dirty="0">
                <a:solidFill>
                  <a:srgbClr val="000000"/>
                </a:solidFill>
                <a:latin typeface="Arial" charset="0"/>
              </a:rPr>
              <a:t> </a:t>
            </a:r>
            <a:r>
              <a:rPr lang="de-CH" b="1" dirty="0" err="1">
                <a:solidFill>
                  <a:srgbClr val="000000"/>
                </a:solidFill>
                <a:latin typeface="Arial" charset="0"/>
              </a:rPr>
              <a:t>model</a:t>
            </a:r>
            <a:r>
              <a:rPr lang="de-CH" b="1" dirty="0">
                <a:solidFill>
                  <a:srgbClr val="000000"/>
                </a:solidFill>
                <a:latin typeface="Arial" charset="0"/>
              </a:rPr>
              <a:t> </a:t>
            </a:r>
            <a:r>
              <a:rPr lang="de-CH" dirty="0">
                <a:solidFill>
                  <a:srgbClr val="000000"/>
                </a:solidFill>
                <a:latin typeface="Arial" charset="0"/>
              </a:rPr>
              <a:t>- Inversion </a:t>
            </a:r>
            <a:r>
              <a:rPr lang="de-CH" dirty="0" err="1">
                <a:solidFill>
                  <a:srgbClr val="000000"/>
                </a:solidFill>
                <a:latin typeface="Arial" charset="0"/>
              </a:rPr>
              <a:t>with</a:t>
            </a:r>
            <a:r>
              <a:rPr lang="de-CH" dirty="0">
                <a:solidFill>
                  <a:srgbClr val="000000"/>
                </a:solidFill>
                <a:latin typeface="Arial" charset="0"/>
              </a:rPr>
              <a:t> VB</a:t>
            </a:r>
          </a:p>
          <a:p>
            <a:pPr defTabSz="457200">
              <a:defRPr/>
            </a:pPr>
            <a:r>
              <a:rPr lang="de-CH" b="1" dirty="0" err="1">
                <a:solidFill>
                  <a:srgbClr val="000000"/>
                </a:solidFill>
                <a:latin typeface="Arial" charset="0"/>
              </a:rPr>
              <a:t>Nested</a:t>
            </a:r>
            <a:r>
              <a:rPr lang="de-CH" b="1" dirty="0">
                <a:solidFill>
                  <a:srgbClr val="000000"/>
                </a:solidFill>
                <a:latin typeface="Arial" charset="0"/>
              </a:rPr>
              <a:t> </a:t>
            </a:r>
            <a:r>
              <a:rPr lang="de-CH" b="1" dirty="0" err="1">
                <a:solidFill>
                  <a:srgbClr val="000000"/>
                </a:solidFill>
                <a:latin typeface="Arial" charset="0"/>
              </a:rPr>
              <a:t>models</a:t>
            </a:r>
            <a:r>
              <a:rPr lang="de-CH" b="1" dirty="0">
                <a:solidFill>
                  <a:srgbClr val="000000"/>
                </a:solidFill>
                <a:latin typeface="Arial" charset="0"/>
              </a:rPr>
              <a:t> </a:t>
            </a:r>
            <a:r>
              <a:rPr lang="de-CH" dirty="0">
                <a:solidFill>
                  <a:srgbClr val="000000"/>
                </a:solidFill>
                <a:latin typeface="Arial" charset="0"/>
              </a:rPr>
              <a:t>– BMR</a:t>
            </a:r>
          </a:p>
        </p:txBody>
      </p:sp>
      <p:sp>
        <p:nvSpPr>
          <p:cNvPr id="41" name="Textfeld 40"/>
          <p:cNvSpPr txBox="1"/>
          <p:nvPr/>
        </p:nvSpPr>
        <p:spPr bwMode="auto">
          <a:xfrm>
            <a:off x="2900008" y="4492089"/>
            <a:ext cx="130805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dirty="0">
                <a:solidFill>
                  <a:srgbClr val="0078BB">
                    <a:lumMod val="60000"/>
                    <a:lumOff val="40000"/>
                  </a:srgbClr>
                </a:solidFill>
                <a:latin typeface="Arial" charset="0"/>
              </a:rPr>
              <a:t>DCM </a:t>
            </a:r>
            <a:r>
              <a:rPr lang="de-CH" dirty="0" err="1">
                <a:solidFill>
                  <a:srgbClr val="0078BB">
                    <a:lumMod val="60000"/>
                    <a:lumOff val="40000"/>
                  </a:srgbClr>
                </a:solidFill>
                <a:latin typeface="Arial" charset="0"/>
              </a:rPr>
              <a:t>param</a:t>
            </a:r>
            <a:r>
              <a:rPr lang="de-CH" dirty="0">
                <a:solidFill>
                  <a:srgbClr val="0078BB">
                    <a:lumMod val="60000"/>
                    <a:lumOff val="40000"/>
                  </a:srgbClr>
                </a:solidFill>
                <a:latin typeface="Arial" charset="0"/>
              </a:rPr>
              <a:t>.</a:t>
            </a:r>
          </a:p>
        </p:txBody>
      </p:sp>
      <p:sp>
        <p:nvSpPr>
          <p:cNvPr id="44" name="Textfeld 43"/>
          <p:cNvSpPr txBox="1"/>
          <p:nvPr/>
        </p:nvSpPr>
        <p:spPr bwMode="auto">
          <a:xfrm>
            <a:off x="5181557" y="3410236"/>
            <a:ext cx="144494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dirty="0">
                <a:solidFill>
                  <a:srgbClr val="FFC000"/>
                </a:solidFill>
                <a:latin typeface="Arial" charset="0"/>
              </a:rPr>
              <a:t>Group </a:t>
            </a:r>
            <a:r>
              <a:rPr lang="de-CH" dirty="0" err="1">
                <a:solidFill>
                  <a:srgbClr val="FFC000"/>
                </a:solidFill>
                <a:latin typeface="Arial" charset="0"/>
              </a:rPr>
              <a:t>effects</a:t>
            </a:r>
            <a:r>
              <a:rPr lang="de-CH" dirty="0">
                <a:solidFill>
                  <a:srgbClr val="FFC000"/>
                </a:solidFill>
                <a:latin typeface="Arial" charset="0"/>
              </a:rPr>
              <a:t> </a:t>
            </a:r>
          </a:p>
        </p:txBody>
      </p:sp>
    </p:spTree>
    <p:extLst>
      <p:ext uri="{BB962C8B-B14F-4D97-AF65-F5344CB8AC3E}">
        <p14:creationId xmlns:p14="http://schemas.microsoft.com/office/powerpoint/2010/main" val="237434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2" grpId="0" animBg="1"/>
      <p:bldP spid="39" grpId="0" animBg="1"/>
      <p:bldP spid="26" grpId="0" animBg="1"/>
      <p:bldP spid="15" grpId="0" animBg="1"/>
      <p:bldP spid="13" grpId="0" animBg="1"/>
      <p:bldP spid="11" grpId="0" animBg="1"/>
      <p:bldP spid="6" grpId="0"/>
      <p:bldP spid="7" grpId="0"/>
      <p:bldP spid="8" grpId="0"/>
      <p:bldP spid="12" grpId="0"/>
      <p:bldP spid="14" grpId="0"/>
      <p:bldP spid="16" grpId="0"/>
      <p:bldP spid="18" grpId="0"/>
      <p:bldP spid="19" grpId="0"/>
      <p:bldP spid="20" grpId="0"/>
      <p:bldP spid="23" grpId="0"/>
      <p:bldP spid="27" grpId="0"/>
      <p:bldP spid="29" grpId="0"/>
      <p:bldP spid="37" grpId="0"/>
      <p:bldP spid="41" grpId="0"/>
      <p:bldP spid="4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hteck 49"/>
          <p:cNvSpPr/>
          <p:nvPr/>
        </p:nvSpPr>
        <p:spPr>
          <a:xfrm>
            <a:off x="5472269" y="4523749"/>
            <a:ext cx="600075" cy="72144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de-CH">
              <a:solidFill>
                <a:srgbClr val="FFFFFF"/>
              </a:solidFill>
              <a:latin typeface="Arial"/>
            </a:endParaRPr>
          </a:p>
        </p:txBody>
      </p:sp>
      <p:sp>
        <p:nvSpPr>
          <p:cNvPr id="39" name="Rechteck 38"/>
          <p:cNvSpPr/>
          <p:nvPr/>
        </p:nvSpPr>
        <p:spPr>
          <a:xfrm>
            <a:off x="5216752" y="4523750"/>
            <a:ext cx="255517" cy="71978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de-CH">
              <a:solidFill>
                <a:srgbClr val="FFFFFF"/>
              </a:solidFill>
              <a:latin typeface="Arial"/>
            </a:endParaRPr>
          </a:p>
        </p:txBody>
      </p:sp>
      <p:sp>
        <p:nvSpPr>
          <p:cNvPr id="40" name="Rechteck 39"/>
          <p:cNvSpPr/>
          <p:nvPr/>
        </p:nvSpPr>
        <p:spPr>
          <a:xfrm>
            <a:off x="4048132" y="4523750"/>
            <a:ext cx="739302" cy="71978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de-CH">
              <a:solidFill>
                <a:srgbClr val="FFFFFF"/>
              </a:solidFill>
              <a:latin typeface="Arial"/>
            </a:endParaRPr>
          </a:p>
        </p:txBody>
      </p:sp>
      <p:sp>
        <p:nvSpPr>
          <p:cNvPr id="2" name="Titel 1"/>
          <p:cNvSpPr>
            <a:spLocks noGrp="1"/>
          </p:cNvSpPr>
          <p:nvPr>
            <p:ph type="title"/>
          </p:nvPr>
        </p:nvSpPr>
        <p:spPr>
          <a:xfrm>
            <a:off x="1966914" y="412750"/>
            <a:ext cx="7874235" cy="801688"/>
          </a:xfrm>
        </p:spPr>
        <p:txBody>
          <a:bodyPr/>
          <a:lstStyle/>
          <a:p>
            <a:r>
              <a:rPr lang="de-CH" dirty="0"/>
              <a:t>PEB: Design Matrix </a:t>
            </a:r>
            <a:r>
              <a:rPr lang="de-CH" dirty="0" err="1"/>
              <a:t>Specification</a:t>
            </a:r>
            <a:endParaRPr lang="de-CH" dirty="0"/>
          </a:p>
        </p:txBody>
      </p:sp>
      <p:pic>
        <p:nvPicPr>
          <p:cNvPr id="8194" name="Picture 2" descr="https://ars.els-cdn.com/content/image/1-s2.0-S1053811919305233-gr3_lr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16717" y="1893266"/>
            <a:ext cx="6408568" cy="2336288"/>
          </a:xfrm>
          <a:prstGeom prst="rect">
            <a:avLst/>
          </a:prstGeom>
          <a:noFill/>
          <a:extLst>
            <a:ext uri="{909E8E84-426E-40DD-AFC4-6F175D3DCCD1}">
              <a14:hiddenFill xmlns:a14="http://schemas.microsoft.com/office/drawing/2010/main">
                <a:solidFill>
                  <a:srgbClr val="FFFFFF"/>
                </a:solidFill>
              </a14:hiddenFill>
            </a:ext>
          </a:extLst>
        </p:spPr>
      </p:pic>
      <p:cxnSp>
        <p:nvCxnSpPr>
          <p:cNvPr id="4" name="Gerade Verbindung mit Pfeil 3"/>
          <p:cNvCxnSpPr/>
          <p:nvPr/>
        </p:nvCxnSpPr>
        <p:spPr>
          <a:xfrm>
            <a:off x="2968171" y="1408960"/>
            <a:ext cx="0" cy="4843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feld 16"/>
          <p:cNvSpPr txBox="1"/>
          <p:nvPr/>
        </p:nvSpPr>
        <p:spPr bwMode="auto">
          <a:xfrm>
            <a:off x="2753040" y="1003368"/>
            <a:ext cx="57708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dirty="0" err="1">
                <a:solidFill>
                  <a:srgbClr val="000000"/>
                </a:solidFill>
                <a:latin typeface="Arial" charset="0"/>
              </a:rPr>
              <a:t>Mean</a:t>
            </a:r>
            <a:endParaRPr lang="de-CH" dirty="0">
              <a:solidFill>
                <a:srgbClr val="000000"/>
              </a:solidFill>
              <a:latin typeface="Arial" charset="0"/>
            </a:endParaRPr>
          </a:p>
        </p:txBody>
      </p:sp>
      <p:cxnSp>
        <p:nvCxnSpPr>
          <p:cNvPr id="28" name="Gerade Verbindung mit Pfeil 27"/>
          <p:cNvCxnSpPr/>
          <p:nvPr/>
        </p:nvCxnSpPr>
        <p:spPr>
          <a:xfrm flipH="1">
            <a:off x="3519627" y="1427140"/>
            <a:ext cx="236553" cy="3125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Textfeld 29"/>
          <p:cNvSpPr txBox="1"/>
          <p:nvPr/>
        </p:nvSpPr>
        <p:spPr bwMode="auto">
          <a:xfrm>
            <a:off x="3637903" y="1101339"/>
            <a:ext cx="483465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dirty="0" err="1">
                <a:solidFill>
                  <a:srgbClr val="000000"/>
                </a:solidFill>
                <a:latin typeface="Arial" charset="0"/>
              </a:rPr>
              <a:t>Covariates</a:t>
            </a:r>
            <a:r>
              <a:rPr lang="de-CH" dirty="0">
                <a:solidFill>
                  <a:srgbClr val="000000"/>
                </a:solidFill>
                <a:latin typeface="Arial" charset="0"/>
              </a:rPr>
              <a:t> (e.g. </a:t>
            </a:r>
            <a:r>
              <a:rPr lang="de-CH" dirty="0" err="1">
                <a:solidFill>
                  <a:srgbClr val="000000"/>
                </a:solidFill>
                <a:latin typeface="Arial" charset="0"/>
              </a:rPr>
              <a:t>age</a:t>
            </a:r>
            <a:r>
              <a:rPr lang="de-CH" dirty="0">
                <a:solidFill>
                  <a:srgbClr val="000000"/>
                </a:solidFill>
                <a:latin typeface="Arial" charset="0"/>
              </a:rPr>
              <a:t>, </a:t>
            </a:r>
            <a:r>
              <a:rPr lang="de-CH" dirty="0" err="1">
                <a:solidFill>
                  <a:srgbClr val="000000"/>
                </a:solidFill>
                <a:latin typeface="Arial" charset="0"/>
              </a:rPr>
              <a:t>sex</a:t>
            </a:r>
            <a:r>
              <a:rPr lang="de-CH" dirty="0">
                <a:solidFill>
                  <a:srgbClr val="000000"/>
                </a:solidFill>
                <a:latin typeface="Arial" charset="0"/>
              </a:rPr>
              <a:t>, </a:t>
            </a:r>
            <a:r>
              <a:rPr lang="de-CH" dirty="0" err="1">
                <a:solidFill>
                  <a:srgbClr val="000000"/>
                </a:solidFill>
                <a:latin typeface="Arial" charset="0"/>
              </a:rPr>
              <a:t>behavioural</a:t>
            </a:r>
            <a:r>
              <a:rPr lang="de-CH" dirty="0">
                <a:solidFill>
                  <a:srgbClr val="000000"/>
                </a:solidFill>
                <a:latin typeface="Arial" charset="0"/>
              </a:rPr>
              <a:t> </a:t>
            </a:r>
            <a:r>
              <a:rPr lang="de-CH" dirty="0" err="1">
                <a:solidFill>
                  <a:srgbClr val="000000"/>
                </a:solidFill>
                <a:latin typeface="Arial" charset="0"/>
              </a:rPr>
              <a:t>scores</a:t>
            </a:r>
            <a:r>
              <a:rPr lang="de-CH" dirty="0">
                <a:solidFill>
                  <a:srgbClr val="000000"/>
                </a:solidFill>
                <a:latin typeface="Arial" charset="0"/>
              </a:rPr>
              <a:t>)</a:t>
            </a:r>
          </a:p>
        </p:txBody>
      </p:sp>
      <p:sp>
        <p:nvSpPr>
          <p:cNvPr id="24" name="Geschweifte Klammer rechts 23"/>
          <p:cNvSpPr/>
          <p:nvPr/>
        </p:nvSpPr>
        <p:spPr>
          <a:xfrm rot="16200000">
            <a:off x="3763907" y="1210659"/>
            <a:ext cx="95252" cy="1183471"/>
          </a:xfrm>
          <a:custGeom>
            <a:avLst/>
            <a:gdLst>
              <a:gd name="connsiteX0" fmla="*/ 0 w 830257"/>
              <a:gd name="connsiteY0" fmla="*/ 0 h 6503680"/>
              <a:gd name="connsiteX1" fmla="*/ 415129 w 830257"/>
              <a:gd name="connsiteY1" fmla="*/ 69185 h 6503680"/>
              <a:gd name="connsiteX2" fmla="*/ 415129 w 830257"/>
              <a:gd name="connsiteY2" fmla="*/ 3182655 h 6503680"/>
              <a:gd name="connsiteX3" fmla="*/ 830258 w 830257"/>
              <a:gd name="connsiteY3" fmla="*/ 3251840 h 6503680"/>
              <a:gd name="connsiteX4" fmla="*/ 415129 w 830257"/>
              <a:gd name="connsiteY4" fmla="*/ 3321025 h 6503680"/>
              <a:gd name="connsiteX5" fmla="*/ 415129 w 830257"/>
              <a:gd name="connsiteY5" fmla="*/ 6434495 h 6503680"/>
              <a:gd name="connsiteX6" fmla="*/ 0 w 830257"/>
              <a:gd name="connsiteY6" fmla="*/ 6503680 h 6503680"/>
              <a:gd name="connsiteX7" fmla="*/ 0 w 830257"/>
              <a:gd name="connsiteY7" fmla="*/ 0 h 6503680"/>
              <a:gd name="connsiteX0" fmla="*/ 0 w 830257"/>
              <a:gd name="connsiteY0" fmla="*/ 0 h 6503680"/>
              <a:gd name="connsiteX1" fmla="*/ 415129 w 830257"/>
              <a:gd name="connsiteY1" fmla="*/ 69185 h 6503680"/>
              <a:gd name="connsiteX2" fmla="*/ 415129 w 830257"/>
              <a:gd name="connsiteY2" fmla="*/ 3182655 h 6503680"/>
              <a:gd name="connsiteX3" fmla="*/ 830258 w 830257"/>
              <a:gd name="connsiteY3" fmla="*/ 3251840 h 6503680"/>
              <a:gd name="connsiteX4" fmla="*/ 415129 w 830257"/>
              <a:gd name="connsiteY4" fmla="*/ 3321025 h 6503680"/>
              <a:gd name="connsiteX5" fmla="*/ 415129 w 830257"/>
              <a:gd name="connsiteY5" fmla="*/ 6434495 h 6503680"/>
              <a:gd name="connsiteX6" fmla="*/ 0 w 830257"/>
              <a:gd name="connsiteY6" fmla="*/ 6503680 h 6503680"/>
              <a:gd name="connsiteX0" fmla="*/ 0 w 830258"/>
              <a:gd name="connsiteY0" fmla="*/ 0 h 6503680"/>
              <a:gd name="connsiteX1" fmla="*/ 415129 w 830258"/>
              <a:gd name="connsiteY1" fmla="*/ 69185 h 6503680"/>
              <a:gd name="connsiteX2" fmla="*/ 415129 w 830258"/>
              <a:gd name="connsiteY2" fmla="*/ 3182655 h 6503680"/>
              <a:gd name="connsiteX3" fmla="*/ 830258 w 830258"/>
              <a:gd name="connsiteY3" fmla="*/ 3251840 h 6503680"/>
              <a:gd name="connsiteX4" fmla="*/ 415129 w 830258"/>
              <a:gd name="connsiteY4" fmla="*/ 3321025 h 6503680"/>
              <a:gd name="connsiteX5" fmla="*/ 415129 w 830258"/>
              <a:gd name="connsiteY5" fmla="*/ 6434495 h 6503680"/>
              <a:gd name="connsiteX6" fmla="*/ 0 w 830258"/>
              <a:gd name="connsiteY6" fmla="*/ 6503680 h 6503680"/>
              <a:gd name="connsiteX7" fmla="*/ 0 w 830258"/>
              <a:gd name="connsiteY7" fmla="*/ 0 h 6503680"/>
              <a:gd name="connsiteX0" fmla="*/ 0 w 830258"/>
              <a:gd name="connsiteY0" fmla="*/ 0 h 6503680"/>
              <a:gd name="connsiteX1" fmla="*/ 415129 w 830258"/>
              <a:gd name="connsiteY1" fmla="*/ 69185 h 6503680"/>
              <a:gd name="connsiteX2" fmla="*/ 415129 w 830258"/>
              <a:gd name="connsiteY2" fmla="*/ 3182655 h 6503680"/>
              <a:gd name="connsiteX3" fmla="*/ 830258 w 830258"/>
              <a:gd name="connsiteY3" fmla="*/ 3251840 h 6503680"/>
              <a:gd name="connsiteX4" fmla="*/ 415129 w 830258"/>
              <a:gd name="connsiteY4" fmla="*/ 3321025 h 6503680"/>
              <a:gd name="connsiteX5" fmla="*/ 415129 w 830258"/>
              <a:gd name="connsiteY5" fmla="*/ 6434495 h 6503680"/>
              <a:gd name="connsiteX6" fmla="*/ 0 w 830258"/>
              <a:gd name="connsiteY6" fmla="*/ 6503680 h 6503680"/>
              <a:gd name="connsiteX0" fmla="*/ 0 w 830258"/>
              <a:gd name="connsiteY0" fmla="*/ 0 h 6503680"/>
              <a:gd name="connsiteX1" fmla="*/ 415129 w 830258"/>
              <a:gd name="connsiteY1" fmla="*/ 69185 h 6503680"/>
              <a:gd name="connsiteX2" fmla="*/ 415129 w 830258"/>
              <a:gd name="connsiteY2" fmla="*/ 3182655 h 6503680"/>
              <a:gd name="connsiteX3" fmla="*/ 830258 w 830258"/>
              <a:gd name="connsiteY3" fmla="*/ 3251840 h 6503680"/>
              <a:gd name="connsiteX4" fmla="*/ 415129 w 830258"/>
              <a:gd name="connsiteY4" fmla="*/ 3321025 h 6503680"/>
              <a:gd name="connsiteX5" fmla="*/ 415129 w 830258"/>
              <a:gd name="connsiteY5" fmla="*/ 6434495 h 6503680"/>
              <a:gd name="connsiteX6" fmla="*/ 0 w 830258"/>
              <a:gd name="connsiteY6" fmla="*/ 6503680 h 6503680"/>
              <a:gd name="connsiteX7" fmla="*/ 0 w 830258"/>
              <a:gd name="connsiteY7" fmla="*/ 0 h 6503680"/>
              <a:gd name="connsiteX0" fmla="*/ 0 w 830258"/>
              <a:gd name="connsiteY0" fmla="*/ 0 h 6503680"/>
              <a:gd name="connsiteX1" fmla="*/ 415129 w 830258"/>
              <a:gd name="connsiteY1" fmla="*/ 69185 h 6503680"/>
              <a:gd name="connsiteX2" fmla="*/ 415129 w 830258"/>
              <a:gd name="connsiteY2" fmla="*/ 3182655 h 6503680"/>
              <a:gd name="connsiteX3" fmla="*/ 804858 w 830258"/>
              <a:gd name="connsiteY3" fmla="*/ 2705740 h 6503680"/>
              <a:gd name="connsiteX4" fmla="*/ 415129 w 830258"/>
              <a:gd name="connsiteY4" fmla="*/ 3321025 h 6503680"/>
              <a:gd name="connsiteX5" fmla="*/ 415129 w 830258"/>
              <a:gd name="connsiteY5" fmla="*/ 6434495 h 6503680"/>
              <a:gd name="connsiteX6" fmla="*/ 0 w 830258"/>
              <a:gd name="connsiteY6" fmla="*/ 6503680 h 6503680"/>
              <a:gd name="connsiteX0" fmla="*/ 0 w 830258"/>
              <a:gd name="connsiteY0" fmla="*/ 0 h 6503680"/>
              <a:gd name="connsiteX1" fmla="*/ 415129 w 830258"/>
              <a:gd name="connsiteY1" fmla="*/ 69185 h 6503680"/>
              <a:gd name="connsiteX2" fmla="*/ 415129 w 830258"/>
              <a:gd name="connsiteY2" fmla="*/ 3182655 h 6503680"/>
              <a:gd name="connsiteX3" fmla="*/ 830258 w 830258"/>
              <a:gd name="connsiteY3" fmla="*/ 3251840 h 6503680"/>
              <a:gd name="connsiteX4" fmla="*/ 415129 w 830258"/>
              <a:gd name="connsiteY4" fmla="*/ 3321025 h 6503680"/>
              <a:gd name="connsiteX5" fmla="*/ 415129 w 830258"/>
              <a:gd name="connsiteY5" fmla="*/ 6434495 h 6503680"/>
              <a:gd name="connsiteX6" fmla="*/ 0 w 830258"/>
              <a:gd name="connsiteY6" fmla="*/ 6503680 h 6503680"/>
              <a:gd name="connsiteX7" fmla="*/ 0 w 830258"/>
              <a:gd name="connsiteY7" fmla="*/ 0 h 6503680"/>
              <a:gd name="connsiteX0" fmla="*/ 0 w 830258"/>
              <a:gd name="connsiteY0" fmla="*/ 0 h 6503680"/>
              <a:gd name="connsiteX1" fmla="*/ 415129 w 830258"/>
              <a:gd name="connsiteY1" fmla="*/ 69185 h 6503680"/>
              <a:gd name="connsiteX2" fmla="*/ 421479 w 830258"/>
              <a:gd name="connsiteY2" fmla="*/ 1417355 h 6503680"/>
              <a:gd name="connsiteX3" fmla="*/ 804858 w 830258"/>
              <a:gd name="connsiteY3" fmla="*/ 2705740 h 6503680"/>
              <a:gd name="connsiteX4" fmla="*/ 415129 w 830258"/>
              <a:gd name="connsiteY4" fmla="*/ 3321025 h 6503680"/>
              <a:gd name="connsiteX5" fmla="*/ 415129 w 830258"/>
              <a:gd name="connsiteY5" fmla="*/ 6434495 h 6503680"/>
              <a:gd name="connsiteX6" fmla="*/ 0 w 830258"/>
              <a:gd name="connsiteY6" fmla="*/ 6503680 h 6503680"/>
              <a:gd name="connsiteX0" fmla="*/ 0 w 830258"/>
              <a:gd name="connsiteY0" fmla="*/ 0 h 6503680"/>
              <a:gd name="connsiteX1" fmla="*/ 415129 w 830258"/>
              <a:gd name="connsiteY1" fmla="*/ 69185 h 6503680"/>
              <a:gd name="connsiteX2" fmla="*/ 415129 w 830258"/>
              <a:gd name="connsiteY2" fmla="*/ 3182655 h 6503680"/>
              <a:gd name="connsiteX3" fmla="*/ 830258 w 830258"/>
              <a:gd name="connsiteY3" fmla="*/ 3251840 h 6503680"/>
              <a:gd name="connsiteX4" fmla="*/ 415129 w 830258"/>
              <a:gd name="connsiteY4" fmla="*/ 3321025 h 6503680"/>
              <a:gd name="connsiteX5" fmla="*/ 415129 w 830258"/>
              <a:gd name="connsiteY5" fmla="*/ 6434495 h 6503680"/>
              <a:gd name="connsiteX6" fmla="*/ 0 w 830258"/>
              <a:gd name="connsiteY6" fmla="*/ 6503680 h 6503680"/>
              <a:gd name="connsiteX7" fmla="*/ 0 w 830258"/>
              <a:gd name="connsiteY7" fmla="*/ 0 h 6503680"/>
              <a:gd name="connsiteX0" fmla="*/ 0 w 830258"/>
              <a:gd name="connsiteY0" fmla="*/ 0 h 6503680"/>
              <a:gd name="connsiteX1" fmla="*/ 415129 w 830258"/>
              <a:gd name="connsiteY1" fmla="*/ 69185 h 6503680"/>
              <a:gd name="connsiteX2" fmla="*/ 421479 w 830258"/>
              <a:gd name="connsiteY2" fmla="*/ 1417355 h 6503680"/>
              <a:gd name="connsiteX3" fmla="*/ 804858 w 830258"/>
              <a:gd name="connsiteY3" fmla="*/ 2705740 h 6503680"/>
              <a:gd name="connsiteX4" fmla="*/ 421479 w 830258"/>
              <a:gd name="connsiteY4" fmla="*/ 1650975 h 6503680"/>
              <a:gd name="connsiteX5" fmla="*/ 415129 w 830258"/>
              <a:gd name="connsiteY5" fmla="*/ 6434495 h 6503680"/>
              <a:gd name="connsiteX6" fmla="*/ 0 w 830258"/>
              <a:gd name="connsiteY6" fmla="*/ 6503680 h 6503680"/>
              <a:gd name="connsiteX0" fmla="*/ 0 w 830258"/>
              <a:gd name="connsiteY0" fmla="*/ 0 h 6503680"/>
              <a:gd name="connsiteX1" fmla="*/ 415129 w 830258"/>
              <a:gd name="connsiteY1" fmla="*/ 69185 h 6503680"/>
              <a:gd name="connsiteX2" fmla="*/ 415129 w 830258"/>
              <a:gd name="connsiteY2" fmla="*/ 3182655 h 6503680"/>
              <a:gd name="connsiteX3" fmla="*/ 830258 w 830258"/>
              <a:gd name="connsiteY3" fmla="*/ 3251840 h 6503680"/>
              <a:gd name="connsiteX4" fmla="*/ 415129 w 830258"/>
              <a:gd name="connsiteY4" fmla="*/ 3321025 h 6503680"/>
              <a:gd name="connsiteX5" fmla="*/ 415129 w 830258"/>
              <a:gd name="connsiteY5" fmla="*/ 6434495 h 6503680"/>
              <a:gd name="connsiteX6" fmla="*/ 0 w 830258"/>
              <a:gd name="connsiteY6" fmla="*/ 6503680 h 6503680"/>
              <a:gd name="connsiteX7" fmla="*/ 0 w 830258"/>
              <a:gd name="connsiteY7" fmla="*/ 0 h 6503680"/>
              <a:gd name="connsiteX0" fmla="*/ 0 w 830258"/>
              <a:gd name="connsiteY0" fmla="*/ 0 h 6503680"/>
              <a:gd name="connsiteX1" fmla="*/ 415129 w 830258"/>
              <a:gd name="connsiteY1" fmla="*/ 69185 h 6503680"/>
              <a:gd name="connsiteX2" fmla="*/ 421479 w 830258"/>
              <a:gd name="connsiteY2" fmla="*/ 1417355 h 6503680"/>
              <a:gd name="connsiteX3" fmla="*/ 696908 w 830258"/>
              <a:gd name="connsiteY3" fmla="*/ 1530990 h 6503680"/>
              <a:gd name="connsiteX4" fmla="*/ 421479 w 830258"/>
              <a:gd name="connsiteY4" fmla="*/ 1650975 h 6503680"/>
              <a:gd name="connsiteX5" fmla="*/ 415129 w 830258"/>
              <a:gd name="connsiteY5" fmla="*/ 6434495 h 6503680"/>
              <a:gd name="connsiteX6" fmla="*/ 0 w 830258"/>
              <a:gd name="connsiteY6" fmla="*/ 6503680 h 6503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258" h="6503680" stroke="0" extrusionOk="0">
                <a:moveTo>
                  <a:pt x="0" y="0"/>
                </a:moveTo>
                <a:cubicBezTo>
                  <a:pt x="229269" y="0"/>
                  <a:pt x="415129" y="30975"/>
                  <a:pt x="415129" y="69185"/>
                </a:cubicBezTo>
                <a:lnTo>
                  <a:pt x="415129" y="3182655"/>
                </a:lnTo>
                <a:cubicBezTo>
                  <a:pt x="415129" y="3220865"/>
                  <a:pt x="600989" y="3251840"/>
                  <a:pt x="830258" y="3251840"/>
                </a:cubicBezTo>
                <a:cubicBezTo>
                  <a:pt x="600989" y="3251840"/>
                  <a:pt x="415129" y="3282815"/>
                  <a:pt x="415129" y="3321025"/>
                </a:cubicBezTo>
                <a:lnTo>
                  <a:pt x="415129" y="6434495"/>
                </a:lnTo>
                <a:cubicBezTo>
                  <a:pt x="415129" y="6472705"/>
                  <a:pt x="229269" y="6503680"/>
                  <a:pt x="0" y="6503680"/>
                </a:cubicBezTo>
                <a:lnTo>
                  <a:pt x="0" y="0"/>
                </a:lnTo>
                <a:close/>
              </a:path>
              <a:path w="830258" h="6503680" fill="none">
                <a:moveTo>
                  <a:pt x="0" y="0"/>
                </a:moveTo>
                <a:cubicBezTo>
                  <a:pt x="229269" y="0"/>
                  <a:pt x="415129" y="30975"/>
                  <a:pt x="415129" y="69185"/>
                </a:cubicBezTo>
                <a:cubicBezTo>
                  <a:pt x="417246" y="518575"/>
                  <a:pt x="419362" y="967965"/>
                  <a:pt x="421479" y="1417355"/>
                </a:cubicBezTo>
                <a:cubicBezTo>
                  <a:pt x="421479" y="1455565"/>
                  <a:pt x="696908" y="1492053"/>
                  <a:pt x="696908" y="1530990"/>
                </a:cubicBezTo>
                <a:cubicBezTo>
                  <a:pt x="696908" y="1569927"/>
                  <a:pt x="421479" y="1612765"/>
                  <a:pt x="421479" y="1650975"/>
                </a:cubicBezTo>
                <a:cubicBezTo>
                  <a:pt x="419362" y="3245482"/>
                  <a:pt x="417246" y="4839988"/>
                  <a:pt x="415129" y="6434495"/>
                </a:cubicBezTo>
                <a:cubicBezTo>
                  <a:pt x="415129" y="6472705"/>
                  <a:pt x="229269" y="6503680"/>
                  <a:pt x="0" y="650368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defTabSz="457200">
              <a:defRPr/>
            </a:pPr>
            <a:endParaRPr lang="de-CH">
              <a:solidFill>
                <a:srgbClr val="000000"/>
              </a:solidFill>
              <a:latin typeface="Arial"/>
            </a:endParaRPr>
          </a:p>
        </p:txBody>
      </p:sp>
      <p:sp>
        <p:nvSpPr>
          <p:cNvPr id="8192" name="Textfeld 8191"/>
          <p:cNvSpPr txBox="1"/>
          <p:nvPr/>
        </p:nvSpPr>
        <p:spPr bwMode="auto">
          <a:xfrm>
            <a:off x="2416718" y="5537732"/>
            <a:ext cx="628377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b="1" dirty="0">
                <a:solidFill>
                  <a:srgbClr val="000000"/>
                </a:solidFill>
                <a:latin typeface="Arial" charset="0"/>
              </a:rPr>
              <a:t>Output</a:t>
            </a:r>
            <a:r>
              <a:rPr lang="de-CH" dirty="0">
                <a:solidFill>
                  <a:srgbClr val="000000"/>
                </a:solidFill>
                <a:latin typeface="Arial" charset="0"/>
              </a:rPr>
              <a:t>: </a:t>
            </a:r>
            <a:r>
              <a:rPr lang="de-CH" dirty="0" err="1">
                <a:solidFill>
                  <a:srgbClr val="000000"/>
                </a:solidFill>
                <a:latin typeface="Arial" charset="0"/>
              </a:rPr>
              <a:t>One</a:t>
            </a:r>
            <a:r>
              <a:rPr lang="de-CH" dirty="0">
                <a:solidFill>
                  <a:srgbClr val="000000"/>
                </a:solidFill>
                <a:latin typeface="Arial" charset="0"/>
              </a:rPr>
              <a:t> </a:t>
            </a:r>
            <a:r>
              <a:rPr lang="de-CH" dirty="0" err="1">
                <a:solidFill>
                  <a:srgbClr val="000000"/>
                </a:solidFill>
                <a:latin typeface="Arial" charset="0"/>
              </a:rPr>
              <a:t>estimate</a:t>
            </a:r>
            <a:r>
              <a:rPr lang="de-CH" dirty="0">
                <a:solidFill>
                  <a:srgbClr val="000000"/>
                </a:solidFill>
                <a:latin typeface="Arial" charset="0"/>
              </a:rPr>
              <a:t> </a:t>
            </a:r>
            <a:r>
              <a:rPr lang="de-CH" dirty="0" err="1">
                <a:solidFill>
                  <a:srgbClr val="000000"/>
                </a:solidFill>
                <a:latin typeface="Arial" charset="0"/>
              </a:rPr>
              <a:t>for</a:t>
            </a:r>
            <a:r>
              <a:rPr lang="de-CH" dirty="0">
                <a:solidFill>
                  <a:srgbClr val="000000"/>
                </a:solidFill>
                <a:latin typeface="Arial" charset="0"/>
              </a:rPr>
              <a:t> </a:t>
            </a:r>
            <a:r>
              <a:rPr lang="de-CH" dirty="0" err="1">
                <a:solidFill>
                  <a:srgbClr val="000000"/>
                </a:solidFill>
                <a:latin typeface="Arial" charset="0"/>
              </a:rPr>
              <a:t>each</a:t>
            </a:r>
            <a:r>
              <a:rPr lang="de-CH" dirty="0">
                <a:solidFill>
                  <a:srgbClr val="000000"/>
                </a:solidFill>
                <a:latin typeface="Arial" charset="0"/>
              </a:rPr>
              <a:t> </a:t>
            </a:r>
            <a:r>
              <a:rPr lang="de-CH" dirty="0" err="1">
                <a:solidFill>
                  <a:srgbClr val="000000"/>
                </a:solidFill>
                <a:latin typeface="Arial" charset="0"/>
              </a:rPr>
              <a:t>covariate</a:t>
            </a:r>
            <a:r>
              <a:rPr lang="de-CH" dirty="0">
                <a:solidFill>
                  <a:srgbClr val="000000"/>
                </a:solidFill>
                <a:latin typeface="Arial" charset="0"/>
              </a:rPr>
              <a:t> </a:t>
            </a:r>
            <a:r>
              <a:rPr lang="de-CH" dirty="0" err="1">
                <a:solidFill>
                  <a:srgbClr val="000000"/>
                </a:solidFill>
                <a:latin typeface="Arial" charset="0"/>
              </a:rPr>
              <a:t>and</a:t>
            </a:r>
            <a:r>
              <a:rPr lang="de-CH" dirty="0">
                <a:solidFill>
                  <a:srgbClr val="000000"/>
                </a:solidFill>
                <a:latin typeface="Arial" charset="0"/>
              </a:rPr>
              <a:t> </a:t>
            </a:r>
            <a:r>
              <a:rPr lang="de-CH" dirty="0" err="1">
                <a:solidFill>
                  <a:srgbClr val="000000"/>
                </a:solidFill>
                <a:latin typeface="Arial" charset="0"/>
              </a:rPr>
              <a:t>each</a:t>
            </a:r>
            <a:r>
              <a:rPr lang="de-CH" dirty="0">
                <a:solidFill>
                  <a:srgbClr val="000000"/>
                </a:solidFill>
                <a:latin typeface="Arial" charset="0"/>
              </a:rPr>
              <a:t> </a:t>
            </a:r>
            <a:r>
              <a:rPr lang="de-CH" dirty="0" err="1">
                <a:solidFill>
                  <a:srgbClr val="000000"/>
                </a:solidFill>
                <a:latin typeface="Arial" charset="0"/>
              </a:rPr>
              <a:t>parameter</a:t>
            </a:r>
            <a:endParaRPr lang="de-CH" dirty="0">
              <a:solidFill>
                <a:srgbClr val="000000"/>
              </a:solidFill>
              <a:latin typeface="Arial" charset="0"/>
            </a:endParaRPr>
          </a:p>
        </p:txBody>
      </p:sp>
      <mc:AlternateContent xmlns:mc="http://schemas.openxmlformats.org/markup-compatibility/2006" xmlns:a14="http://schemas.microsoft.com/office/drawing/2010/main">
        <mc:Choice Requires="a14">
          <p:sp>
            <p:nvSpPr>
              <p:cNvPr id="34" name="Rechteck 33"/>
              <p:cNvSpPr/>
              <p:nvPr/>
            </p:nvSpPr>
            <p:spPr>
              <a:xfrm>
                <a:off x="1423516" y="4524835"/>
                <a:ext cx="8394970" cy="635239"/>
              </a:xfrm>
              <a:prstGeom prst="rect">
                <a:avLst/>
              </a:prstGeom>
            </p:spPr>
            <p:txBody>
              <a:bodyPr wrap="square">
                <a:spAutoFit/>
              </a:bodyPr>
              <a:lstStyle/>
              <a:p>
                <a:pPr defTabSz="457200">
                  <a:defRPr/>
                </a:pPr>
                <a14:m>
                  <m:oMathPara xmlns:m="http://schemas.openxmlformats.org/officeDocument/2006/math">
                    <m:oMathParaPr>
                      <m:jc m:val="centerGroup"/>
                    </m:oMathParaPr>
                    <m:oMath xmlns:m="http://schemas.openxmlformats.org/officeDocument/2006/math">
                      <m:sSubSup>
                        <m:sSubSupPr>
                          <m:ctrlPr>
                            <a:rPr lang="de-CH" sz="2800" i="1">
                              <a:solidFill>
                                <a:srgbClr val="000000"/>
                              </a:solidFill>
                              <a:latin typeface="Cambria Math" panose="02040503050406030204" pitchFamily="18" charset="0"/>
                            </a:rPr>
                          </m:ctrlPr>
                        </m:sSubSupPr>
                        <m:e>
                          <m:r>
                            <a:rPr lang="de-CH" sz="2800" i="1">
                              <a:solidFill>
                                <a:srgbClr val="000000"/>
                              </a:solidFill>
                              <a:latin typeface="Cambria Math" panose="02040503050406030204" pitchFamily="18" charset="0"/>
                              <a:ea typeface="Cambria Math" panose="02040503050406030204" pitchFamily="18" charset="0"/>
                            </a:rPr>
                            <m:t>𝜃</m:t>
                          </m:r>
                        </m:e>
                        <m:sub>
                          <m:r>
                            <a:rPr lang="de-CH" sz="2800" i="1">
                              <a:solidFill>
                                <a:srgbClr val="000000"/>
                              </a:solidFill>
                              <a:latin typeface="Cambria Math" panose="02040503050406030204" pitchFamily="18" charset="0"/>
                            </a:rPr>
                            <m:t>𝑖</m:t>
                          </m:r>
                        </m:sub>
                        <m:sup>
                          <m:d>
                            <m:dPr>
                              <m:ctrlPr>
                                <a:rPr lang="de-CH" sz="2800" i="1">
                                  <a:solidFill>
                                    <a:srgbClr val="000000"/>
                                  </a:solidFill>
                                  <a:latin typeface="Cambria Math" panose="02040503050406030204" pitchFamily="18" charset="0"/>
                                </a:rPr>
                              </m:ctrlPr>
                            </m:dPr>
                            <m:e>
                              <m:r>
                                <a:rPr lang="de-CH" sz="2800" i="1">
                                  <a:solidFill>
                                    <a:srgbClr val="000000"/>
                                  </a:solidFill>
                                  <a:latin typeface="Cambria Math" panose="02040503050406030204" pitchFamily="18" charset="0"/>
                                </a:rPr>
                                <m:t>1</m:t>
                              </m:r>
                            </m:e>
                          </m:d>
                        </m:sup>
                      </m:sSubSup>
                      <m:r>
                        <a:rPr lang="de-CH" sz="2800">
                          <a:solidFill>
                            <a:srgbClr val="000000"/>
                          </a:solidFill>
                          <a:latin typeface="Cambria Math" panose="02040503050406030204" pitchFamily="18" charset="0"/>
                        </a:rPr>
                        <m:t>=</m:t>
                      </m:r>
                      <m:r>
                        <a:rPr lang="de-CH" sz="2800" i="1">
                          <a:solidFill>
                            <a:srgbClr val="000000"/>
                          </a:solidFill>
                          <a:latin typeface="Cambria Math" panose="02040503050406030204" pitchFamily="18" charset="0"/>
                        </a:rPr>
                        <m:t>𝑋</m:t>
                      </m:r>
                      <m:sSup>
                        <m:sSupPr>
                          <m:ctrlPr>
                            <a:rPr lang="de-CH" sz="2800" i="1">
                              <a:solidFill>
                                <a:srgbClr val="000000"/>
                              </a:solidFill>
                              <a:latin typeface="Cambria Math" panose="02040503050406030204" pitchFamily="18" charset="0"/>
                            </a:rPr>
                          </m:ctrlPr>
                        </m:sSupPr>
                        <m:e>
                          <m:r>
                            <a:rPr lang="de-CH" sz="2800" i="1">
                              <a:solidFill>
                                <a:srgbClr val="000000"/>
                              </a:solidFill>
                              <a:latin typeface="Cambria Math" panose="02040503050406030204" pitchFamily="18" charset="0"/>
                              <a:ea typeface="Cambria Math" panose="02040503050406030204" pitchFamily="18" charset="0"/>
                            </a:rPr>
                            <m:t>𝜃</m:t>
                          </m:r>
                        </m:e>
                        <m:sup>
                          <m:r>
                            <a:rPr lang="de-CH" sz="2800" i="1">
                              <a:solidFill>
                                <a:srgbClr val="000000"/>
                              </a:solidFill>
                              <a:latin typeface="Cambria Math" panose="02040503050406030204" pitchFamily="18" charset="0"/>
                            </a:rPr>
                            <m:t>(2)</m:t>
                          </m:r>
                        </m:sup>
                      </m:sSup>
                      <m:r>
                        <a:rPr lang="de-CH" sz="2800">
                          <a:solidFill>
                            <a:srgbClr val="000000"/>
                          </a:solidFill>
                          <a:latin typeface="Cambria Math" panose="02040503050406030204" pitchFamily="18" charset="0"/>
                        </a:rPr>
                        <m:t>+</m:t>
                      </m:r>
                      <m:sSup>
                        <m:sSupPr>
                          <m:ctrlPr>
                            <a:rPr lang="de-CH" sz="2800" i="1">
                              <a:solidFill>
                                <a:srgbClr val="000000"/>
                              </a:solidFill>
                              <a:latin typeface="Cambria Math" panose="02040503050406030204" pitchFamily="18" charset="0"/>
                            </a:rPr>
                          </m:ctrlPr>
                        </m:sSupPr>
                        <m:e>
                          <m:r>
                            <a:rPr lang="de-CH" sz="2800" i="1">
                              <a:solidFill>
                                <a:srgbClr val="000000"/>
                              </a:solidFill>
                              <a:latin typeface="Cambria Math" panose="02040503050406030204" pitchFamily="18" charset="0"/>
                              <a:ea typeface="Cambria Math" panose="02040503050406030204" pitchFamily="18" charset="0"/>
                            </a:rPr>
                            <m:t>𝜀</m:t>
                          </m:r>
                        </m:e>
                        <m:sup>
                          <m:r>
                            <a:rPr lang="de-CH" sz="2800" i="1">
                              <a:solidFill>
                                <a:srgbClr val="000000"/>
                              </a:solidFill>
                              <a:latin typeface="Cambria Math" panose="02040503050406030204" pitchFamily="18" charset="0"/>
                            </a:rPr>
                            <m:t>(2)</m:t>
                          </m:r>
                        </m:sup>
                      </m:sSup>
                    </m:oMath>
                  </m:oMathPara>
                </a14:m>
                <a:endParaRPr lang="de-CH" sz="2800" dirty="0">
                  <a:solidFill>
                    <a:srgbClr val="000000"/>
                  </a:solidFill>
                  <a:latin typeface="Arial"/>
                </a:endParaRPr>
              </a:p>
            </p:txBody>
          </p:sp>
        </mc:Choice>
        <mc:Fallback xmlns="">
          <p:sp>
            <p:nvSpPr>
              <p:cNvPr id="34" name="Rechteck 33"/>
              <p:cNvSpPr>
                <a:spLocks noRot="1" noChangeAspect="1" noMove="1" noResize="1" noEditPoints="1" noAdjustHandles="1" noChangeArrowheads="1" noChangeShapeType="1" noTextEdit="1"/>
              </p:cNvSpPr>
              <p:nvPr/>
            </p:nvSpPr>
            <p:spPr>
              <a:xfrm>
                <a:off x="1423516" y="4524835"/>
                <a:ext cx="8394970" cy="635239"/>
              </a:xfrm>
              <a:prstGeom prst="rect">
                <a:avLst/>
              </a:prstGeom>
              <a:blipFill>
                <a:blip r:embed="rId4"/>
                <a:stretch>
                  <a:fillRect/>
                </a:stretch>
              </a:blipFill>
            </p:spPr>
            <p:txBody>
              <a:bodyPr/>
              <a:lstStyle/>
              <a:p>
                <a:r>
                  <a:rPr lang="de-AT">
                    <a:noFill/>
                  </a:rPr>
                  <a:t> </a:t>
                </a:r>
              </a:p>
            </p:txBody>
          </p:sp>
        </mc:Fallback>
      </mc:AlternateContent>
      <p:cxnSp>
        <p:nvCxnSpPr>
          <p:cNvPr id="8199" name="Gerade Verbindung mit Pfeil 8198"/>
          <p:cNvCxnSpPr/>
          <p:nvPr/>
        </p:nvCxnSpPr>
        <p:spPr>
          <a:xfrm flipH="1">
            <a:off x="5344510" y="3981450"/>
            <a:ext cx="1865919" cy="458268"/>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06" name="Gerade Verbindung mit Pfeil 8205"/>
          <p:cNvCxnSpPr>
            <a:stCxn id="50" idx="2"/>
          </p:cNvCxnSpPr>
          <p:nvPr/>
        </p:nvCxnSpPr>
        <p:spPr>
          <a:xfrm flipH="1">
            <a:off x="2968172" y="5245190"/>
            <a:ext cx="2804135" cy="290889"/>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pic>
        <p:nvPicPr>
          <p:cNvPr id="55" name="Picture 39"/>
          <p:cNvPicPr>
            <a:picLocks noChangeAspect="1"/>
          </p:cNvPicPr>
          <p:nvPr/>
        </p:nvPicPr>
        <p:blipFill>
          <a:blip r:embed="rId5">
            <a:extLst>
              <a:ext uri="{28A0092B-C50C-407E-A947-70E740481C1C}">
                <a14:useLocalDpi xmlns:a14="http://schemas.microsoft.com/office/drawing/2010/main" val="0"/>
              </a:ext>
            </a:extLst>
          </a:blip>
          <a:srcRect b="14970"/>
          <a:stretch>
            <a:fillRect/>
          </a:stretch>
        </p:blipFill>
        <p:spPr bwMode="auto">
          <a:xfrm>
            <a:off x="2207609" y="4430194"/>
            <a:ext cx="1056430" cy="897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6389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20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1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17" grpId="0"/>
      <p:bldP spid="30" grpId="0"/>
      <p:bldP spid="24" grpId="0" animBg="1"/>
      <p:bldP spid="819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PEB </a:t>
            </a:r>
            <a:r>
              <a:rPr lang="de-CH" dirty="0" err="1"/>
              <a:t>is</a:t>
            </a:r>
            <a:r>
              <a:rPr lang="de-CH" dirty="0"/>
              <a:t> </a:t>
            </a:r>
            <a:r>
              <a:rPr lang="de-CH" dirty="0" err="1"/>
              <a:t>implemented</a:t>
            </a:r>
            <a:r>
              <a:rPr lang="de-CH" dirty="0"/>
              <a:t> in </a:t>
            </a:r>
            <a:r>
              <a:rPr lang="de-CH" dirty="0" err="1"/>
              <a:t>the</a:t>
            </a:r>
            <a:r>
              <a:rPr lang="de-CH" dirty="0"/>
              <a:t> SPM12 Toolbox </a:t>
            </a:r>
          </a:p>
        </p:txBody>
      </p:sp>
      <p:pic>
        <p:nvPicPr>
          <p:cNvPr id="4" name="Grafik 3"/>
          <p:cNvPicPr>
            <a:picLocks noChangeAspect="1"/>
          </p:cNvPicPr>
          <p:nvPr/>
        </p:nvPicPr>
        <p:blipFill>
          <a:blip r:embed="rId2"/>
          <a:stretch>
            <a:fillRect/>
          </a:stretch>
        </p:blipFill>
        <p:spPr>
          <a:xfrm>
            <a:off x="2130194" y="1009517"/>
            <a:ext cx="4486506" cy="5092967"/>
          </a:xfrm>
          <a:prstGeom prst="rect">
            <a:avLst/>
          </a:prstGeom>
        </p:spPr>
      </p:pic>
      <p:sp>
        <p:nvSpPr>
          <p:cNvPr id="5" name="Rechteck 4"/>
          <p:cNvSpPr/>
          <p:nvPr/>
        </p:nvSpPr>
        <p:spPr>
          <a:xfrm>
            <a:off x="2231794" y="2107059"/>
            <a:ext cx="4384906" cy="47477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de-CH">
              <a:solidFill>
                <a:srgbClr val="FFFFFF"/>
              </a:solidFill>
              <a:latin typeface="Arial"/>
            </a:endParaRPr>
          </a:p>
        </p:txBody>
      </p:sp>
      <p:sp>
        <p:nvSpPr>
          <p:cNvPr id="6" name="Rechteck 5"/>
          <p:cNvSpPr/>
          <p:nvPr/>
        </p:nvSpPr>
        <p:spPr>
          <a:xfrm>
            <a:off x="2231794" y="3012306"/>
            <a:ext cx="4384906" cy="16002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de-CH">
              <a:solidFill>
                <a:srgbClr val="FFFFFF"/>
              </a:solidFill>
              <a:latin typeface="Arial"/>
            </a:endParaRPr>
          </a:p>
        </p:txBody>
      </p:sp>
      <p:sp>
        <p:nvSpPr>
          <p:cNvPr id="7" name="Rechteck 6"/>
          <p:cNvSpPr/>
          <p:nvPr/>
        </p:nvSpPr>
        <p:spPr>
          <a:xfrm>
            <a:off x="2231794" y="3172326"/>
            <a:ext cx="4384906" cy="149873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de-CH">
              <a:solidFill>
                <a:srgbClr val="FFFFFF"/>
              </a:solidFill>
              <a:latin typeface="Arial"/>
            </a:endParaRPr>
          </a:p>
        </p:txBody>
      </p:sp>
      <p:cxnSp>
        <p:nvCxnSpPr>
          <p:cNvPr id="9" name="Gerade Verbindung mit Pfeil 8"/>
          <p:cNvCxnSpPr>
            <a:stCxn id="6" idx="3"/>
          </p:cNvCxnSpPr>
          <p:nvPr/>
        </p:nvCxnSpPr>
        <p:spPr>
          <a:xfrm flipV="1">
            <a:off x="6616700" y="3085900"/>
            <a:ext cx="579438" cy="641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feld 9"/>
          <p:cNvSpPr txBox="1"/>
          <p:nvPr/>
        </p:nvSpPr>
        <p:spPr bwMode="auto">
          <a:xfrm>
            <a:off x="7302501" y="3002001"/>
            <a:ext cx="2478243"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sz="1200" dirty="0" err="1">
                <a:solidFill>
                  <a:srgbClr val="000000"/>
                </a:solidFill>
                <a:latin typeface="Arial" charset="0"/>
              </a:rPr>
              <a:t>Gives</a:t>
            </a:r>
            <a:r>
              <a:rPr lang="de-CH" sz="1200" dirty="0">
                <a:solidFill>
                  <a:srgbClr val="000000"/>
                </a:solidFill>
                <a:latin typeface="Arial" charset="0"/>
              </a:rPr>
              <a:t> </a:t>
            </a:r>
            <a:r>
              <a:rPr lang="de-CH" sz="1200" dirty="0" err="1">
                <a:solidFill>
                  <a:srgbClr val="000000"/>
                </a:solidFill>
                <a:latin typeface="Arial" charset="0"/>
              </a:rPr>
              <a:t>us</a:t>
            </a:r>
            <a:r>
              <a:rPr lang="de-CH" sz="1200" dirty="0">
                <a:solidFill>
                  <a:srgbClr val="000000"/>
                </a:solidFill>
                <a:latin typeface="Arial" charset="0"/>
              </a:rPr>
              <a:t> - </a:t>
            </a:r>
            <a:r>
              <a:rPr lang="de-CH" sz="1200" b="1" dirty="0" err="1">
                <a:solidFill>
                  <a:srgbClr val="000000"/>
                </a:solidFill>
                <a:latin typeface="Arial" charset="0"/>
              </a:rPr>
              <a:t>model</a:t>
            </a:r>
            <a:r>
              <a:rPr lang="de-CH" sz="1200" b="1" dirty="0">
                <a:solidFill>
                  <a:srgbClr val="000000"/>
                </a:solidFill>
                <a:latin typeface="Arial" charset="0"/>
              </a:rPr>
              <a:t> </a:t>
            </a:r>
            <a:r>
              <a:rPr lang="de-CH" sz="1200" b="1" dirty="0" err="1">
                <a:solidFill>
                  <a:srgbClr val="000000"/>
                </a:solidFill>
                <a:latin typeface="Arial" charset="0"/>
              </a:rPr>
              <a:t>evidence</a:t>
            </a:r>
            <a:r>
              <a:rPr lang="de-CH" sz="1200" b="1" dirty="0">
                <a:solidFill>
                  <a:srgbClr val="000000"/>
                </a:solidFill>
                <a:latin typeface="Arial" charset="0"/>
              </a:rPr>
              <a:t> </a:t>
            </a:r>
            <a:r>
              <a:rPr lang="de-CH" sz="1200" dirty="0">
                <a:solidFill>
                  <a:srgbClr val="000000"/>
                </a:solidFill>
                <a:latin typeface="Arial" charset="0"/>
              </a:rPr>
              <a:t>(</a:t>
            </a:r>
            <a:r>
              <a:rPr lang="de-CH" sz="1200" i="1" dirty="0" err="1">
                <a:solidFill>
                  <a:srgbClr val="000000"/>
                </a:solidFill>
                <a:latin typeface="Arial" charset="0"/>
              </a:rPr>
              <a:t>quality</a:t>
            </a:r>
            <a:r>
              <a:rPr lang="de-CH" sz="1200" dirty="0">
                <a:solidFill>
                  <a:srgbClr val="000000"/>
                </a:solidFill>
                <a:latin typeface="Arial" charset="0"/>
              </a:rPr>
              <a:t>)</a:t>
            </a:r>
            <a:br>
              <a:rPr lang="de-CH" sz="1200" dirty="0">
                <a:solidFill>
                  <a:srgbClr val="000000"/>
                </a:solidFill>
                <a:latin typeface="Arial" charset="0"/>
              </a:rPr>
            </a:br>
            <a:r>
              <a:rPr lang="de-CH" sz="1200" dirty="0">
                <a:solidFill>
                  <a:srgbClr val="000000"/>
                </a:solidFill>
                <a:latin typeface="Arial" charset="0"/>
              </a:rPr>
              <a:t>	    - </a:t>
            </a:r>
            <a:r>
              <a:rPr lang="de-CH" sz="1200" dirty="0" err="1">
                <a:solidFill>
                  <a:srgbClr val="000000"/>
                </a:solidFill>
                <a:latin typeface="Arial" charset="0"/>
              </a:rPr>
              <a:t>group</a:t>
            </a:r>
            <a:r>
              <a:rPr lang="de-CH" sz="1200" dirty="0">
                <a:solidFill>
                  <a:srgbClr val="000000"/>
                </a:solidFill>
                <a:latin typeface="Arial" charset="0"/>
              </a:rPr>
              <a:t> </a:t>
            </a:r>
            <a:r>
              <a:rPr lang="de-CH" sz="1200" dirty="0" err="1">
                <a:solidFill>
                  <a:srgbClr val="000000"/>
                </a:solidFill>
                <a:latin typeface="Arial" charset="0"/>
              </a:rPr>
              <a:t>parameters</a:t>
            </a:r>
            <a:endParaRPr lang="de-CH" sz="1200" dirty="0">
              <a:solidFill>
                <a:srgbClr val="000000"/>
              </a:solidFill>
              <a:latin typeface="Arial" charset="0"/>
            </a:endParaRPr>
          </a:p>
          <a:p>
            <a:pPr defTabSz="457200">
              <a:defRPr/>
            </a:pPr>
            <a:endParaRPr lang="de-CH" sz="1200" dirty="0">
              <a:solidFill>
                <a:srgbClr val="000000"/>
              </a:solidFill>
              <a:latin typeface="Arial" charset="0"/>
            </a:endParaRPr>
          </a:p>
        </p:txBody>
      </p:sp>
      <p:cxnSp>
        <p:nvCxnSpPr>
          <p:cNvPr id="12" name="Gerade Verbindung mit Pfeil 11"/>
          <p:cNvCxnSpPr/>
          <p:nvPr/>
        </p:nvCxnSpPr>
        <p:spPr>
          <a:xfrm flipV="1">
            <a:off x="6616700" y="3728593"/>
            <a:ext cx="579438" cy="641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feld 12"/>
          <p:cNvSpPr txBox="1"/>
          <p:nvPr/>
        </p:nvSpPr>
        <p:spPr bwMode="auto">
          <a:xfrm>
            <a:off x="7302500" y="3581835"/>
            <a:ext cx="33182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sz="1200" dirty="0" err="1">
                <a:solidFill>
                  <a:srgbClr val="000000"/>
                </a:solidFill>
                <a:latin typeface="Arial" charset="0"/>
              </a:rPr>
              <a:t>Performs</a:t>
            </a:r>
            <a:r>
              <a:rPr lang="de-CH" sz="1200" dirty="0">
                <a:solidFill>
                  <a:srgbClr val="000000"/>
                </a:solidFill>
                <a:latin typeface="Arial" charset="0"/>
              </a:rPr>
              <a:t> </a:t>
            </a:r>
            <a:r>
              <a:rPr lang="de-CH" sz="1200" dirty="0" err="1">
                <a:solidFill>
                  <a:srgbClr val="000000"/>
                </a:solidFill>
                <a:latin typeface="Arial" charset="0"/>
              </a:rPr>
              <a:t>greedy</a:t>
            </a:r>
            <a:r>
              <a:rPr lang="de-CH" sz="1200" dirty="0">
                <a:solidFill>
                  <a:srgbClr val="000000"/>
                </a:solidFill>
                <a:latin typeface="Arial" charset="0"/>
              </a:rPr>
              <a:t> </a:t>
            </a:r>
            <a:r>
              <a:rPr lang="de-CH" sz="1200" dirty="0" err="1">
                <a:solidFill>
                  <a:srgbClr val="000000"/>
                </a:solidFill>
                <a:latin typeface="Arial" charset="0"/>
              </a:rPr>
              <a:t>search</a:t>
            </a:r>
            <a:r>
              <a:rPr lang="de-CH" sz="1200" dirty="0">
                <a:solidFill>
                  <a:srgbClr val="000000"/>
                </a:solidFill>
                <a:latin typeface="Arial" charset="0"/>
              </a:rPr>
              <a:t> </a:t>
            </a:r>
            <a:r>
              <a:rPr lang="de-CH" sz="1200" dirty="0" err="1">
                <a:solidFill>
                  <a:srgbClr val="000000"/>
                </a:solidFill>
                <a:latin typeface="Arial" charset="0"/>
              </a:rPr>
              <a:t>over</a:t>
            </a:r>
            <a:r>
              <a:rPr lang="de-CH" sz="1200" dirty="0">
                <a:solidFill>
                  <a:srgbClr val="000000"/>
                </a:solidFill>
                <a:latin typeface="Arial" charset="0"/>
              </a:rPr>
              <a:t> </a:t>
            </a:r>
            <a:r>
              <a:rPr lang="de-CH" sz="1200" dirty="0" err="1">
                <a:solidFill>
                  <a:srgbClr val="000000"/>
                </a:solidFill>
                <a:latin typeface="Arial" charset="0"/>
              </a:rPr>
              <a:t>entire</a:t>
            </a:r>
            <a:r>
              <a:rPr lang="de-CH" sz="1200" dirty="0">
                <a:solidFill>
                  <a:srgbClr val="000000"/>
                </a:solidFill>
                <a:latin typeface="Arial" charset="0"/>
              </a:rPr>
              <a:t> </a:t>
            </a:r>
            <a:r>
              <a:rPr lang="de-CH" sz="1200" dirty="0" err="1">
                <a:solidFill>
                  <a:srgbClr val="000000"/>
                </a:solidFill>
                <a:latin typeface="Arial" charset="0"/>
              </a:rPr>
              <a:t>model</a:t>
            </a:r>
            <a:r>
              <a:rPr lang="de-CH" sz="1200" dirty="0">
                <a:solidFill>
                  <a:srgbClr val="000000"/>
                </a:solidFill>
                <a:latin typeface="Arial" charset="0"/>
              </a:rPr>
              <a:t> </a:t>
            </a:r>
            <a:r>
              <a:rPr lang="de-CH" sz="1200" dirty="0" err="1">
                <a:solidFill>
                  <a:srgbClr val="000000"/>
                </a:solidFill>
                <a:latin typeface="Arial" charset="0"/>
              </a:rPr>
              <a:t>space</a:t>
            </a:r>
            <a:endParaRPr lang="de-CH" sz="1200" dirty="0">
              <a:solidFill>
                <a:srgbClr val="000000"/>
              </a:solidFill>
              <a:latin typeface="Arial" charset="0"/>
            </a:endParaRPr>
          </a:p>
          <a:p>
            <a:pPr defTabSz="457200">
              <a:defRPr/>
            </a:pPr>
            <a:endParaRPr lang="de-CH" sz="1200" dirty="0">
              <a:solidFill>
                <a:srgbClr val="000000"/>
              </a:solidFill>
              <a:latin typeface="Arial" charset="0"/>
            </a:endParaRPr>
          </a:p>
        </p:txBody>
      </p:sp>
      <p:cxnSp>
        <p:nvCxnSpPr>
          <p:cNvPr id="14" name="Gerade Verbindung mit Pfeil 13"/>
          <p:cNvCxnSpPr/>
          <p:nvPr/>
        </p:nvCxnSpPr>
        <p:spPr>
          <a:xfrm flipV="1">
            <a:off x="6743584" y="2266643"/>
            <a:ext cx="579438" cy="641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feld 14"/>
          <p:cNvSpPr txBox="1"/>
          <p:nvPr/>
        </p:nvSpPr>
        <p:spPr bwMode="auto">
          <a:xfrm>
            <a:off x="7449907" y="2159781"/>
            <a:ext cx="28052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sz="1200" dirty="0">
                <a:solidFill>
                  <a:srgbClr val="000000"/>
                </a:solidFill>
                <a:latin typeface="Arial" charset="0"/>
              </a:rPr>
              <a:t>First-level </a:t>
            </a:r>
            <a:r>
              <a:rPr lang="de-CH" sz="1200" dirty="0" err="1">
                <a:solidFill>
                  <a:srgbClr val="000000"/>
                </a:solidFill>
                <a:latin typeface="Arial" charset="0"/>
              </a:rPr>
              <a:t>estimation</a:t>
            </a:r>
            <a:r>
              <a:rPr lang="de-CH" sz="1200" dirty="0">
                <a:solidFill>
                  <a:srgbClr val="000000"/>
                </a:solidFill>
                <a:latin typeface="Arial" charset="0"/>
              </a:rPr>
              <a:t> </a:t>
            </a:r>
            <a:r>
              <a:rPr lang="de-CH" sz="1200" dirty="0" err="1">
                <a:solidFill>
                  <a:srgbClr val="000000"/>
                </a:solidFill>
                <a:latin typeface="Arial" charset="0"/>
              </a:rPr>
              <a:t>with</a:t>
            </a:r>
            <a:r>
              <a:rPr lang="de-CH" sz="1200" dirty="0">
                <a:solidFill>
                  <a:srgbClr val="000000"/>
                </a:solidFill>
                <a:latin typeface="Arial" charset="0"/>
              </a:rPr>
              <a:t> </a:t>
            </a:r>
            <a:r>
              <a:rPr lang="de-CH" sz="1200" dirty="0" err="1">
                <a:solidFill>
                  <a:srgbClr val="000000"/>
                </a:solidFill>
                <a:latin typeface="Arial" charset="0"/>
              </a:rPr>
              <a:t>empirical</a:t>
            </a:r>
            <a:r>
              <a:rPr lang="de-CH" sz="1200" dirty="0">
                <a:solidFill>
                  <a:srgbClr val="000000"/>
                </a:solidFill>
                <a:latin typeface="Arial" charset="0"/>
              </a:rPr>
              <a:t> </a:t>
            </a:r>
            <a:r>
              <a:rPr lang="de-CH" sz="1200" dirty="0" err="1">
                <a:solidFill>
                  <a:srgbClr val="000000"/>
                </a:solidFill>
                <a:latin typeface="Arial" charset="0"/>
              </a:rPr>
              <a:t>priors</a:t>
            </a:r>
            <a:endParaRPr lang="de-CH" sz="1200" dirty="0">
              <a:solidFill>
                <a:srgbClr val="000000"/>
              </a:solidFill>
              <a:latin typeface="Arial" charset="0"/>
            </a:endParaRPr>
          </a:p>
          <a:p>
            <a:pPr defTabSz="457200">
              <a:defRPr/>
            </a:pPr>
            <a:endParaRPr lang="de-CH" sz="1200" dirty="0">
              <a:solidFill>
                <a:srgbClr val="000000"/>
              </a:solidFill>
              <a:latin typeface="Arial" charset="0"/>
            </a:endParaRPr>
          </a:p>
        </p:txBody>
      </p:sp>
    </p:spTree>
    <p:extLst>
      <p:ext uri="{BB962C8B-B14F-4D97-AF65-F5344CB8AC3E}">
        <p14:creationId xmlns:p14="http://schemas.microsoft.com/office/powerpoint/2010/main" val="36952231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966914" y="412750"/>
            <a:ext cx="7324471" cy="801688"/>
          </a:xfrm>
        </p:spPr>
        <p:txBody>
          <a:bodyPr/>
          <a:lstStyle/>
          <a:p>
            <a:r>
              <a:rPr lang="de-CH" dirty="0" err="1"/>
              <a:t>Put</a:t>
            </a:r>
            <a:r>
              <a:rPr lang="de-CH" dirty="0"/>
              <a:t> </a:t>
            </a:r>
            <a:r>
              <a:rPr lang="de-CH" dirty="0" err="1"/>
              <a:t>the</a:t>
            </a:r>
            <a:r>
              <a:rPr lang="de-CH" dirty="0"/>
              <a:t> «E» in PEB</a:t>
            </a:r>
          </a:p>
        </p:txBody>
      </p:sp>
      <p:cxnSp>
        <p:nvCxnSpPr>
          <p:cNvPr id="8" name="Straight Arrow Connector 2"/>
          <p:cNvCxnSpPr/>
          <p:nvPr/>
        </p:nvCxnSpPr>
        <p:spPr>
          <a:xfrm>
            <a:off x="3876675" y="2197100"/>
            <a:ext cx="1397000"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4"/>
          <p:cNvSpPr txBox="1"/>
          <p:nvPr/>
        </p:nvSpPr>
        <p:spPr>
          <a:xfrm rot="16200000">
            <a:off x="2019040" y="2168625"/>
            <a:ext cx="841897" cy="307777"/>
          </a:xfrm>
          <a:prstGeom prst="rect">
            <a:avLst/>
          </a:prstGeom>
          <a:noFill/>
        </p:spPr>
        <p:txBody>
          <a:bodyPr wrap="non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defTabSz="457200">
              <a:defRPr/>
            </a:pPr>
            <a:r>
              <a:rPr lang="en-GB" sz="1400" dirty="0">
                <a:solidFill>
                  <a:srgbClr val="000000"/>
                </a:solidFill>
                <a:latin typeface="Arial"/>
              </a:rPr>
              <a:t>subjects</a:t>
            </a:r>
          </a:p>
        </p:txBody>
      </p:sp>
      <p:grpSp>
        <p:nvGrpSpPr>
          <p:cNvPr id="10" name="Group 4"/>
          <p:cNvGrpSpPr/>
          <p:nvPr/>
        </p:nvGrpSpPr>
        <p:grpSpPr>
          <a:xfrm>
            <a:off x="5414159" y="1416466"/>
            <a:ext cx="997151" cy="1631703"/>
            <a:chOff x="1979712" y="3717032"/>
            <a:chExt cx="792088" cy="1296144"/>
          </a:xfrm>
          <a:noFill/>
        </p:grpSpPr>
        <p:sp>
          <p:nvSpPr>
            <p:cNvPr id="11" name="Rounded Rectangle 5"/>
            <p:cNvSpPr/>
            <p:nvPr/>
          </p:nvSpPr>
          <p:spPr>
            <a:xfrm>
              <a:off x="1979712" y="3717032"/>
              <a:ext cx="113155" cy="112708"/>
            </a:xfrm>
            <a:prstGeom prst="roundRect">
              <a:avLst/>
            </a:prstGeom>
            <a:solidFill>
              <a:srgbClr val="9DC3E6"/>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12" name="Rounded Rectangle 6"/>
            <p:cNvSpPr/>
            <p:nvPr/>
          </p:nvSpPr>
          <p:spPr>
            <a:xfrm>
              <a:off x="2149445"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13" name="Rounded Rectangle 7"/>
            <p:cNvSpPr/>
            <p:nvPr/>
          </p:nvSpPr>
          <p:spPr>
            <a:xfrm>
              <a:off x="2319178"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14" name="Rounded Rectangle 8"/>
            <p:cNvSpPr/>
            <p:nvPr/>
          </p:nvSpPr>
          <p:spPr>
            <a:xfrm>
              <a:off x="2488911"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15" name="Rounded Rectangle 9"/>
            <p:cNvSpPr/>
            <p:nvPr/>
          </p:nvSpPr>
          <p:spPr>
            <a:xfrm>
              <a:off x="2658645"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16" name="Rounded Rectangle 10"/>
            <p:cNvSpPr/>
            <p:nvPr/>
          </p:nvSpPr>
          <p:spPr>
            <a:xfrm>
              <a:off x="1979712" y="3886094"/>
              <a:ext cx="113155" cy="112708"/>
            </a:xfrm>
            <a:prstGeom prst="roundRect">
              <a:avLst/>
            </a:prstGeom>
            <a:solidFill>
              <a:srgbClr val="9DC3E6"/>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17" name="Rounded Rectangle 11"/>
            <p:cNvSpPr/>
            <p:nvPr/>
          </p:nvSpPr>
          <p:spPr>
            <a:xfrm>
              <a:off x="2319178"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18" name="Rounded Rectangle 12"/>
            <p:cNvSpPr/>
            <p:nvPr/>
          </p:nvSpPr>
          <p:spPr>
            <a:xfrm>
              <a:off x="2488911"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19" name="Rounded Rectangle 13"/>
            <p:cNvSpPr/>
            <p:nvPr/>
          </p:nvSpPr>
          <p:spPr>
            <a:xfrm>
              <a:off x="2149445"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20" name="Rounded Rectangle 14"/>
            <p:cNvSpPr/>
            <p:nvPr/>
          </p:nvSpPr>
          <p:spPr>
            <a:xfrm>
              <a:off x="2658645"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21" name="Rounded Rectangle 15"/>
            <p:cNvSpPr/>
            <p:nvPr/>
          </p:nvSpPr>
          <p:spPr>
            <a:xfrm>
              <a:off x="1979712" y="4055157"/>
              <a:ext cx="113155" cy="112708"/>
            </a:xfrm>
            <a:prstGeom prst="roundRect">
              <a:avLst/>
            </a:prstGeom>
            <a:solidFill>
              <a:srgbClr val="9DC3E6"/>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22" name="Rounded Rectangle 16"/>
            <p:cNvSpPr/>
            <p:nvPr/>
          </p:nvSpPr>
          <p:spPr>
            <a:xfrm>
              <a:off x="2149445"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23" name="Rounded Rectangle 17"/>
            <p:cNvSpPr/>
            <p:nvPr/>
          </p:nvSpPr>
          <p:spPr>
            <a:xfrm>
              <a:off x="2319178"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24" name="Rounded Rectangle 18"/>
            <p:cNvSpPr/>
            <p:nvPr/>
          </p:nvSpPr>
          <p:spPr>
            <a:xfrm>
              <a:off x="2488911"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25" name="Rounded Rectangle 19"/>
            <p:cNvSpPr/>
            <p:nvPr/>
          </p:nvSpPr>
          <p:spPr>
            <a:xfrm>
              <a:off x="2658645"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26" name="Rounded Rectangle 20"/>
            <p:cNvSpPr/>
            <p:nvPr/>
          </p:nvSpPr>
          <p:spPr>
            <a:xfrm>
              <a:off x="1979712" y="4224219"/>
              <a:ext cx="113155" cy="112708"/>
            </a:xfrm>
            <a:prstGeom prst="roundRect">
              <a:avLst/>
            </a:prstGeom>
            <a:solidFill>
              <a:srgbClr val="9DC3E6"/>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27" name="Rounded Rectangle 21"/>
            <p:cNvSpPr/>
            <p:nvPr/>
          </p:nvSpPr>
          <p:spPr>
            <a:xfrm>
              <a:off x="2319178"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28" name="Rounded Rectangle 22"/>
            <p:cNvSpPr/>
            <p:nvPr/>
          </p:nvSpPr>
          <p:spPr>
            <a:xfrm>
              <a:off x="2488911"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29" name="Rounded Rectangle 23"/>
            <p:cNvSpPr/>
            <p:nvPr/>
          </p:nvSpPr>
          <p:spPr>
            <a:xfrm>
              <a:off x="2149445"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30" name="Rounded Rectangle 24"/>
            <p:cNvSpPr/>
            <p:nvPr/>
          </p:nvSpPr>
          <p:spPr>
            <a:xfrm>
              <a:off x="2658645"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31" name="Rounded Rectangle 25"/>
            <p:cNvSpPr/>
            <p:nvPr/>
          </p:nvSpPr>
          <p:spPr>
            <a:xfrm>
              <a:off x="1979712" y="4393281"/>
              <a:ext cx="113155" cy="112708"/>
            </a:xfrm>
            <a:prstGeom prst="roundRect">
              <a:avLst/>
            </a:prstGeom>
            <a:solidFill>
              <a:srgbClr val="9DC3E6"/>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32" name="Rounded Rectangle 26"/>
            <p:cNvSpPr/>
            <p:nvPr/>
          </p:nvSpPr>
          <p:spPr>
            <a:xfrm>
              <a:off x="2149445"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33" name="Rounded Rectangle 27"/>
            <p:cNvSpPr/>
            <p:nvPr/>
          </p:nvSpPr>
          <p:spPr>
            <a:xfrm>
              <a:off x="2319178"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34" name="Rounded Rectangle 28"/>
            <p:cNvSpPr/>
            <p:nvPr/>
          </p:nvSpPr>
          <p:spPr>
            <a:xfrm>
              <a:off x="2488911"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35" name="Rounded Rectangle 29"/>
            <p:cNvSpPr/>
            <p:nvPr/>
          </p:nvSpPr>
          <p:spPr>
            <a:xfrm>
              <a:off x="2658645"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36" name="Rounded Rectangle 30"/>
            <p:cNvSpPr/>
            <p:nvPr/>
          </p:nvSpPr>
          <p:spPr>
            <a:xfrm>
              <a:off x="1979712" y="4562343"/>
              <a:ext cx="113155" cy="112708"/>
            </a:xfrm>
            <a:prstGeom prst="roundRect">
              <a:avLst/>
            </a:prstGeom>
            <a:solidFill>
              <a:srgbClr val="9DC3E6"/>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37" name="Rounded Rectangle 31"/>
            <p:cNvSpPr/>
            <p:nvPr/>
          </p:nvSpPr>
          <p:spPr>
            <a:xfrm>
              <a:off x="2319178"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38" name="Rounded Rectangle 32"/>
            <p:cNvSpPr/>
            <p:nvPr/>
          </p:nvSpPr>
          <p:spPr>
            <a:xfrm>
              <a:off x="2488911"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39" name="Rounded Rectangle 33"/>
            <p:cNvSpPr/>
            <p:nvPr/>
          </p:nvSpPr>
          <p:spPr>
            <a:xfrm>
              <a:off x="2149445"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40" name="Rounded Rectangle 34"/>
            <p:cNvSpPr/>
            <p:nvPr/>
          </p:nvSpPr>
          <p:spPr>
            <a:xfrm>
              <a:off x="2658645"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41" name="Rounded Rectangle 35"/>
            <p:cNvSpPr/>
            <p:nvPr/>
          </p:nvSpPr>
          <p:spPr>
            <a:xfrm>
              <a:off x="1979712" y="4731406"/>
              <a:ext cx="113155" cy="112708"/>
            </a:xfrm>
            <a:prstGeom prst="roundRect">
              <a:avLst/>
            </a:prstGeom>
            <a:solidFill>
              <a:srgbClr val="9DC3E6"/>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42" name="Rounded Rectangle 36"/>
            <p:cNvSpPr/>
            <p:nvPr/>
          </p:nvSpPr>
          <p:spPr>
            <a:xfrm>
              <a:off x="2149445"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43" name="Rounded Rectangle 37"/>
            <p:cNvSpPr/>
            <p:nvPr/>
          </p:nvSpPr>
          <p:spPr>
            <a:xfrm>
              <a:off x="2319178"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44" name="Rounded Rectangle 38"/>
            <p:cNvSpPr/>
            <p:nvPr/>
          </p:nvSpPr>
          <p:spPr>
            <a:xfrm>
              <a:off x="2488911"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45" name="Rounded Rectangle 39"/>
            <p:cNvSpPr/>
            <p:nvPr/>
          </p:nvSpPr>
          <p:spPr>
            <a:xfrm>
              <a:off x="2658645"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46" name="Rounded Rectangle 40"/>
            <p:cNvSpPr/>
            <p:nvPr/>
          </p:nvSpPr>
          <p:spPr>
            <a:xfrm>
              <a:off x="1979712" y="4900468"/>
              <a:ext cx="113155" cy="112708"/>
            </a:xfrm>
            <a:prstGeom prst="roundRect">
              <a:avLst/>
            </a:prstGeom>
            <a:solidFill>
              <a:srgbClr val="9DC3E6"/>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47" name="Rounded Rectangle 41"/>
            <p:cNvSpPr/>
            <p:nvPr/>
          </p:nvSpPr>
          <p:spPr>
            <a:xfrm>
              <a:off x="2319178"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48" name="Rounded Rectangle 42"/>
            <p:cNvSpPr/>
            <p:nvPr/>
          </p:nvSpPr>
          <p:spPr>
            <a:xfrm>
              <a:off x="2488911"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49" name="Rounded Rectangle 43"/>
            <p:cNvSpPr/>
            <p:nvPr/>
          </p:nvSpPr>
          <p:spPr>
            <a:xfrm>
              <a:off x="2149445"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50" name="Rounded Rectangle 44"/>
            <p:cNvSpPr/>
            <p:nvPr/>
          </p:nvSpPr>
          <p:spPr>
            <a:xfrm>
              <a:off x="2658645"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grpSp>
      <p:grpSp>
        <p:nvGrpSpPr>
          <p:cNvPr id="51" name="Group 45"/>
          <p:cNvGrpSpPr/>
          <p:nvPr/>
        </p:nvGrpSpPr>
        <p:grpSpPr>
          <a:xfrm>
            <a:off x="2712607" y="1416466"/>
            <a:ext cx="997151" cy="1631703"/>
            <a:chOff x="1979712" y="3717032"/>
            <a:chExt cx="792088" cy="1296144"/>
          </a:xfrm>
          <a:noFill/>
        </p:grpSpPr>
        <p:sp>
          <p:nvSpPr>
            <p:cNvPr id="52" name="Rounded Rectangle 46"/>
            <p:cNvSpPr/>
            <p:nvPr/>
          </p:nvSpPr>
          <p:spPr>
            <a:xfrm>
              <a:off x="1979712"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53" name="Rounded Rectangle 47"/>
            <p:cNvSpPr/>
            <p:nvPr/>
          </p:nvSpPr>
          <p:spPr>
            <a:xfrm>
              <a:off x="2149445"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54" name="Rounded Rectangle 48"/>
            <p:cNvSpPr/>
            <p:nvPr/>
          </p:nvSpPr>
          <p:spPr>
            <a:xfrm>
              <a:off x="2319178"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55" name="Rounded Rectangle 49"/>
            <p:cNvSpPr/>
            <p:nvPr/>
          </p:nvSpPr>
          <p:spPr>
            <a:xfrm>
              <a:off x="2488911"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56" name="Rounded Rectangle 50"/>
            <p:cNvSpPr/>
            <p:nvPr/>
          </p:nvSpPr>
          <p:spPr>
            <a:xfrm>
              <a:off x="2658645"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57" name="Rounded Rectangle 51"/>
            <p:cNvSpPr/>
            <p:nvPr/>
          </p:nvSpPr>
          <p:spPr>
            <a:xfrm>
              <a:off x="1979712"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58" name="Rounded Rectangle 52"/>
            <p:cNvSpPr/>
            <p:nvPr/>
          </p:nvSpPr>
          <p:spPr>
            <a:xfrm>
              <a:off x="2319178"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59" name="Rounded Rectangle 53"/>
            <p:cNvSpPr/>
            <p:nvPr/>
          </p:nvSpPr>
          <p:spPr>
            <a:xfrm>
              <a:off x="2488911"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60" name="Rounded Rectangle 54"/>
            <p:cNvSpPr/>
            <p:nvPr/>
          </p:nvSpPr>
          <p:spPr>
            <a:xfrm>
              <a:off x="2149445"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61" name="Rounded Rectangle 55"/>
            <p:cNvSpPr/>
            <p:nvPr/>
          </p:nvSpPr>
          <p:spPr>
            <a:xfrm>
              <a:off x="2658645"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62" name="Rounded Rectangle 56"/>
            <p:cNvSpPr/>
            <p:nvPr/>
          </p:nvSpPr>
          <p:spPr>
            <a:xfrm>
              <a:off x="1979712"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63" name="Rounded Rectangle 57"/>
            <p:cNvSpPr/>
            <p:nvPr/>
          </p:nvSpPr>
          <p:spPr>
            <a:xfrm>
              <a:off x="2149445"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64" name="Rounded Rectangle 58"/>
            <p:cNvSpPr/>
            <p:nvPr/>
          </p:nvSpPr>
          <p:spPr>
            <a:xfrm>
              <a:off x="2319178"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65" name="Rounded Rectangle 59"/>
            <p:cNvSpPr/>
            <p:nvPr/>
          </p:nvSpPr>
          <p:spPr>
            <a:xfrm>
              <a:off x="2488911"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66" name="Rounded Rectangle 60"/>
            <p:cNvSpPr/>
            <p:nvPr/>
          </p:nvSpPr>
          <p:spPr>
            <a:xfrm>
              <a:off x="2658645"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67" name="Rounded Rectangle 61"/>
            <p:cNvSpPr/>
            <p:nvPr/>
          </p:nvSpPr>
          <p:spPr>
            <a:xfrm>
              <a:off x="1979712"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68" name="Rounded Rectangle 62"/>
            <p:cNvSpPr/>
            <p:nvPr/>
          </p:nvSpPr>
          <p:spPr>
            <a:xfrm>
              <a:off x="2319178"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69" name="Rounded Rectangle 63"/>
            <p:cNvSpPr/>
            <p:nvPr/>
          </p:nvSpPr>
          <p:spPr>
            <a:xfrm>
              <a:off x="2488911"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70" name="Rounded Rectangle 64"/>
            <p:cNvSpPr/>
            <p:nvPr/>
          </p:nvSpPr>
          <p:spPr>
            <a:xfrm>
              <a:off x="2149445"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71" name="Rounded Rectangle 65"/>
            <p:cNvSpPr/>
            <p:nvPr/>
          </p:nvSpPr>
          <p:spPr>
            <a:xfrm>
              <a:off x="2658645"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72" name="Rounded Rectangle 66"/>
            <p:cNvSpPr/>
            <p:nvPr/>
          </p:nvSpPr>
          <p:spPr>
            <a:xfrm>
              <a:off x="1979712"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73" name="Rounded Rectangle 67"/>
            <p:cNvSpPr/>
            <p:nvPr/>
          </p:nvSpPr>
          <p:spPr>
            <a:xfrm>
              <a:off x="2149445"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74" name="Rounded Rectangle 68"/>
            <p:cNvSpPr/>
            <p:nvPr/>
          </p:nvSpPr>
          <p:spPr>
            <a:xfrm>
              <a:off x="2319178"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75" name="Rounded Rectangle 69"/>
            <p:cNvSpPr/>
            <p:nvPr/>
          </p:nvSpPr>
          <p:spPr>
            <a:xfrm>
              <a:off x="2488911"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76" name="Rounded Rectangle 70"/>
            <p:cNvSpPr/>
            <p:nvPr/>
          </p:nvSpPr>
          <p:spPr>
            <a:xfrm>
              <a:off x="2658645"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77" name="Rounded Rectangle 71"/>
            <p:cNvSpPr/>
            <p:nvPr/>
          </p:nvSpPr>
          <p:spPr>
            <a:xfrm>
              <a:off x="1979712"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78" name="Rounded Rectangle 72"/>
            <p:cNvSpPr/>
            <p:nvPr/>
          </p:nvSpPr>
          <p:spPr>
            <a:xfrm>
              <a:off x="2319178"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79" name="Rounded Rectangle 73"/>
            <p:cNvSpPr/>
            <p:nvPr/>
          </p:nvSpPr>
          <p:spPr>
            <a:xfrm>
              <a:off x="2488911"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80" name="Rounded Rectangle 74"/>
            <p:cNvSpPr/>
            <p:nvPr/>
          </p:nvSpPr>
          <p:spPr>
            <a:xfrm>
              <a:off x="2149445"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81" name="Rounded Rectangle 75"/>
            <p:cNvSpPr/>
            <p:nvPr/>
          </p:nvSpPr>
          <p:spPr>
            <a:xfrm>
              <a:off x="2658645"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82" name="Rounded Rectangle 76"/>
            <p:cNvSpPr/>
            <p:nvPr/>
          </p:nvSpPr>
          <p:spPr>
            <a:xfrm>
              <a:off x="1979712"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83" name="Rounded Rectangle 77"/>
            <p:cNvSpPr/>
            <p:nvPr/>
          </p:nvSpPr>
          <p:spPr>
            <a:xfrm>
              <a:off x="2149445"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84" name="Rounded Rectangle 78"/>
            <p:cNvSpPr/>
            <p:nvPr/>
          </p:nvSpPr>
          <p:spPr>
            <a:xfrm>
              <a:off x="2319178"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85" name="Rounded Rectangle 79"/>
            <p:cNvSpPr/>
            <p:nvPr/>
          </p:nvSpPr>
          <p:spPr>
            <a:xfrm>
              <a:off x="2488911"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86" name="Rounded Rectangle 80"/>
            <p:cNvSpPr/>
            <p:nvPr/>
          </p:nvSpPr>
          <p:spPr>
            <a:xfrm>
              <a:off x="2658645"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87" name="Rounded Rectangle 81"/>
            <p:cNvSpPr/>
            <p:nvPr/>
          </p:nvSpPr>
          <p:spPr>
            <a:xfrm>
              <a:off x="1979712"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88" name="Rounded Rectangle 82"/>
            <p:cNvSpPr/>
            <p:nvPr/>
          </p:nvSpPr>
          <p:spPr>
            <a:xfrm>
              <a:off x="2319178"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89" name="Rounded Rectangle 83"/>
            <p:cNvSpPr/>
            <p:nvPr/>
          </p:nvSpPr>
          <p:spPr>
            <a:xfrm>
              <a:off x="2488911"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90" name="Rounded Rectangle 84"/>
            <p:cNvSpPr/>
            <p:nvPr/>
          </p:nvSpPr>
          <p:spPr>
            <a:xfrm>
              <a:off x="2149445"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sp>
          <p:nvSpPr>
            <p:cNvPr id="91" name="Rounded Rectangle 85"/>
            <p:cNvSpPr/>
            <p:nvPr/>
          </p:nvSpPr>
          <p:spPr>
            <a:xfrm>
              <a:off x="2658645"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sz="1400">
                <a:solidFill>
                  <a:srgbClr val="FFFFFF"/>
                </a:solidFill>
                <a:latin typeface="Arial"/>
              </a:endParaRPr>
            </a:p>
          </p:txBody>
        </p:sp>
      </p:grpSp>
      <p:sp>
        <p:nvSpPr>
          <p:cNvPr id="92" name="TextBox 85"/>
          <p:cNvSpPr txBox="1"/>
          <p:nvPr/>
        </p:nvSpPr>
        <p:spPr>
          <a:xfrm>
            <a:off x="2876551" y="1055689"/>
            <a:ext cx="761747" cy="307777"/>
          </a:xfrm>
          <a:prstGeom prst="rect">
            <a:avLst/>
          </a:prstGeom>
          <a:solidFill>
            <a:schemeClr val="tx1"/>
          </a:solidFill>
        </p:spPr>
        <p:txBody>
          <a:bodyPr wrap="non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defTabSz="457200">
              <a:defRPr/>
            </a:pPr>
            <a:r>
              <a:rPr lang="en-GB" sz="1400" dirty="0">
                <a:solidFill>
                  <a:srgbClr val="000000"/>
                </a:solidFill>
                <a:latin typeface="Arial"/>
              </a:rPr>
              <a:t>models</a:t>
            </a:r>
          </a:p>
        </p:txBody>
      </p:sp>
      <p:grpSp>
        <p:nvGrpSpPr>
          <p:cNvPr id="94" name="Group 89"/>
          <p:cNvGrpSpPr/>
          <p:nvPr/>
        </p:nvGrpSpPr>
        <p:grpSpPr>
          <a:xfrm>
            <a:off x="8096508" y="1419275"/>
            <a:ext cx="997200" cy="1648800"/>
            <a:chOff x="1979712" y="3717032"/>
            <a:chExt cx="792088" cy="1296144"/>
          </a:xfrm>
          <a:solidFill>
            <a:srgbClr val="9DC3E6"/>
          </a:solidFill>
        </p:grpSpPr>
        <p:sp>
          <p:nvSpPr>
            <p:cNvPr id="95" name="Rounded Rectangle 90"/>
            <p:cNvSpPr/>
            <p:nvPr/>
          </p:nvSpPr>
          <p:spPr>
            <a:xfrm>
              <a:off x="1979712"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96" name="Rounded Rectangle 91"/>
            <p:cNvSpPr/>
            <p:nvPr/>
          </p:nvSpPr>
          <p:spPr>
            <a:xfrm>
              <a:off x="2149445"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97" name="Rounded Rectangle 92"/>
            <p:cNvSpPr/>
            <p:nvPr/>
          </p:nvSpPr>
          <p:spPr>
            <a:xfrm>
              <a:off x="2319178"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98" name="Rounded Rectangle 93"/>
            <p:cNvSpPr/>
            <p:nvPr/>
          </p:nvSpPr>
          <p:spPr>
            <a:xfrm>
              <a:off x="2488911"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99" name="Rounded Rectangle 94"/>
            <p:cNvSpPr/>
            <p:nvPr/>
          </p:nvSpPr>
          <p:spPr>
            <a:xfrm>
              <a:off x="2658645"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00" name="Rounded Rectangle 95"/>
            <p:cNvSpPr/>
            <p:nvPr/>
          </p:nvSpPr>
          <p:spPr>
            <a:xfrm>
              <a:off x="1979712"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01" name="Rounded Rectangle 96"/>
            <p:cNvSpPr/>
            <p:nvPr/>
          </p:nvSpPr>
          <p:spPr>
            <a:xfrm>
              <a:off x="2319178"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02" name="Rounded Rectangle 97"/>
            <p:cNvSpPr/>
            <p:nvPr/>
          </p:nvSpPr>
          <p:spPr>
            <a:xfrm>
              <a:off x="2488911"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03" name="Rounded Rectangle 98"/>
            <p:cNvSpPr/>
            <p:nvPr/>
          </p:nvSpPr>
          <p:spPr>
            <a:xfrm>
              <a:off x="2149445"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04" name="Rounded Rectangle 99"/>
            <p:cNvSpPr/>
            <p:nvPr/>
          </p:nvSpPr>
          <p:spPr>
            <a:xfrm>
              <a:off x="2658645"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05" name="Rounded Rectangle 100"/>
            <p:cNvSpPr/>
            <p:nvPr/>
          </p:nvSpPr>
          <p:spPr>
            <a:xfrm>
              <a:off x="1979712"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06" name="Rounded Rectangle 101"/>
            <p:cNvSpPr/>
            <p:nvPr/>
          </p:nvSpPr>
          <p:spPr>
            <a:xfrm>
              <a:off x="2149445"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07" name="Rounded Rectangle 102"/>
            <p:cNvSpPr/>
            <p:nvPr/>
          </p:nvSpPr>
          <p:spPr>
            <a:xfrm>
              <a:off x="2319178"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08" name="Rounded Rectangle 103"/>
            <p:cNvSpPr/>
            <p:nvPr/>
          </p:nvSpPr>
          <p:spPr>
            <a:xfrm>
              <a:off x="2488911"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09" name="Rounded Rectangle 104"/>
            <p:cNvSpPr/>
            <p:nvPr/>
          </p:nvSpPr>
          <p:spPr>
            <a:xfrm>
              <a:off x="2658645"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10" name="Rounded Rectangle 105"/>
            <p:cNvSpPr/>
            <p:nvPr/>
          </p:nvSpPr>
          <p:spPr>
            <a:xfrm>
              <a:off x="1979712"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11" name="Rounded Rectangle 106"/>
            <p:cNvSpPr/>
            <p:nvPr/>
          </p:nvSpPr>
          <p:spPr>
            <a:xfrm>
              <a:off x="2319178"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12" name="Rounded Rectangle 107"/>
            <p:cNvSpPr/>
            <p:nvPr/>
          </p:nvSpPr>
          <p:spPr>
            <a:xfrm>
              <a:off x="2488911"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13" name="Rounded Rectangle 108"/>
            <p:cNvSpPr/>
            <p:nvPr/>
          </p:nvSpPr>
          <p:spPr>
            <a:xfrm>
              <a:off x="2149445"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14" name="Rounded Rectangle 109"/>
            <p:cNvSpPr/>
            <p:nvPr/>
          </p:nvSpPr>
          <p:spPr>
            <a:xfrm>
              <a:off x="2658645"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15" name="Rounded Rectangle 110"/>
            <p:cNvSpPr/>
            <p:nvPr/>
          </p:nvSpPr>
          <p:spPr>
            <a:xfrm>
              <a:off x="1979712"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16" name="Rounded Rectangle 111"/>
            <p:cNvSpPr/>
            <p:nvPr/>
          </p:nvSpPr>
          <p:spPr>
            <a:xfrm>
              <a:off x="2149445"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17" name="Rounded Rectangle 112"/>
            <p:cNvSpPr/>
            <p:nvPr/>
          </p:nvSpPr>
          <p:spPr>
            <a:xfrm>
              <a:off x="2319178"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18" name="Rounded Rectangle 113"/>
            <p:cNvSpPr/>
            <p:nvPr/>
          </p:nvSpPr>
          <p:spPr>
            <a:xfrm>
              <a:off x="2488911"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19" name="Rounded Rectangle 114"/>
            <p:cNvSpPr/>
            <p:nvPr/>
          </p:nvSpPr>
          <p:spPr>
            <a:xfrm>
              <a:off x="2658645"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20" name="Rounded Rectangle 115"/>
            <p:cNvSpPr/>
            <p:nvPr/>
          </p:nvSpPr>
          <p:spPr>
            <a:xfrm>
              <a:off x="1979712"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21" name="Rounded Rectangle 116"/>
            <p:cNvSpPr/>
            <p:nvPr/>
          </p:nvSpPr>
          <p:spPr>
            <a:xfrm>
              <a:off x="2319178"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22" name="Rounded Rectangle 117"/>
            <p:cNvSpPr/>
            <p:nvPr/>
          </p:nvSpPr>
          <p:spPr>
            <a:xfrm>
              <a:off x="2488911"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23" name="Rounded Rectangle 118"/>
            <p:cNvSpPr/>
            <p:nvPr/>
          </p:nvSpPr>
          <p:spPr>
            <a:xfrm>
              <a:off x="2149445"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24" name="Rounded Rectangle 119"/>
            <p:cNvSpPr/>
            <p:nvPr/>
          </p:nvSpPr>
          <p:spPr>
            <a:xfrm>
              <a:off x="2658645"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25" name="Rounded Rectangle 120"/>
            <p:cNvSpPr/>
            <p:nvPr/>
          </p:nvSpPr>
          <p:spPr>
            <a:xfrm>
              <a:off x="1979712"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26" name="Rounded Rectangle 121"/>
            <p:cNvSpPr/>
            <p:nvPr/>
          </p:nvSpPr>
          <p:spPr>
            <a:xfrm>
              <a:off x="2149445"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27" name="Rounded Rectangle 122"/>
            <p:cNvSpPr/>
            <p:nvPr/>
          </p:nvSpPr>
          <p:spPr>
            <a:xfrm>
              <a:off x="2319178"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28" name="Rounded Rectangle 123"/>
            <p:cNvSpPr/>
            <p:nvPr/>
          </p:nvSpPr>
          <p:spPr>
            <a:xfrm>
              <a:off x="2488911"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29" name="Rounded Rectangle 124"/>
            <p:cNvSpPr/>
            <p:nvPr/>
          </p:nvSpPr>
          <p:spPr>
            <a:xfrm>
              <a:off x="2658645"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30" name="Rounded Rectangle 125"/>
            <p:cNvSpPr/>
            <p:nvPr/>
          </p:nvSpPr>
          <p:spPr>
            <a:xfrm>
              <a:off x="1979712"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31" name="Rounded Rectangle 126"/>
            <p:cNvSpPr/>
            <p:nvPr/>
          </p:nvSpPr>
          <p:spPr>
            <a:xfrm>
              <a:off x="2319178"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32" name="Rounded Rectangle 127"/>
            <p:cNvSpPr/>
            <p:nvPr/>
          </p:nvSpPr>
          <p:spPr>
            <a:xfrm>
              <a:off x="2488911"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33" name="Rounded Rectangle 128"/>
            <p:cNvSpPr/>
            <p:nvPr/>
          </p:nvSpPr>
          <p:spPr>
            <a:xfrm>
              <a:off x="2149445"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34" name="Rounded Rectangle 129"/>
            <p:cNvSpPr/>
            <p:nvPr/>
          </p:nvSpPr>
          <p:spPr>
            <a:xfrm>
              <a:off x="2658645"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grpSp>
      <p:cxnSp>
        <p:nvCxnSpPr>
          <p:cNvPr id="135" name="Straight Arrow Connector 130"/>
          <p:cNvCxnSpPr/>
          <p:nvPr/>
        </p:nvCxnSpPr>
        <p:spPr>
          <a:xfrm>
            <a:off x="6553177" y="2196845"/>
            <a:ext cx="1397000"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7" name="TextBox 85"/>
          <p:cNvSpPr txBox="1"/>
          <p:nvPr/>
        </p:nvSpPr>
        <p:spPr>
          <a:xfrm>
            <a:off x="5553076" y="1055689"/>
            <a:ext cx="761747" cy="307777"/>
          </a:xfrm>
          <a:prstGeom prst="rect">
            <a:avLst/>
          </a:prstGeom>
          <a:solidFill>
            <a:schemeClr val="tx1"/>
          </a:solidFill>
        </p:spPr>
        <p:txBody>
          <a:bodyPr wrap="non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defTabSz="457200">
              <a:defRPr/>
            </a:pPr>
            <a:r>
              <a:rPr lang="en-GB" sz="1400" dirty="0">
                <a:solidFill>
                  <a:srgbClr val="000000"/>
                </a:solidFill>
                <a:latin typeface="Arial"/>
              </a:rPr>
              <a:t>models</a:t>
            </a:r>
          </a:p>
        </p:txBody>
      </p:sp>
      <p:sp>
        <p:nvSpPr>
          <p:cNvPr id="138" name="TextBox 85"/>
          <p:cNvSpPr txBox="1"/>
          <p:nvPr/>
        </p:nvSpPr>
        <p:spPr>
          <a:xfrm>
            <a:off x="8239126" y="1036639"/>
            <a:ext cx="761747" cy="307777"/>
          </a:xfrm>
          <a:prstGeom prst="rect">
            <a:avLst/>
          </a:prstGeom>
          <a:solidFill>
            <a:schemeClr val="tx1"/>
          </a:solidFill>
        </p:spPr>
        <p:txBody>
          <a:bodyPr wrap="non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defTabSz="457200">
              <a:defRPr/>
            </a:pPr>
            <a:r>
              <a:rPr lang="en-GB" sz="1400" dirty="0">
                <a:solidFill>
                  <a:srgbClr val="000000"/>
                </a:solidFill>
                <a:latin typeface="Arial"/>
              </a:rPr>
              <a:t>models</a:t>
            </a:r>
          </a:p>
        </p:txBody>
      </p:sp>
      <p:cxnSp>
        <p:nvCxnSpPr>
          <p:cNvPr id="140" name="Straight Arrow Connector 146"/>
          <p:cNvCxnSpPr/>
          <p:nvPr/>
        </p:nvCxnSpPr>
        <p:spPr bwMode="auto">
          <a:xfrm>
            <a:off x="8592216" y="3584733"/>
            <a:ext cx="0" cy="406239"/>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4099" name="Gruppieren 4098"/>
          <p:cNvGrpSpPr/>
          <p:nvPr/>
        </p:nvGrpSpPr>
        <p:grpSpPr>
          <a:xfrm>
            <a:off x="8085805" y="4125592"/>
            <a:ext cx="996950" cy="142875"/>
            <a:chOff x="6561805" y="4125591"/>
            <a:chExt cx="996950" cy="142875"/>
          </a:xfrm>
        </p:grpSpPr>
        <p:sp>
          <p:nvSpPr>
            <p:cNvPr id="141" name="Rounded Rectangle 135"/>
            <p:cNvSpPr/>
            <p:nvPr/>
          </p:nvSpPr>
          <p:spPr bwMode="auto">
            <a:xfrm>
              <a:off x="6561805" y="4125591"/>
              <a:ext cx="141288" cy="142875"/>
            </a:xfrm>
            <a:prstGeom prst="roundRect">
              <a:avLst/>
            </a:prstGeom>
            <a:solidFill>
              <a:srgbClr val="C00000"/>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42" name="Rounded Rectangle 136"/>
            <p:cNvSpPr/>
            <p:nvPr/>
          </p:nvSpPr>
          <p:spPr bwMode="auto">
            <a:xfrm>
              <a:off x="6988841" y="4125591"/>
              <a:ext cx="142875" cy="142875"/>
            </a:xfrm>
            <a:prstGeom prst="roundRect">
              <a:avLst/>
            </a:prstGeom>
            <a:solidFill>
              <a:srgbClr val="C00000"/>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43" name="Rounded Rectangle 137"/>
            <p:cNvSpPr/>
            <p:nvPr/>
          </p:nvSpPr>
          <p:spPr bwMode="auto">
            <a:xfrm>
              <a:off x="7203155" y="4125591"/>
              <a:ext cx="141288" cy="142875"/>
            </a:xfrm>
            <a:prstGeom prst="roundRect">
              <a:avLst/>
            </a:prstGeom>
            <a:solidFill>
              <a:srgbClr val="C00000"/>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44" name="Rounded Rectangle 138"/>
            <p:cNvSpPr/>
            <p:nvPr/>
          </p:nvSpPr>
          <p:spPr bwMode="auto">
            <a:xfrm>
              <a:off x="6774530" y="4125591"/>
              <a:ext cx="142875" cy="142875"/>
            </a:xfrm>
            <a:prstGeom prst="roundRect">
              <a:avLst/>
            </a:prstGeom>
            <a:solidFill>
              <a:srgbClr val="C00000"/>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45" name="Rounded Rectangle 139"/>
            <p:cNvSpPr/>
            <p:nvPr/>
          </p:nvSpPr>
          <p:spPr bwMode="auto">
            <a:xfrm>
              <a:off x="7415880" y="4125591"/>
              <a:ext cx="142875" cy="142875"/>
            </a:xfrm>
            <a:prstGeom prst="roundRect">
              <a:avLst/>
            </a:prstGeom>
            <a:solidFill>
              <a:srgbClr val="C00000"/>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grpSp>
      <p:cxnSp>
        <p:nvCxnSpPr>
          <p:cNvPr id="149" name="Straight Arrow Connector 149"/>
          <p:cNvCxnSpPr/>
          <p:nvPr/>
        </p:nvCxnSpPr>
        <p:spPr bwMode="auto">
          <a:xfrm>
            <a:off x="8592217" y="4357446"/>
            <a:ext cx="4763" cy="28575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150" name="Group 151"/>
          <p:cNvGrpSpPr/>
          <p:nvPr/>
        </p:nvGrpSpPr>
        <p:grpSpPr bwMode="auto">
          <a:xfrm>
            <a:off x="8085703" y="4732176"/>
            <a:ext cx="997053" cy="1648816"/>
            <a:chOff x="1979712" y="3717032"/>
            <a:chExt cx="792088" cy="1296144"/>
          </a:xfrm>
          <a:solidFill>
            <a:srgbClr val="9DC3E6"/>
          </a:solidFill>
        </p:grpSpPr>
        <p:sp>
          <p:nvSpPr>
            <p:cNvPr id="152" name="Rounded Rectangle 152"/>
            <p:cNvSpPr/>
            <p:nvPr/>
          </p:nvSpPr>
          <p:spPr>
            <a:xfrm>
              <a:off x="1979712"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53" name="Rounded Rectangle 153"/>
            <p:cNvSpPr/>
            <p:nvPr/>
          </p:nvSpPr>
          <p:spPr>
            <a:xfrm>
              <a:off x="2149445"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54" name="Rounded Rectangle 154"/>
            <p:cNvSpPr/>
            <p:nvPr/>
          </p:nvSpPr>
          <p:spPr>
            <a:xfrm>
              <a:off x="2319178"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55" name="Rounded Rectangle 155"/>
            <p:cNvSpPr/>
            <p:nvPr/>
          </p:nvSpPr>
          <p:spPr>
            <a:xfrm>
              <a:off x="2488911"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56" name="Rounded Rectangle 156"/>
            <p:cNvSpPr/>
            <p:nvPr/>
          </p:nvSpPr>
          <p:spPr>
            <a:xfrm>
              <a:off x="2658645" y="3717032"/>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57" name="Rounded Rectangle 157"/>
            <p:cNvSpPr/>
            <p:nvPr/>
          </p:nvSpPr>
          <p:spPr>
            <a:xfrm>
              <a:off x="1979712"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58" name="Rounded Rectangle 158"/>
            <p:cNvSpPr/>
            <p:nvPr/>
          </p:nvSpPr>
          <p:spPr>
            <a:xfrm>
              <a:off x="2319178"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59" name="Rounded Rectangle 159"/>
            <p:cNvSpPr/>
            <p:nvPr/>
          </p:nvSpPr>
          <p:spPr>
            <a:xfrm>
              <a:off x="2488911"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60" name="Rounded Rectangle 160"/>
            <p:cNvSpPr/>
            <p:nvPr/>
          </p:nvSpPr>
          <p:spPr>
            <a:xfrm>
              <a:off x="2149445"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61" name="Rounded Rectangle 161"/>
            <p:cNvSpPr/>
            <p:nvPr/>
          </p:nvSpPr>
          <p:spPr>
            <a:xfrm>
              <a:off x="2658645" y="3886094"/>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62" name="Rounded Rectangle 162"/>
            <p:cNvSpPr/>
            <p:nvPr/>
          </p:nvSpPr>
          <p:spPr>
            <a:xfrm>
              <a:off x="1979712"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63" name="Rounded Rectangle 163"/>
            <p:cNvSpPr/>
            <p:nvPr/>
          </p:nvSpPr>
          <p:spPr>
            <a:xfrm>
              <a:off x="2149445"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64" name="Rounded Rectangle 164"/>
            <p:cNvSpPr/>
            <p:nvPr/>
          </p:nvSpPr>
          <p:spPr>
            <a:xfrm>
              <a:off x="2319178"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65" name="Rounded Rectangle 165"/>
            <p:cNvSpPr/>
            <p:nvPr/>
          </p:nvSpPr>
          <p:spPr>
            <a:xfrm>
              <a:off x="2488911"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66" name="Rounded Rectangle 166"/>
            <p:cNvSpPr/>
            <p:nvPr/>
          </p:nvSpPr>
          <p:spPr>
            <a:xfrm>
              <a:off x="2658645" y="4055157"/>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67" name="Rounded Rectangle 167"/>
            <p:cNvSpPr/>
            <p:nvPr/>
          </p:nvSpPr>
          <p:spPr>
            <a:xfrm>
              <a:off x="1979712"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68" name="Rounded Rectangle 168"/>
            <p:cNvSpPr/>
            <p:nvPr/>
          </p:nvSpPr>
          <p:spPr>
            <a:xfrm>
              <a:off x="2319178"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69" name="Rounded Rectangle 169"/>
            <p:cNvSpPr/>
            <p:nvPr/>
          </p:nvSpPr>
          <p:spPr>
            <a:xfrm>
              <a:off x="2488911"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70" name="Rounded Rectangle 170"/>
            <p:cNvSpPr/>
            <p:nvPr/>
          </p:nvSpPr>
          <p:spPr>
            <a:xfrm>
              <a:off x="2149445"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71" name="Rounded Rectangle 171"/>
            <p:cNvSpPr/>
            <p:nvPr/>
          </p:nvSpPr>
          <p:spPr>
            <a:xfrm>
              <a:off x="2658645" y="4224219"/>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72" name="Rounded Rectangle 172"/>
            <p:cNvSpPr/>
            <p:nvPr/>
          </p:nvSpPr>
          <p:spPr>
            <a:xfrm>
              <a:off x="1979712"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73" name="Rounded Rectangle 173"/>
            <p:cNvSpPr/>
            <p:nvPr/>
          </p:nvSpPr>
          <p:spPr>
            <a:xfrm>
              <a:off x="2149445"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74" name="Rounded Rectangle 174"/>
            <p:cNvSpPr/>
            <p:nvPr/>
          </p:nvSpPr>
          <p:spPr>
            <a:xfrm>
              <a:off x="2319178"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75" name="Rounded Rectangle 175"/>
            <p:cNvSpPr/>
            <p:nvPr/>
          </p:nvSpPr>
          <p:spPr>
            <a:xfrm>
              <a:off x="2488911"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76" name="Rounded Rectangle 176"/>
            <p:cNvSpPr/>
            <p:nvPr/>
          </p:nvSpPr>
          <p:spPr>
            <a:xfrm>
              <a:off x="2658645" y="4393281"/>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77" name="Rounded Rectangle 177"/>
            <p:cNvSpPr/>
            <p:nvPr/>
          </p:nvSpPr>
          <p:spPr>
            <a:xfrm>
              <a:off x="1979712"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78" name="Rounded Rectangle 178"/>
            <p:cNvSpPr/>
            <p:nvPr/>
          </p:nvSpPr>
          <p:spPr>
            <a:xfrm>
              <a:off x="2319178"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79" name="Rounded Rectangle 179"/>
            <p:cNvSpPr/>
            <p:nvPr/>
          </p:nvSpPr>
          <p:spPr>
            <a:xfrm>
              <a:off x="2488911"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80" name="Rounded Rectangle 180"/>
            <p:cNvSpPr/>
            <p:nvPr/>
          </p:nvSpPr>
          <p:spPr>
            <a:xfrm>
              <a:off x="2149445"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81" name="Rounded Rectangle 181"/>
            <p:cNvSpPr/>
            <p:nvPr/>
          </p:nvSpPr>
          <p:spPr>
            <a:xfrm>
              <a:off x="2658645" y="4562343"/>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82" name="Rounded Rectangle 182"/>
            <p:cNvSpPr/>
            <p:nvPr/>
          </p:nvSpPr>
          <p:spPr>
            <a:xfrm>
              <a:off x="1979712"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83" name="Rounded Rectangle 183"/>
            <p:cNvSpPr/>
            <p:nvPr/>
          </p:nvSpPr>
          <p:spPr>
            <a:xfrm>
              <a:off x="2149445"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84" name="Rounded Rectangle 184"/>
            <p:cNvSpPr/>
            <p:nvPr/>
          </p:nvSpPr>
          <p:spPr>
            <a:xfrm>
              <a:off x="2319178"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85" name="Rounded Rectangle 185"/>
            <p:cNvSpPr/>
            <p:nvPr/>
          </p:nvSpPr>
          <p:spPr>
            <a:xfrm>
              <a:off x="2488911"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86" name="Rounded Rectangle 186"/>
            <p:cNvSpPr/>
            <p:nvPr/>
          </p:nvSpPr>
          <p:spPr>
            <a:xfrm>
              <a:off x="2658645" y="4731406"/>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87" name="Rounded Rectangle 187"/>
            <p:cNvSpPr/>
            <p:nvPr/>
          </p:nvSpPr>
          <p:spPr>
            <a:xfrm>
              <a:off x="1979712"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88" name="Rounded Rectangle 188"/>
            <p:cNvSpPr/>
            <p:nvPr/>
          </p:nvSpPr>
          <p:spPr>
            <a:xfrm>
              <a:off x="2319178"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89" name="Rounded Rectangle 189"/>
            <p:cNvSpPr/>
            <p:nvPr/>
          </p:nvSpPr>
          <p:spPr>
            <a:xfrm>
              <a:off x="2488911"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90" name="Rounded Rectangle 190"/>
            <p:cNvSpPr/>
            <p:nvPr/>
          </p:nvSpPr>
          <p:spPr>
            <a:xfrm>
              <a:off x="2149445"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sp>
          <p:nvSpPr>
            <p:cNvPr id="191" name="Rounded Rectangle 191"/>
            <p:cNvSpPr/>
            <p:nvPr/>
          </p:nvSpPr>
          <p:spPr>
            <a:xfrm>
              <a:off x="2658645" y="4900468"/>
              <a:ext cx="113155" cy="112708"/>
            </a:xfrm>
            <a:prstGeom prst="roundRect">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457200">
                <a:defRPr/>
              </a:pPr>
              <a:endParaRPr lang="en-GB">
                <a:solidFill>
                  <a:srgbClr val="FFFFFF"/>
                </a:solidFill>
                <a:latin typeface="Arial"/>
              </a:endParaRPr>
            </a:p>
          </p:txBody>
        </p:sp>
      </p:grpSp>
      <p:sp>
        <p:nvSpPr>
          <p:cNvPr id="151" name="TextBox 193"/>
          <p:cNvSpPr txBox="1">
            <a:spLocks noChangeArrowheads="1"/>
          </p:cNvSpPr>
          <p:nvPr/>
        </p:nvSpPr>
        <p:spPr bwMode="auto">
          <a:xfrm>
            <a:off x="6232471" y="5202017"/>
            <a:ext cx="174919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defTabSz="457200">
              <a:defRPr/>
            </a:pPr>
            <a:r>
              <a:rPr lang="en-GB" altLang="de-DE" dirty="0">
                <a:solidFill>
                  <a:srgbClr val="000000"/>
                </a:solidFill>
                <a:latin typeface="Arial"/>
              </a:rPr>
              <a:t>Models with </a:t>
            </a:r>
          </a:p>
          <a:p>
            <a:pPr algn="r" defTabSz="457200">
              <a:defRPr/>
            </a:pPr>
            <a:r>
              <a:rPr lang="en-GB" altLang="de-DE" dirty="0">
                <a:solidFill>
                  <a:srgbClr val="000000"/>
                </a:solidFill>
                <a:latin typeface="Arial"/>
              </a:rPr>
              <a:t>empirical priors</a:t>
            </a:r>
          </a:p>
        </p:txBody>
      </p:sp>
      <p:grpSp>
        <p:nvGrpSpPr>
          <p:cNvPr id="192" name="Group 201"/>
          <p:cNvGrpSpPr>
            <a:grpSpLocks/>
          </p:cNvGrpSpPr>
          <p:nvPr/>
        </p:nvGrpSpPr>
        <p:grpSpPr bwMode="auto">
          <a:xfrm>
            <a:off x="2335356" y="3158369"/>
            <a:ext cx="3897114" cy="2366815"/>
            <a:chOff x="811009" y="3158656"/>
            <a:chExt cx="3897071" cy="2366398"/>
          </a:xfrm>
        </p:grpSpPr>
        <p:cxnSp>
          <p:nvCxnSpPr>
            <p:cNvPr id="193" name="Elbow Connector 195"/>
            <p:cNvCxnSpPr>
              <a:stCxn id="151" idx="1"/>
            </p:cNvCxnSpPr>
            <p:nvPr/>
          </p:nvCxnSpPr>
          <p:spPr>
            <a:xfrm rot="10800000">
              <a:off x="1706873" y="3158656"/>
              <a:ext cx="3001207" cy="2366398"/>
            </a:xfrm>
            <a:prstGeom prst="bentConnector3">
              <a:avLst>
                <a:gd name="adj1" fmla="val 99827"/>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4" name="TextBox 198"/>
            <p:cNvSpPr txBox="1">
              <a:spLocks noChangeArrowheads="1"/>
            </p:cNvSpPr>
            <p:nvPr/>
          </p:nvSpPr>
          <p:spPr bwMode="auto">
            <a:xfrm>
              <a:off x="811009" y="3491455"/>
              <a:ext cx="928449" cy="369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defTabSz="457200">
                <a:defRPr/>
              </a:pPr>
              <a:r>
                <a:rPr lang="en-GB" altLang="de-DE" dirty="0">
                  <a:solidFill>
                    <a:srgbClr val="000000"/>
                  </a:solidFill>
                  <a:latin typeface="Arial"/>
                </a:rPr>
                <a:t>Repeat</a:t>
              </a:r>
            </a:p>
          </p:txBody>
        </p:sp>
      </p:grpSp>
      <mc:AlternateContent xmlns:mc="http://schemas.openxmlformats.org/markup-compatibility/2006" xmlns:a14="http://schemas.microsoft.com/office/drawing/2010/main">
        <mc:Choice Requires="a14">
          <p:sp>
            <p:nvSpPr>
              <p:cNvPr id="6" name="Rechteck 5"/>
              <p:cNvSpPr/>
              <p:nvPr/>
            </p:nvSpPr>
            <p:spPr>
              <a:xfrm>
                <a:off x="9291386" y="3944246"/>
                <a:ext cx="637097" cy="441403"/>
              </a:xfrm>
              <a:prstGeom prst="rect">
                <a:avLst/>
              </a:prstGeom>
            </p:spPr>
            <p:txBody>
              <a:bodyPr wrap="none">
                <a:spAutoFit/>
              </a:bodyPr>
              <a:lstStyle/>
              <a:p>
                <a:pPr defTabSz="457200">
                  <a:defRPr/>
                </a:pPr>
                <a14:m>
                  <m:oMathPara xmlns:m="http://schemas.openxmlformats.org/officeDocument/2006/math">
                    <m:oMathParaPr>
                      <m:jc m:val="centerGroup"/>
                    </m:oMathParaPr>
                    <m:oMath xmlns:m="http://schemas.openxmlformats.org/officeDocument/2006/math">
                      <m:sSubSup>
                        <m:sSubSupPr>
                          <m:ctrlPr>
                            <a:rPr lang="de-CH" i="1">
                              <a:solidFill>
                                <a:srgbClr val="000000"/>
                              </a:solidFill>
                              <a:latin typeface="Cambria Math" panose="02040503050406030204" pitchFamily="18" charset="0"/>
                            </a:rPr>
                          </m:ctrlPr>
                        </m:sSubSupPr>
                        <m:e>
                          <m:r>
                            <a:rPr lang="de-CH" i="1">
                              <a:solidFill>
                                <a:srgbClr val="000000"/>
                              </a:solidFill>
                              <a:latin typeface="Cambria Math" panose="02040503050406030204" pitchFamily="18" charset="0"/>
                              <a:ea typeface="Cambria Math" panose="02040503050406030204" pitchFamily="18" charset="0"/>
                            </a:rPr>
                            <m:t>𝜃</m:t>
                          </m:r>
                        </m:e>
                        <m:sub>
                          <m:r>
                            <a:rPr lang="de-CH" i="1">
                              <a:solidFill>
                                <a:srgbClr val="000000"/>
                              </a:solidFill>
                              <a:latin typeface="Cambria Math" panose="02040503050406030204" pitchFamily="18" charset="0"/>
                            </a:rPr>
                            <m:t>𝑖</m:t>
                          </m:r>
                        </m:sub>
                        <m:sup>
                          <m:d>
                            <m:dPr>
                              <m:ctrlPr>
                                <a:rPr lang="de-CH" i="1">
                                  <a:solidFill>
                                    <a:srgbClr val="000000"/>
                                  </a:solidFill>
                                  <a:latin typeface="Cambria Math" panose="02040503050406030204" pitchFamily="18" charset="0"/>
                                </a:rPr>
                              </m:ctrlPr>
                            </m:dPr>
                            <m:e>
                              <m:r>
                                <a:rPr lang="de-CH" i="1">
                                  <a:solidFill>
                                    <a:srgbClr val="000000"/>
                                  </a:solidFill>
                                  <a:latin typeface="Cambria Math" panose="02040503050406030204" pitchFamily="18" charset="0"/>
                                </a:rPr>
                                <m:t>2</m:t>
                              </m:r>
                            </m:e>
                          </m:d>
                        </m:sup>
                      </m:sSubSup>
                    </m:oMath>
                  </m:oMathPara>
                </a14:m>
                <a:endParaRPr lang="de-CH" dirty="0">
                  <a:solidFill>
                    <a:srgbClr val="000000"/>
                  </a:solidFill>
                  <a:latin typeface="Arial"/>
                </a:endParaRPr>
              </a:p>
            </p:txBody>
          </p:sp>
        </mc:Choice>
        <mc:Fallback xmlns="">
          <p:sp>
            <p:nvSpPr>
              <p:cNvPr id="6" name="Rechteck 5"/>
              <p:cNvSpPr>
                <a:spLocks noRot="1" noChangeAspect="1" noMove="1" noResize="1" noEditPoints="1" noAdjustHandles="1" noChangeArrowheads="1" noChangeShapeType="1" noTextEdit="1"/>
              </p:cNvSpPr>
              <p:nvPr/>
            </p:nvSpPr>
            <p:spPr>
              <a:xfrm>
                <a:off x="9291386" y="3944246"/>
                <a:ext cx="637097" cy="441403"/>
              </a:xfrm>
              <a:prstGeom prst="rect">
                <a:avLst/>
              </a:prstGeom>
              <a:blipFill>
                <a:blip r:embed="rId3"/>
                <a:stretch>
                  <a:fillRect b="-4167"/>
                </a:stretch>
              </a:blipFill>
            </p:spPr>
            <p:txBody>
              <a:bodyPr/>
              <a:lstStyle/>
              <a:p>
                <a:r>
                  <a:rPr lang="de-AT">
                    <a:noFill/>
                  </a:rPr>
                  <a:t> </a:t>
                </a:r>
              </a:p>
            </p:txBody>
          </p:sp>
        </mc:Fallback>
      </mc:AlternateContent>
      <p:sp>
        <p:nvSpPr>
          <p:cNvPr id="198" name="TextBox 85"/>
          <p:cNvSpPr txBox="1">
            <a:spLocks noChangeArrowheads="1"/>
          </p:cNvSpPr>
          <p:nvPr/>
        </p:nvSpPr>
        <p:spPr bwMode="auto">
          <a:xfrm>
            <a:off x="7290410" y="4016316"/>
            <a:ext cx="7617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defTabSz="457200">
              <a:defRPr/>
            </a:pPr>
            <a:r>
              <a:rPr lang="en-GB" altLang="de-DE" dirty="0">
                <a:solidFill>
                  <a:srgbClr val="FF0000"/>
                </a:solidFill>
                <a:latin typeface="Arial"/>
              </a:rPr>
              <a:t>PEBs</a:t>
            </a:r>
          </a:p>
        </p:txBody>
      </p:sp>
      <p:sp>
        <p:nvSpPr>
          <p:cNvPr id="4101" name="Textfeld 4100"/>
          <p:cNvSpPr txBox="1"/>
          <p:nvPr/>
        </p:nvSpPr>
        <p:spPr bwMode="auto">
          <a:xfrm>
            <a:off x="3968154" y="2284358"/>
            <a:ext cx="116378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sz="1600" dirty="0" err="1">
                <a:solidFill>
                  <a:srgbClr val="000000"/>
                </a:solidFill>
                <a:latin typeface="Arial" charset="0"/>
              </a:rPr>
              <a:t>spm_dcm_fit</a:t>
            </a:r>
            <a:endParaRPr lang="de-CH" sz="1600" dirty="0">
              <a:solidFill>
                <a:srgbClr val="000000"/>
              </a:solidFill>
              <a:latin typeface="Arial" charset="0"/>
            </a:endParaRPr>
          </a:p>
        </p:txBody>
      </p:sp>
      <p:sp>
        <p:nvSpPr>
          <p:cNvPr id="206" name="Textfeld 205"/>
          <p:cNvSpPr txBox="1"/>
          <p:nvPr/>
        </p:nvSpPr>
        <p:spPr bwMode="auto">
          <a:xfrm>
            <a:off x="7911768" y="3249532"/>
            <a:ext cx="134492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sz="1600" dirty="0" err="1">
                <a:solidFill>
                  <a:srgbClr val="000000"/>
                </a:solidFill>
                <a:latin typeface="Arial" charset="0"/>
              </a:rPr>
              <a:t>spm_dcm_peb</a:t>
            </a:r>
            <a:endParaRPr lang="de-CH" sz="1600" dirty="0">
              <a:solidFill>
                <a:srgbClr val="000000"/>
              </a:solidFill>
              <a:latin typeface="Arial" charset="0"/>
            </a:endParaRPr>
          </a:p>
        </p:txBody>
      </p:sp>
      <p:sp>
        <p:nvSpPr>
          <p:cNvPr id="207" name="Textfeld 206"/>
          <p:cNvSpPr txBox="1"/>
          <p:nvPr/>
        </p:nvSpPr>
        <p:spPr bwMode="auto">
          <a:xfrm>
            <a:off x="6554024" y="2284358"/>
            <a:ext cx="135774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sz="1600" dirty="0" err="1">
                <a:solidFill>
                  <a:srgbClr val="000000"/>
                </a:solidFill>
                <a:latin typeface="Arial" charset="0"/>
              </a:rPr>
              <a:t>spm_dcm_bmr</a:t>
            </a:r>
            <a:endParaRPr lang="de-CH" sz="1600" dirty="0">
              <a:solidFill>
                <a:srgbClr val="000000"/>
              </a:solidFill>
              <a:latin typeface="Arial" charset="0"/>
            </a:endParaRPr>
          </a:p>
        </p:txBody>
      </p:sp>
      <p:sp>
        <p:nvSpPr>
          <p:cNvPr id="195" name="Textfeld 194"/>
          <p:cNvSpPr txBox="1"/>
          <p:nvPr/>
        </p:nvSpPr>
        <p:spPr bwMode="auto">
          <a:xfrm>
            <a:off x="3299013" y="5520741"/>
            <a:ext cx="161903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sz="1600" dirty="0" err="1">
                <a:solidFill>
                  <a:srgbClr val="000000"/>
                </a:solidFill>
                <a:latin typeface="Arial" charset="0"/>
              </a:rPr>
              <a:t>spm_dcm_peb_fit</a:t>
            </a:r>
            <a:endParaRPr lang="de-CH" sz="1600" dirty="0">
              <a:solidFill>
                <a:srgbClr val="000000"/>
              </a:solidFill>
              <a:latin typeface="Arial" charset="0"/>
            </a:endParaRPr>
          </a:p>
        </p:txBody>
      </p:sp>
      <p:pic>
        <p:nvPicPr>
          <p:cNvPr id="196" name="Picture 39"/>
          <p:cNvPicPr>
            <a:picLocks noChangeAspect="1"/>
          </p:cNvPicPr>
          <p:nvPr/>
        </p:nvPicPr>
        <p:blipFill>
          <a:blip r:embed="rId4" cstate="print">
            <a:extLst>
              <a:ext uri="{28A0092B-C50C-407E-A947-70E740481C1C}">
                <a14:useLocalDpi xmlns:a14="http://schemas.microsoft.com/office/drawing/2010/main" val="0"/>
              </a:ext>
            </a:extLst>
          </a:blip>
          <a:srcRect b="14970"/>
          <a:stretch>
            <a:fillRect/>
          </a:stretch>
        </p:blipFill>
        <p:spPr bwMode="auto">
          <a:xfrm>
            <a:off x="6880259" y="3929050"/>
            <a:ext cx="592560" cy="503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7" name="Picture 36"/>
          <p:cNvPicPr>
            <a:picLocks noChangeAspect="1"/>
          </p:cNvPicPr>
          <p:nvPr/>
        </p:nvPicPr>
        <p:blipFill>
          <a:blip r:embed="rId5" cstate="print">
            <a:extLst>
              <a:ext uri="{28A0092B-C50C-407E-A947-70E740481C1C}">
                <a14:useLocalDpi xmlns:a14="http://schemas.microsoft.com/office/drawing/2010/main" val="0"/>
              </a:ext>
            </a:extLst>
          </a:blip>
          <a:srcRect l="48830" t="-468" r="30351" b="57135"/>
          <a:stretch>
            <a:fillRect/>
          </a:stretch>
        </p:blipFill>
        <p:spPr bwMode="auto">
          <a:xfrm>
            <a:off x="2783832" y="999606"/>
            <a:ext cx="163615" cy="340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feld 2"/>
          <p:cNvSpPr txBox="1"/>
          <p:nvPr/>
        </p:nvSpPr>
        <p:spPr bwMode="auto">
          <a:xfrm>
            <a:off x="9320625" y="4675116"/>
            <a:ext cx="124393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CH" dirty="0">
                <a:solidFill>
                  <a:srgbClr val="000000"/>
                </a:solidFill>
                <a:latin typeface="Arial" charset="0"/>
              </a:rPr>
              <a:t>Free </a:t>
            </a:r>
            <a:r>
              <a:rPr lang="de-CH" dirty="0" err="1">
                <a:solidFill>
                  <a:srgbClr val="000000"/>
                </a:solidFill>
                <a:latin typeface="Arial" charset="0"/>
              </a:rPr>
              <a:t>energy</a:t>
            </a:r>
            <a:br>
              <a:rPr lang="de-CH" dirty="0">
                <a:solidFill>
                  <a:srgbClr val="000000"/>
                </a:solidFill>
                <a:latin typeface="Arial" charset="0"/>
              </a:rPr>
            </a:br>
            <a:r>
              <a:rPr lang="de-CH" dirty="0" err="1">
                <a:solidFill>
                  <a:srgbClr val="000000"/>
                </a:solidFill>
                <a:latin typeface="Arial" charset="0"/>
              </a:rPr>
              <a:t>to</a:t>
            </a:r>
            <a:r>
              <a:rPr lang="de-CH" dirty="0">
                <a:solidFill>
                  <a:srgbClr val="000000"/>
                </a:solidFill>
                <a:latin typeface="Arial" charset="0"/>
              </a:rPr>
              <a:t> </a:t>
            </a:r>
            <a:r>
              <a:rPr lang="de-CH" dirty="0" err="1">
                <a:solidFill>
                  <a:srgbClr val="000000"/>
                </a:solidFill>
                <a:latin typeface="Arial" charset="0"/>
              </a:rPr>
              <a:t>compare</a:t>
            </a:r>
            <a:br>
              <a:rPr lang="de-CH" dirty="0">
                <a:solidFill>
                  <a:srgbClr val="000000"/>
                </a:solidFill>
                <a:latin typeface="Arial" charset="0"/>
              </a:rPr>
            </a:br>
            <a:r>
              <a:rPr lang="de-CH" dirty="0" err="1">
                <a:solidFill>
                  <a:srgbClr val="000000"/>
                </a:solidFill>
                <a:latin typeface="Arial" charset="0"/>
              </a:rPr>
              <a:t>models</a:t>
            </a:r>
            <a:endParaRPr lang="de-CH" dirty="0">
              <a:solidFill>
                <a:srgbClr val="000000"/>
              </a:solidFill>
              <a:latin typeface="Arial" charset="0"/>
            </a:endParaRPr>
          </a:p>
        </p:txBody>
      </p:sp>
      <mc:AlternateContent xmlns:mc="http://schemas.openxmlformats.org/markup-compatibility/2006" xmlns:a14="http://schemas.microsoft.com/office/drawing/2010/main">
        <mc:Choice Requires="a14">
          <p:sp>
            <p:nvSpPr>
              <p:cNvPr id="199" name="Rechteck 198"/>
              <p:cNvSpPr/>
              <p:nvPr/>
            </p:nvSpPr>
            <p:spPr>
              <a:xfrm>
                <a:off x="9278469" y="4312459"/>
                <a:ext cx="647292" cy="380810"/>
              </a:xfrm>
              <a:prstGeom prst="rect">
                <a:avLst/>
              </a:prstGeom>
            </p:spPr>
            <p:txBody>
              <a:bodyPr wrap="none">
                <a:spAutoFit/>
              </a:bodyPr>
              <a:lstStyle/>
              <a:p>
                <a:pPr defTabSz="457200">
                  <a:defRPr/>
                </a:pPr>
                <a14:m>
                  <m:oMathPara xmlns:m="http://schemas.openxmlformats.org/officeDocument/2006/math">
                    <m:oMathParaPr>
                      <m:jc m:val="centerGroup"/>
                    </m:oMathParaPr>
                    <m:oMath xmlns:m="http://schemas.openxmlformats.org/officeDocument/2006/math">
                      <m:sSup>
                        <m:sSupPr>
                          <m:ctrlPr>
                            <a:rPr lang="de-CH" i="1">
                              <a:solidFill>
                                <a:srgbClr val="000000"/>
                              </a:solidFill>
                              <a:latin typeface="Cambria Math" panose="02040503050406030204" pitchFamily="18" charset="0"/>
                            </a:rPr>
                          </m:ctrlPr>
                        </m:sSupPr>
                        <m:e>
                          <m:r>
                            <a:rPr lang="de-CH" i="1">
                              <a:solidFill>
                                <a:srgbClr val="000000"/>
                              </a:solidFill>
                              <a:latin typeface="Cambria Math" panose="02040503050406030204" pitchFamily="18" charset="0"/>
                            </a:rPr>
                            <m:t>𝐹</m:t>
                          </m:r>
                        </m:e>
                        <m:sup>
                          <m:r>
                            <a:rPr lang="de-CH" i="1">
                              <a:solidFill>
                                <a:srgbClr val="000000"/>
                              </a:solidFill>
                              <a:latin typeface="Cambria Math" panose="02040503050406030204" pitchFamily="18" charset="0"/>
                            </a:rPr>
                            <m:t>(2)</m:t>
                          </m:r>
                        </m:sup>
                      </m:sSup>
                    </m:oMath>
                  </m:oMathPara>
                </a14:m>
                <a:endParaRPr lang="de-CH" dirty="0">
                  <a:solidFill>
                    <a:srgbClr val="000000"/>
                  </a:solidFill>
                  <a:latin typeface="Arial"/>
                </a:endParaRPr>
              </a:p>
            </p:txBody>
          </p:sp>
        </mc:Choice>
        <mc:Fallback xmlns="">
          <p:sp>
            <p:nvSpPr>
              <p:cNvPr id="199" name="Rechteck 198"/>
              <p:cNvSpPr>
                <a:spLocks noRot="1" noChangeAspect="1" noMove="1" noResize="1" noEditPoints="1" noAdjustHandles="1" noChangeArrowheads="1" noChangeShapeType="1" noTextEdit="1"/>
              </p:cNvSpPr>
              <p:nvPr/>
            </p:nvSpPr>
            <p:spPr>
              <a:xfrm>
                <a:off x="9278469" y="4312459"/>
                <a:ext cx="647292" cy="380810"/>
              </a:xfrm>
              <a:prstGeom prst="rect">
                <a:avLst/>
              </a:prstGeom>
              <a:blipFill>
                <a:blip r:embed="rId6"/>
                <a:stretch>
                  <a:fillRect/>
                </a:stretch>
              </a:blipFill>
            </p:spPr>
            <p:txBody>
              <a:bodyPr/>
              <a:lstStyle/>
              <a:p>
                <a:r>
                  <a:rPr lang="de-AT">
                    <a:noFill/>
                  </a:rPr>
                  <a:t> </a:t>
                </a:r>
              </a:p>
            </p:txBody>
          </p:sp>
        </mc:Fallback>
      </mc:AlternateContent>
    </p:spTree>
    <p:extLst>
      <p:ext uri="{BB962C8B-B14F-4D97-AF65-F5344CB8AC3E}">
        <p14:creationId xmlns:p14="http://schemas.microsoft.com/office/powerpoint/2010/main" val="3437588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p:bldP spid="19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66914" y="412750"/>
            <a:ext cx="7888286" cy="801688"/>
          </a:xfrm>
        </p:spPr>
        <p:txBody>
          <a:bodyPr/>
          <a:lstStyle/>
          <a:p>
            <a:pPr eaLnBrk="1" hangingPunct="1"/>
            <a:r>
              <a:rPr lang="de-CH" dirty="0"/>
              <a:t>DCM </a:t>
            </a:r>
            <a:r>
              <a:rPr lang="de-CH" dirty="0" err="1"/>
              <a:t>example</a:t>
            </a:r>
            <a:r>
              <a:rPr lang="de-CH" dirty="0"/>
              <a:t>: PEB </a:t>
            </a:r>
            <a:r>
              <a:rPr lang="de-CH" dirty="0" err="1"/>
              <a:t>group</a:t>
            </a:r>
            <a:r>
              <a:rPr lang="de-CH" dirty="0"/>
              <a:t> </a:t>
            </a:r>
            <a:r>
              <a:rPr lang="de-CH" dirty="0" err="1"/>
              <a:t>analysis</a:t>
            </a:r>
            <a:endParaRPr lang="de-CH" dirty="0"/>
          </a:p>
        </p:txBody>
      </p:sp>
      <p:sp>
        <p:nvSpPr>
          <p:cNvPr id="16" name="Rectangle 3"/>
          <p:cNvSpPr>
            <a:spLocks noGrp="1" noChangeArrowheads="1"/>
          </p:cNvSpPr>
          <p:nvPr>
            <p:ph idx="1"/>
          </p:nvPr>
        </p:nvSpPr>
        <p:spPr>
          <a:xfrm>
            <a:off x="1890714" y="1056267"/>
            <a:ext cx="8040687" cy="5006436"/>
          </a:xfrm>
        </p:spPr>
        <p:txBody>
          <a:bodyPr/>
          <a:lstStyle/>
          <a:p>
            <a:pPr marL="457200" lvl="1" indent="-457200">
              <a:spcAft>
                <a:spcPts val="0"/>
              </a:spcAft>
              <a:buFont typeface="+mj-lt"/>
              <a:buAutoNum type="arabicPeriod"/>
              <a:defRPr/>
            </a:pPr>
            <a:r>
              <a:rPr lang="en-US" dirty="0">
                <a:latin typeface="+mn-lt"/>
                <a:sym typeface="Wingdings" panose="05000000000000000000" pitchFamily="2" charset="2"/>
              </a:rPr>
              <a:t>Inference based on </a:t>
            </a:r>
            <a:r>
              <a:rPr lang="en-US" b="1" dirty="0">
                <a:latin typeface="+mn-lt"/>
                <a:sym typeface="Wingdings" panose="05000000000000000000" pitchFamily="2" charset="2"/>
              </a:rPr>
              <a:t>Bayesian model selection</a:t>
            </a:r>
          </a:p>
          <a:p>
            <a:pPr lvl="2">
              <a:lnSpc>
                <a:spcPct val="150000"/>
              </a:lnSpc>
              <a:spcAft>
                <a:spcPts val="0"/>
              </a:spcAft>
              <a:defRPr/>
            </a:pPr>
            <a:r>
              <a:rPr lang="en-US" dirty="0">
                <a:latin typeface="+mn-lt"/>
                <a:sym typeface="Wingdings" panose="05000000000000000000" pitchFamily="2" charset="2"/>
              </a:rPr>
              <a:t>What is the model architecture that describes my data best?</a:t>
            </a:r>
          </a:p>
          <a:p>
            <a:pPr lvl="2">
              <a:lnSpc>
                <a:spcPct val="150000"/>
              </a:lnSpc>
              <a:spcAft>
                <a:spcPts val="0"/>
              </a:spcAft>
              <a:defRPr/>
            </a:pPr>
            <a:r>
              <a:rPr lang="en-US" dirty="0">
                <a:latin typeface="+mn-lt"/>
                <a:sym typeface="Wingdings" panose="05000000000000000000" pitchFamily="2" charset="2"/>
              </a:rPr>
              <a:t>Compares different hypotheses about model structure</a:t>
            </a:r>
          </a:p>
          <a:p>
            <a:pPr lvl="2">
              <a:lnSpc>
                <a:spcPct val="150000"/>
              </a:lnSpc>
              <a:spcAft>
                <a:spcPts val="0"/>
              </a:spcAft>
              <a:defRPr/>
            </a:pPr>
            <a:r>
              <a:rPr lang="en-US" dirty="0">
                <a:latin typeface="+mn-lt"/>
                <a:sym typeface="Wingdings" panose="05000000000000000000" pitchFamily="2" charset="2"/>
              </a:rPr>
              <a:t>You can also test </a:t>
            </a:r>
            <a:r>
              <a:rPr lang="en-US" i="1" dirty="0">
                <a:latin typeface="+mn-lt"/>
                <a:sym typeface="Wingdings" panose="05000000000000000000" pitchFamily="2" charset="2"/>
              </a:rPr>
              <a:t>families</a:t>
            </a:r>
            <a:r>
              <a:rPr lang="en-US" dirty="0">
                <a:latin typeface="+mn-lt"/>
                <a:sym typeface="Wingdings" panose="05000000000000000000" pitchFamily="2" charset="2"/>
              </a:rPr>
              <a:t> of models </a:t>
            </a:r>
          </a:p>
          <a:p>
            <a:pPr lvl="2">
              <a:lnSpc>
                <a:spcPct val="150000"/>
              </a:lnSpc>
              <a:spcAft>
                <a:spcPts val="0"/>
              </a:spcAft>
              <a:defRPr/>
            </a:pPr>
            <a:endParaRPr lang="en-US" dirty="0">
              <a:latin typeface="+mn-lt"/>
              <a:sym typeface="Wingdings" panose="05000000000000000000" pitchFamily="2" charset="2"/>
            </a:endParaRPr>
          </a:p>
          <a:p>
            <a:pPr marL="457200" lvl="1" indent="-457200">
              <a:lnSpc>
                <a:spcPct val="150000"/>
              </a:lnSpc>
              <a:spcAft>
                <a:spcPts val="0"/>
              </a:spcAft>
              <a:buFont typeface="+mj-lt"/>
              <a:buAutoNum type="arabicPeriod"/>
              <a:defRPr/>
            </a:pPr>
            <a:r>
              <a:rPr lang="en-US" dirty="0">
                <a:latin typeface="+mn-lt"/>
                <a:sym typeface="Wingdings" panose="05000000000000000000" pitchFamily="2" charset="2"/>
              </a:rPr>
              <a:t>Inference based on </a:t>
            </a:r>
            <a:r>
              <a:rPr lang="en-US" b="1" dirty="0">
                <a:latin typeface="+mn-lt"/>
                <a:sym typeface="Wingdings" panose="05000000000000000000" pitchFamily="2" charset="2"/>
              </a:rPr>
              <a:t>Bayesian model averaging</a:t>
            </a:r>
          </a:p>
          <a:p>
            <a:pPr lvl="2">
              <a:lnSpc>
                <a:spcPct val="150000"/>
              </a:lnSpc>
              <a:spcAft>
                <a:spcPts val="0"/>
              </a:spcAft>
              <a:defRPr/>
            </a:pPr>
            <a:r>
              <a:rPr lang="en-US" dirty="0">
                <a:latin typeface="+mn-lt"/>
                <a:sym typeface="Wingdings" panose="05000000000000000000" pitchFamily="2" charset="2"/>
              </a:rPr>
              <a:t>If there is no clear winner…</a:t>
            </a:r>
          </a:p>
          <a:p>
            <a:pPr lvl="2">
              <a:lnSpc>
                <a:spcPct val="150000"/>
              </a:lnSpc>
              <a:spcAft>
                <a:spcPts val="0"/>
              </a:spcAft>
              <a:defRPr/>
            </a:pPr>
            <a:r>
              <a:rPr lang="en-US" dirty="0">
                <a:latin typeface="+mn-lt"/>
                <a:sym typeface="Wingdings" panose="05000000000000000000" pitchFamily="2" charset="2"/>
              </a:rPr>
              <a:t>Average models weighted by their posterior probability	</a:t>
            </a:r>
          </a:p>
          <a:p>
            <a:pPr lvl="2">
              <a:lnSpc>
                <a:spcPct val="150000"/>
              </a:lnSpc>
              <a:spcAft>
                <a:spcPts val="0"/>
              </a:spcAft>
              <a:defRPr/>
            </a:pPr>
            <a:r>
              <a:rPr lang="en-US" dirty="0">
                <a:latin typeface="+mn-lt"/>
                <a:sym typeface="Wingdings" panose="05000000000000000000" pitchFamily="2" charset="2"/>
              </a:rPr>
              <a:t>Look at connectivity estimates between regions</a:t>
            </a:r>
          </a:p>
          <a:p>
            <a:pPr lvl="2">
              <a:lnSpc>
                <a:spcPct val="150000"/>
              </a:lnSpc>
              <a:spcAft>
                <a:spcPts val="0"/>
              </a:spcAft>
              <a:defRPr/>
            </a:pPr>
            <a:r>
              <a:rPr lang="en-US" dirty="0">
                <a:latin typeface="+mn-lt"/>
                <a:sym typeface="Wingdings" panose="05000000000000000000" pitchFamily="2" charset="2"/>
              </a:rPr>
              <a:t>Uses a “greedy search” algorithm</a:t>
            </a:r>
          </a:p>
          <a:p>
            <a:pPr lvl="2">
              <a:lnSpc>
                <a:spcPct val="150000"/>
              </a:lnSpc>
              <a:spcAft>
                <a:spcPts val="0"/>
              </a:spcAft>
              <a:defRPr/>
            </a:pPr>
            <a:endParaRPr lang="en-US" sz="2000" dirty="0">
              <a:latin typeface="+mn-lt"/>
              <a:sym typeface="Wingdings" panose="05000000000000000000" pitchFamily="2" charset="2"/>
            </a:endParaRPr>
          </a:p>
          <a:p>
            <a:pPr marL="1588" lvl="1" indent="0">
              <a:lnSpc>
                <a:spcPct val="150000"/>
              </a:lnSpc>
              <a:spcAft>
                <a:spcPts val="0"/>
              </a:spcAft>
              <a:buNone/>
              <a:defRPr/>
            </a:pPr>
            <a:r>
              <a:rPr lang="en-US" sz="2000" dirty="0">
                <a:latin typeface="+mn-lt"/>
                <a:sym typeface="Wingdings" panose="05000000000000000000" pitchFamily="2" charset="2"/>
              </a:rPr>
              <a:t>Metric? – The </a:t>
            </a:r>
            <a:r>
              <a:rPr lang="en-US" sz="2000" i="1" dirty="0">
                <a:latin typeface="+mn-lt"/>
                <a:sym typeface="Wingdings" panose="05000000000000000000" pitchFamily="2" charset="2"/>
              </a:rPr>
              <a:t>free energy</a:t>
            </a:r>
          </a:p>
        </p:txBody>
      </p:sp>
    </p:spTree>
    <p:extLst>
      <p:ext uri="{BB962C8B-B14F-4D97-AF65-F5344CB8AC3E}">
        <p14:creationId xmlns:p14="http://schemas.microsoft.com/office/powerpoint/2010/main" val="23075254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6B1CD0-DCD7-4CD1-A699-E21D10D9E266}"/>
              </a:ext>
            </a:extLst>
          </p:cNvPr>
          <p:cNvSpPr>
            <a:spLocks noGrp="1"/>
          </p:cNvSpPr>
          <p:nvPr>
            <p:ph type="title"/>
          </p:nvPr>
        </p:nvSpPr>
        <p:spPr>
          <a:xfrm>
            <a:off x="1966914" y="412750"/>
            <a:ext cx="7648373" cy="801688"/>
          </a:xfrm>
        </p:spPr>
        <p:txBody>
          <a:bodyPr/>
          <a:lstStyle/>
          <a:p>
            <a:r>
              <a:rPr lang="de-DE" dirty="0"/>
              <a:t>Free </a:t>
            </a:r>
            <a:r>
              <a:rPr lang="de-DE" dirty="0" err="1"/>
              <a:t>energy</a:t>
            </a:r>
            <a:r>
              <a:rPr lang="de-DE" dirty="0"/>
              <a:t> </a:t>
            </a:r>
            <a:r>
              <a:rPr lang="de-DE" dirty="0" err="1"/>
              <a:t>as</a:t>
            </a:r>
            <a:r>
              <a:rPr lang="de-DE" dirty="0"/>
              <a:t> </a:t>
            </a:r>
            <a:r>
              <a:rPr lang="de-DE" dirty="0" err="1"/>
              <a:t>approximated</a:t>
            </a:r>
            <a:r>
              <a:rPr lang="de-DE" dirty="0"/>
              <a:t> </a:t>
            </a:r>
            <a:r>
              <a:rPr lang="de-DE" dirty="0" err="1"/>
              <a:t>model</a:t>
            </a:r>
            <a:r>
              <a:rPr lang="de-DE" dirty="0"/>
              <a:t> </a:t>
            </a:r>
            <a:r>
              <a:rPr lang="de-DE" dirty="0" err="1"/>
              <a:t>evidence</a:t>
            </a:r>
            <a:endParaRPr lang="de-DE" dirty="0"/>
          </a:p>
        </p:txBody>
      </p:sp>
      <p:pic>
        <p:nvPicPr>
          <p:cNvPr id="12" name="Grafik 11">
            <a:extLst>
              <a:ext uri="{FF2B5EF4-FFF2-40B4-BE49-F238E27FC236}">
                <a16:creationId xmlns:a16="http://schemas.microsoft.com/office/drawing/2014/main" id="{A86593B2-2E0C-46FC-9667-212EE524DAFB}"/>
              </a:ext>
            </a:extLst>
          </p:cNvPr>
          <p:cNvPicPr>
            <a:picLocks noChangeAspect="1"/>
          </p:cNvPicPr>
          <p:nvPr/>
        </p:nvPicPr>
        <p:blipFill>
          <a:blip r:embed="rId3"/>
          <a:stretch>
            <a:fillRect/>
          </a:stretch>
        </p:blipFill>
        <p:spPr>
          <a:xfrm>
            <a:off x="2842773" y="1298962"/>
            <a:ext cx="4271037" cy="1962990"/>
          </a:xfrm>
          <a:prstGeom prst="rect">
            <a:avLst/>
          </a:prstGeom>
        </p:spPr>
      </p:pic>
      <p:sp>
        <p:nvSpPr>
          <p:cNvPr id="3" name="Textfeld 2"/>
          <p:cNvSpPr txBox="1"/>
          <p:nvPr/>
        </p:nvSpPr>
        <p:spPr bwMode="auto">
          <a:xfrm>
            <a:off x="2038830" y="3602691"/>
            <a:ext cx="8091288"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rtlCol="0" anchor="t">
            <a:spAutoFit/>
          </a:bodyPr>
          <a:lstStyle/>
          <a:p>
            <a:pPr marL="285750" indent="-285750" defTabSz="457200">
              <a:buFont typeface="Arial" panose="020B0604020202020204" pitchFamily="34" charset="0"/>
              <a:buChar char="•"/>
              <a:defRPr/>
            </a:pPr>
            <a:r>
              <a:rPr lang="de-DE" dirty="0">
                <a:solidFill>
                  <a:srgbClr val="000000"/>
                </a:solidFill>
                <a:latin typeface="Arial" charset="0"/>
              </a:rPr>
              <a:t>Model </a:t>
            </a:r>
            <a:r>
              <a:rPr lang="de-DE" dirty="0" err="1">
                <a:solidFill>
                  <a:srgbClr val="000000"/>
                </a:solidFill>
                <a:latin typeface="Arial" charset="0"/>
              </a:rPr>
              <a:t>evidence</a:t>
            </a:r>
            <a:r>
              <a:rPr lang="de-DE" dirty="0">
                <a:solidFill>
                  <a:srgbClr val="000000"/>
                </a:solidFill>
                <a:latin typeface="Arial" charset="0"/>
              </a:rPr>
              <a:t> </a:t>
            </a:r>
            <a:r>
              <a:rPr lang="de-DE" dirty="0" err="1">
                <a:solidFill>
                  <a:srgbClr val="000000"/>
                </a:solidFill>
                <a:latin typeface="Arial" charset="0"/>
              </a:rPr>
              <a:t>is</a:t>
            </a:r>
            <a:r>
              <a:rPr lang="de-DE" dirty="0">
                <a:solidFill>
                  <a:srgbClr val="000000"/>
                </a:solidFill>
                <a:latin typeface="Arial" charset="0"/>
              </a:rPr>
              <a:t> </a:t>
            </a:r>
            <a:r>
              <a:rPr lang="de-DE" dirty="0" err="1">
                <a:solidFill>
                  <a:srgbClr val="000000"/>
                </a:solidFill>
                <a:latin typeface="Arial" charset="0"/>
              </a:rPr>
              <a:t>the</a:t>
            </a:r>
            <a:r>
              <a:rPr lang="de-DE" dirty="0">
                <a:solidFill>
                  <a:srgbClr val="000000"/>
                </a:solidFill>
                <a:latin typeface="Arial" charset="0"/>
              </a:rPr>
              <a:t> marginal </a:t>
            </a:r>
            <a:r>
              <a:rPr lang="de-DE" dirty="0" err="1">
                <a:solidFill>
                  <a:srgbClr val="000000"/>
                </a:solidFill>
                <a:latin typeface="Arial" charset="0"/>
              </a:rPr>
              <a:t>likelihood</a:t>
            </a:r>
            <a:r>
              <a:rPr lang="de-DE" dirty="0">
                <a:solidFill>
                  <a:srgbClr val="000000"/>
                </a:solidFill>
                <a:latin typeface="Arial" charset="0"/>
              </a:rPr>
              <a:t> </a:t>
            </a:r>
            <a:r>
              <a:rPr lang="de-DE" dirty="0" err="1">
                <a:solidFill>
                  <a:srgbClr val="000000"/>
                </a:solidFill>
                <a:latin typeface="Arial" charset="0"/>
              </a:rPr>
              <a:t>across</a:t>
            </a:r>
            <a:r>
              <a:rPr lang="de-DE" dirty="0">
                <a:solidFill>
                  <a:srgbClr val="000000"/>
                </a:solidFill>
                <a:latin typeface="Arial" charset="0"/>
              </a:rPr>
              <a:t> </a:t>
            </a:r>
            <a:r>
              <a:rPr lang="de-DE" dirty="0" err="1">
                <a:solidFill>
                  <a:srgbClr val="000000"/>
                </a:solidFill>
                <a:latin typeface="Arial" charset="0"/>
              </a:rPr>
              <a:t>the</a:t>
            </a:r>
            <a:r>
              <a:rPr lang="de-DE" dirty="0">
                <a:solidFill>
                  <a:srgbClr val="000000"/>
                </a:solidFill>
                <a:latin typeface="Arial" charset="0"/>
              </a:rPr>
              <a:t> </a:t>
            </a:r>
            <a:r>
              <a:rPr lang="de-DE" dirty="0" err="1">
                <a:solidFill>
                  <a:srgbClr val="000000"/>
                </a:solidFill>
                <a:latin typeface="Arial" charset="0"/>
              </a:rPr>
              <a:t>entire</a:t>
            </a:r>
            <a:r>
              <a:rPr lang="de-DE" dirty="0">
                <a:solidFill>
                  <a:srgbClr val="000000"/>
                </a:solidFill>
                <a:latin typeface="Arial" charset="0"/>
              </a:rPr>
              <a:t> </a:t>
            </a:r>
            <a:r>
              <a:rPr lang="de-DE" dirty="0" err="1">
                <a:solidFill>
                  <a:srgbClr val="000000"/>
                </a:solidFill>
                <a:latin typeface="Arial" charset="0"/>
              </a:rPr>
              <a:t>parameter</a:t>
            </a:r>
            <a:r>
              <a:rPr lang="de-DE" dirty="0">
                <a:solidFill>
                  <a:srgbClr val="000000"/>
                </a:solidFill>
                <a:latin typeface="Arial" charset="0"/>
              </a:rPr>
              <a:t> </a:t>
            </a:r>
            <a:r>
              <a:rPr lang="de-DE" dirty="0" err="1">
                <a:solidFill>
                  <a:srgbClr val="000000"/>
                </a:solidFill>
                <a:latin typeface="Arial" charset="0"/>
              </a:rPr>
              <a:t>space</a:t>
            </a:r>
            <a:endParaRPr lang="de-DE" dirty="0">
              <a:solidFill>
                <a:srgbClr val="000000"/>
              </a:solidFill>
              <a:latin typeface="Arial" charset="0"/>
            </a:endParaRPr>
          </a:p>
          <a:p>
            <a:pPr marL="285750" indent="-285750" defTabSz="457200">
              <a:buFont typeface="Arial" panose="020B0604020202020204" pitchFamily="34" charset="0"/>
              <a:buChar char="•"/>
              <a:defRPr/>
            </a:pPr>
            <a:endParaRPr lang="de-DE" dirty="0">
              <a:solidFill>
                <a:srgbClr val="000000"/>
              </a:solidFill>
              <a:latin typeface="Arial" charset="0"/>
            </a:endParaRPr>
          </a:p>
          <a:p>
            <a:pPr marL="285750" indent="-285750" defTabSz="457200">
              <a:buFont typeface="Arial" panose="020B0604020202020204" pitchFamily="34" charset="0"/>
              <a:buChar char="•"/>
              <a:defRPr/>
            </a:pPr>
            <a:r>
              <a:rPr lang="de-DE" dirty="0">
                <a:solidFill>
                  <a:srgbClr val="000000"/>
                </a:solidFill>
                <a:latin typeface="Arial" charset="0"/>
              </a:rPr>
              <a:t>„</a:t>
            </a:r>
            <a:r>
              <a:rPr lang="de-DE" dirty="0" err="1">
                <a:solidFill>
                  <a:srgbClr val="000000"/>
                </a:solidFill>
                <a:latin typeface="Arial" charset="0"/>
              </a:rPr>
              <a:t>Given</a:t>
            </a:r>
            <a:r>
              <a:rPr lang="de-DE" dirty="0">
                <a:solidFill>
                  <a:srgbClr val="000000"/>
                </a:solidFill>
                <a:latin typeface="Arial" charset="0"/>
              </a:rPr>
              <a:t> all </a:t>
            </a:r>
            <a:r>
              <a:rPr lang="de-DE" dirty="0" err="1">
                <a:solidFill>
                  <a:srgbClr val="000000"/>
                </a:solidFill>
                <a:latin typeface="Arial" charset="0"/>
              </a:rPr>
              <a:t>possible</a:t>
            </a:r>
            <a:r>
              <a:rPr lang="de-DE" dirty="0">
                <a:solidFill>
                  <a:srgbClr val="000000"/>
                </a:solidFill>
                <a:latin typeface="Arial" charset="0"/>
              </a:rPr>
              <a:t> </a:t>
            </a:r>
            <a:r>
              <a:rPr lang="de-DE" dirty="0" err="1">
                <a:solidFill>
                  <a:srgbClr val="000000"/>
                </a:solidFill>
                <a:latin typeface="Arial" charset="0"/>
              </a:rPr>
              <a:t>parameter</a:t>
            </a:r>
            <a:r>
              <a:rPr lang="de-DE" dirty="0">
                <a:solidFill>
                  <a:srgbClr val="000000"/>
                </a:solidFill>
                <a:latin typeface="Arial" charset="0"/>
              </a:rPr>
              <a:t> </a:t>
            </a:r>
            <a:r>
              <a:rPr lang="de-DE" dirty="0" err="1">
                <a:solidFill>
                  <a:srgbClr val="000000"/>
                </a:solidFill>
                <a:latin typeface="Arial" charset="0"/>
              </a:rPr>
              <a:t>values</a:t>
            </a:r>
            <a:r>
              <a:rPr lang="de-DE" dirty="0">
                <a:solidFill>
                  <a:srgbClr val="000000"/>
                </a:solidFill>
                <a:latin typeface="Arial" charset="0"/>
              </a:rPr>
              <a:t>, </a:t>
            </a:r>
            <a:r>
              <a:rPr lang="de-DE" dirty="0" err="1">
                <a:solidFill>
                  <a:srgbClr val="000000"/>
                </a:solidFill>
                <a:latin typeface="Arial" charset="0"/>
              </a:rPr>
              <a:t>how</a:t>
            </a:r>
            <a:r>
              <a:rPr lang="de-DE" dirty="0">
                <a:solidFill>
                  <a:srgbClr val="000000"/>
                </a:solidFill>
                <a:latin typeface="Arial" charset="0"/>
              </a:rPr>
              <a:t> </a:t>
            </a:r>
            <a:r>
              <a:rPr lang="de-DE" dirty="0" err="1">
                <a:solidFill>
                  <a:srgbClr val="000000"/>
                </a:solidFill>
                <a:latin typeface="Arial" charset="0"/>
              </a:rPr>
              <a:t>well</a:t>
            </a:r>
            <a:r>
              <a:rPr lang="de-DE" dirty="0">
                <a:solidFill>
                  <a:srgbClr val="000000"/>
                </a:solidFill>
                <a:latin typeface="Arial" charset="0"/>
              </a:rPr>
              <a:t> </a:t>
            </a:r>
            <a:r>
              <a:rPr lang="de-DE" dirty="0" err="1">
                <a:solidFill>
                  <a:srgbClr val="000000"/>
                </a:solidFill>
                <a:latin typeface="Arial" charset="0"/>
              </a:rPr>
              <a:t>can</a:t>
            </a:r>
            <a:r>
              <a:rPr lang="de-DE" dirty="0">
                <a:solidFill>
                  <a:srgbClr val="000000"/>
                </a:solidFill>
                <a:latin typeface="Arial" charset="0"/>
              </a:rPr>
              <a:t> </a:t>
            </a:r>
            <a:r>
              <a:rPr lang="de-DE" dirty="0" err="1">
                <a:solidFill>
                  <a:srgbClr val="000000"/>
                </a:solidFill>
                <a:latin typeface="Arial" charset="0"/>
              </a:rPr>
              <a:t>the</a:t>
            </a:r>
            <a:r>
              <a:rPr lang="de-DE" dirty="0">
                <a:solidFill>
                  <a:srgbClr val="000000"/>
                </a:solidFill>
                <a:latin typeface="Arial" charset="0"/>
              </a:rPr>
              <a:t> </a:t>
            </a:r>
            <a:r>
              <a:rPr lang="de-DE" dirty="0" err="1">
                <a:solidFill>
                  <a:srgbClr val="000000"/>
                </a:solidFill>
                <a:latin typeface="Arial" charset="0"/>
              </a:rPr>
              <a:t>model</a:t>
            </a:r>
            <a:r>
              <a:rPr lang="de-DE" dirty="0">
                <a:solidFill>
                  <a:srgbClr val="000000"/>
                </a:solidFill>
                <a:latin typeface="Arial" charset="0"/>
              </a:rPr>
              <a:t> </a:t>
            </a:r>
            <a:r>
              <a:rPr lang="de-DE" dirty="0" err="1">
                <a:solidFill>
                  <a:srgbClr val="000000"/>
                </a:solidFill>
                <a:latin typeface="Arial" charset="0"/>
              </a:rPr>
              <a:t>describe</a:t>
            </a:r>
            <a:r>
              <a:rPr lang="de-DE" dirty="0">
                <a:solidFill>
                  <a:srgbClr val="000000"/>
                </a:solidFill>
                <a:latin typeface="Arial" charset="0"/>
              </a:rPr>
              <a:t> </a:t>
            </a:r>
            <a:r>
              <a:rPr lang="de-DE" dirty="0" err="1">
                <a:solidFill>
                  <a:srgbClr val="000000"/>
                </a:solidFill>
                <a:latin typeface="Arial" charset="0"/>
              </a:rPr>
              <a:t>the</a:t>
            </a:r>
            <a:r>
              <a:rPr lang="de-DE" dirty="0">
                <a:solidFill>
                  <a:srgbClr val="000000"/>
                </a:solidFill>
                <a:latin typeface="Arial" charset="0"/>
              </a:rPr>
              <a:t> </a:t>
            </a:r>
            <a:r>
              <a:rPr lang="de-DE" dirty="0" err="1">
                <a:solidFill>
                  <a:srgbClr val="000000"/>
                </a:solidFill>
                <a:latin typeface="Arial" charset="0"/>
              </a:rPr>
              <a:t>data</a:t>
            </a:r>
            <a:r>
              <a:rPr lang="de-DE" dirty="0">
                <a:solidFill>
                  <a:srgbClr val="000000"/>
                </a:solidFill>
                <a:latin typeface="Arial" charset="0"/>
              </a:rPr>
              <a:t>?“</a:t>
            </a:r>
          </a:p>
          <a:p>
            <a:pPr defTabSz="457200">
              <a:defRPr/>
            </a:pPr>
            <a:endParaRPr lang="de-DE" dirty="0">
              <a:solidFill>
                <a:srgbClr val="000000"/>
              </a:solidFill>
              <a:latin typeface="Arial" charset="0"/>
            </a:endParaRPr>
          </a:p>
          <a:p>
            <a:pPr marL="285750" indent="-285750" defTabSz="457200">
              <a:buFont typeface="Arial" panose="020B0604020202020204" pitchFamily="34" charset="0"/>
              <a:buChar char="•"/>
              <a:defRPr/>
            </a:pPr>
            <a:r>
              <a:rPr lang="de-DE" dirty="0" err="1">
                <a:solidFill>
                  <a:srgbClr val="000000"/>
                </a:solidFill>
                <a:latin typeface="Arial" charset="0"/>
              </a:rPr>
              <a:t>For</a:t>
            </a:r>
            <a:r>
              <a:rPr lang="de-DE" dirty="0">
                <a:solidFill>
                  <a:srgbClr val="000000"/>
                </a:solidFill>
                <a:latin typeface="Arial" charset="0"/>
              </a:rPr>
              <a:t> </a:t>
            </a:r>
            <a:r>
              <a:rPr lang="de-DE" dirty="0" err="1">
                <a:solidFill>
                  <a:srgbClr val="000000"/>
                </a:solidFill>
                <a:latin typeface="Arial" charset="0"/>
              </a:rPr>
              <a:t>complex</a:t>
            </a:r>
            <a:r>
              <a:rPr lang="de-DE" dirty="0">
                <a:solidFill>
                  <a:srgbClr val="000000"/>
                </a:solidFill>
                <a:latin typeface="Arial" charset="0"/>
              </a:rPr>
              <a:t> </a:t>
            </a:r>
            <a:r>
              <a:rPr lang="de-DE" dirty="0" err="1">
                <a:solidFill>
                  <a:srgbClr val="000000"/>
                </a:solidFill>
                <a:latin typeface="Arial" charset="0"/>
              </a:rPr>
              <a:t>models</a:t>
            </a:r>
            <a:r>
              <a:rPr lang="de-DE" dirty="0">
                <a:solidFill>
                  <a:srgbClr val="000000"/>
                </a:solidFill>
                <a:latin typeface="Arial" charset="0"/>
              </a:rPr>
              <a:t> (like DCM) </a:t>
            </a:r>
            <a:r>
              <a:rPr lang="de-DE" dirty="0" err="1">
                <a:solidFill>
                  <a:srgbClr val="000000"/>
                </a:solidFill>
                <a:latin typeface="Arial" charset="0"/>
              </a:rPr>
              <a:t>often</a:t>
            </a:r>
            <a:r>
              <a:rPr lang="de-DE" dirty="0">
                <a:solidFill>
                  <a:srgbClr val="000000"/>
                </a:solidFill>
                <a:latin typeface="Arial" charset="0"/>
              </a:rPr>
              <a:t> </a:t>
            </a:r>
            <a:r>
              <a:rPr lang="de-DE" dirty="0" err="1">
                <a:solidFill>
                  <a:srgbClr val="000000"/>
                </a:solidFill>
                <a:latin typeface="Arial" charset="0"/>
              </a:rPr>
              <a:t>impossible</a:t>
            </a:r>
            <a:r>
              <a:rPr lang="de-DE" dirty="0">
                <a:solidFill>
                  <a:srgbClr val="000000"/>
                </a:solidFill>
                <a:latin typeface="Arial" charset="0"/>
              </a:rPr>
              <a:t> </a:t>
            </a:r>
            <a:r>
              <a:rPr lang="de-DE" dirty="0" err="1">
                <a:solidFill>
                  <a:srgbClr val="000000"/>
                </a:solidFill>
                <a:latin typeface="Arial" charset="0"/>
              </a:rPr>
              <a:t>to</a:t>
            </a:r>
            <a:r>
              <a:rPr lang="de-DE" dirty="0">
                <a:solidFill>
                  <a:srgbClr val="000000"/>
                </a:solidFill>
                <a:latin typeface="Arial" charset="0"/>
              </a:rPr>
              <a:t> </a:t>
            </a:r>
            <a:r>
              <a:rPr lang="de-DE" dirty="0" err="1">
                <a:solidFill>
                  <a:srgbClr val="000000"/>
                </a:solidFill>
                <a:latin typeface="Arial" charset="0"/>
              </a:rPr>
              <a:t>derive</a:t>
            </a:r>
            <a:r>
              <a:rPr lang="de-DE" dirty="0">
                <a:solidFill>
                  <a:srgbClr val="000000"/>
                </a:solidFill>
                <a:latin typeface="Arial" charset="0"/>
              </a:rPr>
              <a:t> </a:t>
            </a:r>
            <a:r>
              <a:rPr lang="de-DE" dirty="0" err="1">
                <a:solidFill>
                  <a:srgbClr val="000000"/>
                </a:solidFill>
                <a:latin typeface="Arial" charset="0"/>
              </a:rPr>
              <a:t>analytically</a:t>
            </a:r>
            <a:br>
              <a:rPr lang="de-DE" dirty="0">
                <a:solidFill>
                  <a:srgbClr val="000000"/>
                </a:solidFill>
                <a:latin typeface="Arial" charset="0"/>
              </a:rPr>
            </a:br>
            <a:r>
              <a:rPr lang="de-DE" dirty="0">
                <a:solidFill>
                  <a:srgbClr val="000000"/>
                </a:solidFill>
                <a:latin typeface="Arial" charset="0"/>
              </a:rPr>
              <a:t> ( = </a:t>
            </a:r>
            <a:r>
              <a:rPr lang="de-DE" dirty="0" err="1">
                <a:solidFill>
                  <a:srgbClr val="000000"/>
                </a:solidFill>
                <a:latin typeface="Arial" charset="0"/>
              </a:rPr>
              <a:t>no</a:t>
            </a:r>
            <a:r>
              <a:rPr lang="de-DE" dirty="0">
                <a:solidFill>
                  <a:srgbClr val="000000"/>
                </a:solidFill>
                <a:latin typeface="Arial" charset="0"/>
              </a:rPr>
              <a:t> </a:t>
            </a:r>
            <a:r>
              <a:rPr lang="de-DE" dirty="0" err="1">
                <a:solidFill>
                  <a:srgbClr val="000000"/>
                </a:solidFill>
                <a:latin typeface="Arial" charset="0"/>
              </a:rPr>
              <a:t>formula</a:t>
            </a:r>
            <a:r>
              <a:rPr lang="de-DE" dirty="0">
                <a:solidFill>
                  <a:srgbClr val="000000"/>
                </a:solidFill>
                <a:latin typeface="Arial" charset="0"/>
              </a:rPr>
              <a:t> </a:t>
            </a:r>
            <a:r>
              <a:rPr lang="de-DE" dirty="0" err="1">
                <a:solidFill>
                  <a:srgbClr val="000000"/>
                </a:solidFill>
                <a:latin typeface="Arial" charset="0"/>
              </a:rPr>
              <a:t>available</a:t>
            </a:r>
            <a:r>
              <a:rPr lang="de-DE" dirty="0">
                <a:solidFill>
                  <a:srgbClr val="000000"/>
                </a:solidFill>
                <a:latin typeface="Arial" charset="0"/>
              </a:rPr>
              <a:t>) </a:t>
            </a:r>
            <a:r>
              <a:rPr lang="de-DE" dirty="0">
                <a:solidFill>
                  <a:srgbClr val="000000"/>
                </a:solidFill>
                <a:latin typeface="Arial" charset="0"/>
                <a:sym typeface="Wingdings" panose="05000000000000000000" pitchFamily="2" charset="2"/>
              </a:rPr>
              <a:t> </a:t>
            </a:r>
            <a:r>
              <a:rPr lang="de-DE" dirty="0" err="1">
                <a:solidFill>
                  <a:srgbClr val="000000"/>
                </a:solidFill>
                <a:latin typeface="Arial" charset="0"/>
                <a:sym typeface="Wingdings" panose="05000000000000000000" pitchFamily="2" charset="2"/>
              </a:rPr>
              <a:t>need</a:t>
            </a:r>
            <a:r>
              <a:rPr lang="de-DE" dirty="0">
                <a:solidFill>
                  <a:srgbClr val="000000"/>
                </a:solidFill>
                <a:latin typeface="Arial" charset="0"/>
                <a:sym typeface="Wingdings" panose="05000000000000000000" pitchFamily="2" charset="2"/>
              </a:rPr>
              <a:t> </a:t>
            </a:r>
            <a:r>
              <a:rPr lang="de-DE" dirty="0" err="1">
                <a:solidFill>
                  <a:srgbClr val="000000"/>
                </a:solidFill>
                <a:latin typeface="Arial" charset="0"/>
                <a:sym typeface="Wingdings" panose="05000000000000000000" pitchFamily="2" charset="2"/>
              </a:rPr>
              <a:t>for</a:t>
            </a:r>
            <a:r>
              <a:rPr lang="de-DE" dirty="0">
                <a:solidFill>
                  <a:srgbClr val="000000"/>
                </a:solidFill>
                <a:latin typeface="Arial" charset="0"/>
                <a:sym typeface="Wingdings" panose="05000000000000000000" pitchFamily="2" charset="2"/>
              </a:rPr>
              <a:t> an </a:t>
            </a:r>
            <a:r>
              <a:rPr lang="de-DE" dirty="0" err="1">
                <a:solidFill>
                  <a:srgbClr val="000000"/>
                </a:solidFill>
                <a:latin typeface="Arial" charset="0"/>
                <a:sym typeface="Wingdings" panose="05000000000000000000" pitchFamily="2" charset="2"/>
              </a:rPr>
              <a:t>approximation</a:t>
            </a:r>
            <a:endParaRPr lang="de-DE" dirty="0">
              <a:solidFill>
                <a:srgbClr val="000000"/>
              </a:solidFill>
              <a:latin typeface="Arial" charset="0"/>
            </a:endParaRPr>
          </a:p>
          <a:p>
            <a:pPr defTabSz="457200">
              <a:defRPr/>
            </a:pPr>
            <a:endParaRPr lang="de-CH" dirty="0" err="1">
              <a:solidFill>
                <a:srgbClr val="000000"/>
              </a:solidFill>
              <a:latin typeface="Arial" charset="0"/>
            </a:endParaRPr>
          </a:p>
        </p:txBody>
      </p:sp>
    </p:spTree>
    <p:extLst>
      <p:ext uri="{BB962C8B-B14F-4D97-AF65-F5344CB8AC3E}">
        <p14:creationId xmlns:p14="http://schemas.microsoft.com/office/powerpoint/2010/main" val="26463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Background</a:t>
            </a:r>
          </a:p>
        </p:txBody>
      </p:sp>
      <p:pic>
        <p:nvPicPr>
          <p:cNvPr id="5" name="Grafik 4">
            <a:extLst>
              <a:ext uri="{FF2B5EF4-FFF2-40B4-BE49-F238E27FC236}">
                <a16:creationId xmlns:a16="http://schemas.microsoft.com/office/drawing/2014/main" id="{FB9B2004-43AA-4AC6-9BCE-33D42CBD0211}"/>
              </a:ext>
            </a:extLst>
          </p:cNvPr>
          <p:cNvPicPr>
            <a:picLocks noChangeAspect="1"/>
          </p:cNvPicPr>
          <p:nvPr/>
        </p:nvPicPr>
        <p:blipFill>
          <a:blip r:embed="rId2"/>
          <a:stretch>
            <a:fillRect/>
          </a:stretch>
        </p:blipFill>
        <p:spPr>
          <a:xfrm>
            <a:off x="1524003" y="1429180"/>
            <a:ext cx="8860553" cy="3752420"/>
          </a:xfrm>
          <a:prstGeom prst="rect">
            <a:avLst/>
          </a:prstGeom>
        </p:spPr>
      </p:pic>
    </p:spTree>
    <p:extLst>
      <p:ext uri="{BB962C8B-B14F-4D97-AF65-F5344CB8AC3E}">
        <p14:creationId xmlns:p14="http://schemas.microsoft.com/office/powerpoint/2010/main" val="18482951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1708417" y="3806762"/>
            <a:ext cx="8763433" cy="2220308"/>
          </a:xfrm>
          <a:prstGeom prst="rect">
            <a:avLst/>
          </a:prstGeom>
          <a:no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de-CH">
              <a:solidFill>
                <a:srgbClr val="FFFFFF"/>
              </a:solidFill>
              <a:latin typeface="Arial"/>
            </a:endParaRPr>
          </a:p>
        </p:txBody>
      </p:sp>
      <p:sp>
        <p:nvSpPr>
          <p:cNvPr id="2" name="Titel 1">
            <a:extLst>
              <a:ext uri="{FF2B5EF4-FFF2-40B4-BE49-F238E27FC236}">
                <a16:creationId xmlns:a16="http://schemas.microsoft.com/office/drawing/2014/main" id="{D96B1CD0-DCD7-4CD1-A699-E21D10D9E266}"/>
              </a:ext>
            </a:extLst>
          </p:cNvPr>
          <p:cNvSpPr>
            <a:spLocks noGrp="1"/>
          </p:cNvSpPr>
          <p:nvPr>
            <p:ph type="title"/>
          </p:nvPr>
        </p:nvSpPr>
        <p:spPr>
          <a:xfrm>
            <a:off x="1966914" y="412750"/>
            <a:ext cx="8024891" cy="801688"/>
          </a:xfrm>
        </p:spPr>
        <p:txBody>
          <a:bodyPr/>
          <a:lstStyle/>
          <a:p>
            <a:r>
              <a:rPr lang="de-DE" dirty="0"/>
              <a:t>Free </a:t>
            </a:r>
            <a:r>
              <a:rPr lang="de-DE" dirty="0" err="1"/>
              <a:t>energy</a:t>
            </a:r>
            <a:r>
              <a:rPr lang="de-DE" dirty="0"/>
              <a:t> </a:t>
            </a:r>
            <a:r>
              <a:rPr lang="de-DE" dirty="0" err="1"/>
              <a:t>as</a:t>
            </a:r>
            <a:r>
              <a:rPr lang="de-DE" dirty="0"/>
              <a:t> </a:t>
            </a:r>
            <a:r>
              <a:rPr lang="de-DE" dirty="0" err="1"/>
              <a:t>approximated</a:t>
            </a:r>
            <a:r>
              <a:rPr lang="de-DE" dirty="0"/>
              <a:t> </a:t>
            </a:r>
            <a:r>
              <a:rPr lang="de-DE" dirty="0" err="1"/>
              <a:t>model</a:t>
            </a:r>
            <a:r>
              <a:rPr lang="de-DE" dirty="0"/>
              <a:t> </a:t>
            </a:r>
            <a:r>
              <a:rPr lang="de-DE" dirty="0" err="1"/>
              <a:t>evidence</a:t>
            </a:r>
            <a:endParaRPr lang="de-DE" dirty="0"/>
          </a:p>
        </p:txBody>
      </p:sp>
      <p:pic>
        <p:nvPicPr>
          <p:cNvPr id="5" name="Grafik 4">
            <a:extLst>
              <a:ext uri="{FF2B5EF4-FFF2-40B4-BE49-F238E27FC236}">
                <a16:creationId xmlns:a16="http://schemas.microsoft.com/office/drawing/2014/main" id="{AB595337-3D79-4E0C-B7A3-ACA519606ED5}"/>
              </a:ext>
            </a:extLst>
          </p:cNvPr>
          <p:cNvPicPr>
            <a:picLocks noChangeAspect="1"/>
          </p:cNvPicPr>
          <p:nvPr/>
        </p:nvPicPr>
        <p:blipFill>
          <a:blip r:embed="rId3"/>
          <a:stretch>
            <a:fillRect/>
          </a:stretch>
        </p:blipFill>
        <p:spPr>
          <a:xfrm>
            <a:off x="1966914" y="1229965"/>
            <a:ext cx="6895338" cy="2480141"/>
          </a:xfrm>
          <a:prstGeom prst="rect">
            <a:avLst/>
          </a:prstGeom>
        </p:spPr>
      </p:pic>
      <p:sp>
        <p:nvSpPr>
          <p:cNvPr id="6" name="Textfeld 5">
            <a:extLst>
              <a:ext uri="{FF2B5EF4-FFF2-40B4-BE49-F238E27FC236}">
                <a16:creationId xmlns:a16="http://schemas.microsoft.com/office/drawing/2014/main" id="{FFEF643A-4388-4015-8722-9E07F326AF6D}"/>
              </a:ext>
            </a:extLst>
          </p:cNvPr>
          <p:cNvSpPr txBox="1"/>
          <p:nvPr/>
        </p:nvSpPr>
        <p:spPr bwMode="auto">
          <a:xfrm>
            <a:off x="1817739" y="6108202"/>
            <a:ext cx="908903" cy="169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DE" sz="1100" dirty="0">
                <a:solidFill>
                  <a:srgbClr val="000000"/>
                </a:solidFill>
                <a:latin typeface="Arial" charset="0"/>
              </a:rPr>
              <a:t>Stefan </a:t>
            </a:r>
            <a:r>
              <a:rPr lang="de-DE" sz="1100" dirty="0" err="1">
                <a:solidFill>
                  <a:srgbClr val="000000"/>
                </a:solidFill>
                <a:latin typeface="Arial" charset="0"/>
              </a:rPr>
              <a:t>Frässle</a:t>
            </a:r>
            <a:endParaRPr lang="de-DE" sz="1100" dirty="0">
              <a:solidFill>
                <a:srgbClr val="000000"/>
              </a:solidFill>
              <a:latin typeface="Arial" charset="0"/>
            </a:endParaRPr>
          </a:p>
        </p:txBody>
      </p:sp>
      <p:pic>
        <p:nvPicPr>
          <p:cNvPr id="8" name="Grafik 7">
            <a:extLst>
              <a:ext uri="{FF2B5EF4-FFF2-40B4-BE49-F238E27FC236}">
                <a16:creationId xmlns:a16="http://schemas.microsoft.com/office/drawing/2014/main" id="{BB315262-07FE-4BA6-B7C1-E7A40F307C48}"/>
              </a:ext>
            </a:extLst>
          </p:cNvPr>
          <p:cNvPicPr>
            <a:picLocks noChangeAspect="1"/>
          </p:cNvPicPr>
          <p:nvPr/>
        </p:nvPicPr>
        <p:blipFill>
          <a:blip r:embed="rId4"/>
          <a:stretch>
            <a:fillRect/>
          </a:stretch>
        </p:blipFill>
        <p:spPr>
          <a:xfrm>
            <a:off x="4667534" y="4223952"/>
            <a:ext cx="4918210" cy="694336"/>
          </a:xfrm>
          <a:prstGeom prst="rect">
            <a:avLst/>
          </a:prstGeom>
        </p:spPr>
      </p:pic>
      <p:pic>
        <p:nvPicPr>
          <p:cNvPr id="10" name="Grafik 9">
            <a:extLst>
              <a:ext uri="{FF2B5EF4-FFF2-40B4-BE49-F238E27FC236}">
                <a16:creationId xmlns:a16="http://schemas.microsoft.com/office/drawing/2014/main" id="{DD5B1289-311E-4F55-8630-484F468FEFD0}"/>
              </a:ext>
            </a:extLst>
          </p:cNvPr>
          <p:cNvPicPr>
            <a:picLocks noChangeAspect="1"/>
          </p:cNvPicPr>
          <p:nvPr/>
        </p:nvPicPr>
        <p:blipFill>
          <a:blip r:embed="rId5"/>
          <a:stretch>
            <a:fillRect/>
          </a:stretch>
        </p:blipFill>
        <p:spPr>
          <a:xfrm>
            <a:off x="2726641" y="4848120"/>
            <a:ext cx="7745208" cy="1066669"/>
          </a:xfrm>
          <a:prstGeom prst="rect">
            <a:avLst/>
          </a:prstGeom>
        </p:spPr>
      </p:pic>
      <p:sp>
        <p:nvSpPr>
          <p:cNvPr id="11" name="Textfeld 10">
            <a:extLst>
              <a:ext uri="{FF2B5EF4-FFF2-40B4-BE49-F238E27FC236}">
                <a16:creationId xmlns:a16="http://schemas.microsoft.com/office/drawing/2014/main" id="{0265F703-A424-405A-B301-23683AEF62C8}"/>
              </a:ext>
            </a:extLst>
          </p:cNvPr>
          <p:cNvSpPr txBox="1"/>
          <p:nvPr/>
        </p:nvSpPr>
        <p:spPr bwMode="auto">
          <a:xfrm>
            <a:off x="2021320" y="4042383"/>
            <a:ext cx="14106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defTabSz="457200">
              <a:defRPr/>
            </a:pPr>
            <a:r>
              <a:rPr lang="de-DE" b="1" dirty="0">
                <a:solidFill>
                  <a:srgbClr val="000000"/>
                </a:solidFill>
                <a:latin typeface="Arial" charset="0"/>
              </a:rPr>
              <a:t>Free Energy:</a:t>
            </a:r>
          </a:p>
        </p:txBody>
      </p:sp>
    </p:spTree>
    <p:extLst>
      <p:ext uri="{BB962C8B-B14F-4D97-AF65-F5344CB8AC3E}">
        <p14:creationId xmlns:p14="http://schemas.microsoft.com/office/powerpoint/2010/main" val="617423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66914" y="412750"/>
            <a:ext cx="7888286" cy="801688"/>
          </a:xfrm>
        </p:spPr>
        <p:txBody>
          <a:bodyPr/>
          <a:lstStyle/>
          <a:p>
            <a:pPr eaLnBrk="1" hangingPunct="1"/>
            <a:r>
              <a:rPr lang="de-CH" dirty="0"/>
              <a:t>DCM </a:t>
            </a:r>
            <a:r>
              <a:rPr lang="de-CH" dirty="0" err="1"/>
              <a:t>example</a:t>
            </a:r>
            <a:r>
              <a:rPr lang="de-CH" dirty="0"/>
              <a:t>: PEB </a:t>
            </a:r>
            <a:r>
              <a:rPr lang="de-CH" dirty="0" err="1"/>
              <a:t>group</a:t>
            </a:r>
            <a:r>
              <a:rPr lang="de-CH" dirty="0"/>
              <a:t> </a:t>
            </a:r>
            <a:r>
              <a:rPr lang="de-CH" dirty="0" err="1"/>
              <a:t>analysis</a:t>
            </a:r>
            <a:endParaRPr lang="de-CH" dirty="0"/>
          </a:p>
        </p:txBody>
      </p:sp>
      <p:sp>
        <p:nvSpPr>
          <p:cNvPr id="16" name="Rectangle 3"/>
          <p:cNvSpPr>
            <a:spLocks noGrp="1" noChangeArrowheads="1"/>
          </p:cNvSpPr>
          <p:nvPr>
            <p:ph idx="1"/>
          </p:nvPr>
        </p:nvSpPr>
        <p:spPr>
          <a:xfrm>
            <a:off x="2012111" y="1457493"/>
            <a:ext cx="8040687" cy="4012142"/>
          </a:xfrm>
        </p:spPr>
        <p:txBody>
          <a:bodyPr/>
          <a:lstStyle/>
          <a:p>
            <a:pPr marL="342900" lvl="1" indent="-342900">
              <a:spcAft>
                <a:spcPts val="0"/>
              </a:spcAft>
              <a:buFont typeface="Symbol" panose="05050102010706020507" pitchFamily="18" charset="2"/>
              <a:buChar char="-"/>
              <a:defRPr/>
            </a:pPr>
            <a:r>
              <a:rPr lang="en-US" sz="2000" dirty="0">
                <a:latin typeface="+mn-lt"/>
                <a:sym typeface="Wingdings" panose="05000000000000000000" pitchFamily="2" charset="2"/>
              </a:rPr>
              <a:t>Build a model to test the overall connectivity changes across the entire group during the task </a:t>
            </a:r>
          </a:p>
        </p:txBody>
      </p:sp>
      <p:pic>
        <p:nvPicPr>
          <p:cNvPr id="4" name="Picture 3">
            <a:extLst>
              <a:ext uri="{FF2B5EF4-FFF2-40B4-BE49-F238E27FC236}">
                <a16:creationId xmlns:a16="http://schemas.microsoft.com/office/drawing/2014/main" id="{82F66837-3F03-C8B6-172D-F96E064022B4}"/>
              </a:ext>
            </a:extLst>
          </p:cNvPr>
          <p:cNvPicPr>
            <a:picLocks noChangeAspect="1"/>
          </p:cNvPicPr>
          <p:nvPr/>
        </p:nvPicPr>
        <p:blipFill>
          <a:blip r:embed="rId3"/>
          <a:stretch>
            <a:fillRect/>
          </a:stretch>
        </p:blipFill>
        <p:spPr>
          <a:xfrm>
            <a:off x="4311936" y="2389735"/>
            <a:ext cx="3217350" cy="3640578"/>
          </a:xfrm>
          <a:prstGeom prst="rect">
            <a:avLst/>
          </a:prstGeom>
        </p:spPr>
      </p:pic>
    </p:spTree>
    <p:extLst>
      <p:ext uri="{BB962C8B-B14F-4D97-AF65-F5344CB8AC3E}">
        <p14:creationId xmlns:p14="http://schemas.microsoft.com/office/powerpoint/2010/main" val="648154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66914" y="412750"/>
            <a:ext cx="7888286" cy="801688"/>
          </a:xfrm>
        </p:spPr>
        <p:txBody>
          <a:bodyPr/>
          <a:lstStyle/>
          <a:p>
            <a:pPr eaLnBrk="1" hangingPunct="1"/>
            <a:r>
              <a:rPr lang="de-CH" dirty="0"/>
              <a:t>DCM </a:t>
            </a:r>
            <a:r>
              <a:rPr lang="de-CH" dirty="0" err="1"/>
              <a:t>example</a:t>
            </a:r>
            <a:r>
              <a:rPr lang="de-CH" dirty="0"/>
              <a:t>: 1. PEB </a:t>
            </a:r>
            <a:r>
              <a:rPr lang="de-CH" dirty="0" err="1"/>
              <a:t>Bayesian</a:t>
            </a:r>
            <a:r>
              <a:rPr lang="de-CH" dirty="0"/>
              <a:t> </a:t>
            </a:r>
            <a:r>
              <a:rPr lang="de-CH" dirty="0" err="1"/>
              <a:t>model</a:t>
            </a:r>
            <a:r>
              <a:rPr lang="de-CH" dirty="0"/>
              <a:t> </a:t>
            </a:r>
            <a:r>
              <a:rPr lang="de-CH" dirty="0" err="1"/>
              <a:t>selection</a:t>
            </a:r>
            <a:endParaRPr lang="de-CH" dirty="0"/>
          </a:p>
        </p:txBody>
      </p:sp>
      <p:sp>
        <p:nvSpPr>
          <p:cNvPr id="16" name="Rectangle 3"/>
          <p:cNvSpPr>
            <a:spLocks noGrp="1" noChangeArrowheads="1"/>
          </p:cNvSpPr>
          <p:nvPr>
            <p:ph idx="1"/>
          </p:nvPr>
        </p:nvSpPr>
        <p:spPr>
          <a:xfrm>
            <a:off x="2058547" y="891077"/>
            <a:ext cx="8040687" cy="2452141"/>
          </a:xfrm>
        </p:spPr>
        <p:txBody>
          <a:bodyPr/>
          <a:lstStyle/>
          <a:p>
            <a:pPr marL="0" lvl="1" indent="0">
              <a:spcAft>
                <a:spcPts val="0"/>
              </a:spcAft>
              <a:buNone/>
              <a:defRPr/>
            </a:pPr>
            <a:r>
              <a:rPr lang="en-US" sz="2000" b="1" dirty="0">
                <a:latin typeface="+mn-lt"/>
                <a:sym typeface="Wingdings" panose="05000000000000000000" pitchFamily="2" charset="2"/>
              </a:rPr>
              <a:t>Steps</a:t>
            </a:r>
            <a:r>
              <a:rPr lang="en-US" sz="2000" dirty="0">
                <a:latin typeface="+mn-lt"/>
                <a:sym typeface="Wingdings" panose="05000000000000000000" pitchFamily="2" charset="2"/>
              </a:rPr>
              <a:t>:</a:t>
            </a:r>
          </a:p>
          <a:p>
            <a:pPr marL="0" lvl="1" indent="0">
              <a:spcAft>
                <a:spcPts val="0"/>
              </a:spcAft>
              <a:buNone/>
              <a:defRPr/>
            </a:pPr>
            <a:r>
              <a:rPr lang="en-US" sz="2000" dirty="0">
                <a:latin typeface="+mn-lt"/>
                <a:sym typeface="Wingdings" panose="05000000000000000000" pitchFamily="2" charset="2"/>
              </a:rPr>
              <a:t> </a:t>
            </a:r>
          </a:p>
          <a:p>
            <a:pPr marL="457200" lvl="1" indent="-457200">
              <a:spcAft>
                <a:spcPts val="0"/>
              </a:spcAft>
              <a:buFont typeface="+mj-lt"/>
              <a:buAutoNum type="arabicPeriod"/>
              <a:defRPr/>
            </a:pPr>
            <a:r>
              <a:rPr lang="en-US" sz="2000" dirty="0">
                <a:latin typeface="+mn-lt"/>
                <a:sym typeface="Wingdings" panose="05000000000000000000" pitchFamily="2" charset="2"/>
              </a:rPr>
              <a:t>Create a PEB model</a:t>
            </a:r>
          </a:p>
          <a:p>
            <a:pPr marL="655632" lvl="2" indent="-457200">
              <a:spcAft>
                <a:spcPts val="0"/>
              </a:spcAft>
              <a:buFont typeface="+mj-lt"/>
              <a:buAutoNum type="alphaLcPeriod"/>
              <a:defRPr/>
            </a:pPr>
            <a:r>
              <a:rPr lang="en-US" sz="2000" dirty="0">
                <a:latin typeface="+mn-lt"/>
                <a:sym typeface="Wingdings" panose="05000000000000000000" pitchFamily="2" charset="2"/>
              </a:rPr>
              <a:t>Specify 2</a:t>
            </a:r>
            <a:r>
              <a:rPr lang="en-US" sz="2000" baseline="30000" dirty="0">
                <a:latin typeface="+mn-lt"/>
                <a:sym typeface="Wingdings" panose="05000000000000000000" pitchFamily="2" charset="2"/>
              </a:rPr>
              <a:t>nd</a:t>
            </a:r>
            <a:r>
              <a:rPr lang="en-US" sz="2000" dirty="0">
                <a:latin typeface="+mn-lt"/>
                <a:sym typeface="Wingdings" panose="05000000000000000000" pitchFamily="2" charset="2"/>
              </a:rPr>
              <a:t>-level design matrix</a:t>
            </a:r>
          </a:p>
          <a:p>
            <a:pPr marL="655632" lvl="2" indent="-457200">
              <a:spcAft>
                <a:spcPts val="0"/>
              </a:spcAft>
              <a:buFont typeface="+mj-lt"/>
              <a:buAutoNum type="alphaLcPeriod"/>
              <a:defRPr/>
            </a:pPr>
            <a:r>
              <a:rPr lang="en-US" sz="2000" dirty="0">
                <a:latin typeface="+mn-lt"/>
                <a:sym typeface="Wingdings" panose="05000000000000000000" pitchFamily="2" charset="2"/>
              </a:rPr>
              <a:t>Specify model space </a:t>
            </a:r>
          </a:p>
          <a:p>
            <a:pPr marL="457200" lvl="1" indent="-457200">
              <a:spcAft>
                <a:spcPts val="0"/>
              </a:spcAft>
              <a:buFont typeface="+mj-lt"/>
              <a:buAutoNum type="arabicPeriod"/>
              <a:defRPr/>
            </a:pPr>
            <a:r>
              <a:rPr lang="en-US" sz="2000" dirty="0">
                <a:latin typeface="+mn-lt"/>
                <a:sym typeface="Wingdings" panose="05000000000000000000" pitchFamily="2" charset="2"/>
              </a:rPr>
              <a:t>Invert model</a:t>
            </a:r>
          </a:p>
          <a:p>
            <a:pPr marL="457200" lvl="1" indent="-457200">
              <a:spcAft>
                <a:spcPts val="0"/>
              </a:spcAft>
              <a:buFont typeface="+mj-lt"/>
              <a:buAutoNum type="arabicPeriod"/>
              <a:defRPr/>
            </a:pPr>
            <a:r>
              <a:rPr lang="en-US" sz="2000" dirty="0">
                <a:latin typeface="+mn-lt"/>
                <a:sym typeface="Wingdings" panose="05000000000000000000" pitchFamily="2" charset="2"/>
              </a:rPr>
              <a:t>Perform model comparison</a:t>
            </a:r>
          </a:p>
        </p:txBody>
      </p:sp>
      <p:pic>
        <p:nvPicPr>
          <p:cNvPr id="4" name="Picture 3">
            <a:extLst>
              <a:ext uri="{FF2B5EF4-FFF2-40B4-BE49-F238E27FC236}">
                <a16:creationId xmlns:a16="http://schemas.microsoft.com/office/drawing/2014/main" id="{3D783481-2242-3BD8-E6B6-683D24058172}"/>
              </a:ext>
            </a:extLst>
          </p:cNvPr>
          <p:cNvPicPr>
            <a:picLocks noChangeAspect="1"/>
          </p:cNvPicPr>
          <p:nvPr/>
        </p:nvPicPr>
        <p:blipFill>
          <a:blip r:embed="rId3"/>
          <a:stretch>
            <a:fillRect/>
          </a:stretch>
        </p:blipFill>
        <p:spPr>
          <a:xfrm>
            <a:off x="2058547" y="3936029"/>
            <a:ext cx="2239483" cy="2534077"/>
          </a:xfrm>
          <a:prstGeom prst="rect">
            <a:avLst/>
          </a:prstGeom>
        </p:spPr>
      </p:pic>
      <p:pic>
        <p:nvPicPr>
          <p:cNvPr id="12" name="Picture 11">
            <a:extLst>
              <a:ext uri="{FF2B5EF4-FFF2-40B4-BE49-F238E27FC236}">
                <a16:creationId xmlns:a16="http://schemas.microsoft.com/office/drawing/2014/main" id="{FC626376-8D78-948B-3568-B54BD686FBC0}"/>
              </a:ext>
            </a:extLst>
          </p:cNvPr>
          <p:cNvPicPr>
            <a:picLocks noChangeAspect="1"/>
          </p:cNvPicPr>
          <p:nvPr/>
        </p:nvPicPr>
        <p:blipFill>
          <a:blip r:embed="rId4"/>
          <a:stretch>
            <a:fillRect/>
          </a:stretch>
        </p:blipFill>
        <p:spPr>
          <a:xfrm>
            <a:off x="7948790" y="3732100"/>
            <a:ext cx="2567793" cy="2921971"/>
          </a:xfrm>
          <a:prstGeom prst="rect">
            <a:avLst/>
          </a:prstGeom>
        </p:spPr>
      </p:pic>
      <p:pic>
        <p:nvPicPr>
          <p:cNvPr id="18" name="Picture 17">
            <a:extLst>
              <a:ext uri="{FF2B5EF4-FFF2-40B4-BE49-F238E27FC236}">
                <a16:creationId xmlns:a16="http://schemas.microsoft.com/office/drawing/2014/main" id="{63B22C88-0E3C-E37F-3F3F-8222ACA5D675}"/>
              </a:ext>
            </a:extLst>
          </p:cNvPr>
          <p:cNvPicPr>
            <a:picLocks noChangeAspect="1"/>
          </p:cNvPicPr>
          <p:nvPr/>
        </p:nvPicPr>
        <p:blipFill>
          <a:blip r:embed="rId5"/>
          <a:stretch>
            <a:fillRect/>
          </a:stretch>
        </p:blipFill>
        <p:spPr>
          <a:xfrm>
            <a:off x="5006381" y="3752063"/>
            <a:ext cx="2408136" cy="2902008"/>
          </a:xfrm>
          <a:prstGeom prst="rect">
            <a:avLst/>
          </a:prstGeom>
        </p:spPr>
      </p:pic>
      <p:sp>
        <p:nvSpPr>
          <p:cNvPr id="19" name="TextBox 18">
            <a:extLst>
              <a:ext uri="{FF2B5EF4-FFF2-40B4-BE49-F238E27FC236}">
                <a16:creationId xmlns:a16="http://schemas.microsoft.com/office/drawing/2014/main" id="{B582160E-9F9E-0C9E-BE48-3C72F6AE48CC}"/>
              </a:ext>
            </a:extLst>
          </p:cNvPr>
          <p:cNvSpPr txBox="1"/>
          <p:nvPr/>
        </p:nvSpPr>
        <p:spPr>
          <a:xfrm>
            <a:off x="2927427" y="3384084"/>
            <a:ext cx="1244429" cy="369332"/>
          </a:xfrm>
          <a:prstGeom prst="rect">
            <a:avLst/>
          </a:prstGeom>
          <a:noFill/>
        </p:spPr>
        <p:txBody>
          <a:bodyPr wrap="square" rtlCol="0">
            <a:spAutoFit/>
          </a:bodyPr>
          <a:lstStyle/>
          <a:p>
            <a:pPr algn="l"/>
            <a:r>
              <a:rPr lang="de-AT" b="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Full</a:t>
            </a:r>
            <a:endPar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2" name="TextBox 21">
            <a:extLst>
              <a:ext uri="{FF2B5EF4-FFF2-40B4-BE49-F238E27FC236}">
                <a16:creationId xmlns:a16="http://schemas.microsoft.com/office/drawing/2014/main" id="{F3AD7AD7-36E1-6657-6328-55CBA5DE9BFC}"/>
              </a:ext>
            </a:extLst>
          </p:cNvPr>
          <p:cNvSpPr txBox="1"/>
          <p:nvPr/>
        </p:nvSpPr>
        <p:spPr>
          <a:xfrm>
            <a:off x="8552165" y="3343218"/>
            <a:ext cx="1531126" cy="369332"/>
          </a:xfrm>
          <a:prstGeom prst="rect">
            <a:avLst/>
          </a:prstGeom>
          <a:noFill/>
        </p:spPr>
        <p:txBody>
          <a:bodyPr wrap="square" rtlCol="0">
            <a:spAutoFit/>
          </a:bodyPr>
          <a:lstStyle/>
          <a:p>
            <a:pPr algn="l"/>
            <a:r>
              <a:rPr lang="de-AT"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de-AT" dirty="0" err="1">
                <a:solidFill>
                  <a:schemeClr val="bg1"/>
                </a:solidFill>
                <a:latin typeface="Open Sans" panose="020B0606030504020204" pitchFamily="34" charset="0"/>
                <a:ea typeface="Open Sans" panose="020B0606030504020204" pitchFamily="34" charset="0"/>
                <a:cs typeface="Open Sans" panose="020B0606030504020204" pitchFamily="34" charset="0"/>
              </a:rPr>
              <a:t>Bottom-up</a:t>
            </a:r>
            <a:r>
              <a:rPr lang="de-AT"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endPar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3" name="TextBox 22">
            <a:extLst>
              <a:ext uri="{FF2B5EF4-FFF2-40B4-BE49-F238E27FC236}">
                <a16:creationId xmlns:a16="http://schemas.microsoft.com/office/drawing/2014/main" id="{7D5A4F3A-FC87-C8B9-871C-5037620C06BF}"/>
              </a:ext>
            </a:extLst>
          </p:cNvPr>
          <p:cNvSpPr txBox="1"/>
          <p:nvPr/>
        </p:nvSpPr>
        <p:spPr>
          <a:xfrm>
            <a:off x="5596447" y="3395826"/>
            <a:ext cx="1531126" cy="369332"/>
          </a:xfrm>
          <a:prstGeom prst="rect">
            <a:avLst/>
          </a:prstGeom>
          <a:noFill/>
        </p:spPr>
        <p:txBody>
          <a:bodyPr wrap="square" rtlCol="0">
            <a:spAutoFit/>
          </a:bodyPr>
          <a:lstStyle/>
          <a:p>
            <a:pPr algn="l"/>
            <a:r>
              <a:rPr lang="de-AT" dirty="0">
                <a:solidFill>
                  <a:schemeClr val="bg1"/>
                </a:solidFill>
                <a:latin typeface="Open Sans" panose="020B0606030504020204" pitchFamily="34" charset="0"/>
                <a:ea typeface="Open Sans" panose="020B0606030504020204" pitchFamily="34" charset="0"/>
                <a:cs typeface="Open Sans" panose="020B0606030504020204" pitchFamily="34" charset="0"/>
              </a:rPr>
              <a:t>„Top-down“</a:t>
            </a:r>
            <a:endPar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4781540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66914" y="412750"/>
            <a:ext cx="7888286" cy="801688"/>
          </a:xfrm>
        </p:spPr>
        <p:txBody>
          <a:bodyPr/>
          <a:lstStyle/>
          <a:p>
            <a:pPr eaLnBrk="1" hangingPunct="1"/>
            <a:r>
              <a:rPr lang="de-CH" dirty="0"/>
              <a:t>DCM </a:t>
            </a:r>
            <a:r>
              <a:rPr lang="de-CH" dirty="0" err="1"/>
              <a:t>example</a:t>
            </a:r>
            <a:r>
              <a:rPr lang="de-CH" dirty="0"/>
              <a:t>: 2. PEB </a:t>
            </a:r>
            <a:r>
              <a:rPr lang="de-CH" dirty="0" err="1"/>
              <a:t>Bayesian</a:t>
            </a:r>
            <a:r>
              <a:rPr lang="de-CH" dirty="0"/>
              <a:t> </a:t>
            </a:r>
            <a:r>
              <a:rPr lang="de-CH" dirty="0" err="1"/>
              <a:t>model</a:t>
            </a:r>
            <a:r>
              <a:rPr lang="de-CH" dirty="0"/>
              <a:t> </a:t>
            </a:r>
            <a:r>
              <a:rPr lang="de-CH" dirty="0" err="1"/>
              <a:t>averaging</a:t>
            </a:r>
            <a:r>
              <a:rPr lang="de-CH" dirty="0"/>
              <a:t> </a:t>
            </a:r>
            <a:r>
              <a:rPr lang="de-CH" dirty="0" err="1"/>
              <a:t>with</a:t>
            </a:r>
            <a:r>
              <a:rPr lang="de-CH" dirty="0"/>
              <a:t> </a:t>
            </a:r>
            <a:r>
              <a:rPr lang="de-CH" dirty="0" err="1"/>
              <a:t>greedy</a:t>
            </a:r>
            <a:r>
              <a:rPr lang="de-CH" dirty="0"/>
              <a:t> </a:t>
            </a:r>
            <a:r>
              <a:rPr lang="de-CH" dirty="0" err="1"/>
              <a:t>search</a:t>
            </a:r>
            <a:endParaRPr lang="de-CH" dirty="0"/>
          </a:p>
        </p:txBody>
      </p:sp>
      <p:sp>
        <p:nvSpPr>
          <p:cNvPr id="16" name="Rectangle 3"/>
          <p:cNvSpPr>
            <a:spLocks noGrp="1" noChangeArrowheads="1"/>
          </p:cNvSpPr>
          <p:nvPr>
            <p:ph idx="1"/>
          </p:nvPr>
        </p:nvSpPr>
        <p:spPr>
          <a:xfrm>
            <a:off x="1996752" y="1255190"/>
            <a:ext cx="8671249" cy="4012142"/>
          </a:xfrm>
        </p:spPr>
        <p:txBody>
          <a:bodyPr/>
          <a:lstStyle/>
          <a:p>
            <a:pPr marL="0" lvl="1" indent="0">
              <a:spcAft>
                <a:spcPts val="0"/>
              </a:spcAft>
              <a:buNone/>
              <a:defRPr/>
            </a:pPr>
            <a:r>
              <a:rPr lang="en-US" sz="2000" b="1" dirty="0">
                <a:latin typeface="+mn-lt"/>
                <a:sym typeface="Wingdings" panose="05000000000000000000" pitchFamily="2" charset="2"/>
              </a:rPr>
              <a:t>Steps</a:t>
            </a:r>
            <a:r>
              <a:rPr lang="en-US" sz="2000" dirty="0">
                <a:latin typeface="+mn-lt"/>
                <a:sym typeface="Wingdings" panose="05000000000000000000" pitchFamily="2" charset="2"/>
              </a:rPr>
              <a:t>:</a:t>
            </a:r>
          </a:p>
          <a:p>
            <a:pPr marL="0" lvl="1" indent="0">
              <a:spcAft>
                <a:spcPts val="0"/>
              </a:spcAft>
              <a:buNone/>
              <a:defRPr/>
            </a:pPr>
            <a:r>
              <a:rPr lang="en-US" sz="2000" dirty="0">
                <a:latin typeface="+mn-lt"/>
                <a:sym typeface="Wingdings" panose="05000000000000000000" pitchFamily="2" charset="2"/>
              </a:rPr>
              <a:t> </a:t>
            </a:r>
          </a:p>
          <a:p>
            <a:pPr marL="457200" lvl="1" indent="-457200">
              <a:spcAft>
                <a:spcPts val="0"/>
              </a:spcAft>
              <a:buFont typeface="+mj-lt"/>
              <a:buAutoNum type="arabicPeriod"/>
              <a:defRPr/>
            </a:pPr>
            <a:r>
              <a:rPr lang="en-US" sz="2000" dirty="0">
                <a:latin typeface="+mn-lt"/>
                <a:sym typeface="Wingdings" panose="05000000000000000000" pitchFamily="2" charset="2"/>
              </a:rPr>
              <a:t>Create a PEB model</a:t>
            </a:r>
          </a:p>
          <a:p>
            <a:pPr marL="655632" lvl="2" indent="-457200">
              <a:spcAft>
                <a:spcPts val="0"/>
              </a:spcAft>
              <a:buFont typeface="+mj-lt"/>
              <a:buAutoNum type="alphaLcPeriod"/>
              <a:defRPr/>
            </a:pPr>
            <a:r>
              <a:rPr lang="en-US" sz="2000" dirty="0">
                <a:latin typeface="+mn-lt"/>
                <a:sym typeface="Wingdings" panose="05000000000000000000" pitchFamily="2" charset="2"/>
              </a:rPr>
              <a:t>Specify 2</a:t>
            </a:r>
            <a:r>
              <a:rPr lang="en-US" sz="2000" baseline="30000" dirty="0">
                <a:latin typeface="+mn-lt"/>
                <a:sym typeface="Wingdings" panose="05000000000000000000" pitchFamily="2" charset="2"/>
              </a:rPr>
              <a:t>nd</a:t>
            </a:r>
            <a:r>
              <a:rPr lang="en-US" sz="2000" dirty="0">
                <a:latin typeface="+mn-lt"/>
                <a:sym typeface="Wingdings" panose="05000000000000000000" pitchFamily="2" charset="2"/>
              </a:rPr>
              <a:t>-level design matrix</a:t>
            </a:r>
          </a:p>
          <a:p>
            <a:pPr marL="655632" lvl="2" indent="-457200">
              <a:spcAft>
                <a:spcPts val="0"/>
              </a:spcAft>
              <a:buFont typeface="+mj-lt"/>
              <a:buAutoNum type="alphaLcPeriod"/>
              <a:defRPr/>
            </a:pPr>
            <a:r>
              <a:rPr lang="en-US" sz="2000" strike="sngStrike" dirty="0">
                <a:latin typeface="+mn-lt"/>
                <a:sym typeface="Wingdings" panose="05000000000000000000" pitchFamily="2" charset="2"/>
              </a:rPr>
              <a:t>Specify model space </a:t>
            </a:r>
          </a:p>
          <a:p>
            <a:pPr marL="198432" lvl="2" indent="0">
              <a:spcAft>
                <a:spcPts val="0"/>
              </a:spcAft>
              <a:buNone/>
              <a:defRPr/>
            </a:pPr>
            <a:endParaRPr lang="en-US" sz="2000" dirty="0">
              <a:latin typeface="+mn-lt"/>
              <a:sym typeface="Wingdings" panose="05000000000000000000" pitchFamily="2" charset="2"/>
            </a:endParaRPr>
          </a:p>
          <a:p>
            <a:pPr marL="457200" lvl="1" indent="-457200">
              <a:spcAft>
                <a:spcPts val="0"/>
              </a:spcAft>
              <a:buFont typeface="+mj-lt"/>
              <a:buAutoNum type="arabicPeriod"/>
              <a:defRPr/>
            </a:pPr>
            <a:r>
              <a:rPr lang="en-US" sz="2000" dirty="0">
                <a:latin typeface="+mn-lt"/>
                <a:sym typeface="Wingdings" panose="05000000000000000000" pitchFamily="2" charset="2"/>
              </a:rPr>
              <a:t>Invert model</a:t>
            </a:r>
          </a:p>
          <a:p>
            <a:pPr marL="457200" lvl="1" indent="-457200">
              <a:spcAft>
                <a:spcPts val="0"/>
              </a:spcAft>
              <a:buFont typeface="+mj-lt"/>
              <a:buAutoNum type="arabicPeriod"/>
              <a:defRPr/>
            </a:pPr>
            <a:endParaRPr lang="en-US" sz="2000" dirty="0">
              <a:latin typeface="+mn-lt"/>
              <a:sym typeface="Wingdings" panose="05000000000000000000" pitchFamily="2" charset="2"/>
            </a:endParaRPr>
          </a:p>
          <a:p>
            <a:pPr marL="457200" lvl="1" indent="-457200">
              <a:spcAft>
                <a:spcPts val="0"/>
              </a:spcAft>
              <a:buFont typeface="+mj-lt"/>
              <a:buAutoNum type="arabicPeriod"/>
              <a:defRPr/>
            </a:pPr>
            <a:r>
              <a:rPr lang="en-US" sz="2000" dirty="0">
                <a:latin typeface="+mn-lt"/>
                <a:sym typeface="Wingdings" panose="05000000000000000000" pitchFamily="2" charset="2"/>
              </a:rPr>
              <a:t>Perform model comparison and remove parameters (FE with vs without)</a:t>
            </a:r>
          </a:p>
        </p:txBody>
      </p:sp>
      <p:pic>
        <p:nvPicPr>
          <p:cNvPr id="4" name="Picture 3">
            <a:extLst>
              <a:ext uri="{FF2B5EF4-FFF2-40B4-BE49-F238E27FC236}">
                <a16:creationId xmlns:a16="http://schemas.microsoft.com/office/drawing/2014/main" id="{B6111618-D286-023B-6E92-AE4ED5DB1695}"/>
              </a:ext>
            </a:extLst>
          </p:cNvPr>
          <p:cNvPicPr>
            <a:picLocks noChangeAspect="1"/>
          </p:cNvPicPr>
          <p:nvPr/>
        </p:nvPicPr>
        <p:blipFill>
          <a:blip r:embed="rId3"/>
          <a:stretch>
            <a:fillRect/>
          </a:stretch>
        </p:blipFill>
        <p:spPr>
          <a:xfrm>
            <a:off x="4691078" y="4219960"/>
            <a:ext cx="1999654" cy="2262700"/>
          </a:xfrm>
          <a:prstGeom prst="rect">
            <a:avLst/>
          </a:prstGeom>
        </p:spPr>
      </p:pic>
      <p:sp>
        <p:nvSpPr>
          <p:cNvPr id="5" name="TextBox 4">
            <a:extLst>
              <a:ext uri="{FF2B5EF4-FFF2-40B4-BE49-F238E27FC236}">
                <a16:creationId xmlns:a16="http://schemas.microsoft.com/office/drawing/2014/main" id="{86220A39-B392-FDCC-E041-F2ED2E2951ED}"/>
              </a:ext>
            </a:extLst>
          </p:cNvPr>
          <p:cNvSpPr txBox="1"/>
          <p:nvPr/>
        </p:nvSpPr>
        <p:spPr>
          <a:xfrm>
            <a:off x="6548706" y="4750420"/>
            <a:ext cx="284052" cy="369332"/>
          </a:xfrm>
          <a:prstGeom prst="rect">
            <a:avLst/>
          </a:prstGeom>
          <a:noFill/>
        </p:spPr>
        <p:txBody>
          <a:bodyPr wrap="none" rtlCol="0">
            <a:spAutoFit/>
          </a:bodyPr>
          <a:lstStyle/>
          <a:p>
            <a:pPr algn="l"/>
            <a:r>
              <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7" name="TextBox 6">
            <a:extLst>
              <a:ext uri="{FF2B5EF4-FFF2-40B4-BE49-F238E27FC236}">
                <a16:creationId xmlns:a16="http://schemas.microsoft.com/office/drawing/2014/main" id="{F1C480FF-7AFA-0430-5D1B-96C14A36FB32}"/>
              </a:ext>
            </a:extLst>
          </p:cNvPr>
          <p:cNvSpPr txBox="1"/>
          <p:nvPr/>
        </p:nvSpPr>
        <p:spPr>
          <a:xfrm>
            <a:off x="4407026" y="4565754"/>
            <a:ext cx="284052" cy="369332"/>
          </a:xfrm>
          <a:prstGeom prst="rect">
            <a:avLst/>
          </a:prstGeom>
          <a:noFill/>
        </p:spPr>
        <p:txBody>
          <a:bodyPr wrap="none" rtlCol="0">
            <a:spAutoFit/>
          </a:bodyPr>
          <a:lstStyle/>
          <a:p>
            <a:pPr algn="l"/>
            <a:r>
              <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1" name="TextBox 10">
            <a:extLst>
              <a:ext uri="{FF2B5EF4-FFF2-40B4-BE49-F238E27FC236}">
                <a16:creationId xmlns:a16="http://schemas.microsoft.com/office/drawing/2014/main" id="{0BB6278D-99F7-7B41-B603-E1ADD3FEA35A}"/>
              </a:ext>
            </a:extLst>
          </p:cNvPr>
          <p:cNvSpPr txBox="1"/>
          <p:nvPr/>
        </p:nvSpPr>
        <p:spPr>
          <a:xfrm>
            <a:off x="5193814" y="4534694"/>
            <a:ext cx="284052" cy="369332"/>
          </a:xfrm>
          <a:prstGeom prst="rect">
            <a:avLst/>
          </a:prstGeom>
          <a:noFill/>
        </p:spPr>
        <p:txBody>
          <a:bodyPr wrap="none" rtlCol="0">
            <a:spAutoFit/>
          </a:bodyPr>
          <a:lstStyle/>
          <a:p>
            <a:pPr algn="l"/>
            <a:r>
              <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2" name="TextBox 11">
            <a:extLst>
              <a:ext uri="{FF2B5EF4-FFF2-40B4-BE49-F238E27FC236}">
                <a16:creationId xmlns:a16="http://schemas.microsoft.com/office/drawing/2014/main" id="{761FDBD7-A917-EB22-DF86-70E5D97E7659}"/>
              </a:ext>
            </a:extLst>
          </p:cNvPr>
          <p:cNvSpPr txBox="1"/>
          <p:nvPr/>
        </p:nvSpPr>
        <p:spPr>
          <a:xfrm>
            <a:off x="5409542" y="5418144"/>
            <a:ext cx="284052" cy="369332"/>
          </a:xfrm>
          <a:prstGeom prst="rect">
            <a:avLst/>
          </a:prstGeom>
          <a:noFill/>
        </p:spPr>
        <p:txBody>
          <a:bodyPr wrap="square" rtlCol="0">
            <a:spAutoFit/>
          </a:bodyPr>
          <a:lstStyle/>
          <a:p>
            <a:pPr algn="l"/>
            <a:r>
              <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5" name="TextBox 14">
            <a:extLst>
              <a:ext uri="{FF2B5EF4-FFF2-40B4-BE49-F238E27FC236}">
                <a16:creationId xmlns:a16="http://schemas.microsoft.com/office/drawing/2014/main" id="{C152E3CF-9DF4-B17D-33A9-8A3037DBC7E2}"/>
              </a:ext>
            </a:extLst>
          </p:cNvPr>
          <p:cNvSpPr txBox="1"/>
          <p:nvPr/>
        </p:nvSpPr>
        <p:spPr>
          <a:xfrm>
            <a:off x="6096000" y="5751519"/>
            <a:ext cx="284052" cy="369332"/>
          </a:xfrm>
          <a:prstGeom prst="rect">
            <a:avLst/>
          </a:prstGeom>
          <a:noFill/>
        </p:spPr>
        <p:txBody>
          <a:bodyPr wrap="square" rtlCol="0">
            <a:spAutoFit/>
          </a:bodyPr>
          <a:lstStyle/>
          <a:p>
            <a:pPr algn="l"/>
            <a:r>
              <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8" name="TextBox 17">
            <a:extLst>
              <a:ext uri="{FF2B5EF4-FFF2-40B4-BE49-F238E27FC236}">
                <a16:creationId xmlns:a16="http://schemas.microsoft.com/office/drawing/2014/main" id="{1A473B5C-E0C8-1B47-1A62-19215B3CF91E}"/>
              </a:ext>
            </a:extLst>
          </p:cNvPr>
          <p:cNvSpPr txBox="1"/>
          <p:nvPr/>
        </p:nvSpPr>
        <p:spPr>
          <a:xfrm>
            <a:off x="5806336" y="4515642"/>
            <a:ext cx="284052" cy="369332"/>
          </a:xfrm>
          <a:prstGeom prst="rect">
            <a:avLst/>
          </a:prstGeom>
          <a:noFill/>
        </p:spPr>
        <p:txBody>
          <a:bodyPr wrap="square" rtlCol="0">
            <a:spAutoFit/>
          </a:bodyPr>
          <a:lstStyle/>
          <a:p>
            <a:pPr algn="l"/>
            <a:r>
              <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9" name="TextBox 18">
            <a:extLst>
              <a:ext uri="{FF2B5EF4-FFF2-40B4-BE49-F238E27FC236}">
                <a16:creationId xmlns:a16="http://schemas.microsoft.com/office/drawing/2014/main" id="{8A7250E1-85BA-BBE5-2F99-C7AD96A463E1}"/>
              </a:ext>
            </a:extLst>
          </p:cNvPr>
          <p:cNvSpPr txBox="1"/>
          <p:nvPr/>
        </p:nvSpPr>
        <p:spPr>
          <a:xfrm>
            <a:off x="4924287" y="5653879"/>
            <a:ext cx="284052" cy="369332"/>
          </a:xfrm>
          <a:prstGeom prst="rect">
            <a:avLst/>
          </a:prstGeom>
          <a:noFill/>
        </p:spPr>
        <p:txBody>
          <a:bodyPr wrap="square" rtlCol="0">
            <a:spAutoFit/>
          </a:bodyPr>
          <a:lstStyle/>
          <a:p>
            <a:pPr algn="l"/>
            <a:r>
              <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40808274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66914" y="412750"/>
            <a:ext cx="7888286" cy="801688"/>
          </a:xfrm>
        </p:spPr>
        <p:txBody>
          <a:bodyPr/>
          <a:lstStyle/>
          <a:p>
            <a:pPr eaLnBrk="1" hangingPunct="1"/>
            <a:r>
              <a:rPr lang="de-CH" dirty="0"/>
              <a:t>DCM </a:t>
            </a:r>
            <a:r>
              <a:rPr lang="de-CH" dirty="0" err="1"/>
              <a:t>example</a:t>
            </a:r>
            <a:r>
              <a:rPr lang="de-CH" dirty="0"/>
              <a:t>: Add a </a:t>
            </a:r>
            <a:r>
              <a:rPr lang="de-CH" dirty="0" err="1"/>
              <a:t>covariate</a:t>
            </a:r>
            <a:r>
              <a:rPr lang="de-CH" dirty="0"/>
              <a:t> </a:t>
            </a:r>
            <a:r>
              <a:rPr lang="de-CH" dirty="0" err="1"/>
              <a:t>to</a:t>
            </a:r>
            <a:r>
              <a:rPr lang="de-CH" dirty="0"/>
              <a:t> </a:t>
            </a:r>
            <a:r>
              <a:rPr lang="de-CH" dirty="0" err="1"/>
              <a:t>your</a:t>
            </a:r>
            <a:r>
              <a:rPr lang="de-CH" dirty="0"/>
              <a:t> design </a:t>
            </a:r>
            <a:r>
              <a:rPr lang="de-CH" dirty="0" err="1"/>
              <a:t>matrix</a:t>
            </a:r>
            <a:endParaRPr lang="de-CH" dirty="0"/>
          </a:p>
        </p:txBody>
      </p:sp>
      <p:sp>
        <p:nvSpPr>
          <p:cNvPr id="16" name="Rectangle 3"/>
          <p:cNvSpPr>
            <a:spLocks noGrp="1" noChangeArrowheads="1"/>
          </p:cNvSpPr>
          <p:nvPr>
            <p:ph idx="1"/>
          </p:nvPr>
        </p:nvSpPr>
        <p:spPr>
          <a:xfrm>
            <a:off x="1996752" y="1255190"/>
            <a:ext cx="8040687" cy="4012142"/>
          </a:xfrm>
        </p:spPr>
        <p:txBody>
          <a:bodyPr/>
          <a:lstStyle/>
          <a:p>
            <a:pPr marL="541332" lvl="2" indent="-342900">
              <a:spcAft>
                <a:spcPts val="0"/>
              </a:spcAft>
              <a:buFont typeface="Symbol" panose="05050102010706020507" pitchFamily="18" charset="2"/>
              <a:buChar char="-"/>
              <a:defRPr/>
            </a:pPr>
            <a:r>
              <a:rPr lang="en-US" sz="2000" dirty="0">
                <a:latin typeface="+mn-lt"/>
                <a:sym typeface="Wingdings" panose="05000000000000000000" pitchFamily="2" charset="2"/>
              </a:rPr>
              <a:t>To test for associations with a covariate or for group differences we can add </a:t>
            </a:r>
            <a:r>
              <a:rPr lang="en-US" sz="2000" dirty="0" err="1">
                <a:latin typeface="+mn-lt"/>
                <a:sym typeface="Wingdings" panose="05000000000000000000" pitchFamily="2" charset="2"/>
              </a:rPr>
              <a:t>regressors</a:t>
            </a:r>
            <a:r>
              <a:rPr lang="en-US" sz="2000" dirty="0">
                <a:latin typeface="+mn-lt"/>
                <a:sym typeface="Wingdings" panose="05000000000000000000" pitchFamily="2" charset="2"/>
              </a:rPr>
              <a:t> to the design matrix</a:t>
            </a:r>
          </a:p>
          <a:p>
            <a:pPr marL="541332" lvl="2" indent="-342900">
              <a:spcAft>
                <a:spcPts val="0"/>
              </a:spcAft>
              <a:buFont typeface="Symbol" panose="05050102010706020507" pitchFamily="18" charset="2"/>
              <a:buChar char="-"/>
              <a:defRPr/>
            </a:pPr>
            <a:endParaRPr lang="en-US" sz="2000" dirty="0">
              <a:latin typeface="+mn-lt"/>
              <a:sym typeface="Wingdings" panose="05000000000000000000" pitchFamily="2" charset="2"/>
            </a:endParaRPr>
          </a:p>
          <a:p>
            <a:pPr marL="541332" lvl="2" indent="-342900">
              <a:spcAft>
                <a:spcPts val="0"/>
              </a:spcAft>
              <a:buFont typeface="Symbol" panose="05050102010706020507" pitchFamily="18" charset="2"/>
              <a:buChar char="-"/>
              <a:defRPr/>
            </a:pPr>
            <a:r>
              <a:rPr lang="en-US" sz="2000" dirty="0">
                <a:latin typeface="+mn-lt"/>
                <a:sym typeface="Wingdings" panose="05000000000000000000" pitchFamily="2" charset="2"/>
              </a:rPr>
              <a:t>Should be limited to a reasonable amount …</a:t>
            </a:r>
          </a:p>
          <a:p>
            <a:pPr marL="541332" lvl="2" indent="-342900">
              <a:spcAft>
                <a:spcPts val="0"/>
              </a:spcAft>
              <a:buFont typeface="Symbol" panose="05050102010706020507" pitchFamily="18" charset="2"/>
              <a:buChar char="-"/>
              <a:defRPr/>
            </a:pPr>
            <a:endParaRPr lang="en-US" sz="2000" dirty="0">
              <a:latin typeface="+mn-lt"/>
              <a:sym typeface="Wingdings" panose="05000000000000000000" pitchFamily="2" charset="2"/>
            </a:endParaRPr>
          </a:p>
          <a:p>
            <a:pPr marL="541332" lvl="2" indent="-342900">
              <a:spcAft>
                <a:spcPts val="0"/>
              </a:spcAft>
              <a:buFont typeface="Symbol" panose="05050102010706020507" pitchFamily="18" charset="2"/>
              <a:buChar char="-"/>
              <a:defRPr/>
            </a:pPr>
            <a:r>
              <a:rPr lang="en-US" sz="2000" dirty="0">
                <a:latin typeface="+mn-lt"/>
                <a:sym typeface="Wingdings" panose="05000000000000000000" pitchFamily="2" charset="2"/>
              </a:rPr>
              <a:t>Are there group differences between patients and controls?</a:t>
            </a:r>
          </a:p>
          <a:p>
            <a:pPr marL="0" lvl="1" indent="0">
              <a:spcAft>
                <a:spcPts val="0"/>
              </a:spcAft>
              <a:buNone/>
              <a:defRPr/>
            </a:pPr>
            <a:r>
              <a:rPr lang="en-US" sz="2000" dirty="0">
                <a:latin typeface="+mn-lt"/>
                <a:sym typeface="Wingdings" panose="05000000000000000000" pitchFamily="2" charset="2"/>
              </a:rPr>
              <a:t> </a:t>
            </a:r>
          </a:p>
          <a:p>
            <a:pPr marL="0" lvl="1" indent="0">
              <a:spcAft>
                <a:spcPts val="0"/>
              </a:spcAft>
              <a:buNone/>
              <a:defRPr/>
            </a:pPr>
            <a:endParaRPr lang="en-US" sz="2000" dirty="0">
              <a:latin typeface="+mn-lt"/>
              <a:sym typeface="Wingdings" panose="05000000000000000000" pitchFamily="2" charset="2"/>
            </a:endParaRPr>
          </a:p>
        </p:txBody>
      </p:sp>
    </p:spTree>
    <p:extLst>
      <p:ext uri="{BB962C8B-B14F-4D97-AF65-F5344CB8AC3E}">
        <p14:creationId xmlns:p14="http://schemas.microsoft.com/office/powerpoint/2010/main" val="41527674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66914" y="412750"/>
            <a:ext cx="7888286" cy="801688"/>
          </a:xfrm>
        </p:spPr>
        <p:txBody>
          <a:bodyPr/>
          <a:lstStyle/>
          <a:p>
            <a:pPr eaLnBrk="1" hangingPunct="1"/>
            <a:r>
              <a:rPr lang="de-CH" dirty="0"/>
              <a:t>DCM </a:t>
            </a:r>
            <a:r>
              <a:rPr lang="de-CH" dirty="0" err="1"/>
              <a:t>example</a:t>
            </a:r>
            <a:r>
              <a:rPr lang="de-CH" dirty="0"/>
              <a:t>: Group </a:t>
            </a:r>
            <a:r>
              <a:rPr lang="de-CH" dirty="0" err="1"/>
              <a:t>differences</a:t>
            </a:r>
            <a:endParaRPr lang="de-CH" dirty="0"/>
          </a:p>
        </p:txBody>
      </p:sp>
      <p:sp>
        <p:nvSpPr>
          <p:cNvPr id="7" name="Textfeld 6"/>
          <p:cNvSpPr txBox="1"/>
          <p:nvPr/>
        </p:nvSpPr>
        <p:spPr bwMode="auto">
          <a:xfrm>
            <a:off x="2368356" y="6168251"/>
            <a:ext cx="708540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rtlCol="0" anchor="b">
            <a:spAutoFit/>
          </a:bodyPr>
          <a:lstStyle/>
          <a:p>
            <a:pPr marL="285750" indent="-285750" defTabSz="457200">
              <a:buFont typeface="Arial" panose="020B0604020202020204" pitchFamily="34" charset="0"/>
              <a:buChar char="•"/>
              <a:defRPr/>
            </a:pPr>
            <a:r>
              <a:rPr lang="de-DE" dirty="0">
                <a:solidFill>
                  <a:srgbClr val="000000"/>
                </a:solidFill>
                <a:latin typeface="Arial" charset="0"/>
              </a:rPr>
              <a:t>Poor </a:t>
            </a:r>
            <a:r>
              <a:rPr lang="de-DE" dirty="0" err="1">
                <a:solidFill>
                  <a:srgbClr val="000000"/>
                </a:solidFill>
                <a:latin typeface="Arial" charset="0"/>
              </a:rPr>
              <a:t>readers</a:t>
            </a:r>
            <a:r>
              <a:rPr lang="de-DE" dirty="0">
                <a:solidFill>
                  <a:srgbClr val="000000"/>
                </a:solidFill>
                <a:latin typeface="Arial" charset="0"/>
              </a:rPr>
              <a:t> </a:t>
            </a:r>
            <a:r>
              <a:rPr lang="de-DE" dirty="0" err="1">
                <a:solidFill>
                  <a:srgbClr val="000000"/>
                </a:solidFill>
                <a:latin typeface="Arial" charset="0"/>
              </a:rPr>
              <a:t>show</a:t>
            </a:r>
            <a:r>
              <a:rPr lang="de-DE" dirty="0">
                <a:solidFill>
                  <a:srgbClr val="000000"/>
                </a:solidFill>
                <a:latin typeface="Arial" charset="0"/>
              </a:rPr>
              <a:t> a </a:t>
            </a:r>
            <a:r>
              <a:rPr lang="de-DE" dirty="0" err="1">
                <a:solidFill>
                  <a:srgbClr val="000000"/>
                </a:solidFill>
                <a:latin typeface="Arial" charset="0"/>
              </a:rPr>
              <a:t>decreased</a:t>
            </a:r>
            <a:r>
              <a:rPr lang="de-DE" dirty="0">
                <a:solidFill>
                  <a:srgbClr val="000000"/>
                </a:solidFill>
                <a:latin typeface="Arial" charset="0"/>
              </a:rPr>
              <a:t> </a:t>
            </a:r>
            <a:r>
              <a:rPr lang="de-DE" dirty="0" err="1">
                <a:solidFill>
                  <a:srgbClr val="000000"/>
                </a:solidFill>
                <a:latin typeface="Arial" charset="0"/>
              </a:rPr>
              <a:t>coupling</a:t>
            </a:r>
            <a:r>
              <a:rPr lang="de-DE" dirty="0">
                <a:solidFill>
                  <a:srgbClr val="000000"/>
                </a:solidFill>
                <a:latin typeface="Arial" charset="0"/>
              </a:rPr>
              <a:t> </a:t>
            </a:r>
            <a:r>
              <a:rPr lang="de-DE" dirty="0" err="1">
                <a:solidFill>
                  <a:srgbClr val="000000"/>
                </a:solidFill>
                <a:latin typeface="Arial" charset="0"/>
              </a:rPr>
              <a:t>between</a:t>
            </a:r>
            <a:r>
              <a:rPr lang="de-DE" dirty="0">
                <a:solidFill>
                  <a:srgbClr val="000000"/>
                </a:solidFill>
                <a:latin typeface="Arial" charset="0"/>
              </a:rPr>
              <a:t> VWFA </a:t>
            </a:r>
            <a:r>
              <a:rPr lang="de-DE" dirty="0" err="1">
                <a:solidFill>
                  <a:srgbClr val="000000"/>
                </a:solidFill>
                <a:latin typeface="Arial" charset="0"/>
              </a:rPr>
              <a:t>and</a:t>
            </a:r>
            <a:r>
              <a:rPr lang="de-DE" dirty="0">
                <a:solidFill>
                  <a:srgbClr val="000000"/>
                </a:solidFill>
                <a:latin typeface="Arial" charset="0"/>
              </a:rPr>
              <a:t> STS</a:t>
            </a:r>
            <a:br>
              <a:rPr lang="de-DE" dirty="0">
                <a:solidFill>
                  <a:srgbClr val="000000"/>
                </a:solidFill>
                <a:latin typeface="Arial" charset="0"/>
              </a:rPr>
            </a:br>
            <a:r>
              <a:rPr lang="de-DE" dirty="0" err="1">
                <a:solidFill>
                  <a:srgbClr val="000000"/>
                </a:solidFill>
                <a:latin typeface="Arial" charset="0"/>
              </a:rPr>
              <a:t>compared</a:t>
            </a:r>
            <a:r>
              <a:rPr lang="de-DE" dirty="0">
                <a:solidFill>
                  <a:srgbClr val="000000"/>
                </a:solidFill>
                <a:latin typeface="Arial" charset="0"/>
              </a:rPr>
              <a:t> </a:t>
            </a:r>
            <a:r>
              <a:rPr lang="de-DE" dirty="0" err="1">
                <a:solidFill>
                  <a:srgbClr val="000000"/>
                </a:solidFill>
                <a:latin typeface="Arial" charset="0"/>
              </a:rPr>
              <a:t>to</a:t>
            </a:r>
            <a:r>
              <a:rPr lang="de-DE" dirty="0">
                <a:solidFill>
                  <a:srgbClr val="000000"/>
                </a:solidFill>
                <a:latin typeface="Arial" charset="0"/>
              </a:rPr>
              <a:t> </a:t>
            </a:r>
            <a:r>
              <a:rPr lang="de-DE" dirty="0" err="1">
                <a:solidFill>
                  <a:srgbClr val="000000"/>
                </a:solidFill>
                <a:latin typeface="Arial" charset="0"/>
              </a:rPr>
              <a:t>typical</a:t>
            </a:r>
            <a:r>
              <a:rPr lang="de-DE" dirty="0">
                <a:solidFill>
                  <a:srgbClr val="000000"/>
                </a:solidFill>
                <a:latin typeface="Arial" charset="0"/>
              </a:rPr>
              <a:t> </a:t>
            </a:r>
            <a:r>
              <a:rPr lang="de-DE" dirty="0" err="1">
                <a:solidFill>
                  <a:srgbClr val="000000"/>
                </a:solidFill>
                <a:latin typeface="Arial" charset="0"/>
              </a:rPr>
              <a:t>readers</a:t>
            </a:r>
            <a:endParaRPr lang="de-CH" dirty="0" err="1">
              <a:solidFill>
                <a:srgbClr val="000000"/>
              </a:solidFill>
              <a:latin typeface="Arial" charset="0"/>
            </a:endParaRPr>
          </a:p>
        </p:txBody>
      </p:sp>
      <p:pic>
        <p:nvPicPr>
          <p:cNvPr id="4" name="Picture 3">
            <a:extLst>
              <a:ext uri="{FF2B5EF4-FFF2-40B4-BE49-F238E27FC236}">
                <a16:creationId xmlns:a16="http://schemas.microsoft.com/office/drawing/2014/main" id="{6226272D-F1F0-8B81-1DDB-B88AC8E6691E}"/>
              </a:ext>
            </a:extLst>
          </p:cNvPr>
          <p:cNvPicPr>
            <a:picLocks noChangeAspect="1"/>
          </p:cNvPicPr>
          <p:nvPr/>
        </p:nvPicPr>
        <p:blipFill>
          <a:blip r:embed="rId3"/>
          <a:stretch>
            <a:fillRect/>
          </a:stretch>
        </p:blipFill>
        <p:spPr>
          <a:xfrm>
            <a:off x="2195852" y="1214438"/>
            <a:ext cx="7430408" cy="4654008"/>
          </a:xfrm>
          <a:prstGeom prst="rect">
            <a:avLst/>
          </a:prstGeom>
        </p:spPr>
      </p:pic>
    </p:spTree>
    <p:extLst>
      <p:ext uri="{BB962C8B-B14F-4D97-AF65-F5344CB8AC3E}">
        <p14:creationId xmlns:p14="http://schemas.microsoft.com/office/powerpoint/2010/main" val="5708608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66914" y="412750"/>
            <a:ext cx="7888286" cy="5173542"/>
          </a:xfrm>
        </p:spPr>
        <p:txBody>
          <a:bodyPr/>
          <a:lstStyle/>
          <a:p>
            <a:pPr eaLnBrk="1" hangingPunct="1"/>
            <a:r>
              <a:rPr lang="de-CH" dirty="0"/>
              <a:t>DCM </a:t>
            </a:r>
            <a:r>
              <a:rPr lang="de-CH" dirty="0" err="1"/>
              <a:t>example</a:t>
            </a:r>
            <a:r>
              <a:rPr lang="de-CH" dirty="0"/>
              <a:t>: </a:t>
            </a:r>
            <a:r>
              <a:rPr lang="de-CH" dirty="0" err="1"/>
              <a:t>Leave</a:t>
            </a:r>
            <a:r>
              <a:rPr lang="de-CH" dirty="0"/>
              <a:t>-</a:t>
            </a:r>
            <a:r>
              <a:rPr lang="de-CH" dirty="0" err="1"/>
              <a:t>one</a:t>
            </a:r>
            <a:r>
              <a:rPr lang="de-CH" dirty="0"/>
              <a:t>-out </a:t>
            </a:r>
            <a:r>
              <a:rPr lang="de-CH" dirty="0" err="1"/>
              <a:t>cross</a:t>
            </a:r>
            <a:r>
              <a:rPr lang="de-CH" dirty="0"/>
              <a:t>-validation</a:t>
            </a:r>
          </a:p>
        </p:txBody>
      </p:sp>
      <p:sp>
        <p:nvSpPr>
          <p:cNvPr id="16" name="Rectangle 3"/>
          <p:cNvSpPr>
            <a:spLocks noGrp="1" noChangeArrowheads="1"/>
          </p:cNvSpPr>
          <p:nvPr>
            <p:ph idx="1"/>
          </p:nvPr>
        </p:nvSpPr>
        <p:spPr>
          <a:xfrm>
            <a:off x="1890714" y="1056267"/>
            <a:ext cx="8040687" cy="4012142"/>
          </a:xfrm>
        </p:spPr>
        <p:txBody>
          <a:bodyPr/>
          <a:lstStyle/>
          <a:p>
            <a:pPr marL="342900" lvl="1" indent="-342900">
              <a:spcAft>
                <a:spcPts val="0"/>
              </a:spcAft>
              <a:buFont typeface="Symbol" panose="05050102010706020507" pitchFamily="18" charset="2"/>
              <a:buChar char="-"/>
              <a:defRPr/>
            </a:pPr>
            <a:r>
              <a:rPr lang="en-US" sz="2000" dirty="0">
                <a:latin typeface="+mn-lt"/>
                <a:sym typeface="Wingdings" panose="05000000000000000000" pitchFamily="2" charset="2"/>
              </a:rPr>
              <a:t>Refits the model n-1 times and excludes one subject at a time</a:t>
            </a:r>
          </a:p>
          <a:p>
            <a:pPr marL="342900" lvl="1" indent="-342900">
              <a:spcAft>
                <a:spcPts val="0"/>
              </a:spcAft>
              <a:buFont typeface="Symbol" panose="05050102010706020507" pitchFamily="18" charset="2"/>
              <a:buChar char="-"/>
              <a:defRPr/>
            </a:pPr>
            <a:endParaRPr lang="en-US" sz="2000" dirty="0">
              <a:latin typeface="+mn-lt"/>
              <a:sym typeface="Wingdings" panose="05000000000000000000" pitchFamily="2" charset="2"/>
            </a:endParaRPr>
          </a:p>
          <a:p>
            <a:pPr marL="342900" lvl="1" indent="-342900">
              <a:spcAft>
                <a:spcPts val="0"/>
              </a:spcAft>
              <a:buFont typeface="Symbol" panose="05050102010706020507" pitchFamily="18" charset="2"/>
              <a:buChar char="-"/>
              <a:defRPr/>
            </a:pPr>
            <a:r>
              <a:rPr lang="en-US" sz="2000" dirty="0">
                <a:latin typeface="+mn-lt"/>
                <a:sym typeface="Wingdings" panose="05000000000000000000" pitchFamily="2" charset="2"/>
              </a:rPr>
              <a:t>Can we predict the variable? (e.g. group membership)</a:t>
            </a:r>
          </a:p>
          <a:p>
            <a:pPr marL="342900" lvl="1" indent="-342900">
              <a:spcAft>
                <a:spcPts val="0"/>
              </a:spcAft>
              <a:buFont typeface="Symbol" panose="05050102010706020507" pitchFamily="18" charset="2"/>
              <a:buChar char="-"/>
              <a:defRPr/>
            </a:pPr>
            <a:endParaRPr lang="en-US" sz="2000" dirty="0">
              <a:latin typeface="+mn-lt"/>
              <a:sym typeface="Wingdings" panose="05000000000000000000" pitchFamily="2" charset="2"/>
            </a:endParaRPr>
          </a:p>
          <a:p>
            <a:pPr marL="342900" lvl="1" indent="-342900">
              <a:spcAft>
                <a:spcPts val="0"/>
              </a:spcAft>
              <a:buFont typeface="Symbol" panose="05050102010706020507" pitchFamily="18" charset="2"/>
              <a:buChar char="-"/>
              <a:defRPr/>
            </a:pPr>
            <a:r>
              <a:rPr lang="en-US" sz="2000" dirty="0">
                <a:latin typeface="+mn-lt"/>
                <a:sym typeface="Wingdings" panose="05000000000000000000" pitchFamily="2" charset="2"/>
              </a:rPr>
              <a:t>Is the effect large enough to be meaningful?</a:t>
            </a:r>
          </a:p>
        </p:txBody>
      </p:sp>
    </p:spTree>
    <p:extLst>
      <p:ext uri="{BB962C8B-B14F-4D97-AF65-F5344CB8AC3E}">
        <p14:creationId xmlns:p14="http://schemas.microsoft.com/office/powerpoint/2010/main" val="21358327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Questions?</a:t>
            </a:r>
          </a:p>
        </p:txBody>
      </p:sp>
      <p:sp>
        <p:nvSpPr>
          <p:cNvPr id="3" name="Inhaltsplatzhalter 2"/>
          <p:cNvSpPr>
            <a:spLocks noGrp="1"/>
          </p:cNvSpPr>
          <p:nvPr>
            <p:ph idx="1"/>
          </p:nvPr>
        </p:nvSpPr>
        <p:spPr>
          <a:xfrm>
            <a:off x="1990726" y="1250950"/>
            <a:ext cx="8281988" cy="4812393"/>
          </a:xfrm>
        </p:spPr>
        <p:txBody>
          <a:bodyPr/>
          <a:lstStyle/>
          <a:p>
            <a:pPr>
              <a:buFont typeface="Symbol" panose="05050102010706020507" pitchFamily="18" charset="2"/>
              <a:buChar char="-"/>
            </a:pPr>
            <a:endParaRPr lang="de-CH" dirty="0"/>
          </a:p>
          <a:p>
            <a:pPr>
              <a:buFont typeface="Symbol" panose="05050102010706020507" pitchFamily="18" charset="2"/>
              <a:buChar char="-"/>
            </a:pPr>
            <a:endParaRPr lang="de-CH" dirty="0"/>
          </a:p>
        </p:txBody>
      </p:sp>
    </p:spTree>
    <p:extLst>
      <p:ext uri="{BB962C8B-B14F-4D97-AF65-F5344CB8AC3E}">
        <p14:creationId xmlns:p14="http://schemas.microsoft.com/office/powerpoint/2010/main" val="2008250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966914" y="412750"/>
            <a:ext cx="8363629" cy="801688"/>
          </a:xfrm>
        </p:spPr>
        <p:txBody>
          <a:bodyPr/>
          <a:lstStyle/>
          <a:p>
            <a:r>
              <a:rPr lang="de-CH" dirty="0" err="1"/>
              <a:t>Resting</a:t>
            </a:r>
            <a:r>
              <a:rPr lang="de-CH" dirty="0"/>
              <a:t> </a:t>
            </a:r>
            <a:r>
              <a:rPr lang="de-CH" dirty="0" err="1"/>
              <a:t>state</a:t>
            </a:r>
            <a:r>
              <a:rPr lang="de-CH" dirty="0"/>
              <a:t> – </a:t>
            </a:r>
            <a:r>
              <a:rPr lang="de-CH" dirty="0" err="1"/>
              <a:t>spectral</a:t>
            </a:r>
            <a:r>
              <a:rPr lang="de-CH" dirty="0"/>
              <a:t> </a:t>
            </a:r>
            <a:r>
              <a:rPr lang="de-CH" dirty="0" err="1"/>
              <a:t>dynamic</a:t>
            </a:r>
            <a:r>
              <a:rPr lang="de-CH" dirty="0"/>
              <a:t> </a:t>
            </a:r>
            <a:r>
              <a:rPr lang="de-CH" dirty="0" err="1"/>
              <a:t>causal</a:t>
            </a:r>
            <a:r>
              <a:rPr lang="de-CH" dirty="0"/>
              <a:t> </a:t>
            </a:r>
            <a:r>
              <a:rPr lang="de-CH" dirty="0" err="1"/>
              <a:t>modeling</a:t>
            </a:r>
            <a:r>
              <a:rPr lang="de-CH" dirty="0"/>
              <a:t> (</a:t>
            </a:r>
            <a:r>
              <a:rPr lang="de-CH" dirty="0" err="1"/>
              <a:t>spDCM</a:t>
            </a:r>
            <a:r>
              <a:rPr lang="de-CH" dirty="0"/>
              <a:t>)</a:t>
            </a:r>
          </a:p>
        </p:txBody>
      </p:sp>
      <p:sp>
        <p:nvSpPr>
          <p:cNvPr id="3" name="Inhaltsplatzhalter 2"/>
          <p:cNvSpPr>
            <a:spLocks noGrp="1"/>
          </p:cNvSpPr>
          <p:nvPr>
            <p:ph idx="1"/>
          </p:nvPr>
        </p:nvSpPr>
        <p:spPr>
          <a:xfrm>
            <a:off x="1926246" y="1214438"/>
            <a:ext cx="8116112" cy="5148262"/>
          </a:xfrm>
        </p:spPr>
        <p:txBody>
          <a:bodyPr/>
          <a:lstStyle/>
          <a:p>
            <a:pPr>
              <a:buFontTx/>
              <a:buChar char="-"/>
            </a:pPr>
            <a:r>
              <a:rPr lang="de-DE" dirty="0"/>
              <a:t>Connectivity </a:t>
            </a:r>
            <a:r>
              <a:rPr lang="de-DE" dirty="0" err="1"/>
              <a:t>is</a:t>
            </a:r>
            <a:r>
              <a:rPr lang="de-DE" dirty="0"/>
              <a:t> </a:t>
            </a:r>
            <a:r>
              <a:rPr lang="de-DE" dirty="0" err="1"/>
              <a:t>estimated</a:t>
            </a:r>
            <a:r>
              <a:rPr lang="de-DE" dirty="0"/>
              <a:t> </a:t>
            </a:r>
            <a:r>
              <a:rPr lang="de-DE" dirty="0" err="1"/>
              <a:t>from</a:t>
            </a:r>
            <a:r>
              <a:rPr lang="de-DE" dirty="0"/>
              <a:t> „</a:t>
            </a:r>
            <a:r>
              <a:rPr lang="de-DE" b="1" dirty="0" err="1"/>
              <a:t>cross</a:t>
            </a:r>
            <a:r>
              <a:rPr lang="de-DE" b="1" dirty="0"/>
              <a:t> </a:t>
            </a:r>
            <a:r>
              <a:rPr lang="de-DE" b="1" dirty="0" err="1"/>
              <a:t>spectra</a:t>
            </a:r>
            <a:r>
              <a:rPr lang="de-DE" dirty="0"/>
              <a:t>“ (Fourier-</a:t>
            </a:r>
            <a:r>
              <a:rPr lang="de-DE" dirty="0" err="1"/>
              <a:t>transformed</a:t>
            </a:r>
            <a:r>
              <a:rPr lang="de-DE" dirty="0"/>
              <a:t> </a:t>
            </a:r>
            <a:r>
              <a:rPr lang="de-DE" dirty="0" err="1"/>
              <a:t>cross-correlation</a:t>
            </a:r>
            <a:r>
              <a:rPr lang="de-DE" dirty="0"/>
              <a:t> </a:t>
            </a:r>
            <a:r>
              <a:rPr lang="de-DE" dirty="0" err="1"/>
              <a:t>function</a:t>
            </a:r>
            <a:r>
              <a:rPr lang="de-DE" dirty="0"/>
              <a:t>)</a:t>
            </a:r>
          </a:p>
          <a:p>
            <a:pPr>
              <a:buFontTx/>
              <a:buChar char="-"/>
            </a:pPr>
            <a:endParaRPr lang="de-DE" dirty="0"/>
          </a:p>
          <a:p>
            <a:pPr lvl="3">
              <a:buFontTx/>
              <a:buChar char="-"/>
            </a:pPr>
            <a:r>
              <a:rPr lang="de-DE" dirty="0"/>
              <a:t>Easy </a:t>
            </a:r>
            <a:r>
              <a:rPr lang="de-DE" dirty="0" err="1"/>
              <a:t>estimation</a:t>
            </a:r>
            <a:r>
              <a:rPr lang="de-DE" dirty="0"/>
              <a:t>, fully </a:t>
            </a:r>
            <a:r>
              <a:rPr lang="de-DE" dirty="0" err="1"/>
              <a:t>determinstic</a:t>
            </a:r>
            <a:endParaRPr lang="de-DE" dirty="0"/>
          </a:p>
          <a:p>
            <a:pPr lvl="3">
              <a:buFontTx/>
              <a:buChar char="-"/>
            </a:pPr>
            <a:r>
              <a:rPr lang="de-DE" dirty="0"/>
              <a:t>Shows high </a:t>
            </a:r>
            <a:r>
              <a:rPr lang="de-DE" dirty="0" err="1"/>
              <a:t>validity</a:t>
            </a:r>
            <a:r>
              <a:rPr lang="de-DE" dirty="0"/>
              <a:t> in </a:t>
            </a:r>
            <a:r>
              <a:rPr lang="de-DE" dirty="0" err="1"/>
              <a:t>recovery</a:t>
            </a:r>
            <a:r>
              <a:rPr lang="de-DE" dirty="0"/>
              <a:t> </a:t>
            </a:r>
            <a:r>
              <a:rPr lang="de-DE" dirty="0" err="1"/>
              <a:t>of</a:t>
            </a:r>
            <a:r>
              <a:rPr lang="de-DE" dirty="0"/>
              <a:t> </a:t>
            </a:r>
            <a:r>
              <a:rPr lang="de-DE" dirty="0" err="1"/>
              <a:t>simulated</a:t>
            </a:r>
            <a:r>
              <a:rPr lang="de-DE" dirty="0"/>
              <a:t> </a:t>
            </a:r>
            <a:r>
              <a:rPr lang="de-DE" dirty="0" err="1"/>
              <a:t>data</a:t>
            </a:r>
            <a:endParaRPr lang="de-CH" dirty="0"/>
          </a:p>
          <a:p>
            <a:pPr>
              <a:buFontTx/>
              <a:buChar char="-"/>
            </a:pPr>
            <a:endParaRPr lang="de-CH" dirty="0"/>
          </a:p>
          <a:p>
            <a:pPr marL="0" indent="0"/>
            <a:endParaRPr lang="de-CH" dirty="0"/>
          </a:p>
          <a:p>
            <a:pPr>
              <a:buFontTx/>
              <a:buChar char="-"/>
            </a:pPr>
            <a:endParaRPr lang="de-CH" dirty="0"/>
          </a:p>
          <a:p>
            <a:pPr>
              <a:buFontTx/>
              <a:buChar char="-"/>
            </a:pPr>
            <a:endParaRPr lang="de-CH" dirty="0"/>
          </a:p>
        </p:txBody>
      </p:sp>
      <p:pic>
        <p:nvPicPr>
          <p:cNvPr id="5" name="Picture 4" descr="A group of graphs showing different types of graphs&#10;&#10;Description automatically generated">
            <a:extLst>
              <a:ext uri="{FF2B5EF4-FFF2-40B4-BE49-F238E27FC236}">
                <a16:creationId xmlns:a16="http://schemas.microsoft.com/office/drawing/2014/main" id="{3E3CD8C9-36E4-34EE-D635-D6B69013D2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497" y="2426718"/>
            <a:ext cx="9537203" cy="4431282"/>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DED1E4D-A0D5-628A-7107-ADA3FEB2743B}"/>
                  </a:ext>
                </a:extLst>
              </p:cNvPr>
              <p:cNvSpPr txBox="1"/>
              <p:nvPr/>
            </p:nvSpPr>
            <p:spPr>
              <a:xfrm>
                <a:off x="7283088" y="1617137"/>
                <a:ext cx="2799356" cy="809581"/>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ctrlPr>
                        </m:sSubPr>
                        <m:e>
                          <m: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𝑆</m:t>
                          </m:r>
                        </m:e>
                        <m:sub>
                          <m: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𝑋𝑌</m:t>
                          </m:r>
                        </m:sub>
                      </m:sSub>
                      <m: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m:t>
                      </m:r>
                      <m:nary>
                        <m:naryPr>
                          <m:limLoc m:val="undOvr"/>
                          <m:ctrlP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ctrlPr>
                        </m:naryPr>
                        <m:sub>
                          <m:r>
                            <m:rPr>
                              <m:brk m:alnAt="24"/>
                            </m:rP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m:t>
                          </m:r>
                          <m:r>
                            <a:rPr lang="de-AT" b="0" i="1" smtClean="0">
                              <a:solidFill>
                                <a:schemeClr val="bg1"/>
                              </a:solidFill>
                              <a:latin typeface="Cambria Math" panose="02040503050406030204" pitchFamily="18" charset="0"/>
                              <a:ea typeface="Cambria Math" panose="02040503050406030204" pitchFamily="18" charset="0"/>
                              <a:cs typeface="Open Sans" panose="020B0606030504020204" pitchFamily="34" charset="0"/>
                            </a:rPr>
                            <m:t>∞</m:t>
                          </m:r>
                        </m:sub>
                        <m:sup>
                          <m:r>
                            <a:rPr lang="de-AT" b="0" i="1" smtClean="0">
                              <a:solidFill>
                                <a:schemeClr val="bg1"/>
                              </a:solidFill>
                              <a:latin typeface="Cambria Math" panose="02040503050406030204" pitchFamily="18" charset="0"/>
                              <a:ea typeface="Cambria Math" panose="02040503050406030204" pitchFamily="18" charset="0"/>
                              <a:cs typeface="Open Sans" panose="020B0606030504020204" pitchFamily="34" charset="0"/>
                            </a:rPr>
                            <m:t>∞</m:t>
                          </m:r>
                        </m:sup>
                        <m:e>
                          <m:sSub>
                            <m:sSubPr>
                              <m:ctrlP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ctrlPr>
                            </m:sSubPr>
                            <m:e>
                              <m: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𝑅</m:t>
                              </m:r>
                            </m:e>
                            <m:sub>
                              <m: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𝑋𝑌</m:t>
                              </m:r>
                            </m:sub>
                          </m:sSub>
                          <m:d>
                            <m:dPr>
                              <m:ctrlP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ctrlPr>
                            </m:dPr>
                            <m:e>
                              <m:r>
                                <a:rPr lang="de-AT" b="0" i="1" smtClean="0">
                                  <a:solidFill>
                                    <a:schemeClr val="bg1"/>
                                  </a:solidFill>
                                  <a:latin typeface="Cambria Math" panose="02040503050406030204" pitchFamily="18" charset="0"/>
                                  <a:ea typeface="Cambria Math" panose="02040503050406030204" pitchFamily="18" charset="0"/>
                                  <a:cs typeface="Open Sans" panose="020B0606030504020204" pitchFamily="34" charset="0"/>
                                </a:rPr>
                                <m:t>𝜏</m:t>
                              </m:r>
                            </m:e>
                          </m:d>
                          <m:r>
                            <a:rPr lang="de-AT" b="0" i="1" smtClean="0">
                              <a:solidFill>
                                <a:schemeClr val="bg1"/>
                              </a:solidFill>
                              <a:latin typeface="Cambria Math" panose="02040503050406030204" pitchFamily="18" charset="0"/>
                              <a:ea typeface="Cambria Math" panose="02040503050406030204" pitchFamily="18" charset="0"/>
                              <a:cs typeface="Open Sans" panose="020B0606030504020204" pitchFamily="34" charset="0"/>
                            </a:rPr>
                            <m:t> </m:t>
                          </m:r>
                          <m:sSup>
                            <m:sSupPr>
                              <m:ctrlPr>
                                <a:rPr lang="de-AT" b="0" i="1" smtClean="0">
                                  <a:solidFill>
                                    <a:schemeClr val="bg1"/>
                                  </a:solidFill>
                                  <a:latin typeface="Cambria Math" panose="02040503050406030204" pitchFamily="18" charset="0"/>
                                  <a:ea typeface="Cambria Math" panose="02040503050406030204" pitchFamily="18" charset="0"/>
                                  <a:cs typeface="Open Sans" panose="020B0606030504020204" pitchFamily="34" charset="0"/>
                                </a:rPr>
                              </m:ctrlPr>
                            </m:sSupPr>
                            <m:e>
                              <m:r>
                                <a:rPr lang="de-AT" b="0" i="1" smtClean="0">
                                  <a:solidFill>
                                    <a:schemeClr val="bg1"/>
                                  </a:solidFill>
                                  <a:latin typeface="Cambria Math" panose="02040503050406030204" pitchFamily="18" charset="0"/>
                                  <a:ea typeface="Cambria Math" panose="02040503050406030204" pitchFamily="18" charset="0"/>
                                  <a:cs typeface="Open Sans" panose="020B0606030504020204" pitchFamily="34" charset="0"/>
                                </a:rPr>
                                <m:t>𝑒</m:t>
                              </m:r>
                            </m:e>
                            <m:sup>
                              <m:r>
                                <a:rPr lang="de-AT" b="0" i="1" smtClean="0">
                                  <a:solidFill>
                                    <a:schemeClr val="bg1"/>
                                  </a:solidFill>
                                  <a:latin typeface="Cambria Math" panose="02040503050406030204" pitchFamily="18" charset="0"/>
                                  <a:ea typeface="Cambria Math" panose="02040503050406030204" pitchFamily="18" charset="0"/>
                                  <a:cs typeface="Open Sans" panose="020B0606030504020204" pitchFamily="34" charset="0"/>
                                </a:rPr>
                                <m:t>−2</m:t>
                              </m:r>
                              <m:r>
                                <a:rPr lang="de-AT" b="0" i="1" smtClean="0">
                                  <a:solidFill>
                                    <a:schemeClr val="bg1"/>
                                  </a:solidFill>
                                  <a:latin typeface="Cambria Math" panose="02040503050406030204" pitchFamily="18" charset="0"/>
                                  <a:ea typeface="Cambria Math" panose="02040503050406030204" pitchFamily="18" charset="0"/>
                                  <a:cs typeface="Open Sans" panose="020B0606030504020204" pitchFamily="34" charset="0"/>
                                </a:rPr>
                                <m:t>𝑗</m:t>
                              </m:r>
                              <m:r>
                                <a:rPr lang="de-AT" b="0" i="1" smtClean="0">
                                  <a:solidFill>
                                    <a:schemeClr val="bg1"/>
                                  </a:solidFill>
                                  <a:latin typeface="Cambria Math" panose="02040503050406030204" pitchFamily="18" charset="0"/>
                                  <a:ea typeface="Cambria Math" panose="02040503050406030204" pitchFamily="18" charset="0"/>
                                  <a:cs typeface="Open Sans" panose="020B0606030504020204" pitchFamily="34" charset="0"/>
                                </a:rPr>
                                <m:t>𝜋</m:t>
                              </m:r>
                              <m:r>
                                <a:rPr lang="de-AT" b="0" i="1" smtClean="0">
                                  <a:solidFill>
                                    <a:schemeClr val="bg1"/>
                                  </a:solidFill>
                                  <a:latin typeface="Cambria Math" panose="02040503050406030204" pitchFamily="18" charset="0"/>
                                  <a:ea typeface="Cambria Math" panose="02040503050406030204" pitchFamily="18" charset="0"/>
                                  <a:cs typeface="Open Sans" panose="020B0606030504020204" pitchFamily="34" charset="0"/>
                                </a:rPr>
                                <m:t>𝑓</m:t>
                              </m:r>
                              <m:r>
                                <a:rPr lang="de-AT" b="0" i="1" smtClean="0">
                                  <a:solidFill>
                                    <a:schemeClr val="bg1"/>
                                  </a:solidFill>
                                  <a:latin typeface="Cambria Math" panose="02040503050406030204" pitchFamily="18" charset="0"/>
                                  <a:ea typeface="Cambria Math" panose="02040503050406030204" pitchFamily="18" charset="0"/>
                                  <a:cs typeface="Open Sans" panose="020B0606030504020204" pitchFamily="34" charset="0"/>
                                </a:rPr>
                                <m:t>𝜏</m:t>
                              </m:r>
                            </m:sup>
                          </m:sSup>
                          <m:r>
                            <a:rPr lang="de-AT" b="0" i="1" smtClean="0">
                              <a:solidFill>
                                <a:schemeClr val="bg1"/>
                              </a:solidFill>
                              <a:latin typeface="Cambria Math" panose="02040503050406030204" pitchFamily="18" charset="0"/>
                              <a:ea typeface="Cambria Math" panose="02040503050406030204" pitchFamily="18" charset="0"/>
                              <a:cs typeface="Open Sans" panose="020B0606030504020204" pitchFamily="34" charset="0"/>
                            </a:rPr>
                            <m:t> </m:t>
                          </m:r>
                          <m:r>
                            <a:rPr lang="de-AT" b="0" i="1" smtClean="0">
                              <a:solidFill>
                                <a:schemeClr val="bg1"/>
                              </a:solidFill>
                              <a:latin typeface="Cambria Math" panose="02040503050406030204" pitchFamily="18" charset="0"/>
                              <a:ea typeface="Cambria Math" panose="02040503050406030204" pitchFamily="18" charset="0"/>
                              <a:cs typeface="Open Sans" panose="020B0606030504020204" pitchFamily="34" charset="0"/>
                            </a:rPr>
                            <m:t>𝑑</m:t>
                          </m:r>
                          <m:r>
                            <a:rPr lang="de-AT" b="0" i="1" smtClean="0">
                              <a:solidFill>
                                <a:schemeClr val="bg1"/>
                              </a:solidFill>
                              <a:latin typeface="Cambria Math" panose="02040503050406030204" pitchFamily="18" charset="0"/>
                              <a:ea typeface="Cambria Math" panose="02040503050406030204" pitchFamily="18" charset="0"/>
                              <a:cs typeface="Open Sans" panose="020B0606030504020204" pitchFamily="34" charset="0"/>
                            </a:rPr>
                            <m:t>𝜏</m:t>
                          </m:r>
                        </m:e>
                      </m:nary>
                    </m:oMath>
                  </m:oMathPara>
                </a14:m>
                <a:endPar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8" name="TextBox 7">
                <a:extLst>
                  <a:ext uri="{FF2B5EF4-FFF2-40B4-BE49-F238E27FC236}">
                    <a16:creationId xmlns:a16="http://schemas.microsoft.com/office/drawing/2014/main" id="{4DED1E4D-A0D5-628A-7107-ADA3FEB2743B}"/>
                  </a:ext>
                </a:extLst>
              </p:cNvPr>
              <p:cNvSpPr txBox="1">
                <a:spLocks noRot="1" noChangeAspect="1" noMove="1" noResize="1" noEditPoints="1" noAdjustHandles="1" noChangeArrowheads="1" noChangeShapeType="1" noTextEdit="1"/>
              </p:cNvSpPr>
              <p:nvPr/>
            </p:nvSpPr>
            <p:spPr>
              <a:xfrm>
                <a:off x="7283088" y="1617137"/>
                <a:ext cx="2799356" cy="809581"/>
              </a:xfrm>
              <a:prstGeom prst="rect">
                <a:avLst/>
              </a:prstGeom>
              <a:blipFill>
                <a:blip r:embed="rId3"/>
                <a:stretch>
                  <a:fillRect/>
                </a:stretch>
              </a:blipFill>
            </p:spPr>
            <p:txBody>
              <a:bodyPr/>
              <a:lstStyle/>
              <a:p>
                <a:r>
                  <a:rPr lang="de-AT">
                    <a:noFill/>
                  </a:rPr>
                  <a:t> </a:t>
                </a:r>
              </a:p>
            </p:txBody>
          </p:sp>
        </mc:Fallback>
      </mc:AlternateContent>
    </p:spTree>
    <p:extLst>
      <p:ext uri="{BB962C8B-B14F-4D97-AF65-F5344CB8AC3E}">
        <p14:creationId xmlns:p14="http://schemas.microsoft.com/office/powerpoint/2010/main" val="1835115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1926246" y="1214438"/>
            <a:ext cx="8116112" cy="5148262"/>
          </a:xfrm>
        </p:spPr>
        <p:txBody>
          <a:bodyPr/>
          <a:lstStyle/>
          <a:p>
            <a:pPr>
              <a:buFontTx/>
              <a:buChar char="-"/>
            </a:pPr>
            <a:endParaRPr lang="de-CH" dirty="0"/>
          </a:p>
          <a:p>
            <a:pPr marL="0" indent="0"/>
            <a:endParaRPr lang="de-CH" dirty="0"/>
          </a:p>
          <a:p>
            <a:pPr>
              <a:buFontTx/>
              <a:buChar char="-"/>
            </a:pPr>
            <a:endParaRPr lang="de-CH" dirty="0"/>
          </a:p>
          <a:p>
            <a:pPr>
              <a:buFontTx/>
              <a:buChar char="-"/>
            </a:pPr>
            <a:endParaRPr lang="de-CH" dirty="0"/>
          </a:p>
        </p:txBody>
      </p:sp>
      <p:pic>
        <p:nvPicPr>
          <p:cNvPr id="5" name="Grafik 4">
            <a:extLst>
              <a:ext uri="{FF2B5EF4-FFF2-40B4-BE49-F238E27FC236}">
                <a16:creationId xmlns:a16="http://schemas.microsoft.com/office/drawing/2014/main" id="{18EFB3C4-1017-4529-9284-B0918A55FF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3036" y="66675"/>
            <a:ext cx="4241266" cy="6178550"/>
          </a:xfrm>
          <a:prstGeom prst="rect">
            <a:avLst/>
          </a:prstGeom>
        </p:spPr>
      </p:pic>
      <p:pic>
        <p:nvPicPr>
          <p:cNvPr id="8" name="Grafik 7">
            <a:extLst>
              <a:ext uri="{FF2B5EF4-FFF2-40B4-BE49-F238E27FC236}">
                <a16:creationId xmlns:a16="http://schemas.microsoft.com/office/drawing/2014/main" id="{651B0EEE-BD18-42F4-8ED0-1B88EC2E59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9062" y="117475"/>
            <a:ext cx="4999838" cy="6076950"/>
          </a:xfrm>
          <a:prstGeom prst="rect">
            <a:avLst/>
          </a:prstGeom>
        </p:spPr>
      </p:pic>
    </p:spTree>
    <p:extLst>
      <p:ext uri="{BB962C8B-B14F-4D97-AF65-F5344CB8AC3E}">
        <p14:creationId xmlns:p14="http://schemas.microsoft.com/office/powerpoint/2010/main" val="3019439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966914" y="412750"/>
            <a:ext cx="8363629" cy="801688"/>
          </a:xfrm>
        </p:spPr>
        <p:txBody>
          <a:bodyPr/>
          <a:lstStyle/>
          <a:p>
            <a:r>
              <a:rPr lang="de-CH" dirty="0" err="1"/>
              <a:t>Resting</a:t>
            </a:r>
            <a:r>
              <a:rPr lang="de-CH" dirty="0"/>
              <a:t> </a:t>
            </a:r>
            <a:r>
              <a:rPr lang="de-CH" dirty="0" err="1"/>
              <a:t>state</a:t>
            </a:r>
            <a:r>
              <a:rPr lang="de-CH" dirty="0"/>
              <a:t> – </a:t>
            </a:r>
            <a:r>
              <a:rPr lang="de-CH" dirty="0" err="1"/>
              <a:t>spectral</a:t>
            </a:r>
            <a:r>
              <a:rPr lang="de-CH" dirty="0"/>
              <a:t> </a:t>
            </a:r>
            <a:r>
              <a:rPr lang="de-CH" dirty="0" err="1"/>
              <a:t>dynamic</a:t>
            </a:r>
            <a:r>
              <a:rPr lang="de-CH" dirty="0"/>
              <a:t> </a:t>
            </a:r>
            <a:r>
              <a:rPr lang="de-CH" dirty="0" err="1"/>
              <a:t>causal</a:t>
            </a:r>
            <a:r>
              <a:rPr lang="de-CH" dirty="0"/>
              <a:t> </a:t>
            </a:r>
            <a:r>
              <a:rPr lang="de-CH" dirty="0" err="1"/>
              <a:t>modeling</a:t>
            </a:r>
            <a:r>
              <a:rPr lang="de-CH" dirty="0"/>
              <a:t> (</a:t>
            </a:r>
            <a:r>
              <a:rPr lang="de-CH" dirty="0" err="1"/>
              <a:t>spDCM</a:t>
            </a:r>
            <a:r>
              <a:rPr lang="de-CH" dirty="0"/>
              <a:t>)</a:t>
            </a:r>
          </a:p>
        </p:txBody>
      </p:sp>
      <p:sp>
        <p:nvSpPr>
          <p:cNvPr id="3" name="Inhaltsplatzhalter 2"/>
          <p:cNvSpPr>
            <a:spLocks noGrp="1"/>
          </p:cNvSpPr>
          <p:nvPr>
            <p:ph idx="1"/>
          </p:nvPr>
        </p:nvSpPr>
        <p:spPr>
          <a:xfrm>
            <a:off x="1926246" y="1214438"/>
            <a:ext cx="8116112" cy="5148262"/>
          </a:xfrm>
        </p:spPr>
        <p:txBody>
          <a:bodyPr/>
          <a:lstStyle/>
          <a:p>
            <a:pPr>
              <a:buFontTx/>
              <a:buChar char="-"/>
            </a:pPr>
            <a:r>
              <a:rPr lang="de-DE" dirty="0"/>
              <a:t>Connectivity </a:t>
            </a:r>
            <a:r>
              <a:rPr lang="de-DE" dirty="0" err="1"/>
              <a:t>is</a:t>
            </a:r>
            <a:r>
              <a:rPr lang="de-DE" dirty="0"/>
              <a:t> </a:t>
            </a:r>
            <a:r>
              <a:rPr lang="de-DE" dirty="0" err="1"/>
              <a:t>estimated</a:t>
            </a:r>
            <a:r>
              <a:rPr lang="de-DE" dirty="0"/>
              <a:t> </a:t>
            </a:r>
            <a:r>
              <a:rPr lang="de-DE" dirty="0" err="1"/>
              <a:t>from</a:t>
            </a:r>
            <a:r>
              <a:rPr lang="de-DE" dirty="0"/>
              <a:t> „</a:t>
            </a:r>
            <a:r>
              <a:rPr lang="de-DE" b="1" dirty="0" err="1"/>
              <a:t>cross</a:t>
            </a:r>
            <a:r>
              <a:rPr lang="de-DE" b="1" dirty="0"/>
              <a:t> </a:t>
            </a:r>
            <a:r>
              <a:rPr lang="de-DE" b="1" dirty="0" err="1"/>
              <a:t>spectra</a:t>
            </a:r>
            <a:r>
              <a:rPr lang="de-DE" dirty="0"/>
              <a:t>“ (Fourier-</a:t>
            </a:r>
            <a:r>
              <a:rPr lang="de-DE" dirty="0" err="1"/>
              <a:t>transformed</a:t>
            </a:r>
            <a:r>
              <a:rPr lang="de-DE" dirty="0"/>
              <a:t> </a:t>
            </a:r>
            <a:r>
              <a:rPr lang="de-DE" dirty="0" err="1"/>
              <a:t>cross-correlation</a:t>
            </a:r>
            <a:r>
              <a:rPr lang="de-DE" dirty="0"/>
              <a:t> </a:t>
            </a:r>
            <a:r>
              <a:rPr lang="de-DE" dirty="0" err="1"/>
              <a:t>function</a:t>
            </a:r>
            <a:r>
              <a:rPr lang="de-DE" dirty="0"/>
              <a:t>)</a:t>
            </a:r>
          </a:p>
          <a:p>
            <a:pPr>
              <a:buFontTx/>
              <a:buChar char="-"/>
            </a:pPr>
            <a:endParaRPr lang="de-DE" dirty="0"/>
          </a:p>
          <a:p>
            <a:pPr lvl="3">
              <a:buFontTx/>
              <a:buChar char="-"/>
            </a:pPr>
            <a:r>
              <a:rPr lang="de-DE" dirty="0"/>
              <a:t>Easy </a:t>
            </a:r>
            <a:r>
              <a:rPr lang="de-DE" dirty="0" err="1"/>
              <a:t>estimation</a:t>
            </a:r>
            <a:r>
              <a:rPr lang="de-DE" dirty="0"/>
              <a:t>, fully </a:t>
            </a:r>
            <a:r>
              <a:rPr lang="de-DE" dirty="0" err="1"/>
              <a:t>determinstic</a:t>
            </a:r>
            <a:endParaRPr lang="de-DE" dirty="0"/>
          </a:p>
          <a:p>
            <a:pPr lvl="3">
              <a:buFontTx/>
              <a:buChar char="-"/>
            </a:pPr>
            <a:r>
              <a:rPr lang="en-US" dirty="0"/>
              <a:t>Assumes that the cross spectra are </a:t>
            </a:r>
            <a:r>
              <a:rPr lang="en-US" b="1" dirty="0"/>
              <a:t>stable</a:t>
            </a:r>
            <a:r>
              <a:rPr lang="en-US" dirty="0"/>
              <a:t> over time, or </a:t>
            </a:r>
            <a:r>
              <a:rPr lang="en-US" b="1" dirty="0"/>
              <a:t>stationary</a:t>
            </a:r>
            <a:endParaRPr lang="de-DE" dirty="0"/>
          </a:p>
          <a:p>
            <a:pPr lvl="3">
              <a:buFontTx/>
              <a:buChar char="-"/>
            </a:pPr>
            <a:r>
              <a:rPr lang="de-DE" dirty="0"/>
              <a:t>Shows high </a:t>
            </a:r>
            <a:r>
              <a:rPr lang="de-DE" dirty="0" err="1"/>
              <a:t>validity</a:t>
            </a:r>
            <a:r>
              <a:rPr lang="de-DE" dirty="0"/>
              <a:t> in </a:t>
            </a:r>
            <a:r>
              <a:rPr lang="de-DE" dirty="0" err="1"/>
              <a:t>recovery</a:t>
            </a:r>
            <a:r>
              <a:rPr lang="de-DE" dirty="0"/>
              <a:t> </a:t>
            </a:r>
            <a:r>
              <a:rPr lang="de-DE" dirty="0" err="1"/>
              <a:t>of</a:t>
            </a:r>
            <a:r>
              <a:rPr lang="de-DE" dirty="0"/>
              <a:t> </a:t>
            </a:r>
            <a:r>
              <a:rPr lang="de-DE" dirty="0" err="1"/>
              <a:t>simulated</a:t>
            </a:r>
            <a:r>
              <a:rPr lang="de-DE" dirty="0"/>
              <a:t> </a:t>
            </a:r>
            <a:r>
              <a:rPr lang="de-DE" dirty="0" err="1"/>
              <a:t>data</a:t>
            </a:r>
            <a:endParaRPr lang="de-CH" dirty="0"/>
          </a:p>
          <a:p>
            <a:pPr>
              <a:buFontTx/>
              <a:buChar char="-"/>
            </a:pPr>
            <a:endParaRPr lang="de-CH" dirty="0"/>
          </a:p>
          <a:p>
            <a:pPr>
              <a:buFontTx/>
              <a:buChar char="-"/>
            </a:pPr>
            <a:r>
              <a:rPr lang="de-CH" b="1" dirty="0" err="1"/>
              <a:t>Generalization</a:t>
            </a:r>
            <a:r>
              <a:rPr lang="de-CH" dirty="0"/>
              <a:t> </a:t>
            </a:r>
            <a:r>
              <a:rPr lang="de-CH" dirty="0" err="1"/>
              <a:t>of</a:t>
            </a:r>
            <a:r>
              <a:rPr lang="de-CH" dirty="0"/>
              <a:t> </a:t>
            </a:r>
            <a:r>
              <a:rPr lang="de-CH" dirty="0" err="1"/>
              <a:t>functional</a:t>
            </a:r>
            <a:r>
              <a:rPr lang="de-CH" dirty="0"/>
              <a:t> </a:t>
            </a:r>
            <a:r>
              <a:rPr lang="de-CH" dirty="0" err="1"/>
              <a:t>connectivity</a:t>
            </a:r>
            <a:r>
              <a:rPr lang="de-CH" dirty="0"/>
              <a:t> (= </a:t>
            </a:r>
            <a:r>
              <a:rPr lang="de-CH" dirty="0" err="1"/>
              <a:t>cross-corr</a:t>
            </a:r>
            <a:r>
              <a:rPr lang="de-CH" dirty="0"/>
              <a:t>. </a:t>
            </a:r>
            <a:r>
              <a:rPr lang="de-CH" dirty="0" err="1"/>
              <a:t>with</a:t>
            </a:r>
            <a:r>
              <a:rPr lang="de-CH" dirty="0"/>
              <a:t> lag 0)</a:t>
            </a:r>
          </a:p>
          <a:p>
            <a:pPr>
              <a:buFontTx/>
              <a:buChar char="-"/>
            </a:pPr>
            <a:endParaRPr lang="de-CH" dirty="0"/>
          </a:p>
          <a:p>
            <a:pPr>
              <a:buFontTx/>
              <a:buChar char="-"/>
            </a:pPr>
            <a:r>
              <a:rPr lang="de-CH" dirty="0"/>
              <a:t>2nd-level </a:t>
            </a:r>
            <a:r>
              <a:rPr lang="de-CH" dirty="0" err="1"/>
              <a:t>analysis</a:t>
            </a:r>
            <a:r>
              <a:rPr lang="de-CH" dirty="0"/>
              <a:t> in </a:t>
            </a:r>
            <a:r>
              <a:rPr lang="de-CH" b="1" dirty="0" err="1"/>
              <a:t>Parametric</a:t>
            </a:r>
            <a:r>
              <a:rPr lang="de-CH" b="1" dirty="0"/>
              <a:t> </a:t>
            </a:r>
            <a:r>
              <a:rPr lang="de-CH" b="1" dirty="0" err="1"/>
              <a:t>Empirical</a:t>
            </a:r>
            <a:r>
              <a:rPr lang="de-CH" b="1" dirty="0"/>
              <a:t> Bayes </a:t>
            </a:r>
            <a:r>
              <a:rPr lang="de-CH" dirty="0" err="1"/>
              <a:t>framework</a:t>
            </a:r>
            <a:endParaRPr lang="de-CH" dirty="0"/>
          </a:p>
          <a:p>
            <a:pPr>
              <a:buFontTx/>
              <a:buChar char="-"/>
            </a:pPr>
            <a:endParaRPr lang="de-CH" dirty="0"/>
          </a:p>
          <a:p>
            <a:pPr>
              <a:buFontTx/>
              <a:buChar char="-"/>
            </a:pPr>
            <a:r>
              <a:rPr lang="de-CH" dirty="0"/>
              <a:t>Network </a:t>
            </a:r>
            <a:r>
              <a:rPr lang="de-CH" dirty="0" err="1"/>
              <a:t>is</a:t>
            </a:r>
            <a:r>
              <a:rPr lang="de-CH" dirty="0"/>
              <a:t> </a:t>
            </a:r>
            <a:r>
              <a:rPr lang="de-CH" dirty="0" err="1"/>
              <a:t>based</a:t>
            </a:r>
            <a:r>
              <a:rPr lang="de-CH" dirty="0"/>
              <a:t> on </a:t>
            </a:r>
            <a:r>
              <a:rPr lang="de-CH" dirty="0" err="1"/>
              <a:t>previous</a:t>
            </a:r>
            <a:r>
              <a:rPr lang="de-CH" dirty="0"/>
              <a:t> </a:t>
            </a:r>
            <a:r>
              <a:rPr lang="de-CH" dirty="0" err="1"/>
              <a:t>work</a:t>
            </a:r>
            <a:r>
              <a:rPr lang="de-CH" dirty="0"/>
              <a:t> on </a:t>
            </a:r>
            <a:r>
              <a:rPr lang="de-CH" dirty="0" err="1"/>
              <a:t>emotion</a:t>
            </a:r>
            <a:r>
              <a:rPr lang="de-CH" dirty="0"/>
              <a:t> </a:t>
            </a:r>
            <a:r>
              <a:rPr lang="de-CH" dirty="0" err="1"/>
              <a:t>regulation</a:t>
            </a:r>
            <a:r>
              <a:rPr lang="de-CH" dirty="0"/>
              <a:t> / well-</a:t>
            </a:r>
            <a:r>
              <a:rPr lang="de-CH" dirty="0" err="1"/>
              <a:t>being</a:t>
            </a:r>
            <a:r>
              <a:rPr lang="de-CH" dirty="0"/>
              <a:t> </a:t>
            </a:r>
            <a:r>
              <a:rPr lang="de-CH" dirty="0" err="1"/>
              <a:t>literature</a:t>
            </a:r>
            <a:r>
              <a:rPr lang="de-CH" dirty="0"/>
              <a:t> (DMN + </a:t>
            </a:r>
            <a:r>
              <a:rPr lang="de-CH" dirty="0" err="1"/>
              <a:t>Salience</a:t>
            </a:r>
            <a:r>
              <a:rPr lang="de-CH" dirty="0"/>
              <a:t> network)</a:t>
            </a:r>
          </a:p>
          <a:p>
            <a:pPr>
              <a:buFontTx/>
              <a:buChar char="-"/>
            </a:pPr>
            <a:endParaRPr lang="de-CH" dirty="0"/>
          </a:p>
          <a:p>
            <a:pPr marL="5953" indent="0">
              <a:buNone/>
            </a:pPr>
            <a:r>
              <a:rPr lang="en-US" dirty="0">
                <a:sym typeface="Wingdings" panose="05000000000000000000" pitchFamily="2" charset="2"/>
              </a:rPr>
              <a:t> </a:t>
            </a:r>
            <a:r>
              <a:rPr lang="en-US" dirty="0"/>
              <a:t>investigate the effective connectivity changes between the cortex involved in emotional regulation and AMY</a:t>
            </a:r>
            <a:endParaRPr lang="de-CH" dirty="0"/>
          </a:p>
          <a:p>
            <a:pPr>
              <a:buFontTx/>
              <a:buChar char="-"/>
            </a:pPr>
            <a:endParaRPr lang="de-CH" dirty="0"/>
          </a:p>
          <a:p>
            <a:pPr>
              <a:buFontTx/>
              <a:buChar char="-"/>
            </a:pPr>
            <a:endParaRPr lang="de-CH" dirty="0"/>
          </a:p>
        </p:txBody>
      </p:sp>
    </p:spTree>
    <p:extLst>
      <p:ext uri="{BB962C8B-B14F-4D97-AF65-F5344CB8AC3E}">
        <p14:creationId xmlns:p14="http://schemas.microsoft.com/office/powerpoint/2010/main" val="3932657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9DEB23-8DB4-4792-AC2A-7C7C047EF462}"/>
              </a:ext>
            </a:extLst>
          </p:cNvPr>
          <p:cNvSpPr>
            <a:spLocks noGrp="1"/>
          </p:cNvSpPr>
          <p:nvPr>
            <p:ph type="title"/>
          </p:nvPr>
        </p:nvSpPr>
        <p:spPr/>
        <p:txBody>
          <a:bodyPr/>
          <a:lstStyle/>
          <a:p>
            <a:r>
              <a:rPr lang="de-DE" dirty="0"/>
              <a:t>DCM </a:t>
            </a:r>
            <a:r>
              <a:rPr lang="de-DE" dirty="0" err="1"/>
              <a:t>Example</a:t>
            </a:r>
            <a:r>
              <a:rPr lang="de-DE" dirty="0"/>
              <a:t>: </a:t>
            </a:r>
            <a:r>
              <a:rPr lang="de-DE" dirty="0" err="1"/>
              <a:t>Resting</a:t>
            </a:r>
            <a:r>
              <a:rPr lang="de-DE" dirty="0"/>
              <a:t> </a:t>
            </a:r>
            <a:r>
              <a:rPr lang="de-DE" dirty="0" err="1"/>
              <a:t>state</a:t>
            </a:r>
            <a:endParaRPr lang="de-DE" dirty="0"/>
          </a:p>
        </p:txBody>
      </p:sp>
      <p:sp>
        <p:nvSpPr>
          <p:cNvPr id="4" name="Rectangle 3">
            <a:extLst>
              <a:ext uri="{FF2B5EF4-FFF2-40B4-BE49-F238E27FC236}">
                <a16:creationId xmlns:a16="http://schemas.microsoft.com/office/drawing/2014/main" id="{7155F027-7B40-4EC8-9F57-1BEFB67F2AE2}"/>
              </a:ext>
            </a:extLst>
          </p:cNvPr>
          <p:cNvSpPr txBox="1">
            <a:spLocks noChangeArrowheads="1"/>
          </p:cNvSpPr>
          <p:nvPr/>
        </p:nvSpPr>
        <p:spPr bwMode="auto">
          <a:xfrm>
            <a:off x="1899243" y="4851764"/>
            <a:ext cx="8065715" cy="2077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342891" indent="-342891" algn="l" rtl="0" eaLnBrk="0" fontAlgn="base" hangingPunct="0">
              <a:lnSpc>
                <a:spcPts val="2200"/>
              </a:lnSpc>
              <a:spcBef>
                <a:spcPct val="0"/>
              </a:spcBef>
              <a:spcAft>
                <a:spcPct val="0"/>
              </a:spcAft>
              <a:buFont typeface="Arial" charset="0"/>
              <a:defRPr>
                <a:solidFill>
                  <a:schemeClr val="tx1"/>
                </a:solidFill>
                <a:latin typeface="+mj-lt"/>
                <a:ea typeface="Source Sans Pro" panose="020B0503030403020204" pitchFamily="34" charset="0"/>
                <a:cs typeface="+mn-cs"/>
              </a:defRPr>
            </a:lvl1pPr>
            <a:lvl2pPr marL="196846" indent="-195258" algn="l" rtl="0" eaLnBrk="0" fontAlgn="base" hangingPunct="0">
              <a:lnSpc>
                <a:spcPts val="2200"/>
              </a:lnSpc>
              <a:spcBef>
                <a:spcPct val="0"/>
              </a:spcBef>
              <a:spcAft>
                <a:spcPct val="0"/>
              </a:spcAft>
              <a:buFont typeface="Arial" charset="0"/>
              <a:buChar char="–"/>
              <a:defRPr>
                <a:solidFill>
                  <a:schemeClr val="tx1"/>
                </a:solidFill>
                <a:latin typeface="+mj-lt"/>
                <a:ea typeface="Source Sans Pro" panose="020B0503030403020204" pitchFamily="34" charset="0"/>
              </a:defRPr>
            </a:lvl2pPr>
            <a:lvl3pPr marL="395278" indent="-196846" algn="l" rtl="0" eaLnBrk="0" fontAlgn="base" hangingPunct="0">
              <a:lnSpc>
                <a:spcPts val="2200"/>
              </a:lnSpc>
              <a:spcBef>
                <a:spcPct val="0"/>
              </a:spcBef>
              <a:spcAft>
                <a:spcPct val="0"/>
              </a:spcAft>
              <a:buFont typeface="Arial" charset="0"/>
              <a:buChar char="–"/>
              <a:defRPr>
                <a:solidFill>
                  <a:schemeClr val="tx1"/>
                </a:solidFill>
                <a:latin typeface="+mj-lt"/>
                <a:ea typeface="Source Sans Pro" panose="020B0503030403020204" pitchFamily="34" charset="0"/>
              </a:defRPr>
            </a:lvl3pPr>
            <a:lvl4pPr marL="582599" indent="-185734" algn="l" rtl="0" eaLnBrk="0" fontAlgn="base" hangingPunct="0">
              <a:lnSpc>
                <a:spcPts val="2200"/>
              </a:lnSpc>
              <a:spcBef>
                <a:spcPct val="0"/>
              </a:spcBef>
              <a:spcAft>
                <a:spcPct val="0"/>
              </a:spcAft>
              <a:buFont typeface="Arial" charset="0"/>
              <a:buChar char="–"/>
              <a:defRPr>
                <a:solidFill>
                  <a:schemeClr val="tx1"/>
                </a:solidFill>
                <a:latin typeface="+mj-lt"/>
                <a:ea typeface="Source Sans Pro" panose="020B0503030403020204" pitchFamily="34" charset="0"/>
              </a:defRPr>
            </a:lvl4pPr>
            <a:lvl5pPr marL="763569" indent="-179384" algn="l" rtl="0" eaLnBrk="0" fontAlgn="base" hangingPunct="0">
              <a:lnSpc>
                <a:spcPts val="2200"/>
              </a:lnSpc>
              <a:spcBef>
                <a:spcPct val="0"/>
              </a:spcBef>
              <a:spcAft>
                <a:spcPct val="0"/>
              </a:spcAft>
              <a:buFont typeface="Arial" charset="0"/>
              <a:buChar char="–"/>
              <a:defRPr>
                <a:solidFill>
                  <a:schemeClr val="tx1"/>
                </a:solidFill>
                <a:latin typeface="+mj-lt"/>
                <a:ea typeface="Source Sans Pro" panose="020B0503030403020204" pitchFamily="34" charset="0"/>
              </a:defRPr>
            </a:lvl5pPr>
            <a:lvl6pPr marL="1220757" indent="-179384" algn="l" rtl="0" fontAlgn="base">
              <a:lnSpc>
                <a:spcPts val="2200"/>
              </a:lnSpc>
              <a:spcBef>
                <a:spcPct val="0"/>
              </a:spcBef>
              <a:spcAft>
                <a:spcPct val="0"/>
              </a:spcAft>
              <a:buFont typeface="Arial" charset="0"/>
              <a:buChar char="–"/>
              <a:defRPr>
                <a:solidFill>
                  <a:schemeClr val="tx1"/>
                </a:solidFill>
                <a:latin typeface="+mn-lt"/>
              </a:defRPr>
            </a:lvl6pPr>
            <a:lvl7pPr marL="1677946" indent="-179384" algn="l" rtl="0" fontAlgn="base">
              <a:lnSpc>
                <a:spcPts val="2200"/>
              </a:lnSpc>
              <a:spcBef>
                <a:spcPct val="0"/>
              </a:spcBef>
              <a:spcAft>
                <a:spcPct val="0"/>
              </a:spcAft>
              <a:buFont typeface="Arial" charset="0"/>
              <a:buChar char="–"/>
              <a:defRPr>
                <a:solidFill>
                  <a:schemeClr val="tx1"/>
                </a:solidFill>
                <a:latin typeface="+mn-lt"/>
              </a:defRPr>
            </a:lvl7pPr>
            <a:lvl8pPr marL="2135135" indent="-179384" algn="l" rtl="0" fontAlgn="base">
              <a:lnSpc>
                <a:spcPts val="2200"/>
              </a:lnSpc>
              <a:spcBef>
                <a:spcPct val="0"/>
              </a:spcBef>
              <a:spcAft>
                <a:spcPct val="0"/>
              </a:spcAft>
              <a:buFont typeface="Arial" charset="0"/>
              <a:buChar char="–"/>
              <a:defRPr>
                <a:solidFill>
                  <a:schemeClr val="tx1"/>
                </a:solidFill>
                <a:latin typeface="+mn-lt"/>
              </a:defRPr>
            </a:lvl8pPr>
            <a:lvl9pPr marL="2592323" indent="-179384" algn="l" rtl="0" fontAlgn="base">
              <a:lnSpc>
                <a:spcPts val="2200"/>
              </a:lnSpc>
              <a:spcBef>
                <a:spcPct val="0"/>
              </a:spcBef>
              <a:spcAft>
                <a:spcPct val="0"/>
              </a:spcAft>
              <a:buFont typeface="Arial" charset="0"/>
              <a:buChar char="–"/>
              <a:defRPr>
                <a:solidFill>
                  <a:schemeClr val="tx1"/>
                </a:solidFill>
                <a:latin typeface="+mn-lt"/>
              </a:defRPr>
            </a:lvl9pPr>
          </a:lstStyle>
          <a:p>
            <a:pPr marL="800088" lvl="5" indent="-342900">
              <a:lnSpc>
                <a:spcPct val="114000"/>
              </a:lnSpc>
              <a:buFont typeface="Arial" panose="020B0604020202020204" pitchFamily="34" charset="0"/>
              <a:buChar char="•"/>
            </a:pPr>
            <a:r>
              <a:rPr lang="de-CH" sz="2000" kern="0" dirty="0">
                <a:solidFill>
                  <a:srgbClr val="000000"/>
                </a:solidFill>
                <a:latin typeface="Open Sans" panose="020B0606030504020204" pitchFamily="34" charset="0"/>
                <a:cs typeface="Open Sans" panose="020B0606030504020204" pitchFamily="34" charset="0"/>
                <a:sym typeface="Wingdings" panose="05000000000000000000" pitchFamily="2" charset="2"/>
              </a:rPr>
              <a:t>~6 </a:t>
            </a:r>
            <a:r>
              <a:rPr lang="de-CH" sz="2000" kern="0" dirty="0" err="1">
                <a:solidFill>
                  <a:srgbClr val="000000"/>
                </a:solidFill>
                <a:latin typeface="Open Sans" panose="020B0606030504020204" pitchFamily="34" charset="0"/>
                <a:cs typeface="Open Sans" panose="020B0606030504020204" pitchFamily="34" charset="0"/>
                <a:sym typeface="Wingdings" panose="05000000000000000000" pitchFamily="2" charset="2"/>
              </a:rPr>
              <a:t>minutes</a:t>
            </a:r>
            <a:endParaRPr lang="de-CH" sz="2000" kern="0" dirty="0">
              <a:solidFill>
                <a:srgbClr val="000000"/>
              </a:solidFill>
              <a:latin typeface="Open Sans" panose="020B0606030504020204" pitchFamily="34" charset="0"/>
              <a:cs typeface="Open Sans" panose="020B0606030504020204" pitchFamily="34" charset="0"/>
              <a:sym typeface="Wingdings" panose="05000000000000000000" pitchFamily="2" charset="2"/>
            </a:endParaRPr>
          </a:p>
          <a:p>
            <a:pPr marL="800088" lvl="5" indent="-342900">
              <a:lnSpc>
                <a:spcPct val="114000"/>
              </a:lnSpc>
              <a:buFont typeface="Arial" panose="020B0604020202020204" pitchFamily="34" charset="0"/>
              <a:buChar char="•"/>
            </a:pPr>
            <a:r>
              <a:rPr lang="de-CH" sz="2000" kern="0" dirty="0">
                <a:solidFill>
                  <a:srgbClr val="000000"/>
                </a:solidFill>
                <a:latin typeface="Open Sans" panose="020B0606030504020204" pitchFamily="34" charset="0"/>
                <a:cs typeface="Open Sans" panose="020B0606030504020204" pitchFamily="34" charset="0"/>
                <a:sym typeface="Wingdings" panose="05000000000000000000" pitchFamily="2" charset="2"/>
              </a:rPr>
              <a:t>Eyes open</a:t>
            </a:r>
          </a:p>
          <a:p>
            <a:pPr marL="800088" lvl="5" indent="-342900">
              <a:lnSpc>
                <a:spcPct val="114000"/>
              </a:lnSpc>
              <a:buFont typeface="Arial" panose="020B0604020202020204" pitchFamily="34" charset="0"/>
              <a:buChar char="•"/>
            </a:pPr>
            <a:r>
              <a:rPr lang="de-CH" sz="2000" kern="0" dirty="0" err="1">
                <a:solidFill>
                  <a:srgbClr val="000000"/>
                </a:solidFill>
                <a:latin typeface="Open Sans" panose="020B0606030504020204" pitchFamily="34" charset="0"/>
                <a:cs typeface="Open Sans" panose="020B0606030504020204" pitchFamily="34" charset="0"/>
                <a:sym typeface="Wingdings" panose="05000000000000000000" pitchFamily="2" charset="2"/>
              </a:rPr>
              <a:t>Two</a:t>
            </a:r>
            <a:r>
              <a:rPr lang="de-CH" sz="2000" kern="0" dirty="0">
                <a:solidFill>
                  <a:srgbClr val="000000"/>
                </a:solidFill>
                <a:latin typeface="Open Sans" panose="020B0606030504020204" pitchFamily="34" charset="0"/>
                <a:cs typeface="Open Sans" panose="020B0606030504020204" pitchFamily="34" charset="0"/>
                <a:sym typeface="Wingdings" panose="05000000000000000000" pitchFamily="2" charset="2"/>
              </a:rPr>
              <a:t> </a:t>
            </a:r>
            <a:r>
              <a:rPr lang="de-CH" sz="2000" kern="0" dirty="0" err="1">
                <a:solidFill>
                  <a:srgbClr val="000000"/>
                </a:solidFill>
                <a:latin typeface="Open Sans" panose="020B0606030504020204" pitchFamily="34" charset="0"/>
                <a:cs typeface="Open Sans" panose="020B0606030504020204" pitchFamily="34" charset="0"/>
                <a:sym typeface="Wingdings" panose="05000000000000000000" pitchFamily="2" charset="2"/>
              </a:rPr>
              <a:t>groups</a:t>
            </a:r>
            <a:r>
              <a:rPr lang="de-CH" sz="2000" kern="0" dirty="0">
                <a:solidFill>
                  <a:srgbClr val="000000"/>
                </a:solidFill>
                <a:latin typeface="Open Sans" panose="020B0606030504020204" pitchFamily="34" charset="0"/>
                <a:cs typeface="Open Sans" panose="020B0606030504020204" pitchFamily="34" charset="0"/>
                <a:sym typeface="Wingdings" panose="05000000000000000000" pitchFamily="2" charset="2"/>
              </a:rPr>
              <a:t>: </a:t>
            </a:r>
            <a:r>
              <a:rPr lang="de-CH" sz="2000" kern="0" dirty="0" err="1">
                <a:solidFill>
                  <a:srgbClr val="000000"/>
                </a:solidFill>
                <a:latin typeface="Open Sans" panose="020B0606030504020204" pitchFamily="34" charset="0"/>
                <a:cs typeface="Open Sans" panose="020B0606030504020204" pitchFamily="34" charset="0"/>
                <a:sym typeface="Wingdings" panose="05000000000000000000" pitchFamily="2" charset="2"/>
              </a:rPr>
              <a:t>patients</a:t>
            </a:r>
            <a:r>
              <a:rPr lang="de-CH" sz="2000" kern="0" dirty="0">
                <a:solidFill>
                  <a:srgbClr val="000000"/>
                </a:solidFill>
                <a:latin typeface="Open Sans" panose="020B0606030504020204" pitchFamily="34" charset="0"/>
                <a:cs typeface="Open Sans" panose="020B0606030504020204" pitchFamily="34" charset="0"/>
                <a:sym typeface="Wingdings" panose="05000000000000000000" pitchFamily="2" charset="2"/>
              </a:rPr>
              <a:t> </a:t>
            </a:r>
            <a:r>
              <a:rPr lang="de-CH" sz="2000" kern="0" dirty="0" err="1">
                <a:solidFill>
                  <a:srgbClr val="000000"/>
                </a:solidFill>
                <a:latin typeface="Open Sans" panose="020B0606030504020204" pitchFamily="34" charset="0"/>
                <a:cs typeface="Open Sans" panose="020B0606030504020204" pitchFamily="34" charset="0"/>
                <a:sym typeface="Wingdings" panose="05000000000000000000" pitchFamily="2" charset="2"/>
              </a:rPr>
              <a:t>with</a:t>
            </a:r>
            <a:r>
              <a:rPr lang="de-CH" sz="2000" kern="0" dirty="0">
                <a:solidFill>
                  <a:srgbClr val="000000"/>
                </a:solidFill>
                <a:latin typeface="Open Sans" panose="020B0606030504020204" pitchFamily="34" charset="0"/>
                <a:cs typeface="Open Sans" panose="020B0606030504020204" pitchFamily="34" charset="0"/>
                <a:sym typeface="Wingdings" panose="05000000000000000000" pitchFamily="2" charset="2"/>
              </a:rPr>
              <a:t> </a:t>
            </a:r>
            <a:r>
              <a:rPr lang="de-CH" sz="2000" kern="0" dirty="0" err="1">
                <a:solidFill>
                  <a:srgbClr val="000000"/>
                </a:solidFill>
                <a:latin typeface="Open Sans" panose="020B0606030504020204" pitchFamily="34" charset="0"/>
                <a:cs typeface="Open Sans" panose="020B0606030504020204" pitchFamily="34" charset="0"/>
                <a:sym typeface="Wingdings" panose="05000000000000000000" pitchFamily="2" charset="2"/>
              </a:rPr>
              <a:t>depression</a:t>
            </a:r>
            <a:r>
              <a:rPr lang="de-CH" sz="2000" kern="0" dirty="0">
                <a:solidFill>
                  <a:srgbClr val="000000"/>
                </a:solidFill>
                <a:latin typeface="Open Sans" panose="020B0606030504020204" pitchFamily="34" charset="0"/>
                <a:cs typeface="Open Sans" panose="020B0606030504020204" pitchFamily="34" charset="0"/>
                <a:sym typeface="Wingdings" panose="05000000000000000000" pitchFamily="2" charset="2"/>
              </a:rPr>
              <a:t> vs. </a:t>
            </a:r>
            <a:r>
              <a:rPr lang="de-CH" sz="2000" kern="0" dirty="0" err="1">
                <a:solidFill>
                  <a:srgbClr val="000000"/>
                </a:solidFill>
                <a:latin typeface="Open Sans" panose="020B0606030504020204" pitchFamily="34" charset="0"/>
                <a:cs typeface="Open Sans" panose="020B0606030504020204" pitchFamily="34" charset="0"/>
                <a:sym typeface="Wingdings" panose="05000000000000000000" pitchFamily="2" charset="2"/>
              </a:rPr>
              <a:t>healthy</a:t>
            </a:r>
            <a:r>
              <a:rPr lang="de-CH" sz="2000" kern="0" dirty="0">
                <a:solidFill>
                  <a:srgbClr val="000000"/>
                </a:solidFill>
                <a:latin typeface="Open Sans" panose="020B0606030504020204" pitchFamily="34" charset="0"/>
                <a:cs typeface="Open Sans" panose="020B0606030504020204" pitchFamily="34" charset="0"/>
                <a:sym typeface="Wingdings" panose="05000000000000000000" pitchFamily="2" charset="2"/>
              </a:rPr>
              <a:t> </a:t>
            </a:r>
            <a:r>
              <a:rPr lang="de-CH" sz="2000" kern="0" dirty="0" err="1">
                <a:solidFill>
                  <a:srgbClr val="000000"/>
                </a:solidFill>
                <a:latin typeface="Open Sans" panose="020B0606030504020204" pitchFamily="34" charset="0"/>
                <a:cs typeface="Open Sans" panose="020B0606030504020204" pitchFamily="34" charset="0"/>
                <a:sym typeface="Wingdings" panose="05000000000000000000" pitchFamily="2" charset="2"/>
              </a:rPr>
              <a:t>controls</a:t>
            </a:r>
            <a:r>
              <a:rPr lang="de-CH" sz="2000" kern="0" dirty="0">
                <a:solidFill>
                  <a:srgbClr val="000000"/>
                </a:solidFill>
                <a:latin typeface="Open Sans" panose="020B0606030504020204" pitchFamily="34" charset="0"/>
                <a:cs typeface="Open Sans" panose="020B0606030504020204" pitchFamily="34" charset="0"/>
                <a:sym typeface="Wingdings" panose="05000000000000000000" pitchFamily="2" charset="2"/>
              </a:rPr>
              <a:t> </a:t>
            </a:r>
          </a:p>
          <a:p>
            <a:pPr marL="457188" lvl="5" indent="0">
              <a:lnSpc>
                <a:spcPct val="114000"/>
              </a:lnSpc>
              <a:buNone/>
            </a:pPr>
            <a:endParaRPr lang="de-CH" sz="2000" kern="0" dirty="0">
              <a:solidFill>
                <a:srgbClr val="000000"/>
              </a:solidFill>
              <a:latin typeface="Open Sans" panose="020B0606030504020204" pitchFamily="34" charset="0"/>
              <a:cs typeface="Open Sans" panose="020B0606030504020204" pitchFamily="34" charset="0"/>
            </a:endParaRPr>
          </a:p>
        </p:txBody>
      </p:sp>
      <p:pic>
        <p:nvPicPr>
          <p:cNvPr id="8" name="Picture 7" descr="A white cross on a black background&#10;&#10;Description automatically generated">
            <a:extLst>
              <a:ext uri="{FF2B5EF4-FFF2-40B4-BE49-F238E27FC236}">
                <a16:creationId xmlns:a16="http://schemas.microsoft.com/office/drawing/2014/main" id="{347B7AFD-E6F9-5A0C-F9C0-37A2A6BF08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4438" y="1778214"/>
            <a:ext cx="2143125" cy="2133600"/>
          </a:xfrm>
          <a:prstGeom prst="rect">
            <a:avLst/>
          </a:prstGeom>
        </p:spPr>
      </p:pic>
    </p:spTree>
    <p:extLst>
      <p:ext uri="{BB962C8B-B14F-4D97-AF65-F5344CB8AC3E}">
        <p14:creationId xmlns:p14="http://schemas.microsoft.com/office/powerpoint/2010/main" val="2613910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C619AF-4EF5-4E54-B873-BFA8E09A46B2}"/>
              </a:ext>
            </a:extLst>
          </p:cNvPr>
          <p:cNvSpPr>
            <a:spLocks noGrp="1"/>
          </p:cNvSpPr>
          <p:nvPr>
            <p:ph type="title"/>
          </p:nvPr>
        </p:nvSpPr>
        <p:spPr/>
        <p:txBody>
          <a:bodyPr/>
          <a:lstStyle/>
          <a:p>
            <a:r>
              <a:rPr lang="de-DE" dirty="0"/>
              <a:t>Sample</a:t>
            </a:r>
          </a:p>
        </p:txBody>
      </p:sp>
      <p:sp>
        <p:nvSpPr>
          <p:cNvPr id="4" name="Inhaltsplatzhalter 2">
            <a:extLst>
              <a:ext uri="{FF2B5EF4-FFF2-40B4-BE49-F238E27FC236}">
                <a16:creationId xmlns:a16="http://schemas.microsoft.com/office/drawing/2014/main" id="{74F12318-A639-44CE-834C-14284A4AC77A}"/>
              </a:ext>
            </a:extLst>
          </p:cNvPr>
          <p:cNvSpPr>
            <a:spLocks noGrp="1"/>
          </p:cNvSpPr>
          <p:nvPr>
            <p:ph idx="1"/>
          </p:nvPr>
        </p:nvSpPr>
        <p:spPr>
          <a:xfrm>
            <a:off x="1990725" y="1018906"/>
            <a:ext cx="8281988" cy="4994547"/>
          </a:xfrm>
        </p:spPr>
        <p:txBody>
          <a:bodyPr/>
          <a:lstStyle/>
          <a:p>
            <a:pPr marL="1588" lvl="1" indent="0">
              <a:buNone/>
            </a:pPr>
            <a:endParaRPr lang="de-CH" sz="2100" dirty="0"/>
          </a:p>
          <a:p>
            <a:pPr marL="1588" lvl="1" indent="0">
              <a:buNone/>
            </a:pPr>
            <a:endParaRPr lang="de-CH" sz="2100" b="1" dirty="0"/>
          </a:p>
          <a:p>
            <a:pPr>
              <a:lnSpc>
                <a:spcPct val="100000"/>
              </a:lnSpc>
            </a:pPr>
            <a:endParaRPr lang="en-GB" sz="1600" dirty="0"/>
          </a:p>
        </p:txBody>
      </p:sp>
      <p:graphicFrame>
        <p:nvGraphicFramePr>
          <p:cNvPr id="3" name="Table 2">
            <a:extLst>
              <a:ext uri="{FF2B5EF4-FFF2-40B4-BE49-F238E27FC236}">
                <a16:creationId xmlns:a16="http://schemas.microsoft.com/office/drawing/2014/main" id="{DC676C62-6E1C-C585-16F1-6EB7AD94C265}"/>
              </a:ext>
            </a:extLst>
          </p:cNvPr>
          <p:cNvGraphicFramePr>
            <a:graphicFrameLocks noGrp="1"/>
          </p:cNvGraphicFramePr>
          <p:nvPr>
            <p:extLst>
              <p:ext uri="{D42A27DB-BD31-4B8C-83A1-F6EECF244321}">
                <p14:modId xmlns:p14="http://schemas.microsoft.com/office/powerpoint/2010/main" val="2403319656"/>
              </p:ext>
            </p:extLst>
          </p:nvPr>
        </p:nvGraphicFramePr>
        <p:xfrm>
          <a:off x="2375209" y="123785"/>
          <a:ext cx="8865220" cy="6699929"/>
        </p:xfrm>
        <a:graphic>
          <a:graphicData uri="http://schemas.openxmlformats.org/drawingml/2006/table">
            <a:tbl>
              <a:tblPr/>
              <a:tblGrid>
                <a:gridCol w="1773044">
                  <a:extLst>
                    <a:ext uri="{9D8B030D-6E8A-4147-A177-3AD203B41FA5}">
                      <a16:colId xmlns:a16="http://schemas.microsoft.com/office/drawing/2014/main" val="628819009"/>
                    </a:ext>
                  </a:extLst>
                </a:gridCol>
                <a:gridCol w="1773044">
                  <a:extLst>
                    <a:ext uri="{9D8B030D-6E8A-4147-A177-3AD203B41FA5}">
                      <a16:colId xmlns:a16="http://schemas.microsoft.com/office/drawing/2014/main" val="4082142761"/>
                    </a:ext>
                  </a:extLst>
                </a:gridCol>
                <a:gridCol w="1773044">
                  <a:extLst>
                    <a:ext uri="{9D8B030D-6E8A-4147-A177-3AD203B41FA5}">
                      <a16:colId xmlns:a16="http://schemas.microsoft.com/office/drawing/2014/main" val="3297108114"/>
                    </a:ext>
                  </a:extLst>
                </a:gridCol>
                <a:gridCol w="1773044">
                  <a:extLst>
                    <a:ext uri="{9D8B030D-6E8A-4147-A177-3AD203B41FA5}">
                      <a16:colId xmlns:a16="http://schemas.microsoft.com/office/drawing/2014/main" val="1558650726"/>
                    </a:ext>
                  </a:extLst>
                </a:gridCol>
                <a:gridCol w="1773044">
                  <a:extLst>
                    <a:ext uri="{9D8B030D-6E8A-4147-A177-3AD203B41FA5}">
                      <a16:colId xmlns:a16="http://schemas.microsoft.com/office/drawing/2014/main" val="3631128607"/>
                    </a:ext>
                  </a:extLst>
                </a:gridCol>
              </a:tblGrid>
              <a:tr h="243338">
                <a:tc>
                  <a:txBody>
                    <a:bodyPr/>
                    <a:lstStyle/>
                    <a:p>
                      <a:endParaRPr lang="de-AT" sz="1300" dirty="0">
                        <a:solidFill>
                          <a:schemeClr val="bg1"/>
                        </a:solidFill>
                      </a:endParaRPr>
                    </a:p>
                  </a:txBody>
                  <a:tcPr marL="40228" marR="40228" marT="20113" marB="20113" anchor="ctr">
                    <a:lnL>
                      <a:noFill/>
                    </a:lnL>
                    <a:lnR>
                      <a:noFill/>
                    </a:lnR>
                    <a:lnT>
                      <a:noFill/>
                    </a:lnT>
                    <a:lnB>
                      <a:noFill/>
                    </a:lnB>
                  </a:tcPr>
                </a:tc>
                <a:tc>
                  <a:txBody>
                    <a:bodyPr/>
                    <a:lstStyle/>
                    <a:p>
                      <a:r>
                        <a:rPr lang="de-AT" sz="1300" b="1" dirty="0">
                          <a:solidFill>
                            <a:schemeClr val="bg1"/>
                          </a:solidFill>
                        </a:rPr>
                        <a:t>Controls</a:t>
                      </a:r>
                    </a:p>
                  </a:txBody>
                  <a:tcPr marL="40228" marR="40228" marT="20113" marB="20113" anchor="ctr">
                    <a:lnL>
                      <a:noFill/>
                    </a:lnL>
                    <a:lnR>
                      <a:noFill/>
                    </a:lnR>
                    <a:lnT>
                      <a:noFill/>
                    </a:lnT>
                    <a:lnB>
                      <a:noFill/>
                    </a:lnB>
                  </a:tcPr>
                </a:tc>
                <a:tc>
                  <a:txBody>
                    <a:bodyPr/>
                    <a:lstStyle/>
                    <a:p>
                      <a:r>
                        <a:rPr lang="de-AT" sz="1300" b="1" dirty="0">
                          <a:solidFill>
                            <a:schemeClr val="bg1"/>
                          </a:solidFill>
                        </a:rPr>
                        <a:t>MDD</a:t>
                      </a:r>
                    </a:p>
                  </a:txBody>
                  <a:tcPr marL="40228" marR="40228" marT="20113" marB="20113" anchor="ctr">
                    <a:lnL>
                      <a:noFill/>
                    </a:lnL>
                    <a:lnR>
                      <a:noFill/>
                    </a:lnR>
                    <a:lnT>
                      <a:noFill/>
                    </a:lnT>
                    <a:lnB>
                      <a:noFill/>
                    </a:lnB>
                  </a:tcPr>
                </a:tc>
                <a:tc>
                  <a:txBody>
                    <a:bodyPr/>
                    <a:lstStyle/>
                    <a:p>
                      <a:r>
                        <a:rPr lang="de-AT" sz="1300" b="1" dirty="0">
                          <a:solidFill>
                            <a:schemeClr val="bg1"/>
                          </a:solidFill>
                        </a:rPr>
                        <a:t>Test </a:t>
                      </a:r>
                      <a:r>
                        <a:rPr lang="de-AT" sz="1300" b="1" dirty="0" err="1">
                          <a:solidFill>
                            <a:schemeClr val="bg1"/>
                          </a:solidFill>
                        </a:rPr>
                        <a:t>statistic</a:t>
                      </a:r>
                      <a:endParaRPr lang="de-AT" sz="1300" b="1" dirty="0">
                        <a:solidFill>
                          <a:schemeClr val="bg1"/>
                        </a:solidFill>
                      </a:endParaRPr>
                    </a:p>
                  </a:txBody>
                  <a:tcPr marL="40228" marR="40228" marT="20113" marB="20113" anchor="ctr">
                    <a:lnL>
                      <a:noFill/>
                    </a:lnL>
                    <a:lnR>
                      <a:noFill/>
                    </a:lnR>
                    <a:lnT>
                      <a:noFill/>
                    </a:lnT>
                    <a:lnB>
                      <a:noFill/>
                    </a:lnB>
                  </a:tcPr>
                </a:tc>
                <a:tc>
                  <a:txBody>
                    <a:bodyPr/>
                    <a:lstStyle/>
                    <a:p>
                      <a:r>
                        <a:rPr lang="de-AT" sz="1300" b="1" i="1" dirty="0">
                          <a:solidFill>
                            <a:schemeClr val="bg1"/>
                          </a:solidFill>
                        </a:rPr>
                        <a:t>p</a:t>
                      </a:r>
                      <a:r>
                        <a:rPr lang="de-AT" sz="1300" b="1" dirty="0">
                          <a:solidFill>
                            <a:schemeClr val="bg1"/>
                          </a:solidFill>
                        </a:rPr>
                        <a:t> </a:t>
                      </a:r>
                      <a:r>
                        <a:rPr lang="de-AT" sz="1300" b="1" dirty="0" err="1">
                          <a:solidFill>
                            <a:schemeClr val="bg1"/>
                          </a:solidFill>
                        </a:rPr>
                        <a:t>value</a:t>
                      </a:r>
                      <a:r>
                        <a:rPr lang="de-AT" sz="1300" b="1" baseline="30000" dirty="0" err="1">
                          <a:solidFill>
                            <a:schemeClr val="bg1"/>
                          </a:solidFill>
                        </a:rPr>
                        <a:t>a</a:t>
                      </a:r>
                      <a:endParaRPr lang="de-AT" sz="1300" b="1" dirty="0">
                        <a:solidFill>
                          <a:schemeClr val="bg1"/>
                        </a:solidFill>
                      </a:endParaRPr>
                    </a:p>
                  </a:txBody>
                  <a:tcPr marL="40228" marR="40228" marT="20113" marB="20113" anchor="ctr">
                    <a:lnL>
                      <a:noFill/>
                    </a:lnL>
                    <a:lnR>
                      <a:noFill/>
                    </a:lnR>
                    <a:lnT>
                      <a:noFill/>
                    </a:lnT>
                    <a:lnB>
                      <a:noFill/>
                    </a:lnB>
                  </a:tcPr>
                </a:tc>
                <a:extLst>
                  <a:ext uri="{0D108BD9-81ED-4DB2-BD59-A6C34878D82A}">
                    <a16:rowId xmlns:a16="http://schemas.microsoft.com/office/drawing/2014/main" val="3949343235"/>
                  </a:ext>
                </a:extLst>
              </a:tr>
              <a:tr h="446449">
                <a:tc>
                  <a:txBody>
                    <a:bodyPr/>
                    <a:lstStyle/>
                    <a:p>
                      <a:r>
                        <a:rPr lang="de-AT" sz="1300" dirty="0">
                          <a:solidFill>
                            <a:schemeClr val="bg1"/>
                          </a:solidFill>
                        </a:rPr>
                        <a:t>Age (</a:t>
                      </a:r>
                      <a:r>
                        <a:rPr lang="de-AT" sz="1300" dirty="0" err="1">
                          <a:solidFill>
                            <a:schemeClr val="bg1"/>
                          </a:solidFill>
                        </a:rPr>
                        <a:t>years</a:t>
                      </a:r>
                      <a:r>
                        <a:rPr lang="de-AT" sz="1300" dirty="0">
                          <a:solidFill>
                            <a:schemeClr val="bg1"/>
                          </a:solidFill>
                        </a:rPr>
                        <a:t>), </a:t>
                      </a:r>
                      <a:r>
                        <a:rPr lang="de-AT" sz="1300" dirty="0" err="1">
                          <a:solidFill>
                            <a:schemeClr val="bg1"/>
                          </a:solidFill>
                        </a:rPr>
                        <a:t>range</a:t>
                      </a:r>
                      <a:r>
                        <a:rPr lang="de-AT" sz="1300" dirty="0">
                          <a:solidFill>
                            <a:schemeClr val="bg1"/>
                          </a:solidFill>
                        </a:rPr>
                        <a:t> (min-</a:t>
                      </a:r>
                      <a:r>
                        <a:rPr lang="de-AT" sz="1300" dirty="0" err="1">
                          <a:solidFill>
                            <a:schemeClr val="bg1"/>
                          </a:solidFill>
                        </a:rPr>
                        <a:t>max</a:t>
                      </a:r>
                      <a:r>
                        <a:rPr lang="de-AT" sz="1300" dirty="0">
                          <a:solidFill>
                            <a:schemeClr val="bg1"/>
                          </a:solidFill>
                        </a:rPr>
                        <a:t>)</a:t>
                      </a:r>
                    </a:p>
                  </a:txBody>
                  <a:tcPr marL="40228" marR="40228" marT="20113" marB="20113" anchor="ctr">
                    <a:lnL>
                      <a:noFill/>
                    </a:lnL>
                    <a:lnR>
                      <a:noFill/>
                    </a:lnR>
                    <a:lnT>
                      <a:noFill/>
                    </a:lnT>
                    <a:lnB>
                      <a:noFill/>
                    </a:lnB>
                  </a:tcPr>
                </a:tc>
                <a:tc>
                  <a:txBody>
                    <a:bodyPr/>
                    <a:lstStyle/>
                    <a:p>
                      <a:r>
                        <a:rPr lang="de-AT" sz="1300">
                          <a:solidFill>
                            <a:schemeClr val="bg1"/>
                          </a:solidFill>
                        </a:rPr>
                        <a:t>16.2 (1.9), 11.2–18.8</a:t>
                      </a:r>
                    </a:p>
                  </a:txBody>
                  <a:tcPr marL="40228" marR="40228" marT="20113" marB="20113" anchor="ctr">
                    <a:lnL>
                      <a:noFill/>
                    </a:lnL>
                    <a:lnR>
                      <a:noFill/>
                    </a:lnR>
                    <a:lnT>
                      <a:noFill/>
                    </a:lnT>
                    <a:lnB>
                      <a:noFill/>
                    </a:lnB>
                  </a:tcPr>
                </a:tc>
                <a:tc>
                  <a:txBody>
                    <a:bodyPr/>
                    <a:lstStyle/>
                    <a:p>
                      <a:r>
                        <a:rPr lang="de-AT" sz="1300">
                          <a:solidFill>
                            <a:schemeClr val="bg1"/>
                          </a:solidFill>
                        </a:rPr>
                        <a:t>16.1 (1.4), 12.8–18.7</a:t>
                      </a:r>
                    </a:p>
                  </a:txBody>
                  <a:tcPr marL="40228" marR="40228" marT="20113" marB="20113" anchor="ctr">
                    <a:lnL>
                      <a:noFill/>
                    </a:lnL>
                    <a:lnR>
                      <a:noFill/>
                    </a:lnR>
                    <a:lnT>
                      <a:noFill/>
                    </a:lnT>
                    <a:lnB>
                      <a:noFill/>
                    </a:lnB>
                  </a:tcPr>
                </a:tc>
                <a:tc>
                  <a:txBody>
                    <a:bodyPr/>
                    <a:lstStyle/>
                    <a:p>
                      <a:r>
                        <a:rPr lang="de-AT" sz="1300">
                          <a:solidFill>
                            <a:schemeClr val="bg1"/>
                          </a:solidFill>
                        </a:rPr>
                        <a:t>U = 553.5</a:t>
                      </a:r>
                    </a:p>
                  </a:txBody>
                  <a:tcPr marL="40228" marR="40228" marT="20113" marB="20113" anchor="ctr">
                    <a:lnL>
                      <a:noFill/>
                    </a:lnL>
                    <a:lnR>
                      <a:noFill/>
                    </a:lnR>
                    <a:lnT>
                      <a:noFill/>
                    </a:lnT>
                    <a:lnB>
                      <a:noFill/>
                    </a:lnB>
                  </a:tcPr>
                </a:tc>
                <a:tc>
                  <a:txBody>
                    <a:bodyPr/>
                    <a:lstStyle/>
                    <a:p>
                      <a:r>
                        <a:rPr lang="de-AT" sz="1300" dirty="0">
                          <a:solidFill>
                            <a:schemeClr val="bg1"/>
                          </a:solidFill>
                        </a:rPr>
                        <a:t>0.425</a:t>
                      </a:r>
                    </a:p>
                  </a:txBody>
                  <a:tcPr marL="40228" marR="40228" marT="20113" marB="20113" anchor="ctr">
                    <a:lnL>
                      <a:noFill/>
                    </a:lnL>
                    <a:lnR>
                      <a:noFill/>
                    </a:lnR>
                    <a:lnT>
                      <a:noFill/>
                    </a:lnT>
                    <a:lnB>
                      <a:noFill/>
                    </a:lnB>
                  </a:tcPr>
                </a:tc>
                <a:extLst>
                  <a:ext uri="{0D108BD9-81ED-4DB2-BD59-A6C34878D82A}">
                    <a16:rowId xmlns:a16="http://schemas.microsoft.com/office/drawing/2014/main" val="326001200"/>
                  </a:ext>
                </a:extLst>
              </a:tr>
              <a:tr h="281593">
                <a:tc>
                  <a:txBody>
                    <a:bodyPr/>
                    <a:lstStyle/>
                    <a:p>
                      <a:r>
                        <a:rPr lang="de-AT" sz="1300">
                          <a:solidFill>
                            <a:schemeClr val="bg1"/>
                          </a:solidFill>
                        </a:rPr>
                        <a:t>Sex (males), No. (%)</a:t>
                      </a:r>
                    </a:p>
                  </a:txBody>
                  <a:tcPr marL="40228" marR="40228" marT="20113" marB="20113" anchor="ctr">
                    <a:lnL>
                      <a:noFill/>
                    </a:lnL>
                    <a:lnR>
                      <a:noFill/>
                    </a:lnR>
                    <a:lnT>
                      <a:noFill/>
                    </a:lnT>
                    <a:lnB>
                      <a:noFill/>
                    </a:lnB>
                  </a:tcPr>
                </a:tc>
                <a:tc>
                  <a:txBody>
                    <a:bodyPr/>
                    <a:lstStyle/>
                    <a:p>
                      <a:r>
                        <a:rPr lang="de-AT" sz="1300">
                          <a:solidFill>
                            <a:schemeClr val="bg1"/>
                          </a:solidFill>
                        </a:rPr>
                        <a:t>10 (30%)</a:t>
                      </a:r>
                    </a:p>
                  </a:txBody>
                  <a:tcPr marL="40228" marR="40228" marT="20113" marB="20113" anchor="ctr">
                    <a:lnL>
                      <a:noFill/>
                    </a:lnL>
                    <a:lnR>
                      <a:noFill/>
                    </a:lnR>
                    <a:lnT>
                      <a:noFill/>
                    </a:lnT>
                    <a:lnB>
                      <a:noFill/>
                    </a:lnB>
                  </a:tcPr>
                </a:tc>
                <a:tc>
                  <a:txBody>
                    <a:bodyPr/>
                    <a:lstStyle/>
                    <a:p>
                      <a:r>
                        <a:rPr lang="de-AT" sz="1300">
                          <a:solidFill>
                            <a:schemeClr val="bg1"/>
                          </a:solidFill>
                        </a:rPr>
                        <a:t>10 (33%)</a:t>
                      </a:r>
                    </a:p>
                  </a:txBody>
                  <a:tcPr marL="40228" marR="40228" marT="20113" marB="20113" anchor="ctr">
                    <a:lnL>
                      <a:noFill/>
                    </a:lnL>
                    <a:lnR>
                      <a:noFill/>
                    </a:lnR>
                    <a:lnT>
                      <a:noFill/>
                    </a:lnT>
                    <a:lnB>
                      <a:noFill/>
                    </a:lnB>
                  </a:tcPr>
                </a:tc>
                <a:tc>
                  <a:txBody>
                    <a:bodyPr/>
                    <a:lstStyle/>
                    <a:p>
                      <a:r>
                        <a:rPr lang="el-GR" sz="1300">
                          <a:solidFill>
                            <a:schemeClr val="bg1"/>
                          </a:solidFill>
                        </a:rPr>
                        <a:t>χ</a:t>
                      </a:r>
                      <a:r>
                        <a:rPr lang="el-GR" sz="1300" baseline="30000">
                          <a:solidFill>
                            <a:schemeClr val="bg1"/>
                          </a:solidFill>
                        </a:rPr>
                        <a:t>2</a:t>
                      </a:r>
                      <a:r>
                        <a:rPr lang="el-GR" sz="1300">
                          <a:solidFill>
                            <a:schemeClr val="bg1"/>
                          </a:solidFill>
                        </a:rPr>
                        <a:t>(1) = 0.07</a:t>
                      </a:r>
                    </a:p>
                  </a:txBody>
                  <a:tcPr marL="40228" marR="40228" marT="20113" marB="20113" anchor="ctr">
                    <a:lnL>
                      <a:noFill/>
                    </a:lnL>
                    <a:lnR>
                      <a:noFill/>
                    </a:lnR>
                    <a:lnT>
                      <a:noFill/>
                    </a:lnT>
                    <a:lnB>
                      <a:noFill/>
                    </a:lnB>
                  </a:tcPr>
                </a:tc>
                <a:tc>
                  <a:txBody>
                    <a:bodyPr/>
                    <a:lstStyle/>
                    <a:p>
                      <a:r>
                        <a:rPr lang="de-AT" sz="1300">
                          <a:solidFill>
                            <a:schemeClr val="bg1"/>
                          </a:solidFill>
                        </a:rPr>
                        <a:t>0.796</a:t>
                      </a:r>
                    </a:p>
                  </a:txBody>
                  <a:tcPr marL="40228" marR="40228" marT="20113" marB="20113" anchor="ctr">
                    <a:lnL>
                      <a:noFill/>
                    </a:lnL>
                    <a:lnR>
                      <a:noFill/>
                    </a:lnR>
                    <a:lnT>
                      <a:noFill/>
                    </a:lnT>
                    <a:lnB>
                      <a:noFill/>
                    </a:lnB>
                  </a:tcPr>
                </a:tc>
                <a:extLst>
                  <a:ext uri="{0D108BD9-81ED-4DB2-BD59-A6C34878D82A}">
                    <a16:rowId xmlns:a16="http://schemas.microsoft.com/office/drawing/2014/main" val="92732663"/>
                  </a:ext>
                </a:extLst>
              </a:tr>
              <a:tr h="446449">
                <a:tc>
                  <a:txBody>
                    <a:bodyPr/>
                    <a:lstStyle/>
                    <a:p>
                      <a:r>
                        <a:rPr lang="de-AT" sz="1300" dirty="0" err="1">
                          <a:solidFill>
                            <a:schemeClr val="bg1"/>
                          </a:solidFill>
                        </a:rPr>
                        <a:t>Handedness</a:t>
                      </a:r>
                      <a:r>
                        <a:rPr lang="de-AT" sz="1300" dirty="0">
                          <a:solidFill>
                            <a:schemeClr val="bg1"/>
                          </a:solidFill>
                        </a:rPr>
                        <a:t> (</a:t>
                      </a:r>
                      <a:r>
                        <a:rPr lang="de-AT" sz="1300" dirty="0" err="1">
                          <a:solidFill>
                            <a:schemeClr val="bg1"/>
                          </a:solidFill>
                        </a:rPr>
                        <a:t>right</a:t>
                      </a:r>
                      <a:r>
                        <a:rPr lang="de-AT" sz="1300" dirty="0">
                          <a:solidFill>
                            <a:schemeClr val="bg1"/>
                          </a:solidFill>
                        </a:rPr>
                        <a:t>), </a:t>
                      </a:r>
                      <a:r>
                        <a:rPr lang="de-AT" sz="1300" dirty="0" err="1">
                          <a:solidFill>
                            <a:schemeClr val="bg1"/>
                          </a:solidFill>
                        </a:rPr>
                        <a:t>No</a:t>
                      </a:r>
                      <a:r>
                        <a:rPr lang="de-AT" sz="1300" dirty="0">
                          <a:solidFill>
                            <a:schemeClr val="bg1"/>
                          </a:solidFill>
                        </a:rPr>
                        <a:t>. (%)</a:t>
                      </a:r>
                    </a:p>
                  </a:txBody>
                  <a:tcPr marL="40228" marR="40228" marT="20113" marB="20113" anchor="ctr">
                    <a:lnL>
                      <a:noFill/>
                    </a:lnL>
                    <a:lnR>
                      <a:noFill/>
                    </a:lnR>
                    <a:lnT>
                      <a:noFill/>
                    </a:lnT>
                    <a:lnB>
                      <a:noFill/>
                    </a:lnB>
                  </a:tcPr>
                </a:tc>
                <a:tc>
                  <a:txBody>
                    <a:bodyPr/>
                    <a:lstStyle/>
                    <a:p>
                      <a:r>
                        <a:rPr lang="de-AT" sz="1300">
                          <a:solidFill>
                            <a:schemeClr val="bg1"/>
                          </a:solidFill>
                        </a:rPr>
                        <a:t>32 (97%)</a:t>
                      </a:r>
                    </a:p>
                  </a:txBody>
                  <a:tcPr marL="40228" marR="40228" marT="20113" marB="20113" anchor="ctr">
                    <a:lnL>
                      <a:noFill/>
                    </a:lnL>
                    <a:lnR>
                      <a:noFill/>
                    </a:lnR>
                    <a:lnT>
                      <a:noFill/>
                    </a:lnT>
                    <a:lnB>
                      <a:noFill/>
                    </a:lnB>
                  </a:tcPr>
                </a:tc>
                <a:tc>
                  <a:txBody>
                    <a:bodyPr/>
                    <a:lstStyle/>
                    <a:p>
                      <a:r>
                        <a:rPr lang="de-AT" sz="1300">
                          <a:solidFill>
                            <a:schemeClr val="bg1"/>
                          </a:solidFill>
                        </a:rPr>
                        <a:t>28 (93%)</a:t>
                      </a:r>
                    </a:p>
                  </a:txBody>
                  <a:tcPr marL="40228" marR="40228" marT="20113" marB="20113" anchor="ctr">
                    <a:lnL>
                      <a:noFill/>
                    </a:lnL>
                    <a:lnR>
                      <a:noFill/>
                    </a:lnR>
                    <a:lnT>
                      <a:noFill/>
                    </a:lnT>
                    <a:lnB>
                      <a:noFill/>
                    </a:lnB>
                  </a:tcPr>
                </a:tc>
                <a:tc>
                  <a:txBody>
                    <a:bodyPr/>
                    <a:lstStyle/>
                    <a:p>
                      <a:r>
                        <a:rPr lang="el-GR" sz="1300">
                          <a:solidFill>
                            <a:schemeClr val="bg1"/>
                          </a:solidFill>
                        </a:rPr>
                        <a:t>χ</a:t>
                      </a:r>
                      <a:r>
                        <a:rPr lang="el-GR" sz="1300" baseline="30000">
                          <a:solidFill>
                            <a:schemeClr val="bg1"/>
                          </a:solidFill>
                        </a:rPr>
                        <a:t>2</a:t>
                      </a:r>
                      <a:r>
                        <a:rPr lang="el-GR" sz="1300">
                          <a:solidFill>
                            <a:schemeClr val="bg1"/>
                          </a:solidFill>
                        </a:rPr>
                        <a:t>(1) = 0.46</a:t>
                      </a:r>
                    </a:p>
                  </a:txBody>
                  <a:tcPr marL="40228" marR="40228" marT="20113" marB="20113" anchor="ctr">
                    <a:lnL>
                      <a:noFill/>
                    </a:lnL>
                    <a:lnR>
                      <a:noFill/>
                    </a:lnR>
                    <a:lnT>
                      <a:noFill/>
                    </a:lnT>
                    <a:lnB>
                      <a:noFill/>
                    </a:lnB>
                  </a:tcPr>
                </a:tc>
                <a:tc>
                  <a:txBody>
                    <a:bodyPr/>
                    <a:lstStyle/>
                    <a:p>
                      <a:r>
                        <a:rPr lang="de-AT" sz="1300">
                          <a:solidFill>
                            <a:schemeClr val="bg1"/>
                          </a:solidFill>
                        </a:rPr>
                        <a:t>0.500</a:t>
                      </a:r>
                    </a:p>
                  </a:txBody>
                  <a:tcPr marL="40228" marR="40228" marT="20113" marB="20113" anchor="ctr">
                    <a:lnL>
                      <a:noFill/>
                    </a:lnL>
                    <a:lnR>
                      <a:noFill/>
                    </a:lnR>
                    <a:lnT>
                      <a:noFill/>
                    </a:lnT>
                    <a:lnB>
                      <a:noFill/>
                    </a:lnB>
                  </a:tcPr>
                </a:tc>
                <a:extLst>
                  <a:ext uri="{0D108BD9-81ED-4DB2-BD59-A6C34878D82A}">
                    <a16:rowId xmlns:a16="http://schemas.microsoft.com/office/drawing/2014/main" val="1201501190"/>
                  </a:ext>
                </a:extLst>
              </a:tr>
              <a:tr h="649559">
                <a:tc>
                  <a:txBody>
                    <a:bodyPr/>
                    <a:lstStyle/>
                    <a:p>
                      <a:r>
                        <a:rPr lang="de-AT" sz="1300">
                          <a:solidFill>
                            <a:schemeClr val="bg1"/>
                          </a:solidFill>
                        </a:rPr>
                        <a:t>In-scanner movement (FD, mm)</a:t>
                      </a:r>
                    </a:p>
                  </a:txBody>
                  <a:tcPr marL="40228" marR="40228" marT="20113" marB="20113" anchor="ctr">
                    <a:lnL>
                      <a:noFill/>
                    </a:lnL>
                    <a:lnR>
                      <a:noFill/>
                    </a:lnR>
                    <a:lnT>
                      <a:noFill/>
                    </a:lnT>
                    <a:lnB>
                      <a:noFill/>
                    </a:lnB>
                  </a:tcPr>
                </a:tc>
                <a:tc>
                  <a:txBody>
                    <a:bodyPr/>
                    <a:lstStyle/>
                    <a:p>
                      <a:r>
                        <a:rPr lang="de-AT" sz="1300">
                          <a:solidFill>
                            <a:schemeClr val="bg1"/>
                          </a:solidFill>
                        </a:rPr>
                        <a:t>0.16 (0.06)</a:t>
                      </a:r>
                    </a:p>
                  </a:txBody>
                  <a:tcPr marL="40228" marR="40228" marT="20113" marB="20113" anchor="ctr">
                    <a:lnL>
                      <a:noFill/>
                    </a:lnL>
                    <a:lnR>
                      <a:noFill/>
                    </a:lnR>
                    <a:lnT>
                      <a:noFill/>
                    </a:lnT>
                    <a:lnB>
                      <a:noFill/>
                    </a:lnB>
                  </a:tcPr>
                </a:tc>
                <a:tc>
                  <a:txBody>
                    <a:bodyPr/>
                    <a:lstStyle/>
                    <a:p>
                      <a:r>
                        <a:rPr lang="de-AT" sz="1300">
                          <a:solidFill>
                            <a:schemeClr val="bg1"/>
                          </a:solidFill>
                        </a:rPr>
                        <a:t>0.17 (0.06)</a:t>
                      </a:r>
                    </a:p>
                  </a:txBody>
                  <a:tcPr marL="40228" marR="40228" marT="20113" marB="20113" anchor="ctr">
                    <a:lnL>
                      <a:noFill/>
                    </a:lnL>
                    <a:lnR>
                      <a:noFill/>
                    </a:lnR>
                    <a:lnT>
                      <a:noFill/>
                    </a:lnT>
                    <a:lnB>
                      <a:noFill/>
                    </a:lnB>
                  </a:tcPr>
                </a:tc>
                <a:tc>
                  <a:txBody>
                    <a:bodyPr/>
                    <a:lstStyle/>
                    <a:p>
                      <a:r>
                        <a:rPr lang="de-AT" sz="1300">
                          <a:solidFill>
                            <a:schemeClr val="bg1"/>
                          </a:solidFill>
                        </a:rPr>
                        <a:t>t(61) = 0.69</a:t>
                      </a:r>
                    </a:p>
                  </a:txBody>
                  <a:tcPr marL="40228" marR="40228" marT="20113" marB="20113" anchor="ctr">
                    <a:lnL>
                      <a:noFill/>
                    </a:lnL>
                    <a:lnR>
                      <a:noFill/>
                    </a:lnR>
                    <a:lnT>
                      <a:noFill/>
                    </a:lnT>
                    <a:lnB>
                      <a:noFill/>
                    </a:lnB>
                  </a:tcPr>
                </a:tc>
                <a:tc>
                  <a:txBody>
                    <a:bodyPr/>
                    <a:lstStyle/>
                    <a:p>
                      <a:r>
                        <a:rPr lang="de-AT" sz="1300">
                          <a:solidFill>
                            <a:schemeClr val="bg1"/>
                          </a:solidFill>
                        </a:rPr>
                        <a:t>0.492</a:t>
                      </a:r>
                    </a:p>
                  </a:txBody>
                  <a:tcPr marL="40228" marR="40228" marT="20113" marB="20113" anchor="ctr">
                    <a:lnL>
                      <a:noFill/>
                    </a:lnL>
                    <a:lnR>
                      <a:noFill/>
                    </a:lnR>
                    <a:lnT>
                      <a:noFill/>
                    </a:lnT>
                    <a:lnB>
                      <a:noFill/>
                    </a:lnB>
                  </a:tcPr>
                </a:tc>
                <a:extLst>
                  <a:ext uri="{0D108BD9-81ED-4DB2-BD59-A6C34878D82A}">
                    <a16:rowId xmlns:a16="http://schemas.microsoft.com/office/drawing/2014/main" val="2258771731"/>
                  </a:ext>
                </a:extLst>
              </a:tr>
              <a:tr h="243338">
                <a:tc>
                  <a:txBody>
                    <a:bodyPr/>
                    <a:lstStyle/>
                    <a:p>
                      <a:r>
                        <a:rPr lang="de-AT" sz="1300">
                          <a:solidFill>
                            <a:schemeClr val="bg1"/>
                          </a:solidFill>
                        </a:rPr>
                        <a:t>CD-RISC</a:t>
                      </a:r>
                    </a:p>
                  </a:txBody>
                  <a:tcPr marL="40228" marR="40228" marT="20113" marB="20113" anchor="ctr">
                    <a:lnL>
                      <a:noFill/>
                    </a:lnL>
                    <a:lnR>
                      <a:noFill/>
                    </a:lnR>
                    <a:lnT>
                      <a:noFill/>
                    </a:lnT>
                    <a:lnB>
                      <a:noFill/>
                    </a:lnB>
                  </a:tcPr>
                </a:tc>
                <a:tc>
                  <a:txBody>
                    <a:bodyPr/>
                    <a:lstStyle/>
                    <a:p>
                      <a:r>
                        <a:rPr lang="de-AT" sz="1300">
                          <a:solidFill>
                            <a:schemeClr val="bg1"/>
                          </a:solidFill>
                        </a:rPr>
                        <a:t>72.9 (10.1)</a:t>
                      </a:r>
                    </a:p>
                  </a:txBody>
                  <a:tcPr marL="40228" marR="40228" marT="20113" marB="20113" anchor="ctr">
                    <a:lnL>
                      <a:noFill/>
                    </a:lnL>
                    <a:lnR>
                      <a:noFill/>
                    </a:lnR>
                    <a:lnT>
                      <a:noFill/>
                    </a:lnT>
                    <a:lnB>
                      <a:noFill/>
                    </a:lnB>
                  </a:tcPr>
                </a:tc>
                <a:tc>
                  <a:txBody>
                    <a:bodyPr/>
                    <a:lstStyle/>
                    <a:p>
                      <a:r>
                        <a:rPr lang="de-AT" sz="1300">
                          <a:solidFill>
                            <a:schemeClr val="bg1"/>
                          </a:solidFill>
                        </a:rPr>
                        <a:t>38.6 (15.6)</a:t>
                      </a:r>
                    </a:p>
                  </a:txBody>
                  <a:tcPr marL="40228" marR="40228" marT="20113" marB="20113" anchor="ctr">
                    <a:lnL>
                      <a:noFill/>
                    </a:lnL>
                    <a:lnR>
                      <a:noFill/>
                    </a:lnR>
                    <a:lnT>
                      <a:noFill/>
                    </a:lnT>
                    <a:lnB>
                      <a:noFill/>
                    </a:lnB>
                  </a:tcPr>
                </a:tc>
                <a:tc>
                  <a:txBody>
                    <a:bodyPr/>
                    <a:lstStyle/>
                    <a:p>
                      <a:r>
                        <a:rPr lang="de-AT" sz="1300">
                          <a:solidFill>
                            <a:schemeClr val="bg1"/>
                          </a:solidFill>
                        </a:rPr>
                        <a:t>t(58) = 10.16</a:t>
                      </a:r>
                    </a:p>
                  </a:txBody>
                  <a:tcPr marL="40228" marR="40228" marT="20113" marB="20113" anchor="ctr">
                    <a:lnL>
                      <a:noFill/>
                    </a:lnL>
                    <a:lnR>
                      <a:noFill/>
                    </a:lnR>
                    <a:lnT>
                      <a:noFill/>
                    </a:lnT>
                    <a:lnB>
                      <a:noFill/>
                    </a:lnB>
                  </a:tcPr>
                </a:tc>
                <a:tc>
                  <a:txBody>
                    <a:bodyPr/>
                    <a:lstStyle/>
                    <a:p>
                      <a:r>
                        <a:rPr lang="de-AT" sz="1300">
                          <a:solidFill>
                            <a:schemeClr val="bg1"/>
                          </a:solidFill>
                        </a:rPr>
                        <a:t>&lt;0.001</a:t>
                      </a:r>
                    </a:p>
                  </a:txBody>
                  <a:tcPr marL="40228" marR="40228" marT="20113" marB="20113" anchor="ctr">
                    <a:lnL>
                      <a:noFill/>
                    </a:lnL>
                    <a:lnR>
                      <a:noFill/>
                    </a:lnR>
                    <a:lnT>
                      <a:noFill/>
                    </a:lnT>
                    <a:lnB>
                      <a:noFill/>
                    </a:lnB>
                  </a:tcPr>
                </a:tc>
                <a:extLst>
                  <a:ext uri="{0D108BD9-81ED-4DB2-BD59-A6C34878D82A}">
                    <a16:rowId xmlns:a16="http://schemas.microsoft.com/office/drawing/2014/main" val="2102834772"/>
                  </a:ext>
                </a:extLst>
              </a:tr>
              <a:tr h="243338">
                <a:tc>
                  <a:txBody>
                    <a:bodyPr/>
                    <a:lstStyle/>
                    <a:p>
                      <a:r>
                        <a:rPr lang="de-AT" sz="1300">
                          <a:solidFill>
                            <a:schemeClr val="bg1"/>
                          </a:solidFill>
                        </a:rPr>
                        <a:t>CDI</a:t>
                      </a:r>
                    </a:p>
                  </a:txBody>
                  <a:tcPr marL="40228" marR="40228" marT="20113" marB="20113" anchor="ctr">
                    <a:lnL>
                      <a:noFill/>
                    </a:lnL>
                    <a:lnR>
                      <a:noFill/>
                    </a:lnR>
                    <a:lnT>
                      <a:noFill/>
                    </a:lnT>
                    <a:lnB>
                      <a:noFill/>
                    </a:lnB>
                  </a:tcPr>
                </a:tc>
                <a:tc>
                  <a:txBody>
                    <a:bodyPr/>
                    <a:lstStyle/>
                    <a:p>
                      <a:r>
                        <a:rPr lang="de-AT" sz="1300">
                          <a:solidFill>
                            <a:schemeClr val="bg1"/>
                          </a:solidFill>
                        </a:rPr>
                        <a:t>8.4 (6.6)</a:t>
                      </a:r>
                    </a:p>
                  </a:txBody>
                  <a:tcPr marL="40228" marR="40228" marT="20113" marB="20113" anchor="ctr">
                    <a:lnL>
                      <a:noFill/>
                    </a:lnL>
                    <a:lnR>
                      <a:noFill/>
                    </a:lnR>
                    <a:lnT>
                      <a:noFill/>
                    </a:lnT>
                    <a:lnB>
                      <a:noFill/>
                    </a:lnB>
                  </a:tcPr>
                </a:tc>
                <a:tc>
                  <a:txBody>
                    <a:bodyPr/>
                    <a:lstStyle/>
                    <a:p>
                      <a:r>
                        <a:rPr lang="de-AT" sz="1300">
                          <a:solidFill>
                            <a:schemeClr val="bg1"/>
                          </a:solidFill>
                        </a:rPr>
                        <a:t>29.6 (9.3)</a:t>
                      </a:r>
                    </a:p>
                  </a:txBody>
                  <a:tcPr marL="40228" marR="40228" marT="20113" marB="20113" anchor="ctr">
                    <a:lnL>
                      <a:noFill/>
                    </a:lnL>
                    <a:lnR>
                      <a:noFill/>
                    </a:lnR>
                    <a:lnT>
                      <a:noFill/>
                    </a:lnT>
                    <a:lnB>
                      <a:noFill/>
                    </a:lnB>
                  </a:tcPr>
                </a:tc>
                <a:tc>
                  <a:txBody>
                    <a:bodyPr/>
                    <a:lstStyle/>
                    <a:p>
                      <a:r>
                        <a:rPr lang="de-AT" sz="1300">
                          <a:solidFill>
                            <a:schemeClr val="bg1"/>
                          </a:solidFill>
                        </a:rPr>
                        <a:t>U = 38.0</a:t>
                      </a:r>
                    </a:p>
                  </a:txBody>
                  <a:tcPr marL="40228" marR="40228" marT="20113" marB="20113" anchor="ctr">
                    <a:lnL>
                      <a:noFill/>
                    </a:lnL>
                    <a:lnR>
                      <a:noFill/>
                    </a:lnR>
                    <a:lnT>
                      <a:noFill/>
                    </a:lnT>
                    <a:lnB>
                      <a:noFill/>
                    </a:lnB>
                  </a:tcPr>
                </a:tc>
                <a:tc>
                  <a:txBody>
                    <a:bodyPr/>
                    <a:lstStyle/>
                    <a:p>
                      <a:r>
                        <a:rPr lang="de-AT" sz="1300">
                          <a:solidFill>
                            <a:schemeClr val="bg1"/>
                          </a:solidFill>
                        </a:rPr>
                        <a:t>&lt;0.001</a:t>
                      </a:r>
                    </a:p>
                  </a:txBody>
                  <a:tcPr marL="40228" marR="40228" marT="20113" marB="20113" anchor="ctr">
                    <a:lnL>
                      <a:noFill/>
                    </a:lnL>
                    <a:lnR>
                      <a:noFill/>
                    </a:lnR>
                    <a:lnT>
                      <a:noFill/>
                    </a:lnT>
                    <a:lnB>
                      <a:noFill/>
                    </a:lnB>
                  </a:tcPr>
                </a:tc>
                <a:extLst>
                  <a:ext uri="{0D108BD9-81ED-4DB2-BD59-A6C34878D82A}">
                    <a16:rowId xmlns:a16="http://schemas.microsoft.com/office/drawing/2014/main" val="2305076106"/>
                  </a:ext>
                </a:extLst>
              </a:tr>
              <a:tr h="243338">
                <a:tc>
                  <a:txBody>
                    <a:bodyPr/>
                    <a:lstStyle/>
                    <a:p>
                      <a:r>
                        <a:rPr lang="de-AT" sz="1300">
                          <a:solidFill>
                            <a:schemeClr val="bg1"/>
                          </a:solidFill>
                        </a:rPr>
                        <a:t>RIAS IQ</a:t>
                      </a:r>
                    </a:p>
                  </a:txBody>
                  <a:tcPr marL="40228" marR="40228" marT="20113" marB="20113" anchor="ctr">
                    <a:lnL>
                      <a:noFill/>
                    </a:lnL>
                    <a:lnR>
                      <a:noFill/>
                    </a:lnR>
                    <a:lnT>
                      <a:noFill/>
                    </a:lnT>
                    <a:lnB>
                      <a:noFill/>
                    </a:lnB>
                  </a:tcPr>
                </a:tc>
                <a:tc>
                  <a:txBody>
                    <a:bodyPr/>
                    <a:lstStyle/>
                    <a:p>
                      <a:r>
                        <a:rPr lang="de-AT" sz="1300">
                          <a:solidFill>
                            <a:schemeClr val="bg1"/>
                          </a:solidFill>
                        </a:rPr>
                        <a:t>104.5 (6.9)</a:t>
                      </a:r>
                    </a:p>
                  </a:txBody>
                  <a:tcPr marL="40228" marR="40228" marT="20113" marB="20113" anchor="ctr">
                    <a:lnL>
                      <a:noFill/>
                    </a:lnL>
                    <a:lnR>
                      <a:noFill/>
                    </a:lnR>
                    <a:lnT>
                      <a:noFill/>
                    </a:lnT>
                    <a:lnB>
                      <a:noFill/>
                    </a:lnB>
                  </a:tcPr>
                </a:tc>
                <a:tc>
                  <a:txBody>
                    <a:bodyPr/>
                    <a:lstStyle/>
                    <a:p>
                      <a:r>
                        <a:rPr lang="de-AT" sz="1300">
                          <a:solidFill>
                            <a:schemeClr val="bg1"/>
                          </a:solidFill>
                        </a:rPr>
                        <a:t>108.0 (8.7)</a:t>
                      </a:r>
                    </a:p>
                  </a:txBody>
                  <a:tcPr marL="40228" marR="40228" marT="20113" marB="20113" anchor="ctr">
                    <a:lnL>
                      <a:noFill/>
                    </a:lnL>
                    <a:lnR>
                      <a:noFill/>
                    </a:lnR>
                    <a:lnT>
                      <a:noFill/>
                    </a:lnT>
                    <a:lnB>
                      <a:noFill/>
                    </a:lnB>
                  </a:tcPr>
                </a:tc>
                <a:tc>
                  <a:txBody>
                    <a:bodyPr/>
                    <a:lstStyle/>
                    <a:p>
                      <a:r>
                        <a:rPr lang="de-AT" sz="1300">
                          <a:solidFill>
                            <a:schemeClr val="bg1"/>
                          </a:solidFill>
                        </a:rPr>
                        <a:t>t(60) = −1.75</a:t>
                      </a:r>
                    </a:p>
                  </a:txBody>
                  <a:tcPr marL="40228" marR="40228" marT="20113" marB="20113" anchor="ctr">
                    <a:lnL>
                      <a:noFill/>
                    </a:lnL>
                    <a:lnR>
                      <a:noFill/>
                    </a:lnR>
                    <a:lnT>
                      <a:noFill/>
                    </a:lnT>
                    <a:lnB>
                      <a:noFill/>
                    </a:lnB>
                  </a:tcPr>
                </a:tc>
                <a:tc>
                  <a:txBody>
                    <a:bodyPr/>
                    <a:lstStyle/>
                    <a:p>
                      <a:r>
                        <a:rPr lang="de-AT" sz="1300" dirty="0">
                          <a:solidFill>
                            <a:schemeClr val="bg1"/>
                          </a:solidFill>
                        </a:rPr>
                        <a:t>0.079</a:t>
                      </a:r>
                    </a:p>
                  </a:txBody>
                  <a:tcPr marL="40228" marR="40228" marT="20113" marB="20113" anchor="ctr">
                    <a:lnL>
                      <a:noFill/>
                    </a:lnL>
                    <a:lnR>
                      <a:noFill/>
                    </a:lnR>
                    <a:lnT>
                      <a:noFill/>
                    </a:lnT>
                    <a:lnB>
                      <a:noFill/>
                    </a:lnB>
                  </a:tcPr>
                </a:tc>
                <a:extLst>
                  <a:ext uri="{0D108BD9-81ED-4DB2-BD59-A6C34878D82A}">
                    <a16:rowId xmlns:a16="http://schemas.microsoft.com/office/drawing/2014/main" val="271547845"/>
                  </a:ext>
                </a:extLst>
              </a:tr>
              <a:tr h="243338">
                <a:tc>
                  <a:txBody>
                    <a:bodyPr/>
                    <a:lstStyle/>
                    <a:p>
                      <a:r>
                        <a:rPr lang="de-AT" sz="1300">
                          <a:solidFill>
                            <a:schemeClr val="bg1"/>
                          </a:solidFill>
                        </a:rPr>
                        <a:t>PSS</a:t>
                      </a:r>
                    </a:p>
                  </a:txBody>
                  <a:tcPr marL="40228" marR="40228" marT="20113" marB="20113" anchor="ctr">
                    <a:lnL>
                      <a:noFill/>
                    </a:lnL>
                    <a:lnR>
                      <a:noFill/>
                    </a:lnR>
                    <a:lnT>
                      <a:noFill/>
                    </a:lnT>
                    <a:lnB>
                      <a:noFill/>
                    </a:lnB>
                  </a:tcPr>
                </a:tc>
                <a:tc>
                  <a:txBody>
                    <a:bodyPr/>
                    <a:lstStyle/>
                    <a:p>
                      <a:r>
                        <a:rPr lang="de-AT" sz="1300">
                          <a:solidFill>
                            <a:schemeClr val="bg1"/>
                          </a:solidFill>
                        </a:rPr>
                        <a:t>22.4 (6.6)</a:t>
                      </a:r>
                    </a:p>
                  </a:txBody>
                  <a:tcPr marL="40228" marR="40228" marT="20113" marB="20113" anchor="ctr">
                    <a:lnL>
                      <a:noFill/>
                    </a:lnL>
                    <a:lnR>
                      <a:noFill/>
                    </a:lnR>
                    <a:lnT>
                      <a:noFill/>
                    </a:lnT>
                    <a:lnB>
                      <a:noFill/>
                    </a:lnB>
                  </a:tcPr>
                </a:tc>
                <a:tc>
                  <a:txBody>
                    <a:bodyPr/>
                    <a:lstStyle/>
                    <a:p>
                      <a:r>
                        <a:rPr lang="de-AT" sz="1300">
                          <a:solidFill>
                            <a:schemeClr val="bg1"/>
                          </a:solidFill>
                        </a:rPr>
                        <a:t>28.8 (7.7)</a:t>
                      </a:r>
                    </a:p>
                  </a:txBody>
                  <a:tcPr marL="40228" marR="40228" marT="20113" marB="20113" anchor="ctr">
                    <a:lnL>
                      <a:noFill/>
                    </a:lnL>
                    <a:lnR>
                      <a:noFill/>
                    </a:lnR>
                    <a:lnT>
                      <a:noFill/>
                    </a:lnT>
                    <a:lnB>
                      <a:noFill/>
                    </a:lnB>
                  </a:tcPr>
                </a:tc>
                <a:tc>
                  <a:txBody>
                    <a:bodyPr/>
                    <a:lstStyle/>
                    <a:p>
                      <a:r>
                        <a:rPr lang="de-AT" sz="1300">
                          <a:solidFill>
                            <a:schemeClr val="bg1"/>
                          </a:solidFill>
                        </a:rPr>
                        <a:t>t(57) = −3.44</a:t>
                      </a:r>
                    </a:p>
                  </a:txBody>
                  <a:tcPr marL="40228" marR="40228" marT="20113" marB="20113" anchor="ctr">
                    <a:lnL>
                      <a:noFill/>
                    </a:lnL>
                    <a:lnR>
                      <a:noFill/>
                    </a:lnR>
                    <a:lnT>
                      <a:noFill/>
                    </a:lnT>
                    <a:lnB>
                      <a:noFill/>
                    </a:lnB>
                  </a:tcPr>
                </a:tc>
                <a:tc>
                  <a:txBody>
                    <a:bodyPr/>
                    <a:lstStyle/>
                    <a:p>
                      <a:r>
                        <a:rPr lang="de-AT" sz="1300">
                          <a:solidFill>
                            <a:schemeClr val="bg1"/>
                          </a:solidFill>
                        </a:rPr>
                        <a:t>0.001</a:t>
                      </a:r>
                    </a:p>
                  </a:txBody>
                  <a:tcPr marL="40228" marR="40228" marT="20113" marB="20113" anchor="ctr">
                    <a:lnL>
                      <a:noFill/>
                    </a:lnL>
                    <a:lnR>
                      <a:noFill/>
                    </a:lnR>
                    <a:lnT>
                      <a:noFill/>
                    </a:lnT>
                    <a:lnB>
                      <a:noFill/>
                    </a:lnB>
                  </a:tcPr>
                </a:tc>
                <a:extLst>
                  <a:ext uri="{0D108BD9-81ED-4DB2-BD59-A6C34878D82A}">
                    <a16:rowId xmlns:a16="http://schemas.microsoft.com/office/drawing/2014/main" val="93852895"/>
                  </a:ext>
                </a:extLst>
              </a:tr>
              <a:tr h="243338">
                <a:tc>
                  <a:txBody>
                    <a:bodyPr/>
                    <a:lstStyle/>
                    <a:p>
                      <a:r>
                        <a:rPr lang="de-AT" sz="1300">
                          <a:solidFill>
                            <a:schemeClr val="bg1"/>
                          </a:solidFill>
                        </a:rPr>
                        <a:t>SDQ</a:t>
                      </a:r>
                    </a:p>
                  </a:txBody>
                  <a:tcPr marL="40228" marR="40228" marT="20113" marB="20113" anchor="ctr">
                    <a:lnL>
                      <a:noFill/>
                    </a:lnL>
                    <a:lnR>
                      <a:noFill/>
                    </a:lnR>
                    <a:lnT>
                      <a:noFill/>
                    </a:lnT>
                    <a:lnB>
                      <a:noFill/>
                    </a:lnB>
                  </a:tcPr>
                </a:tc>
                <a:tc>
                  <a:txBody>
                    <a:bodyPr/>
                    <a:lstStyle/>
                    <a:p>
                      <a:r>
                        <a:rPr lang="de-AT" sz="1300">
                          <a:solidFill>
                            <a:schemeClr val="bg1"/>
                          </a:solidFill>
                        </a:rPr>
                        <a:t>8.8 (5.3)</a:t>
                      </a:r>
                    </a:p>
                  </a:txBody>
                  <a:tcPr marL="40228" marR="40228" marT="20113" marB="20113" anchor="ctr">
                    <a:lnL>
                      <a:noFill/>
                    </a:lnL>
                    <a:lnR>
                      <a:noFill/>
                    </a:lnR>
                    <a:lnT>
                      <a:noFill/>
                    </a:lnT>
                    <a:lnB>
                      <a:noFill/>
                    </a:lnB>
                  </a:tcPr>
                </a:tc>
                <a:tc>
                  <a:txBody>
                    <a:bodyPr/>
                    <a:lstStyle/>
                    <a:p>
                      <a:r>
                        <a:rPr lang="de-AT" sz="1300">
                          <a:solidFill>
                            <a:schemeClr val="bg1"/>
                          </a:solidFill>
                        </a:rPr>
                        <a:t>16.3 (5.6)</a:t>
                      </a:r>
                    </a:p>
                  </a:txBody>
                  <a:tcPr marL="40228" marR="40228" marT="20113" marB="20113" anchor="ctr">
                    <a:lnL>
                      <a:noFill/>
                    </a:lnL>
                    <a:lnR>
                      <a:noFill/>
                    </a:lnR>
                    <a:lnT>
                      <a:noFill/>
                    </a:lnT>
                    <a:lnB>
                      <a:noFill/>
                    </a:lnB>
                  </a:tcPr>
                </a:tc>
                <a:tc>
                  <a:txBody>
                    <a:bodyPr/>
                    <a:lstStyle/>
                    <a:p>
                      <a:r>
                        <a:rPr lang="de-AT" sz="1300">
                          <a:solidFill>
                            <a:schemeClr val="bg1"/>
                          </a:solidFill>
                        </a:rPr>
                        <a:t>t(56) = −5.26</a:t>
                      </a:r>
                    </a:p>
                  </a:txBody>
                  <a:tcPr marL="40228" marR="40228" marT="20113" marB="20113" anchor="ctr">
                    <a:lnL>
                      <a:noFill/>
                    </a:lnL>
                    <a:lnR>
                      <a:noFill/>
                    </a:lnR>
                    <a:lnT>
                      <a:noFill/>
                    </a:lnT>
                    <a:lnB>
                      <a:noFill/>
                    </a:lnB>
                  </a:tcPr>
                </a:tc>
                <a:tc>
                  <a:txBody>
                    <a:bodyPr/>
                    <a:lstStyle/>
                    <a:p>
                      <a:r>
                        <a:rPr lang="de-AT" sz="1300">
                          <a:solidFill>
                            <a:schemeClr val="bg1"/>
                          </a:solidFill>
                        </a:rPr>
                        <a:t>&lt;0.001</a:t>
                      </a:r>
                    </a:p>
                  </a:txBody>
                  <a:tcPr marL="40228" marR="40228" marT="20113" marB="20113" anchor="ctr">
                    <a:lnL>
                      <a:noFill/>
                    </a:lnL>
                    <a:lnR>
                      <a:noFill/>
                    </a:lnR>
                    <a:lnT>
                      <a:noFill/>
                    </a:lnT>
                    <a:lnB>
                      <a:noFill/>
                    </a:lnB>
                  </a:tcPr>
                </a:tc>
                <a:extLst>
                  <a:ext uri="{0D108BD9-81ED-4DB2-BD59-A6C34878D82A}">
                    <a16:rowId xmlns:a16="http://schemas.microsoft.com/office/drawing/2014/main" val="4171422196"/>
                  </a:ext>
                </a:extLst>
              </a:tr>
              <a:tr h="446449">
                <a:tc>
                  <a:txBody>
                    <a:bodyPr/>
                    <a:lstStyle/>
                    <a:p>
                      <a:r>
                        <a:rPr lang="de-AT" sz="1300" dirty="0">
                          <a:solidFill>
                            <a:schemeClr val="bg1"/>
                          </a:solidFill>
                        </a:rPr>
                        <a:t>WISC-IV </a:t>
                      </a:r>
                      <a:r>
                        <a:rPr lang="de-AT" sz="1300" dirty="0" err="1">
                          <a:solidFill>
                            <a:schemeClr val="bg1"/>
                          </a:solidFill>
                        </a:rPr>
                        <a:t>Digitspan</a:t>
                      </a:r>
                      <a:r>
                        <a:rPr lang="de-AT" sz="1300" dirty="0">
                          <a:solidFill>
                            <a:schemeClr val="bg1"/>
                          </a:solidFill>
                        </a:rPr>
                        <a:t> (</a:t>
                      </a:r>
                      <a:r>
                        <a:rPr lang="de-AT" sz="1300" dirty="0" err="1">
                          <a:solidFill>
                            <a:schemeClr val="bg1"/>
                          </a:solidFill>
                        </a:rPr>
                        <a:t>forward</a:t>
                      </a:r>
                      <a:r>
                        <a:rPr lang="de-AT" sz="1300" dirty="0">
                          <a:solidFill>
                            <a:schemeClr val="bg1"/>
                          </a:solidFill>
                        </a:rPr>
                        <a:t>)</a:t>
                      </a:r>
                    </a:p>
                  </a:txBody>
                  <a:tcPr marL="40228" marR="40228" marT="20113" marB="20113" anchor="ctr">
                    <a:lnL>
                      <a:noFill/>
                    </a:lnL>
                    <a:lnR>
                      <a:noFill/>
                    </a:lnR>
                    <a:lnT>
                      <a:noFill/>
                    </a:lnT>
                    <a:lnB>
                      <a:noFill/>
                    </a:lnB>
                  </a:tcPr>
                </a:tc>
                <a:tc>
                  <a:txBody>
                    <a:bodyPr/>
                    <a:lstStyle/>
                    <a:p>
                      <a:r>
                        <a:rPr lang="de-AT" sz="1300">
                          <a:solidFill>
                            <a:schemeClr val="bg1"/>
                          </a:solidFill>
                        </a:rPr>
                        <a:t>8.9 (2.1)</a:t>
                      </a:r>
                    </a:p>
                  </a:txBody>
                  <a:tcPr marL="40228" marR="40228" marT="20113" marB="20113" anchor="ctr">
                    <a:lnL>
                      <a:noFill/>
                    </a:lnL>
                    <a:lnR>
                      <a:noFill/>
                    </a:lnR>
                    <a:lnT>
                      <a:noFill/>
                    </a:lnT>
                    <a:lnB>
                      <a:noFill/>
                    </a:lnB>
                  </a:tcPr>
                </a:tc>
                <a:tc>
                  <a:txBody>
                    <a:bodyPr/>
                    <a:lstStyle/>
                    <a:p>
                      <a:r>
                        <a:rPr lang="de-AT" sz="1300">
                          <a:solidFill>
                            <a:schemeClr val="bg1"/>
                          </a:solidFill>
                        </a:rPr>
                        <a:t>8.8 (2.0)</a:t>
                      </a:r>
                    </a:p>
                  </a:txBody>
                  <a:tcPr marL="40228" marR="40228" marT="20113" marB="20113" anchor="ctr">
                    <a:lnL>
                      <a:noFill/>
                    </a:lnL>
                    <a:lnR>
                      <a:noFill/>
                    </a:lnR>
                    <a:lnT>
                      <a:noFill/>
                    </a:lnT>
                    <a:lnB>
                      <a:noFill/>
                    </a:lnB>
                  </a:tcPr>
                </a:tc>
                <a:tc>
                  <a:txBody>
                    <a:bodyPr/>
                    <a:lstStyle/>
                    <a:p>
                      <a:r>
                        <a:rPr lang="de-AT" sz="1300">
                          <a:solidFill>
                            <a:schemeClr val="bg1"/>
                          </a:solidFill>
                        </a:rPr>
                        <a:t>t(60) = 0.32</a:t>
                      </a:r>
                    </a:p>
                  </a:txBody>
                  <a:tcPr marL="40228" marR="40228" marT="20113" marB="20113" anchor="ctr">
                    <a:lnL>
                      <a:noFill/>
                    </a:lnL>
                    <a:lnR>
                      <a:noFill/>
                    </a:lnR>
                    <a:lnT>
                      <a:noFill/>
                    </a:lnT>
                    <a:lnB>
                      <a:noFill/>
                    </a:lnB>
                  </a:tcPr>
                </a:tc>
                <a:tc>
                  <a:txBody>
                    <a:bodyPr/>
                    <a:lstStyle/>
                    <a:p>
                      <a:r>
                        <a:rPr lang="de-AT" sz="1300" dirty="0">
                          <a:solidFill>
                            <a:schemeClr val="bg1"/>
                          </a:solidFill>
                        </a:rPr>
                        <a:t>0.747</a:t>
                      </a:r>
                    </a:p>
                  </a:txBody>
                  <a:tcPr marL="40228" marR="40228" marT="20113" marB="20113" anchor="ctr">
                    <a:lnL>
                      <a:noFill/>
                    </a:lnL>
                    <a:lnR>
                      <a:noFill/>
                    </a:lnR>
                    <a:lnT>
                      <a:noFill/>
                    </a:lnT>
                    <a:lnB>
                      <a:noFill/>
                    </a:lnB>
                  </a:tcPr>
                </a:tc>
                <a:extLst>
                  <a:ext uri="{0D108BD9-81ED-4DB2-BD59-A6C34878D82A}">
                    <a16:rowId xmlns:a16="http://schemas.microsoft.com/office/drawing/2014/main" val="3616216115"/>
                  </a:ext>
                </a:extLst>
              </a:tr>
              <a:tr h="446449">
                <a:tc>
                  <a:txBody>
                    <a:bodyPr/>
                    <a:lstStyle/>
                    <a:p>
                      <a:r>
                        <a:rPr lang="de-AT" sz="1300">
                          <a:solidFill>
                            <a:schemeClr val="bg1"/>
                          </a:solidFill>
                        </a:rPr>
                        <a:t>WISC-IV Digitspan (backward)</a:t>
                      </a:r>
                    </a:p>
                  </a:txBody>
                  <a:tcPr marL="40228" marR="40228" marT="20113" marB="20113" anchor="ctr">
                    <a:lnL>
                      <a:noFill/>
                    </a:lnL>
                    <a:lnR>
                      <a:noFill/>
                    </a:lnR>
                    <a:lnT>
                      <a:noFill/>
                    </a:lnT>
                    <a:lnB>
                      <a:noFill/>
                    </a:lnB>
                  </a:tcPr>
                </a:tc>
                <a:tc>
                  <a:txBody>
                    <a:bodyPr/>
                    <a:lstStyle/>
                    <a:p>
                      <a:r>
                        <a:rPr lang="de-AT" sz="1300">
                          <a:solidFill>
                            <a:schemeClr val="bg1"/>
                          </a:solidFill>
                        </a:rPr>
                        <a:t>8.6 (1.6)</a:t>
                      </a:r>
                    </a:p>
                  </a:txBody>
                  <a:tcPr marL="40228" marR="40228" marT="20113" marB="20113" anchor="ctr">
                    <a:lnL>
                      <a:noFill/>
                    </a:lnL>
                    <a:lnR>
                      <a:noFill/>
                    </a:lnR>
                    <a:lnT>
                      <a:noFill/>
                    </a:lnT>
                    <a:lnB>
                      <a:noFill/>
                    </a:lnB>
                  </a:tcPr>
                </a:tc>
                <a:tc>
                  <a:txBody>
                    <a:bodyPr/>
                    <a:lstStyle/>
                    <a:p>
                      <a:r>
                        <a:rPr lang="de-AT" sz="1300">
                          <a:solidFill>
                            <a:schemeClr val="bg1"/>
                          </a:solidFill>
                        </a:rPr>
                        <a:t>9.4 (2.0)</a:t>
                      </a:r>
                    </a:p>
                  </a:txBody>
                  <a:tcPr marL="40228" marR="40228" marT="20113" marB="20113" anchor="ctr">
                    <a:lnL>
                      <a:noFill/>
                    </a:lnL>
                    <a:lnR>
                      <a:noFill/>
                    </a:lnR>
                    <a:lnT>
                      <a:noFill/>
                    </a:lnT>
                    <a:lnB>
                      <a:noFill/>
                    </a:lnB>
                  </a:tcPr>
                </a:tc>
                <a:tc>
                  <a:txBody>
                    <a:bodyPr/>
                    <a:lstStyle/>
                    <a:p>
                      <a:r>
                        <a:rPr lang="de-AT" sz="1300">
                          <a:solidFill>
                            <a:schemeClr val="bg1"/>
                          </a:solidFill>
                        </a:rPr>
                        <a:t>t(60) = −1.70</a:t>
                      </a:r>
                    </a:p>
                  </a:txBody>
                  <a:tcPr marL="40228" marR="40228" marT="20113" marB="20113" anchor="ctr">
                    <a:lnL>
                      <a:noFill/>
                    </a:lnL>
                    <a:lnR>
                      <a:noFill/>
                    </a:lnR>
                    <a:lnT>
                      <a:noFill/>
                    </a:lnT>
                    <a:lnB>
                      <a:noFill/>
                    </a:lnB>
                  </a:tcPr>
                </a:tc>
                <a:tc>
                  <a:txBody>
                    <a:bodyPr/>
                    <a:lstStyle/>
                    <a:p>
                      <a:r>
                        <a:rPr lang="de-AT" sz="1300">
                          <a:solidFill>
                            <a:schemeClr val="bg1"/>
                          </a:solidFill>
                        </a:rPr>
                        <a:t>0.094</a:t>
                      </a:r>
                    </a:p>
                  </a:txBody>
                  <a:tcPr marL="40228" marR="40228" marT="20113" marB="20113" anchor="ctr">
                    <a:lnL>
                      <a:noFill/>
                    </a:lnL>
                    <a:lnR>
                      <a:noFill/>
                    </a:lnR>
                    <a:lnT>
                      <a:noFill/>
                    </a:lnT>
                    <a:lnB>
                      <a:noFill/>
                    </a:lnB>
                  </a:tcPr>
                </a:tc>
                <a:extLst>
                  <a:ext uri="{0D108BD9-81ED-4DB2-BD59-A6C34878D82A}">
                    <a16:rowId xmlns:a16="http://schemas.microsoft.com/office/drawing/2014/main" val="680751087"/>
                  </a:ext>
                </a:extLst>
              </a:tr>
              <a:tr h="281593">
                <a:tc>
                  <a:txBody>
                    <a:bodyPr/>
                    <a:lstStyle/>
                    <a:p>
                      <a:r>
                        <a:rPr lang="de-AT" sz="1300" dirty="0">
                          <a:solidFill>
                            <a:schemeClr val="bg1"/>
                          </a:solidFill>
                        </a:rPr>
                        <a:t>WISC-IV </a:t>
                      </a:r>
                      <a:r>
                        <a:rPr lang="de-AT" sz="1300" dirty="0" err="1">
                          <a:solidFill>
                            <a:schemeClr val="bg1"/>
                          </a:solidFill>
                        </a:rPr>
                        <a:t>Mosaic</a:t>
                      </a:r>
                      <a:endParaRPr lang="de-AT" sz="1300" dirty="0">
                        <a:solidFill>
                          <a:schemeClr val="bg1"/>
                        </a:solidFill>
                      </a:endParaRPr>
                    </a:p>
                  </a:txBody>
                  <a:tcPr marL="40228" marR="40228" marT="20113" marB="20113" anchor="ctr">
                    <a:lnL>
                      <a:noFill/>
                    </a:lnL>
                    <a:lnR>
                      <a:noFill/>
                    </a:lnR>
                    <a:lnT>
                      <a:noFill/>
                    </a:lnT>
                    <a:lnB>
                      <a:noFill/>
                    </a:lnB>
                  </a:tcPr>
                </a:tc>
                <a:tc>
                  <a:txBody>
                    <a:bodyPr/>
                    <a:lstStyle/>
                    <a:p>
                      <a:r>
                        <a:rPr lang="de-AT" sz="1300">
                          <a:solidFill>
                            <a:schemeClr val="bg1"/>
                          </a:solidFill>
                        </a:rPr>
                        <a:t>57.0 (5.7)</a:t>
                      </a:r>
                    </a:p>
                  </a:txBody>
                  <a:tcPr marL="40228" marR="40228" marT="20113" marB="20113" anchor="ctr">
                    <a:lnL>
                      <a:noFill/>
                    </a:lnL>
                    <a:lnR>
                      <a:noFill/>
                    </a:lnR>
                    <a:lnT>
                      <a:noFill/>
                    </a:lnT>
                    <a:lnB>
                      <a:noFill/>
                    </a:lnB>
                  </a:tcPr>
                </a:tc>
                <a:tc>
                  <a:txBody>
                    <a:bodyPr/>
                    <a:lstStyle/>
                    <a:p>
                      <a:r>
                        <a:rPr lang="de-AT" sz="1300">
                          <a:solidFill>
                            <a:schemeClr val="bg1"/>
                          </a:solidFill>
                        </a:rPr>
                        <a:t>59.0 (6.2)</a:t>
                      </a:r>
                    </a:p>
                  </a:txBody>
                  <a:tcPr marL="40228" marR="40228" marT="20113" marB="20113" anchor="ctr">
                    <a:lnL>
                      <a:noFill/>
                    </a:lnL>
                    <a:lnR>
                      <a:noFill/>
                    </a:lnR>
                    <a:lnT>
                      <a:noFill/>
                    </a:lnT>
                    <a:lnB>
                      <a:noFill/>
                    </a:lnB>
                  </a:tcPr>
                </a:tc>
                <a:tc>
                  <a:txBody>
                    <a:bodyPr/>
                    <a:lstStyle/>
                    <a:p>
                      <a:r>
                        <a:rPr lang="de-AT" sz="1300" dirty="0">
                          <a:solidFill>
                            <a:schemeClr val="bg1"/>
                          </a:solidFill>
                        </a:rPr>
                        <a:t>t(56) = −1.27</a:t>
                      </a:r>
                    </a:p>
                  </a:txBody>
                  <a:tcPr marL="40228" marR="40228" marT="20113" marB="20113" anchor="ctr">
                    <a:lnL>
                      <a:noFill/>
                    </a:lnL>
                    <a:lnR>
                      <a:noFill/>
                    </a:lnR>
                    <a:lnT>
                      <a:noFill/>
                    </a:lnT>
                    <a:lnB>
                      <a:noFill/>
                    </a:lnB>
                  </a:tcPr>
                </a:tc>
                <a:tc>
                  <a:txBody>
                    <a:bodyPr/>
                    <a:lstStyle/>
                    <a:p>
                      <a:r>
                        <a:rPr lang="de-AT" sz="1300" dirty="0">
                          <a:solidFill>
                            <a:schemeClr val="bg1"/>
                          </a:solidFill>
                        </a:rPr>
                        <a:t>0.208</a:t>
                      </a:r>
                    </a:p>
                  </a:txBody>
                  <a:tcPr marL="40228" marR="40228" marT="20113" marB="20113" anchor="ctr">
                    <a:lnL>
                      <a:noFill/>
                    </a:lnL>
                    <a:lnR>
                      <a:noFill/>
                    </a:lnR>
                    <a:lnT>
                      <a:noFill/>
                    </a:lnT>
                    <a:lnB>
                      <a:noFill/>
                    </a:lnB>
                  </a:tcPr>
                </a:tc>
                <a:extLst>
                  <a:ext uri="{0D108BD9-81ED-4DB2-BD59-A6C34878D82A}">
                    <a16:rowId xmlns:a16="http://schemas.microsoft.com/office/drawing/2014/main" val="662124120"/>
                  </a:ext>
                </a:extLst>
              </a:tr>
              <a:tr h="342772">
                <a:tc gridSpan="5">
                  <a:txBody>
                    <a:bodyPr/>
                    <a:lstStyle/>
                    <a:p>
                      <a:r>
                        <a:rPr lang="de-AT" sz="1300" b="1" dirty="0" err="1">
                          <a:solidFill>
                            <a:schemeClr val="bg1"/>
                          </a:solidFill>
                        </a:rPr>
                        <a:t>Current</a:t>
                      </a:r>
                      <a:r>
                        <a:rPr lang="de-AT" sz="1300" b="1" dirty="0">
                          <a:solidFill>
                            <a:schemeClr val="bg1"/>
                          </a:solidFill>
                        </a:rPr>
                        <a:t> </a:t>
                      </a:r>
                      <a:r>
                        <a:rPr lang="de-AT" sz="1300" b="1" dirty="0" err="1">
                          <a:solidFill>
                            <a:schemeClr val="bg1"/>
                          </a:solidFill>
                        </a:rPr>
                        <a:t>Medication</a:t>
                      </a:r>
                      <a:r>
                        <a:rPr lang="de-AT" sz="1300" b="1" dirty="0">
                          <a:solidFill>
                            <a:schemeClr val="bg1"/>
                          </a:solidFill>
                        </a:rPr>
                        <a:t>, </a:t>
                      </a:r>
                      <a:r>
                        <a:rPr lang="de-AT" sz="1300" b="1" dirty="0" err="1">
                          <a:solidFill>
                            <a:schemeClr val="bg1"/>
                          </a:solidFill>
                        </a:rPr>
                        <a:t>No</a:t>
                      </a:r>
                      <a:r>
                        <a:rPr lang="de-AT" sz="1300" b="1" dirty="0">
                          <a:solidFill>
                            <a:schemeClr val="bg1"/>
                          </a:solidFill>
                        </a:rPr>
                        <a:t>. (%)</a:t>
                      </a:r>
                    </a:p>
                  </a:txBody>
                  <a:tcPr marL="101555" marR="101555" marT="50778" marB="50778" anchor="ctr">
                    <a:lnL>
                      <a:noFill/>
                    </a:lnL>
                    <a:lnR>
                      <a:noFill/>
                    </a:lnR>
                    <a:lnT>
                      <a:noFill/>
                    </a:lnT>
                    <a:lnB>
                      <a:noFill/>
                    </a:lnB>
                  </a:tcPr>
                </a:tc>
                <a:tc hMerge="1">
                  <a:txBody>
                    <a:bodyPr/>
                    <a:lstStyle/>
                    <a:p>
                      <a:endParaRPr lang="de-AT"/>
                    </a:p>
                  </a:txBody>
                  <a:tcPr/>
                </a:tc>
                <a:tc hMerge="1">
                  <a:txBody>
                    <a:bodyPr/>
                    <a:lstStyle/>
                    <a:p>
                      <a:endParaRPr lang="de-AT"/>
                    </a:p>
                  </a:txBody>
                  <a:tcPr/>
                </a:tc>
                <a:tc hMerge="1">
                  <a:txBody>
                    <a:bodyPr/>
                    <a:lstStyle/>
                    <a:p>
                      <a:endParaRPr lang="de-AT"/>
                    </a:p>
                  </a:txBody>
                  <a:tcPr/>
                </a:tc>
                <a:tc hMerge="1">
                  <a:txBody>
                    <a:bodyPr/>
                    <a:lstStyle/>
                    <a:p>
                      <a:endParaRPr lang="de-AT"/>
                    </a:p>
                  </a:txBody>
                  <a:tcPr/>
                </a:tc>
                <a:extLst>
                  <a:ext uri="{0D108BD9-81ED-4DB2-BD59-A6C34878D82A}">
                    <a16:rowId xmlns:a16="http://schemas.microsoft.com/office/drawing/2014/main" val="2867933716"/>
                  </a:ext>
                </a:extLst>
              </a:tr>
              <a:tr h="281593">
                <a:tc>
                  <a:txBody>
                    <a:bodyPr/>
                    <a:lstStyle/>
                    <a:p>
                      <a:r>
                        <a:rPr lang="de-AT" sz="1300">
                          <a:solidFill>
                            <a:schemeClr val="bg1"/>
                          </a:solidFill>
                        </a:rPr>
                        <a:t> No medication</a:t>
                      </a:r>
                    </a:p>
                  </a:txBody>
                  <a:tcPr marL="40228" marR="40228" marT="20113" marB="20113" anchor="ctr">
                    <a:lnL>
                      <a:noFill/>
                    </a:lnL>
                    <a:lnR>
                      <a:noFill/>
                    </a:lnR>
                    <a:lnT>
                      <a:noFill/>
                    </a:lnT>
                    <a:lnB>
                      <a:noFill/>
                    </a:lnB>
                  </a:tcPr>
                </a:tc>
                <a:tc>
                  <a:txBody>
                    <a:bodyPr/>
                    <a:lstStyle/>
                    <a:p>
                      <a:r>
                        <a:rPr lang="de-AT" sz="1300" dirty="0">
                          <a:solidFill>
                            <a:schemeClr val="bg1"/>
                          </a:solidFill>
                        </a:rPr>
                        <a:t>33 (100%)</a:t>
                      </a:r>
                    </a:p>
                  </a:txBody>
                  <a:tcPr marL="40228" marR="40228" marT="20113" marB="20113" anchor="ctr">
                    <a:lnL>
                      <a:noFill/>
                    </a:lnL>
                    <a:lnR>
                      <a:noFill/>
                    </a:lnR>
                    <a:lnT>
                      <a:noFill/>
                    </a:lnT>
                    <a:lnB>
                      <a:noFill/>
                    </a:lnB>
                  </a:tcPr>
                </a:tc>
                <a:tc>
                  <a:txBody>
                    <a:bodyPr/>
                    <a:lstStyle/>
                    <a:p>
                      <a:r>
                        <a:rPr lang="de-AT" sz="1300" dirty="0">
                          <a:solidFill>
                            <a:schemeClr val="bg1"/>
                          </a:solidFill>
                        </a:rPr>
                        <a:t>10 (33%)</a:t>
                      </a:r>
                    </a:p>
                  </a:txBody>
                  <a:tcPr marL="40228" marR="40228" marT="20113" marB="20113" anchor="ctr">
                    <a:lnL>
                      <a:noFill/>
                    </a:lnL>
                    <a:lnR>
                      <a:noFill/>
                    </a:lnR>
                    <a:lnT>
                      <a:noFill/>
                    </a:lnT>
                    <a:lnB>
                      <a:noFill/>
                    </a:lnB>
                  </a:tcPr>
                </a:tc>
                <a:tc>
                  <a:txBody>
                    <a:bodyPr/>
                    <a:lstStyle/>
                    <a:p>
                      <a:r>
                        <a:rPr lang="de-AT" sz="1300">
                          <a:solidFill>
                            <a:schemeClr val="bg1"/>
                          </a:solidFill>
                        </a:rPr>
                        <a:t>NA</a:t>
                      </a:r>
                    </a:p>
                  </a:txBody>
                  <a:tcPr marL="40228" marR="40228" marT="20113" marB="20113" anchor="ctr">
                    <a:lnL>
                      <a:noFill/>
                    </a:lnL>
                    <a:lnR>
                      <a:noFill/>
                    </a:lnR>
                    <a:lnT>
                      <a:noFill/>
                    </a:lnT>
                    <a:lnB>
                      <a:noFill/>
                    </a:lnB>
                  </a:tcPr>
                </a:tc>
                <a:tc>
                  <a:txBody>
                    <a:bodyPr/>
                    <a:lstStyle/>
                    <a:p>
                      <a:r>
                        <a:rPr lang="de-AT" sz="1300">
                          <a:solidFill>
                            <a:schemeClr val="bg1"/>
                          </a:solidFill>
                        </a:rPr>
                        <a:t>NA</a:t>
                      </a:r>
                    </a:p>
                  </a:txBody>
                  <a:tcPr marL="40228" marR="40228" marT="20113" marB="20113" anchor="ctr">
                    <a:lnL>
                      <a:noFill/>
                    </a:lnL>
                    <a:lnR>
                      <a:noFill/>
                    </a:lnR>
                    <a:lnT>
                      <a:noFill/>
                    </a:lnT>
                    <a:lnB>
                      <a:noFill/>
                    </a:lnB>
                  </a:tcPr>
                </a:tc>
                <a:extLst>
                  <a:ext uri="{0D108BD9-81ED-4DB2-BD59-A6C34878D82A}">
                    <a16:rowId xmlns:a16="http://schemas.microsoft.com/office/drawing/2014/main" val="1345541328"/>
                  </a:ext>
                </a:extLst>
              </a:tr>
              <a:tr h="243338">
                <a:tc>
                  <a:txBody>
                    <a:bodyPr/>
                    <a:lstStyle/>
                    <a:p>
                      <a:r>
                        <a:rPr lang="de-AT" sz="1300">
                          <a:solidFill>
                            <a:schemeClr val="bg1"/>
                          </a:solidFill>
                        </a:rPr>
                        <a:t> SSRI</a:t>
                      </a:r>
                    </a:p>
                  </a:txBody>
                  <a:tcPr marL="40228" marR="40228" marT="20113" marB="20113" anchor="ctr">
                    <a:lnL>
                      <a:noFill/>
                    </a:lnL>
                    <a:lnR>
                      <a:noFill/>
                    </a:lnR>
                    <a:lnT>
                      <a:noFill/>
                    </a:lnT>
                    <a:lnB>
                      <a:noFill/>
                    </a:lnB>
                  </a:tcPr>
                </a:tc>
                <a:tc>
                  <a:txBody>
                    <a:bodyPr/>
                    <a:lstStyle/>
                    <a:p>
                      <a:r>
                        <a:rPr lang="de-AT" sz="1300">
                          <a:solidFill>
                            <a:schemeClr val="bg1"/>
                          </a:solidFill>
                        </a:rPr>
                        <a:t>0</a:t>
                      </a:r>
                    </a:p>
                  </a:txBody>
                  <a:tcPr marL="40228" marR="40228" marT="20113" marB="20113" anchor="ctr">
                    <a:lnL>
                      <a:noFill/>
                    </a:lnL>
                    <a:lnR>
                      <a:noFill/>
                    </a:lnR>
                    <a:lnT>
                      <a:noFill/>
                    </a:lnT>
                    <a:lnB>
                      <a:noFill/>
                    </a:lnB>
                  </a:tcPr>
                </a:tc>
                <a:tc>
                  <a:txBody>
                    <a:bodyPr/>
                    <a:lstStyle/>
                    <a:p>
                      <a:r>
                        <a:rPr lang="de-AT" sz="1300">
                          <a:solidFill>
                            <a:schemeClr val="bg1"/>
                          </a:solidFill>
                        </a:rPr>
                        <a:t>18 (60%)</a:t>
                      </a:r>
                    </a:p>
                  </a:txBody>
                  <a:tcPr marL="40228" marR="40228" marT="20113" marB="20113" anchor="ctr">
                    <a:lnL>
                      <a:noFill/>
                    </a:lnL>
                    <a:lnR>
                      <a:noFill/>
                    </a:lnR>
                    <a:lnT>
                      <a:noFill/>
                    </a:lnT>
                    <a:lnB>
                      <a:noFill/>
                    </a:lnB>
                  </a:tcPr>
                </a:tc>
                <a:tc>
                  <a:txBody>
                    <a:bodyPr/>
                    <a:lstStyle/>
                    <a:p>
                      <a:r>
                        <a:rPr lang="de-AT" sz="1300">
                          <a:solidFill>
                            <a:schemeClr val="bg1"/>
                          </a:solidFill>
                        </a:rPr>
                        <a:t>NA</a:t>
                      </a:r>
                    </a:p>
                  </a:txBody>
                  <a:tcPr marL="40228" marR="40228" marT="20113" marB="20113" anchor="ctr">
                    <a:lnL>
                      <a:noFill/>
                    </a:lnL>
                    <a:lnR>
                      <a:noFill/>
                    </a:lnR>
                    <a:lnT>
                      <a:noFill/>
                    </a:lnT>
                    <a:lnB>
                      <a:noFill/>
                    </a:lnB>
                  </a:tcPr>
                </a:tc>
                <a:tc>
                  <a:txBody>
                    <a:bodyPr/>
                    <a:lstStyle/>
                    <a:p>
                      <a:r>
                        <a:rPr lang="de-AT" sz="1300">
                          <a:solidFill>
                            <a:schemeClr val="bg1"/>
                          </a:solidFill>
                        </a:rPr>
                        <a:t>NA</a:t>
                      </a:r>
                    </a:p>
                  </a:txBody>
                  <a:tcPr marL="40228" marR="40228" marT="20113" marB="20113" anchor="ctr">
                    <a:lnL>
                      <a:noFill/>
                    </a:lnL>
                    <a:lnR>
                      <a:noFill/>
                    </a:lnR>
                    <a:lnT>
                      <a:noFill/>
                    </a:lnT>
                    <a:lnB>
                      <a:noFill/>
                    </a:lnB>
                  </a:tcPr>
                </a:tc>
                <a:extLst>
                  <a:ext uri="{0D108BD9-81ED-4DB2-BD59-A6C34878D82A}">
                    <a16:rowId xmlns:a16="http://schemas.microsoft.com/office/drawing/2014/main" val="2368825486"/>
                  </a:ext>
                </a:extLst>
              </a:tr>
              <a:tr h="446449">
                <a:tc>
                  <a:txBody>
                    <a:bodyPr/>
                    <a:lstStyle/>
                    <a:p>
                      <a:r>
                        <a:rPr lang="de-AT" sz="1300">
                          <a:solidFill>
                            <a:schemeClr val="bg1"/>
                          </a:solidFill>
                        </a:rPr>
                        <a:t> Dual-action antidepressant</a:t>
                      </a:r>
                      <a:r>
                        <a:rPr lang="de-AT" sz="1300" baseline="30000">
                          <a:solidFill>
                            <a:schemeClr val="bg1"/>
                          </a:solidFill>
                        </a:rPr>
                        <a:t>b</a:t>
                      </a:r>
                      <a:endParaRPr lang="de-AT" sz="1300">
                        <a:solidFill>
                          <a:schemeClr val="bg1"/>
                        </a:solidFill>
                      </a:endParaRPr>
                    </a:p>
                  </a:txBody>
                  <a:tcPr marL="40228" marR="40228" marT="20113" marB="20113" anchor="ctr">
                    <a:lnL>
                      <a:noFill/>
                    </a:lnL>
                    <a:lnR>
                      <a:noFill/>
                    </a:lnR>
                    <a:lnT>
                      <a:noFill/>
                    </a:lnT>
                    <a:lnB>
                      <a:noFill/>
                    </a:lnB>
                  </a:tcPr>
                </a:tc>
                <a:tc>
                  <a:txBody>
                    <a:bodyPr/>
                    <a:lstStyle/>
                    <a:p>
                      <a:r>
                        <a:rPr lang="de-AT" sz="1300">
                          <a:solidFill>
                            <a:schemeClr val="bg1"/>
                          </a:solidFill>
                        </a:rPr>
                        <a:t>0</a:t>
                      </a:r>
                    </a:p>
                  </a:txBody>
                  <a:tcPr marL="40228" marR="40228" marT="20113" marB="20113" anchor="ctr">
                    <a:lnL>
                      <a:noFill/>
                    </a:lnL>
                    <a:lnR>
                      <a:noFill/>
                    </a:lnR>
                    <a:lnT>
                      <a:noFill/>
                    </a:lnT>
                    <a:lnB>
                      <a:noFill/>
                    </a:lnB>
                  </a:tcPr>
                </a:tc>
                <a:tc>
                  <a:txBody>
                    <a:bodyPr/>
                    <a:lstStyle/>
                    <a:p>
                      <a:r>
                        <a:rPr lang="de-AT" sz="1300">
                          <a:solidFill>
                            <a:schemeClr val="bg1"/>
                          </a:solidFill>
                        </a:rPr>
                        <a:t>2 (7%)</a:t>
                      </a:r>
                    </a:p>
                  </a:txBody>
                  <a:tcPr marL="40228" marR="40228" marT="20113" marB="20113" anchor="ctr">
                    <a:lnL>
                      <a:noFill/>
                    </a:lnL>
                    <a:lnR>
                      <a:noFill/>
                    </a:lnR>
                    <a:lnT>
                      <a:noFill/>
                    </a:lnT>
                    <a:lnB>
                      <a:noFill/>
                    </a:lnB>
                  </a:tcPr>
                </a:tc>
                <a:tc>
                  <a:txBody>
                    <a:bodyPr/>
                    <a:lstStyle/>
                    <a:p>
                      <a:r>
                        <a:rPr lang="de-AT" sz="1300">
                          <a:solidFill>
                            <a:schemeClr val="bg1"/>
                          </a:solidFill>
                        </a:rPr>
                        <a:t>NA</a:t>
                      </a:r>
                    </a:p>
                  </a:txBody>
                  <a:tcPr marL="40228" marR="40228" marT="20113" marB="20113" anchor="ctr">
                    <a:lnL>
                      <a:noFill/>
                    </a:lnL>
                    <a:lnR>
                      <a:noFill/>
                    </a:lnR>
                    <a:lnT>
                      <a:noFill/>
                    </a:lnT>
                    <a:lnB>
                      <a:noFill/>
                    </a:lnB>
                  </a:tcPr>
                </a:tc>
                <a:tc>
                  <a:txBody>
                    <a:bodyPr/>
                    <a:lstStyle/>
                    <a:p>
                      <a:r>
                        <a:rPr lang="de-AT" sz="1300">
                          <a:solidFill>
                            <a:schemeClr val="bg1"/>
                          </a:solidFill>
                        </a:rPr>
                        <a:t>NA</a:t>
                      </a:r>
                    </a:p>
                  </a:txBody>
                  <a:tcPr marL="40228" marR="40228" marT="20113" marB="20113" anchor="ctr">
                    <a:lnL>
                      <a:noFill/>
                    </a:lnL>
                    <a:lnR>
                      <a:noFill/>
                    </a:lnR>
                    <a:lnT>
                      <a:noFill/>
                    </a:lnT>
                    <a:lnB>
                      <a:noFill/>
                    </a:lnB>
                  </a:tcPr>
                </a:tc>
                <a:extLst>
                  <a:ext uri="{0D108BD9-81ED-4DB2-BD59-A6C34878D82A}">
                    <a16:rowId xmlns:a16="http://schemas.microsoft.com/office/drawing/2014/main" val="3481414321"/>
                  </a:ext>
                </a:extLst>
              </a:tr>
              <a:tr h="243338">
                <a:tc>
                  <a:txBody>
                    <a:bodyPr/>
                    <a:lstStyle/>
                    <a:p>
                      <a:r>
                        <a:rPr lang="de-AT" sz="1300">
                          <a:solidFill>
                            <a:schemeClr val="bg1"/>
                          </a:solidFill>
                        </a:rPr>
                        <a:t> NERI</a:t>
                      </a:r>
                    </a:p>
                  </a:txBody>
                  <a:tcPr marL="40228" marR="40228" marT="20113" marB="20113" anchor="ctr">
                    <a:lnL>
                      <a:noFill/>
                    </a:lnL>
                    <a:lnR>
                      <a:noFill/>
                    </a:lnR>
                    <a:lnT>
                      <a:noFill/>
                    </a:lnT>
                    <a:lnB>
                      <a:noFill/>
                    </a:lnB>
                  </a:tcPr>
                </a:tc>
                <a:tc>
                  <a:txBody>
                    <a:bodyPr/>
                    <a:lstStyle/>
                    <a:p>
                      <a:r>
                        <a:rPr lang="de-AT" sz="1300">
                          <a:solidFill>
                            <a:schemeClr val="bg1"/>
                          </a:solidFill>
                        </a:rPr>
                        <a:t>0</a:t>
                      </a:r>
                    </a:p>
                  </a:txBody>
                  <a:tcPr marL="40228" marR="40228" marT="20113" marB="20113" anchor="ctr">
                    <a:lnL>
                      <a:noFill/>
                    </a:lnL>
                    <a:lnR>
                      <a:noFill/>
                    </a:lnR>
                    <a:lnT>
                      <a:noFill/>
                    </a:lnT>
                    <a:lnB>
                      <a:noFill/>
                    </a:lnB>
                  </a:tcPr>
                </a:tc>
                <a:tc>
                  <a:txBody>
                    <a:bodyPr/>
                    <a:lstStyle/>
                    <a:p>
                      <a:r>
                        <a:rPr lang="de-AT" sz="1300">
                          <a:solidFill>
                            <a:schemeClr val="bg1"/>
                          </a:solidFill>
                        </a:rPr>
                        <a:t>2 (7%)</a:t>
                      </a:r>
                    </a:p>
                  </a:txBody>
                  <a:tcPr marL="40228" marR="40228" marT="20113" marB="20113" anchor="ctr">
                    <a:lnL>
                      <a:noFill/>
                    </a:lnL>
                    <a:lnR>
                      <a:noFill/>
                    </a:lnR>
                    <a:lnT>
                      <a:noFill/>
                    </a:lnT>
                    <a:lnB>
                      <a:noFill/>
                    </a:lnB>
                  </a:tcPr>
                </a:tc>
                <a:tc>
                  <a:txBody>
                    <a:bodyPr/>
                    <a:lstStyle/>
                    <a:p>
                      <a:r>
                        <a:rPr lang="de-AT" sz="1300">
                          <a:solidFill>
                            <a:schemeClr val="bg1"/>
                          </a:solidFill>
                        </a:rPr>
                        <a:t>NA</a:t>
                      </a:r>
                    </a:p>
                  </a:txBody>
                  <a:tcPr marL="40228" marR="40228" marT="20113" marB="20113" anchor="ctr">
                    <a:lnL>
                      <a:noFill/>
                    </a:lnL>
                    <a:lnR>
                      <a:noFill/>
                    </a:lnR>
                    <a:lnT>
                      <a:noFill/>
                    </a:lnT>
                    <a:lnB>
                      <a:noFill/>
                    </a:lnB>
                  </a:tcPr>
                </a:tc>
                <a:tc>
                  <a:txBody>
                    <a:bodyPr/>
                    <a:lstStyle/>
                    <a:p>
                      <a:r>
                        <a:rPr lang="de-AT" sz="1300">
                          <a:solidFill>
                            <a:schemeClr val="bg1"/>
                          </a:solidFill>
                        </a:rPr>
                        <a:t>NA</a:t>
                      </a:r>
                    </a:p>
                  </a:txBody>
                  <a:tcPr marL="40228" marR="40228" marT="20113" marB="20113" anchor="ctr">
                    <a:lnL>
                      <a:noFill/>
                    </a:lnL>
                    <a:lnR>
                      <a:noFill/>
                    </a:lnR>
                    <a:lnT>
                      <a:noFill/>
                    </a:lnT>
                    <a:lnB>
                      <a:noFill/>
                    </a:lnB>
                  </a:tcPr>
                </a:tc>
                <a:extLst>
                  <a:ext uri="{0D108BD9-81ED-4DB2-BD59-A6C34878D82A}">
                    <a16:rowId xmlns:a16="http://schemas.microsoft.com/office/drawing/2014/main" val="990561348"/>
                  </a:ext>
                </a:extLst>
              </a:tr>
              <a:tr h="281593">
                <a:tc>
                  <a:txBody>
                    <a:bodyPr/>
                    <a:lstStyle/>
                    <a:p>
                      <a:r>
                        <a:rPr lang="de-AT" sz="1300">
                          <a:solidFill>
                            <a:schemeClr val="bg1"/>
                          </a:solidFill>
                        </a:rPr>
                        <a:t> Antipsychotic</a:t>
                      </a:r>
                      <a:r>
                        <a:rPr lang="de-AT" sz="1300" baseline="30000">
                          <a:solidFill>
                            <a:schemeClr val="bg1"/>
                          </a:solidFill>
                        </a:rPr>
                        <a:t>c</a:t>
                      </a:r>
                      <a:endParaRPr lang="de-AT" sz="1300">
                        <a:solidFill>
                          <a:schemeClr val="bg1"/>
                        </a:solidFill>
                      </a:endParaRPr>
                    </a:p>
                  </a:txBody>
                  <a:tcPr marL="40228" marR="40228" marT="20113" marB="20113" anchor="ctr">
                    <a:lnL>
                      <a:noFill/>
                    </a:lnL>
                    <a:lnR>
                      <a:noFill/>
                    </a:lnR>
                    <a:lnT>
                      <a:noFill/>
                    </a:lnT>
                    <a:lnB>
                      <a:noFill/>
                    </a:lnB>
                  </a:tcPr>
                </a:tc>
                <a:tc>
                  <a:txBody>
                    <a:bodyPr/>
                    <a:lstStyle/>
                    <a:p>
                      <a:r>
                        <a:rPr lang="de-AT" sz="1300">
                          <a:solidFill>
                            <a:schemeClr val="bg1"/>
                          </a:solidFill>
                        </a:rPr>
                        <a:t>0</a:t>
                      </a:r>
                    </a:p>
                  </a:txBody>
                  <a:tcPr marL="40228" marR="40228" marT="20113" marB="20113" anchor="ctr">
                    <a:lnL>
                      <a:noFill/>
                    </a:lnL>
                    <a:lnR>
                      <a:noFill/>
                    </a:lnR>
                    <a:lnT>
                      <a:noFill/>
                    </a:lnT>
                    <a:lnB>
                      <a:noFill/>
                    </a:lnB>
                  </a:tcPr>
                </a:tc>
                <a:tc>
                  <a:txBody>
                    <a:bodyPr/>
                    <a:lstStyle/>
                    <a:p>
                      <a:r>
                        <a:rPr lang="de-AT" sz="1300">
                          <a:solidFill>
                            <a:schemeClr val="bg1"/>
                          </a:solidFill>
                        </a:rPr>
                        <a:t>2 (7%)</a:t>
                      </a:r>
                    </a:p>
                  </a:txBody>
                  <a:tcPr marL="40228" marR="40228" marT="20113" marB="20113" anchor="ctr">
                    <a:lnL>
                      <a:noFill/>
                    </a:lnL>
                    <a:lnR>
                      <a:noFill/>
                    </a:lnR>
                    <a:lnT>
                      <a:noFill/>
                    </a:lnT>
                    <a:lnB>
                      <a:noFill/>
                    </a:lnB>
                  </a:tcPr>
                </a:tc>
                <a:tc>
                  <a:txBody>
                    <a:bodyPr/>
                    <a:lstStyle/>
                    <a:p>
                      <a:r>
                        <a:rPr lang="de-AT" sz="1300">
                          <a:solidFill>
                            <a:schemeClr val="bg1"/>
                          </a:solidFill>
                        </a:rPr>
                        <a:t>NA</a:t>
                      </a:r>
                    </a:p>
                  </a:txBody>
                  <a:tcPr marL="40228" marR="40228" marT="20113" marB="20113" anchor="ctr">
                    <a:lnL>
                      <a:noFill/>
                    </a:lnL>
                    <a:lnR>
                      <a:noFill/>
                    </a:lnR>
                    <a:lnT>
                      <a:noFill/>
                    </a:lnT>
                    <a:lnB>
                      <a:noFill/>
                    </a:lnB>
                  </a:tcPr>
                </a:tc>
                <a:tc>
                  <a:txBody>
                    <a:bodyPr/>
                    <a:lstStyle/>
                    <a:p>
                      <a:r>
                        <a:rPr lang="de-AT" sz="1300">
                          <a:solidFill>
                            <a:schemeClr val="bg1"/>
                          </a:solidFill>
                        </a:rPr>
                        <a:t>NA</a:t>
                      </a:r>
                    </a:p>
                  </a:txBody>
                  <a:tcPr marL="40228" marR="40228" marT="20113" marB="20113" anchor="ctr">
                    <a:lnL>
                      <a:noFill/>
                    </a:lnL>
                    <a:lnR>
                      <a:noFill/>
                    </a:lnR>
                    <a:lnT>
                      <a:noFill/>
                    </a:lnT>
                    <a:lnB>
                      <a:noFill/>
                    </a:lnB>
                  </a:tcPr>
                </a:tc>
                <a:extLst>
                  <a:ext uri="{0D108BD9-81ED-4DB2-BD59-A6C34878D82A}">
                    <a16:rowId xmlns:a16="http://schemas.microsoft.com/office/drawing/2014/main" val="2132806836"/>
                  </a:ext>
                </a:extLst>
              </a:tr>
              <a:tr h="402277">
                <a:tc>
                  <a:txBody>
                    <a:bodyPr/>
                    <a:lstStyle/>
                    <a:p>
                      <a:r>
                        <a:rPr lang="de-AT" sz="1300">
                          <a:solidFill>
                            <a:schemeClr val="bg1"/>
                          </a:solidFill>
                        </a:rPr>
                        <a:t> Methylphenidate</a:t>
                      </a:r>
                    </a:p>
                  </a:txBody>
                  <a:tcPr marL="40228" marR="40228" marT="20113" marB="20113" anchor="ctr">
                    <a:lnL>
                      <a:noFill/>
                    </a:lnL>
                    <a:lnR>
                      <a:noFill/>
                    </a:lnR>
                    <a:lnT>
                      <a:noFill/>
                    </a:lnT>
                    <a:lnB>
                      <a:noFill/>
                    </a:lnB>
                  </a:tcPr>
                </a:tc>
                <a:tc>
                  <a:txBody>
                    <a:bodyPr/>
                    <a:lstStyle/>
                    <a:p>
                      <a:r>
                        <a:rPr lang="de-AT" sz="1300" dirty="0">
                          <a:solidFill>
                            <a:schemeClr val="bg1"/>
                          </a:solidFill>
                        </a:rPr>
                        <a:t>0</a:t>
                      </a:r>
                    </a:p>
                  </a:txBody>
                  <a:tcPr marL="40228" marR="40228" marT="20113" marB="20113" anchor="ctr">
                    <a:lnL>
                      <a:noFill/>
                    </a:lnL>
                    <a:lnR>
                      <a:noFill/>
                    </a:lnR>
                    <a:lnT>
                      <a:noFill/>
                    </a:lnT>
                    <a:lnB>
                      <a:noFill/>
                    </a:lnB>
                  </a:tcPr>
                </a:tc>
                <a:tc>
                  <a:txBody>
                    <a:bodyPr/>
                    <a:lstStyle/>
                    <a:p>
                      <a:r>
                        <a:rPr lang="de-AT" sz="1300">
                          <a:solidFill>
                            <a:schemeClr val="bg1"/>
                          </a:solidFill>
                        </a:rPr>
                        <a:t>2 (7%)</a:t>
                      </a:r>
                    </a:p>
                  </a:txBody>
                  <a:tcPr marL="40228" marR="40228" marT="20113" marB="20113" anchor="ctr">
                    <a:lnL>
                      <a:noFill/>
                    </a:lnL>
                    <a:lnR>
                      <a:noFill/>
                    </a:lnR>
                    <a:lnT>
                      <a:noFill/>
                    </a:lnT>
                    <a:lnB>
                      <a:noFill/>
                    </a:lnB>
                  </a:tcPr>
                </a:tc>
                <a:tc>
                  <a:txBody>
                    <a:bodyPr/>
                    <a:lstStyle/>
                    <a:p>
                      <a:r>
                        <a:rPr lang="de-AT" sz="1300">
                          <a:solidFill>
                            <a:schemeClr val="bg1"/>
                          </a:solidFill>
                        </a:rPr>
                        <a:t>NA</a:t>
                      </a:r>
                    </a:p>
                  </a:txBody>
                  <a:tcPr marL="40228" marR="40228" marT="20113" marB="20113" anchor="ctr">
                    <a:lnL>
                      <a:noFill/>
                    </a:lnL>
                    <a:lnR>
                      <a:noFill/>
                    </a:lnR>
                    <a:lnT>
                      <a:noFill/>
                    </a:lnT>
                    <a:lnB>
                      <a:noFill/>
                    </a:lnB>
                  </a:tcPr>
                </a:tc>
                <a:tc>
                  <a:txBody>
                    <a:bodyPr/>
                    <a:lstStyle/>
                    <a:p>
                      <a:r>
                        <a:rPr lang="de-AT" sz="1300" dirty="0">
                          <a:solidFill>
                            <a:schemeClr val="bg1"/>
                          </a:solidFill>
                        </a:rPr>
                        <a:t>NA</a:t>
                      </a:r>
                    </a:p>
                  </a:txBody>
                  <a:tcPr marL="40228" marR="40228" marT="20113" marB="20113" anchor="ctr">
                    <a:lnL>
                      <a:noFill/>
                    </a:lnL>
                    <a:lnR>
                      <a:noFill/>
                    </a:lnR>
                    <a:lnT>
                      <a:noFill/>
                    </a:lnT>
                    <a:lnB>
                      <a:noFill/>
                    </a:lnB>
                  </a:tcPr>
                </a:tc>
                <a:extLst>
                  <a:ext uri="{0D108BD9-81ED-4DB2-BD59-A6C34878D82A}">
                    <a16:rowId xmlns:a16="http://schemas.microsoft.com/office/drawing/2014/main" val="1422943211"/>
                  </a:ext>
                </a:extLst>
              </a:tr>
            </a:tbl>
          </a:graphicData>
        </a:graphic>
      </p:graphicFrame>
    </p:spTree>
    <p:extLst>
      <p:ext uri="{BB962C8B-B14F-4D97-AF65-F5344CB8AC3E}">
        <p14:creationId xmlns:p14="http://schemas.microsoft.com/office/powerpoint/2010/main" val="3615447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966914" y="412750"/>
            <a:ext cx="7888286" cy="801688"/>
          </a:xfrm>
        </p:spPr>
        <p:txBody>
          <a:bodyPr/>
          <a:lstStyle/>
          <a:p>
            <a:pPr eaLnBrk="1" hangingPunct="1"/>
            <a:r>
              <a:rPr lang="en-US" dirty="0"/>
              <a:t>Prerequisites 1: Identify your hypothesis</a:t>
            </a:r>
            <a:endParaRPr lang="de-CH" dirty="0"/>
          </a:p>
        </p:txBody>
      </p:sp>
      <p:sp>
        <p:nvSpPr>
          <p:cNvPr id="16" name="Rectangle 3"/>
          <p:cNvSpPr>
            <a:spLocks noGrp="1" noChangeArrowheads="1"/>
          </p:cNvSpPr>
          <p:nvPr>
            <p:ph idx="1"/>
          </p:nvPr>
        </p:nvSpPr>
        <p:spPr>
          <a:xfrm>
            <a:off x="1966917" y="1214438"/>
            <a:ext cx="8040687" cy="2684462"/>
          </a:xfrm>
        </p:spPr>
        <p:txBody>
          <a:bodyPr>
            <a:normAutofit/>
          </a:bodyPr>
          <a:lstStyle/>
          <a:p>
            <a:pPr marL="342900" indent="-342900">
              <a:spcAft>
                <a:spcPts val="0"/>
              </a:spcAft>
              <a:defRPr/>
            </a:pPr>
            <a:r>
              <a:rPr lang="en-US" sz="2000" dirty="0">
                <a:latin typeface="+mn-lt"/>
              </a:rPr>
              <a:t>DCM is not well-suited for exploratory analysis</a:t>
            </a:r>
          </a:p>
          <a:p>
            <a:pPr marL="342900" indent="-342900">
              <a:spcAft>
                <a:spcPts val="0"/>
              </a:spcAft>
              <a:defRPr/>
            </a:pPr>
            <a:endParaRPr lang="en-US" sz="2000" dirty="0">
              <a:latin typeface="+mn-lt"/>
            </a:endParaRPr>
          </a:p>
          <a:p>
            <a:pPr marL="342900" indent="-342900">
              <a:spcAft>
                <a:spcPts val="0"/>
              </a:spcAft>
              <a:defRPr/>
            </a:pPr>
            <a:r>
              <a:rPr lang="en-US" sz="2000" dirty="0">
                <a:latin typeface="+mn-lt"/>
              </a:rPr>
              <a:t>It’s necessary to formulate hypotheses and networks we are interested in a priori</a:t>
            </a:r>
          </a:p>
          <a:p>
            <a:pPr marL="342900" indent="-342900">
              <a:spcAft>
                <a:spcPts val="0"/>
              </a:spcAft>
              <a:defRPr/>
            </a:pPr>
            <a:endParaRPr lang="en-US" sz="2000" dirty="0">
              <a:latin typeface="+mn-lt"/>
            </a:endParaRPr>
          </a:p>
          <a:p>
            <a:pPr marL="342900" indent="-342900">
              <a:spcAft>
                <a:spcPts val="0"/>
              </a:spcAft>
              <a:defRPr/>
            </a:pPr>
            <a:r>
              <a:rPr lang="en-US" sz="2000" b="1" dirty="0">
                <a:latin typeface="+mn-lt"/>
              </a:rPr>
              <a:t>Typically</a:t>
            </a:r>
            <a:r>
              <a:rPr lang="en-US" sz="2000" dirty="0">
                <a:latin typeface="+mn-lt"/>
              </a:rPr>
              <a:t>: </a:t>
            </a:r>
          </a:p>
          <a:p>
            <a:pPr marL="582608" lvl="3" indent="-342900">
              <a:spcAft>
                <a:spcPts val="0"/>
              </a:spcAft>
              <a:buFont typeface="Symbol" panose="05050102010706020507" pitchFamily="18" charset="2"/>
              <a:buChar char="-"/>
              <a:defRPr/>
            </a:pPr>
            <a:r>
              <a:rPr lang="en-US" sz="2000" dirty="0">
                <a:latin typeface="+mn-lt"/>
              </a:rPr>
              <a:t>How do groups differ in connectivity </a:t>
            </a:r>
          </a:p>
          <a:p>
            <a:pPr marL="582608" lvl="3" indent="-342900">
              <a:spcAft>
                <a:spcPts val="0"/>
              </a:spcAft>
              <a:buFont typeface="Symbol" panose="05050102010706020507" pitchFamily="18" charset="2"/>
              <a:buChar char="-"/>
              <a:defRPr/>
            </a:pPr>
            <a:r>
              <a:rPr lang="en-US" sz="2000" dirty="0">
                <a:latin typeface="+mn-lt"/>
              </a:rPr>
              <a:t>How does connectivity vary with a covariate </a:t>
            </a:r>
          </a:p>
          <a:p>
            <a:pPr marL="582608" lvl="3" indent="-342900">
              <a:spcAft>
                <a:spcPts val="0"/>
              </a:spcAft>
              <a:defRPr/>
            </a:pPr>
            <a:endParaRPr lang="en-US" sz="2000" dirty="0">
              <a:latin typeface="+mn-lt"/>
            </a:endParaRPr>
          </a:p>
          <a:p>
            <a:pPr marL="395287" lvl="2" indent="-342900">
              <a:spcAft>
                <a:spcPts val="0"/>
              </a:spcAft>
              <a:defRPr/>
            </a:pPr>
            <a:endParaRPr lang="en-US" sz="2000" dirty="0">
              <a:latin typeface="+mn-lt"/>
            </a:endParaRPr>
          </a:p>
        </p:txBody>
      </p:sp>
    </p:spTree>
    <p:extLst>
      <p:ext uri="{BB962C8B-B14F-4D97-AF65-F5344CB8AC3E}">
        <p14:creationId xmlns:p14="http://schemas.microsoft.com/office/powerpoint/2010/main" val="17259868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KL">
  <a:themeElements>
    <a:clrScheme name="KL 2022">
      <a:dk1>
        <a:srgbClr val="131D26"/>
      </a:dk1>
      <a:lt1>
        <a:srgbClr val="FFFFFF"/>
      </a:lt1>
      <a:dk2>
        <a:srgbClr val="203341"/>
      </a:dk2>
      <a:lt2>
        <a:srgbClr val="EEECE1"/>
      </a:lt2>
      <a:accent1>
        <a:srgbClr val="3F627F"/>
      </a:accent1>
      <a:accent2>
        <a:srgbClr val="FF3200"/>
      </a:accent2>
      <a:accent3>
        <a:srgbClr val="FF5126"/>
      </a:accent3>
      <a:accent4>
        <a:srgbClr val="598AB2"/>
      </a:accent4>
      <a:accent5>
        <a:srgbClr val="659DCB"/>
      </a:accent5>
      <a:accent6>
        <a:srgbClr val="99D1FF"/>
      </a:accent6>
      <a:hlink>
        <a:srgbClr val="FFFFFF"/>
      </a:hlink>
      <a:folHlink>
        <a:srgbClr val="FFFF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txDef>
      <a:spPr>
        <a:noFill/>
      </a:spPr>
      <a:bodyPr wrap="none" rtlCol="0">
        <a:spAutoFit/>
      </a:bodyPr>
      <a:lstStyle>
        <a:defPPr algn="l">
          <a:defRPr b="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kl_ppt_praesentation_2022_almostfinal.potx  -  Schreibgeschützt" id="{D064F55D-90C6-4AB4-8F24-17B2236744C4}" vid="{3364E707-E259-4BF2-8FE5-BF475E00C4FC}"/>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2641</Words>
  <Application>Microsoft Office PowerPoint</Application>
  <PresentationFormat>Widescreen</PresentationFormat>
  <Paragraphs>428</Paragraphs>
  <Slides>37</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Calibri</vt:lpstr>
      <vt:lpstr>Cambria Math</vt:lpstr>
      <vt:lpstr>Georgia</vt:lpstr>
      <vt:lpstr>Open Sans</vt:lpstr>
      <vt:lpstr>Symbol</vt:lpstr>
      <vt:lpstr>Tahoma</vt:lpstr>
      <vt:lpstr>Wingdings 3</vt:lpstr>
      <vt:lpstr>KL</vt:lpstr>
      <vt:lpstr>  DCM workshop</vt:lpstr>
      <vt:lpstr>Workshop</vt:lpstr>
      <vt:lpstr>Background</vt:lpstr>
      <vt:lpstr>Resting state – spectral dynamic causal modeling (spDCM)</vt:lpstr>
      <vt:lpstr>PowerPoint Presentation</vt:lpstr>
      <vt:lpstr>Resting state – spectral dynamic causal modeling (spDCM)</vt:lpstr>
      <vt:lpstr>DCM Example: Resting state</vt:lpstr>
      <vt:lpstr>Sample</vt:lpstr>
      <vt:lpstr>Prerequisites 1: Identify your hypothesis</vt:lpstr>
      <vt:lpstr>Prerequisites 2: Identify your network</vt:lpstr>
      <vt:lpstr>Resting state - data analysis pipeline (multi-echo)</vt:lpstr>
      <vt:lpstr>Tedana – Multiecho ICA  </vt:lpstr>
      <vt:lpstr>DCM Example: Identify your network</vt:lpstr>
      <vt:lpstr>Step 1: Timeseries extraction</vt:lpstr>
      <vt:lpstr>For Tasks: Step 2: Create GLM for DCM</vt:lpstr>
      <vt:lpstr>Step 3: Create DCMs</vt:lpstr>
      <vt:lpstr>DCM example: start with a fully connected graph</vt:lpstr>
      <vt:lpstr>DCM example: Assessment of first-level results</vt:lpstr>
      <vt:lpstr>DCM example: Assessment of first-level results</vt:lpstr>
      <vt:lpstr>  DCM workshop</vt:lpstr>
      <vt:lpstr>DCM example</vt:lpstr>
      <vt:lpstr>DCM: group study</vt:lpstr>
      <vt:lpstr>Group analaysis in the PEB framework</vt:lpstr>
      <vt:lpstr>DCM with PEB</vt:lpstr>
      <vt:lpstr>PEB: Design Matrix Specification</vt:lpstr>
      <vt:lpstr>PEB is implemented in the SPM12 Toolbox </vt:lpstr>
      <vt:lpstr>Put the «E» in PEB</vt:lpstr>
      <vt:lpstr>DCM example: PEB group analysis</vt:lpstr>
      <vt:lpstr>Free energy as approximated model evidence</vt:lpstr>
      <vt:lpstr>Free energy as approximated model evidence</vt:lpstr>
      <vt:lpstr>DCM example: PEB group analysis</vt:lpstr>
      <vt:lpstr>DCM example: 1. PEB Bayesian model selection</vt:lpstr>
      <vt:lpstr>DCM example: 2. PEB Bayesian model averaging with greedy search</vt:lpstr>
      <vt:lpstr>DCM example: Add a covariate to your design matrix</vt:lpstr>
      <vt:lpstr>DCM example: Group differences</vt:lpstr>
      <vt:lpstr>DCM example: Leave-one-out cross-validation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DCM workshop</dc:title>
  <dc:creator>David Wi</dc:creator>
  <cp:lastModifiedBy>David Willinger</cp:lastModifiedBy>
  <cp:revision>36</cp:revision>
  <dcterms:created xsi:type="dcterms:W3CDTF">2021-11-10T13:49:23Z</dcterms:created>
  <dcterms:modified xsi:type="dcterms:W3CDTF">2023-09-11T09:25:31Z</dcterms:modified>
</cp:coreProperties>
</file>