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5" r:id="rId4"/>
    <p:sldId id="273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/>
    <p:restoredTop sz="94694"/>
  </p:normalViewPr>
  <p:slideViewPr>
    <p:cSldViewPr snapToGrid="0" snapToObjects="1">
      <p:cViewPr>
        <p:scale>
          <a:sx n="120" d="100"/>
          <a:sy n="120" d="100"/>
        </p:scale>
        <p:origin x="30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E217-8334-3942-AFCA-46B5CD557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BF624-B161-6A44-8B6E-69F5341B7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C4052-472D-EA41-B61C-5A4D2DCC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DA6-3A9D-194B-88DB-381E0881AD3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C773F-B4A1-CB4D-B349-9C2597E2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BA840-7012-5B4E-A07A-56499909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A4B7-514A-524A-9599-79C1AC8E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8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91A7-9B9A-D942-A0F8-B6A5F311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28B0A-E1F6-1348-A9BB-A5C24652F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299A7-46B2-094A-8FBC-9A5E1587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DA6-3A9D-194B-88DB-381E0881AD3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9535E-2038-6B46-A0DA-36860941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34797-4823-1445-A060-37EB89A8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A4B7-514A-524A-9599-79C1AC8E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3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CB1BF-CEAA-4140-BE9F-D23F3D3D9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C908F-B22B-D543-9022-0C7609EAA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5DBE-26CC-F346-8020-052685C7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DA6-3A9D-194B-88DB-381E0881AD3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D106C-5C51-474A-A9AD-F655EF46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95CD7-AE3A-DC42-AC70-DD627030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A4B7-514A-524A-9599-79C1AC8E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1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883B-F420-AE4E-9311-18CB864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4777-82FC-8F48-9584-43D43F7E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56F1-CF8D-7F4F-A490-E7FD9C31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DA6-3A9D-194B-88DB-381E0881AD3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1692-7493-0C4B-B798-CA990A2F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2F008-C785-974F-93EE-9C8F8B76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A4B7-514A-524A-9599-79C1AC8E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0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081A-D58F-3740-A799-F3D21F02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CFC27-4B22-8645-91C8-F3CDD71BB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8F2BA-00CB-C44C-B412-16B82C0B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DA6-3A9D-194B-88DB-381E0881AD3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9057F-EB5F-AF4C-A4C1-7BE5A365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C019-6C04-6846-9346-C362CDD1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A4B7-514A-524A-9599-79C1AC8E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5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215E-DF51-3442-84CF-AEEA8C2E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1C8BA-2E92-FE40-BF2E-6D9A04C73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525B1-8400-D64D-9E79-82E1848B9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0F05F-C712-9940-980C-F3A46A1F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DA6-3A9D-194B-88DB-381E0881AD3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66CAA-7447-B44C-A73B-5E9A45C3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14662-850C-DE4D-8F38-E9A555B9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A4B7-514A-524A-9599-79C1AC8E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1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FD58-9882-5B4B-8E18-EA0502A3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5BA1B-2634-6C41-AEC8-73CD1906F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6BA32-CA65-0846-BFDC-350C4518D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A4AD3-99E2-454C-B58A-719399811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86058-3F72-544B-B521-79463C71C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81D8F-7AA1-1044-8AF4-FEC83341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DA6-3A9D-194B-88DB-381E0881AD3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F508E-9FB0-2846-B732-B1365A54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19F49-FF32-0947-AEB2-AEB1FDEA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A4B7-514A-524A-9599-79C1AC8E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7F16-5283-5246-8FFB-2BF683EA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FCD46-2DDD-3C4A-9B6C-3CA51585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DA6-3A9D-194B-88DB-381E0881AD3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64895-8F98-0C47-8105-D602A20F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50C6A-DBD6-4741-9DED-A8D88AD2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A4B7-514A-524A-9599-79C1AC8E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6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BBC03-D7E4-354C-8F8D-4E7172AE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DA6-3A9D-194B-88DB-381E0881AD3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25CF3-DC6C-5A49-BA20-CD3FD69F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53176-1B22-474F-B1E9-CD2E36B2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A4B7-514A-524A-9599-79C1AC8E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7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632A-4F71-3149-8150-96B8115B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1243-340D-A547-A41B-E584AEEC3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4284E-B276-B148-848E-1B9F5282F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68C88-F4D0-9D4C-9A7F-CAB05072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DA6-3A9D-194B-88DB-381E0881AD3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A19A1-8E28-194C-8D5F-76EB6209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DA200-6681-5641-B147-A9CF439B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A4B7-514A-524A-9599-79C1AC8E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E701-CC36-934C-A90C-01D1F952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E00E2-4302-8E42-A71B-CBB9D9C5D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ED645-CAB2-9745-BC58-92D19C9FD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F18ED-B95F-D74B-A97F-3690F3CF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DA6-3A9D-194B-88DB-381E0881AD3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0E02A-0AEA-354B-94FE-27CCA519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C5057-83F3-7540-9F7A-6126162D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A4B7-514A-524A-9599-79C1AC8E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3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C110B-CC79-AA41-9A3A-D06A6891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2134E-D34C-1646-B067-03BB9067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E440-8758-B641-A265-35F83C651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E5DA6-3A9D-194B-88DB-381E0881AD3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2E076-727E-5B4D-9850-D4E303F65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380B-2B64-0D42-8433-880ED1FF0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A4B7-514A-524A-9599-79C1AC8E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3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3B0C-ED91-664A-BF88-E3D2B21F5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RNA seq analysis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8C1BF-0341-1347-9A09-E83AE806D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4-21-20</a:t>
            </a:r>
          </a:p>
        </p:txBody>
      </p:sp>
    </p:spTree>
    <p:extLst>
      <p:ext uri="{BB962C8B-B14F-4D97-AF65-F5344CB8AC3E}">
        <p14:creationId xmlns:p14="http://schemas.microsoft.com/office/powerpoint/2010/main" val="168637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7FA8-8EE0-2F4C-8540-68860730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99" y="97194"/>
            <a:ext cx="10515600" cy="43698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Inconsistencies within GSEA analysis?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0BE93C-7767-B84F-AB15-5B87D3699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69245"/>
              </p:ext>
            </p:extLst>
          </p:nvPr>
        </p:nvGraphicFramePr>
        <p:xfrm>
          <a:off x="164098" y="2964409"/>
          <a:ext cx="11294836" cy="150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494">
                  <a:extLst>
                    <a:ext uri="{9D8B030D-6E8A-4147-A177-3AD203B41FA5}">
                      <a16:colId xmlns:a16="http://schemas.microsoft.com/office/drawing/2014/main" val="2999036339"/>
                    </a:ext>
                  </a:extLst>
                </a:gridCol>
                <a:gridCol w="1284602">
                  <a:extLst>
                    <a:ext uri="{9D8B030D-6E8A-4147-A177-3AD203B41FA5}">
                      <a16:colId xmlns:a16="http://schemas.microsoft.com/office/drawing/2014/main" val="3842020838"/>
                    </a:ext>
                  </a:extLst>
                </a:gridCol>
                <a:gridCol w="1613548">
                  <a:extLst>
                    <a:ext uri="{9D8B030D-6E8A-4147-A177-3AD203B41FA5}">
                      <a16:colId xmlns:a16="http://schemas.microsoft.com/office/drawing/2014/main" val="1715434677"/>
                    </a:ext>
                  </a:extLst>
                </a:gridCol>
                <a:gridCol w="1613548">
                  <a:extLst>
                    <a:ext uri="{9D8B030D-6E8A-4147-A177-3AD203B41FA5}">
                      <a16:colId xmlns:a16="http://schemas.microsoft.com/office/drawing/2014/main" val="4172684946"/>
                    </a:ext>
                  </a:extLst>
                </a:gridCol>
                <a:gridCol w="1613548">
                  <a:extLst>
                    <a:ext uri="{9D8B030D-6E8A-4147-A177-3AD203B41FA5}">
                      <a16:colId xmlns:a16="http://schemas.microsoft.com/office/drawing/2014/main" val="3455636634"/>
                    </a:ext>
                  </a:extLst>
                </a:gridCol>
                <a:gridCol w="1613548">
                  <a:extLst>
                    <a:ext uri="{9D8B030D-6E8A-4147-A177-3AD203B41FA5}">
                      <a16:colId xmlns:a16="http://schemas.microsoft.com/office/drawing/2014/main" val="812576261"/>
                    </a:ext>
                  </a:extLst>
                </a:gridCol>
                <a:gridCol w="1613548">
                  <a:extLst>
                    <a:ext uri="{9D8B030D-6E8A-4147-A177-3AD203B41FA5}">
                      <a16:colId xmlns:a16="http://schemas.microsoft.com/office/drawing/2014/main" val="1060281177"/>
                    </a:ext>
                  </a:extLst>
                </a:gridCol>
              </a:tblGrid>
              <a:tr h="481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setSize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EnrichmentScore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p.adjust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qvalues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43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Glioma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0.58179773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1.93175427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5.92E-05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0.00897962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0.00714236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40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double-strand break repair via homologous recombination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0.443346729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1.62977689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0.00147447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0.031198956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16602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43671E-EB0B-B64A-B1C5-DFEE1B2D3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046741"/>
              </p:ext>
            </p:extLst>
          </p:nvPr>
        </p:nvGraphicFramePr>
        <p:xfrm>
          <a:off x="164100" y="735056"/>
          <a:ext cx="11294836" cy="135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548">
                  <a:extLst>
                    <a:ext uri="{9D8B030D-6E8A-4147-A177-3AD203B41FA5}">
                      <a16:colId xmlns:a16="http://schemas.microsoft.com/office/drawing/2014/main" val="3092154119"/>
                    </a:ext>
                  </a:extLst>
                </a:gridCol>
                <a:gridCol w="1613548">
                  <a:extLst>
                    <a:ext uri="{9D8B030D-6E8A-4147-A177-3AD203B41FA5}">
                      <a16:colId xmlns:a16="http://schemas.microsoft.com/office/drawing/2014/main" val="3473780977"/>
                    </a:ext>
                  </a:extLst>
                </a:gridCol>
                <a:gridCol w="1613548">
                  <a:extLst>
                    <a:ext uri="{9D8B030D-6E8A-4147-A177-3AD203B41FA5}">
                      <a16:colId xmlns:a16="http://schemas.microsoft.com/office/drawing/2014/main" val="541194103"/>
                    </a:ext>
                  </a:extLst>
                </a:gridCol>
                <a:gridCol w="1613548">
                  <a:extLst>
                    <a:ext uri="{9D8B030D-6E8A-4147-A177-3AD203B41FA5}">
                      <a16:colId xmlns:a16="http://schemas.microsoft.com/office/drawing/2014/main" val="2047604510"/>
                    </a:ext>
                  </a:extLst>
                </a:gridCol>
                <a:gridCol w="1613548">
                  <a:extLst>
                    <a:ext uri="{9D8B030D-6E8A-4147-A177-3AD203B41FA5}">
                      <a16:colId xmlns:a16="http://schemas.microsoft.com/office/drawing/2014/main" val="2645111367"/>
                    </a:ext>
                  </a:extLst>
                </a:gridCol>
                <a:gridCol w="1613548">
                  <a:extLst>
                    <a:ext uri="{9D8B030D-6E8A-4147-A177-3AD203B41FA5}">
                      <a16:colId xmlns:a16="http://schemas.microsoft.com/office/drawing/2014/main" val="1980557142"/>
                    </a:ext>
                  </a:extLst>
                </a:gridCol>
                <a:gridCol w="1613548">
                  <a:extLst>
                    <a:ext uri="{9D8B030D-6E8A-4147-A177-3AD203B41FA5}">
                      <a16:colId xmlns:a16="http://schemas.microsoft.com/office/drawing/2014/main" val="531703049"/>
                    </a:ext>
                  </a:extLst>
                </a:gridCol>
              </a:tblGrid>
              <a:tr h="481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setSize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EnrichmentScore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p.adjust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qvalues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71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positive regulation of MAPK cascade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0.381324149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1.59353213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0.008534384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172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negative regulation of MAPK cascade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0.412243875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1.56596362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0.00224066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0.038562919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19011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3F3E65C1-2ABB-3C41-812E-DA5262412DE9}"/>
              </a:ext>
            </a:extLst>
          </p:cNvPr>
          <p:cNvSpPr txBox="1">
            <a:spLocks/>
          </p:cNvSpPr>
          <p:nvPr/>
        </p:nvSpPr>
        <p:spPr>
          <a:xfrm>
            <a:off x="164099" y="2446698"/>
            <a:ext cx="10515600" cy="436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Inconsistencies between IPA and GSEA analysis?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BB6E3A-187D-4649-9282-42F2B5595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10029"/>
              </p:ext>
            </p:extLst>
          </p:nvPr>
        </p:nvGraphicFramePr>
        <p:xfrm>
          <a:off x="164099" y="4769192"/>
          <a:ext cx="11294835" cy="143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202">
                  <a:extLst>
                    <a:ext uri="{9D8B030D-6E8A-4147-A177-3AD203B41FA5}">
                      <a16:colId xmlns:a16="http://schemas.microsoft.com/office/drawing/2014/main" val="1296176494"/>
                    </a:ext>
                  </a:extLst>
                </a:gridCol>
                <a:gridCol w="2488557">
                  <a:extLst>
                    <a:ext uri="{9D8B030D-6E8A-4147-A177-3AD203B41FA5}">
                      <a16:colId xmlns:a16="http://schemas.microsoft.com/office/drawing/2014/main" val="1466901433"/>
                    </a:ext>
                  </a:extLst>
                </a:gridCol>
                <a:gridCol w="2537067">
                  <a:extLst>
                    <a:ext uri="{9D8B030D-6E8A-4147-A177-3AD203B41FA5}">
                      <a16:colId xmlns:a16="http://schemas.microsoft.com/office/drawing/2014/main" val="80923667"/>
                    </a:ext>
                  </a:extLst>
                </a:gridCol>
                <a:gridCol w="2822009">
                  <a:extLst>
                    <a:ext uri="{9D8B030D-6E8A-4147-A177-3AD203B41FA5}">
                      <a16:colId xmlns:a16="http://schemas.microsoft.com/office/drawing/2014/main" val="3450097429"/>
                    </a:ext>
                  </a:extLst>
                </a:gridCol>
              </a:tblGrid>
              <a:tr h="60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Pathway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LMP vs. Control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Olaparib vs. Control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LMP400 + Olaparib vs. Control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332196"/>
                  </a:ext>
                </a:extLst>
              </a:tr>
              <a:tr h="3473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Glioma Signaling</a:t>
                      </a:r>
                      <a:endParaRPr lang="en-US" sz="1400" b="0" i="0" u="none" strike="noStrike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-0.471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1.633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-0.784</a:t>
                      </a:r>
                      <a:endParaRPr lang="en-US" sz="1400" b="0" i="0" u="none" strike="noStrike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414789"/>
                  </a:ext>
                </a:extLst>
              </a:tr>
              <a:tr h="48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DNA Double-Strand Break Repair by Homologous Recombination</a:t>
                      </a:r>
                      <a:endParaRPr lang="en-US" sz="1400" b="0" i="0" u="none" strike="noStrike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N/A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N/A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N/A</a:t>
                      </a:r>
                      <a:endParaRPr lang="en-US" sz="1400" b="0" i="0" u="none" strike="noStrike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65016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045E8A-0139-5344-9355-FA17B049FE5B}"/>
              </a:ext>
            </a:extLst>
          </p:cNvPr>
          <p:cNvSpPr txBox="1"/>
          <p:nvPr/>
        </p:nvSpPr>
        <p:spPr>
          <a:xfrm>
            <a:off x="164098" y="6391474"/>
            <a:ext cx="401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Should we focus on IPA or GSEA?</a:t>
            </a:r>
          </a:p>
        </p:txBody>
      </p:sp>
    </p:spTree>
    <p:extLst>
      <p:ext uri="{BB962C8B-B14F-4D97-AF65-F5344CB8AC3E}">
        <p14:creationId xmlns:p14="http://schemas.microsoft.com/office/powerpoint/2010/main" val="104954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2DBF-3B62-AA4C-8107-AF2A7B96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29" y="209490"/>
            <a:ext cx="11521071" cy="64677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GSEA analysis of Control vs. LMP400+Olaparib in GSC923</a:t>
            </a:r>
            <a:br>
              <a:rPr lang="en-US" sz="2800" dirty="0"/>
            </a:br>
            <a:r>
              <a:rPr lang="en-US" sz="2800" dirty="0"/>
              <a:t>Top 10 significant pathways from CCBR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08E7F-4742-5043-916D-81241021C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55" y="1338980"/>
            <a:ext cx="6589126" cy="45982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6E8476-F50B-D34A-AE5D-FA82F3847DE6}"/>
              </a:ext>
            </a:extLst>
          </p:cNvPr>
          <p:cNvSpPr txBox="1"/>
          <p:nvPr/>
        </p:nvSpPr>
        <p:spPr>
          <a:xfrm>
            <a:off x="7592992" y="2572473"/>
            <a:ext cx="359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Glial cell fate commitment rank in Excel file is 218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FCE5F1-EFD0-DE49-BD58-F9BA2187017F}"/>
              </a:ext>
            </a:extLst>
          </p:cNvPr>
          <p:cNvSpPr txBox="1"/>
          <p:nvPr/>
        </p:nvSpPr>
        <p:spPr>
          <a:xfrm>
            <a:off x="7592992" y="3429000"/>
            <a:ext cx="420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does the “rank” mean? Should there be a pathway ranked #1 in this list? </a:t>
            </a:r>
          </a:p>
        </p:txBody>
      </p:sp>
    </p:spTree>
    <p:extLst>
      <p:ext uri="{BB962C8B-B14F-4D97-AF65-F5344CB8AC3E}">
        <p14:creationId xmlns:p14="http://schemas.microsoft.com/office/powerpoint/2010/main" val="396244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2DBF-3B62-AA4C-8107-AF2A7B96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29" y="209490"/>
            <a:ext cx="11521071" cy="646771"/>
          </a:xfrm>
        </p:spPr>
        <p:txBody>
          <a:bodyPr>
            <a:normAutofit/>
          </a:bodyPr>
          <a:lstStyle/>
          <a:p>
            <a:r>
              <a:rPr lang="en-US" sz="2800" dirty="0"/>
              <a:t>IPA analysis of Control vs. LMP400+Olaparib in GSC923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ECC509-BC4C-3743-8E1A-BE17F1561B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6829" y="1643063"/>
          <a:ext cx="5930595" cy="4445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139">
                  <a:extLst>
                    <a:ext uri="{9D8B030D-6E8A-4147-A177-3AD203B41FA5}">
                      <a16:colId xmlns:a16="http://schemas.microsoft.com/office/drawing/2014/main" val="907647813"/>
                    </a:ext>
                  </a:extLst>
                </a:gridCol>
                <a:gridCol w="1061158">
                  <a:extLst>
                    <a:ext uri="{9D8B030D-6E8A-4147-A177-3AD203B41FA5}">
                      <a16:colId xmlns:a16="http://schemas.microsoft.com/office/drawing/2014/main" val="1143308642"/>
                    </a:ext>
                  </a:extLst>
                </a:gridCol>
                <a:gridCol w="1112298">
                  <a:extLst>
                    <a:ext uri="{9D8B030D-6E8A-4147-A177-3AD203B41FA5}">
                      <a16:colId xmlns:a16="http://schemas.microsoft.com/office/drawing/2014/main" val="1764126229"/>
                    </a:ext>
                  </a:extLst>
                </a:gridCol>
              </a:tblGrid>
              <a:tr h="379472">
                <a:tc>
                  <a:txBody>
                    <a:bodyPr/>
                    <a:lstStyle/>
                    <a:p>
                      <a:r>
                        <a:rPr lang="en-US" sz="1800" dirty="0"/>
                        <a:t>Ingenuity Canonical Pathways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23592"/>
                  </a:ext>
                </a:extLst>
              </a:tr>
              <a:tr h="369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Role of BRCA1 in DNA Damage Response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6.31E-13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1.732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6333252"/>
                  </a:ext>
                </a:extLst>
              </a:tr>
              <a:tr h="369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Cell Cycle: G1/S Checkpoint Regulation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5.37E-10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-1.061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1579378"/>
                  </a:ext>
                </a:extLst>
              </a:tr>
              <a:tr h="369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ATM Signaling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3.98E-08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9759437"/>
                  </a:ext>
                </a:extLst>
              </a:tr>
              <a:tr h="369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Role of CHK Proteins in Cell Cycle Checkpoint Control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9.77E-08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0874654"/>
                  </a:ext>
                </a:extLst>
              </a:tr>
              <a:tr h="369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Cyclins and Cell Cycle Regulation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1.12E-07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0.816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9684748"/>
                  </a:ext>
                </a:extLst>
              </a:tr>
              <a:tr h="369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p53 Signaling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1.82E-07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0.343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5578979"/>
                  </a:ext>
                </a:extLst>
              </a:tr>
              <a:tr h="369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Cell Cycle Control of Chromosomal Replication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3.89E-06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2.887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8035895"/>
                  </a:ext>
                </a:extLst>
              </a:tr>
              <a:tr h="369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DNA Double-Strand Break Repair by Homologous Recombination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5.75E-06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#NUM!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1153641"/>
                  </a:ext>
                </a:extLst>
              </a:tr>
              <a:tr h="369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Cell Cycle: G2/M DNA Damage Checkpoint Regulation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3.47E-05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0.426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4618998"/>
                  </a:ext>
                </a:extLst>
              </a:tr>
              <a:tr h="369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Glioma Signaling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4.57E-05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-0.784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4142715"/>
                  </a:ext>
                </a:extLst>
              </a:tr>
              <a:tr h="369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Death Receptor Signaling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7.59E-05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1.715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45171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F2E5E2-876B-AB48-AE96-BBD0077780E2}"/>
              </a:ext>
            </a:extLst>
          </p:cNvPr>
          <p:cNvGraphicFramePr>
            <a:graphicFrameLocks noGrp="1"/>
          </p:cNvGraphicFramePr>
          <p:nvPr/>
        </p:nvGraphicFramePr>
        <p:xfrm>
          <a:off x="6232829" y="1643063"/>
          <a:ext cx="5930595" cy="426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139">
                  <a:extLst>
                    <a:ext uri="{9D8B030D-6E8A-4147-A177-3AD203B41FA5}">
                      <a16:colId xmlns:a16="http://schemas.microsoft.com/office/drawing/2014/main" val="1526486786"/>
                    </a:ext>
                  </a:extLst>
                </a:gridCol>
                <a:gridCol w="1061158">
                  <a:extLst>
                    <a:ext uri="{9D8B030D-6E8A-4147-A177-3AD203B41FA5}">
                      <a16:colId xmlns:a16="http://schemas.microsoft.com/office/drawing/2014/main" val="612304509"/>
                    </a:ext>
                  </a:extLst>
                </a:gridCol>
                <a:gridCol w="1112298">
                  <a:extLst>
                    <a:ext uri="{9D8B030D-6E8A-4147-A177-3AD203B41FA5}">
                      <a16:colId xmlns:a16="http://schemas.microsoft.com/office/drawing/2014/main" val="745723667"/>
                    </a:ext>
                  </a:extLst>
                </a:gridCol>
              </a:tblGrid>
              <a:tr h="388070">
                <a:tc>
                  <a:txBody>
                    <a:bodyPr/>
                    <a:lstStyle/>
                    <a:p>
                      <a:r>
                        <a:rPr lang="en-US" sz="1800" dirty="0"/>
                        <a:t>Ingenuity Canonical Pathways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546219"/>
                  </a:ext>
                </a:extLst>
              </a:tr>
              <a:tr h="38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PTEN Signaling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0.000302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2.402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3387749"/>
                  </a:ext>
                </a:extLst>
              </a:tr>
              <a:tr h="38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Glioblastoma Multiforme Signaling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0.000195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0.885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01966"/>
                  </a:ext>
                </a:extLst>
              </a:tr>
              <a:tr h="38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PI3K/AKT Signaling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0.000525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-0.457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1969167"/>
                  </a:ext>
                </a:extLst>
              </a:tr>
              <a:tr h="38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NF-</a:t>
                      </a:r>
                      <a:r>
                        <a:rPr lang="el-GR" sz="1100" b="0" i="0" u="none" strike="noStrike" dirty="0">
                          <a:effectLst/>
                          <a:latin typeface="Arial" panose="020B0604020202020204" pitchFamily="34" charset="0"/>
                        </a:rPr>
                        <a:t>κ</a:t>
                      </a:r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B Signaling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0.000955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-1.511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29616"/>
                  </a:ext>
                </a:extLst>
              </a:tr>
              <a:tr h="38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effectLst/>
                          <a:latin typeface="Arial" panose="020B0604020202020204" pitchFamily="34" charset="0"/>
                        </a:rPr>
                        <a:t>Myc</a:t>
                      </a:r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 Mediated Apoptosis Signaling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0.003715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1.147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3262962"/>
                  </a:ext>
                </a:extLst>
              </a:tr>
              <a:tr h="38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Apoptosis Signaling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0.004467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1.671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0124739"/>
                  </a:ext>
                </a:extLst>
              </a:tr>
              <a:tr h="38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NER Pathway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0.004571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1.961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2741049"/>
                  </a:ext>
                </a:extLst>
              </a:tr>
              <a:tr h="38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ERK/MAPK Signaling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0.005888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1.941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704050"/>
                  </a:ext>
                </a:extLst>
              </a:tr>
              <a:tr h="38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Endoplasmic Reticulum Stress Pathway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0.017783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-2.121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7628611"/>
                  </a:ext>
                </a:extLst>
              </a:tr>
              <a:tr h="38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NRF2-mediated Oxidative Stress Response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0.002188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-2.414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3505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23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BC418C-F847-C141-90AC-7A3DD51AE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26066"/>
              </p:ext>
            </p:extLst>
          </p:nvPr>
        </p:nvGraphicFramePr>
        <p:xfrm>
          <a:off x="7079343" y="1053192"/>
          <a:ext cx="4836886" cy="866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723909215"/>
                    </a:ext>
                  </a:extLst>
                </a:gridCol>
                <a:gridCol w="1146628">
                  <a:extLst>
                    <a:ext uri="{9D8B030D-6E8A-4147-A177-3AD203B41FA5}">
                      <a16:colId xmlns:a16="http://schemas.microsoft.com/office/drawing/2014/main" val="1297266371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85578920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4207769651"/>
                    </a:ext>
                  </a:extLst>
                </a:gridCol>
              </a:tblGrid>
              <a:tr h="369207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LMP vs. Control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Ola vs. Control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LMP+Ola</a:t>
                      </a: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vs. Control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2743863"/>
                  </a:ext>
                </a:extLst>
              </a:tr>
              <a:tr h="369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PPAR Signaling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0.258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1.976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6806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3BE387-F38B-4C46-A621-1B4D15AC9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795042"/>
              </p:ext>
            </p:extLst>
          </p:nvPr>
        </p:nvGraphicFramePr>
        <p:xfrm>
          <a:off x="907145" y="1032327"/>
          <a:ext cx="5421084" cy="892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312">
                  <a:extLst>
                    <a:ext uri="{9D8B030D-6E8A-4147-A177-3AD203B41FA5}">
                      <a16:colId xmlns:a16="http://schemas.microsoft.com/office/drawing/2014/main" val="603637881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84203679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1857810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453708359"/>
                    </a:ext>
                  </a:extLst>
                </a:gridCol>
              </a:tblGrid>
              <a:tr h="39506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LMP vs. Control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Ola vs. Control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LMP+Ola</a:t>
                      </a: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vs. Control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3920576"/>
                  </a:ext>
                </a:extLst>
              </a:tr>
              <a:tr h="395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PPAR</a:t>
                      </a:r>
                      <a:r>
                        <a:rPr lang="el-GR" sz="1600" u="none" strike="noStrike" dirty="0">
                          <a:effectLst/>
                        </a:rPr>
                        <a:t>α/</a:t>
                      </a:r>
                      <a:r>
                        <a:rPr lang="en-US" sz="1600" u="none" strike="noStrike" dirty="0">
                          <a:effectLst/>
                        </a:rPr>
                        <a:t>RXR</a:t>
                      </a:r>
                      <a:r>
                        <a:rPr lang="el-GR" sz="1600" u="none" strike="noStrike" dirty="0">
                          <a:effectLst/>
                        </a:rPr>
                        <a:t>α </a:t>
                      </a:r>
                      <a:r>
                        <a:rPr lang="en-US" sz="1600" u="none" strike="noStrike" dirty="0">
                          <a:effectLst/>
                        </a:rPr>
                        <a:t>Activation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1.177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1.667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2.335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33910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4BEB21-187F-EC45-9301-04BB4E935028}"/>
              </a:ext>
            </a:extLst>
          </p:cNvPr>
          <p:cNvSpPr txBox="1"/>
          <p:nvPr/>
        </p:nvSpPr>
        <p:spPr>
          <a:xfrm>
            <a:off x="348343" y="188686"/>
            <a:ext cx="425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IPA analysis (GSC923)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307F4-9C6D-654E-9635-263BA439D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186214"/>
            <a:ext cx="5245100" cy="448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FE9B60-92E8-DC41-BA66-7CEE2FD7C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685" y="1961243"/>
            <a:ext cx="5054294" cy="4896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465FF1-4DB4-F849-90AB-5938BF9D65B0}"/>
              </a:ext>
            </a:extLst>
          </p:cNvPr>
          <p:cNvSpPr txBox="1"/>
          <p:nvPr/>
        </p:nvSpPr>
        <p:spPr>
          <a:xfrm>
            <a:off x="4601029" y="6341621"/>
            <a:ext cx="70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difference between 0 and N/A in the IPA results?</a:t>
            </a:r>
          </a:p>
        </p:txBody>
      </p:sp>
    </p:spTree>
    <p:extLst>
      <p:ext uri="{BB962C8B-B14F-4D97-AF65-F5344CB8AC3E}">
        <p14:creationId xmlns:p14="http://schemas.microsoft.com/office/powerpoint/2010/main" val="257971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51559E-F391-864A-9417-D4E00CD1B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914018"/>
              </p:ext>
            </p:extLst>
          </p:nvPr>
        </p:nvGraphicFramePr>
        <p:xfrm>
          <a:off x="6864349" y="876118"/>
          <a:ext cx="4738914" cy="12699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5856">
                  <a:extLst>
                    <a:ext uri="{9D8B030D-6E8A-4147-A177-3AD203B41FA5}">
                      <a16:colId xmlns:a16="http://schemas.microsoft.com/office/drawing/2014/main" val="3713710139"/>
                    </a:ext>
                  </a:extLst>
                </a:gridCol>
                <a:gridCol w="1190171">
                  <a:extLst>
                    <a:ext uri="{9D8B030D-6E8A-4147-A177-3AD203B41FA5}">
                      <a16:colId xmlns:a16="http://schemas.microsoft.com/office/drawing/2014/main" val="4058734772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24119119"/>
                    </a:ext>
                  </a:extLst>
                </a:gridCol>
                <a:gridCol w="997858">
                  <a:extLst>
                    <a:ext uri="{9D8B030D-6E8A-4147-A177-3AD203B41FA5}">
                      <a16:colId xmlns:a16="http://schemas.microsoft.com/office/drawing/2014/main" val="261777587"/>
                    </a:ext>
                  </a:extLst>
                </a:gridCol>
              </a:tblGrid>
              <a:tr h="52886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LMP vs. Control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Ola vs. Control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LMP+Ola</a:t>
                      </a: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vs. Control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8281368"/>
                  </a:ext>
                </a:extLst>
              </a:tr>
              <a:tr h="52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Myc</a:t>
                      </a:r>
                      <a:r>
                        <a:rPr lang="en-US" sz="1600" u="none" strike="noStrike" dirty="0">
                          <a:effectLst/>
                        </a:rPr>
                        <a:t> Mediated Apoptosis Signaling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0.333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0.447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1.147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9094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7A395C-7866-0342-98CD-4994D6C6B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970303"/>
              </p:ext>
            </p:extLst>
          </p:nvPr>
        </p:nvGraphicFramePr>
        <p:xfrm>
          <a:off x="990599" y="1151617"/>
          <a:ext cx="4738915" cy="994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8459">
                  <a:extLst>
                    <a:ext uri="{9D8B030D-6E8A-4147-A177-3AD203B41FA5}">
                      <a16:colId xmlns:a16="http://schemas.microsoft.com/office/drawing/2014/main" val="1373150523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7933564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7986155"/>
                    </a:ext>
                  </a:extLst>
                </a:gridCol>
                <a:gridCol w="979713">
                  <a:extLst>
                    <a:ext uri="{9D8B030D-6E8A-4147-A177-3AD203B41FA5}">
                      <a16:colId xmlns:a16="http://schemas.microsoft.com/office/drawing/2014/main" val="3949874891"/>
                    </a:ext>
                  </a:extLst>
                </a:gridCol>
              </a:tblGrid>
              <a:tr h="49720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LMP vs. Control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Ola vs. Control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LMP+Ola</a:t>
                      </a: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vs. Control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917588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Apoptosis Signaling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1.671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22771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F738CEE-6F62-2344-A9ED-B9EB028D4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14" y="2325913"/>
            <a:ext cx="4368800" cy="426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A962F8-50EF-CB49-9E00-478C8AACFF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3" t="8194" r="-903" b="15363"/>
          <a:stretch/>
        </p:blipFill>
        <p:spPr>
          <a:xfrm>
            <a:off x="7024007" y="2659741"/>
            <a:ext cx="4819650" cy="3599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15AE28-684B-6344-A512-5B0A9FC25D06}"/>
              </a:ext>
            </a:extLst>
          </p:cNvPr>
          <p:cNvSpPr txBox="1"/>
          <p:nvPr/>
        </p:nvSpPr>
        <p:spPr>
          <a:xfrm>
            <a:off x="348343" y="188686"/>
            <a:ext cx="425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IPA analysis (GSC923)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9E5A9-6213-D549-9026-AEAF84C6C9DF}"/>
              </a:ext>
            </a:extLst>
          </p:cNvPr>
          <p:cNvSpPr txBox="1"/>
          <p:nvPr/>
        </p:nvSpPr>
        <p:spPr>
          <a:xfrm>
            <a:off x="4251168" y="234852"/>
            <a:ext cx="68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example, how to interpret these results for apoptosis?</a:t>
            </a:r>
          </a:p>
        </p:txBody>
      </p:sp>
    </p:spTree>
    <p:extLst>
      <p:ext uri="{BB962C8B-B14F-4D97-AF65-F5344CB8AC3E}">
        <p14:creationId xmlns:p14="http://schemas.microsoft.com/office/powerpoint/2010/main" val="113237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0BB99D-70CC-0343-8D02-F6F73FCC3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4" b="1871"/>
          <a:stretch/>
        </p:blipFill>
        <p:spPr>
          <a:xfrm>
            <a:off x="6069231" y="664903"/>
            <a:ext cx="5190180" cy="4460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FDE4E7-01D8-C540-864D-2344E9B6E90E}"/>
              </a:ext>
            </a:extLst>
          </p:cNvPr>
          <p:cNvSpPr txBox="1"/>
          <p:nvPr/>
        </p:nvSpPr>
        <p:spPr>
          <a:xfrm>
            <a:off x="464457" y="464848"/>
            <a:ext cx="406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 figures from TG02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1D5CB-CEDC-674A-AAA9-B28BF2E35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09" y="2278742"/>
            <a:ext cx="4431719" cy="3102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F507C0-EBD4-A243-93A4-78332D1DC11C}"/>
              </a:ext>
            </a:extLst>
          </p:cNvPr>
          <p:cNvSpPr txBox="1"/>
          <p:nvPr/>
        </p:nvSpPr>
        <p:spPr>
          <a:xfrm>
            <a:off x="566058" y="1006997"/>
            <a:ext cx="3786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 we follow this format to show our results from the LMP400 + Olaparib analysis?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14263-84D6-7943-9E6B-77ECD7439E98}"/>
              </a:ext>
            </a:extLst>
          </p:cNvPr>
          <p:cNvSpPr txBox="1"/>
          <p:nvPr/>
        </p:nvSpPr>
        <p:spPr>
          <a:xfrm>
            <a:off x="464457" y="6069986"/>
            <a:ext cx="1012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Goal: Find top pathways and demonstrate in a way similar to these figures</a:t>
            </a:r>
          </a:p>
          <a:p>
            <a:r>
              <a:rPr lang="en-US" dirty="0">
                <a:solidFill>
                  <a:srgbClr val="FF0000"/>
                </a:solidFill>
              </a:rPr>
              <a:t>Remaining question: How to compare WT (GSC) vs. Mutant (SF)?</a:t>
            </a:r>
          </a:p>
        </p:txBody>
      </p:sp>
    </p:spTree>
    <p:extLst>
      <p:ext uri="{BB962C8B-B14F-4D97-AF65-F5344CB8AC3E}">
        <p14:creationId xmlns:p14="http://schemas.microsoft.com/office/powerpoint/2010/main" val="165789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504</Words>
  <Application>Microsoft Macintosh PowerPoint</Application>
  <PresentationFormat>Widescreen</PresentationFormat>
  <Paragraphs>168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RNA seq analysis discussion</vt:lpstr>
      <vt:lpstr>Inconsistencies within GSEA analysis?</vt:lpstr>
      <vt:lpstr>GSEA analysis of Control vs. LMP400+Olaparib in GSC923 Top 10 significant pathways from CCBR</vt:lpstr>
      <vt:lpstr>IPA analysis of Control vs. LMP400+Olaparib in GSC923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 seq analysis discussion</dc:title>
  <dc:creator>Butler, Madison (NIH/NCI) [F]</dc:creator>
  <cp:lastModifiedBy>Butler, Madison (NIH/NCI) [F]</cp:lastModifiedBy>
  <cp:revision>18</cp:revision>
  <dcterms:created xsi:type="dcterms:W3CDTF">2020-04-21T16:19:48Z</dcterms:created>
  <dcterms:modified xsi:type="dcterms:W3CDTF">2020-04-21T19:22:58Z</dcterms:modified>
</cp:coreProperties>
</file>